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6.xml" ContentType="application/vnd.openxmlformats-officedocument.presentationml.tags+xml"/>
  <Override PartName="/ppt/tags/tag97.xml" ContentType="application/vnd.openxmlformats-officedocument.presentationml.tags+xml"/>
  <Override PartName="/ppt/notesSlides/notesSlide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2"/>
    <p:sldMasterId id="2147483666" r:id="rId3"/>
    <p:sldMasterId id="2147483677" r:id="rId4"/>
    <p:sldMasterId id="2147483688" r:id="rId5"/>
    <p:sldMasterId id="2147483691" r:id="rId6"/>
  </p:sldMasterIdLst>
  <p:notesMasterIdLst>
    <p:notesMasterId r:id="rId31"/>
  </p:notesMasterIdLst>
  <p:handoutMasterIdLst>
    <p:handoutMasterId r:id="rId32"/>
  </p:handoutMasterIdLst>
  <p:sldIdLst>
    <p:sldId id="256" r:id="rId7"/>
    <p:sldId id="1451" r:id="rId8"/>
    <p:sldId id="1452" r:id="rId9"/>
    <p:sldId id="2023" r:id="rId10"/>
    <p:sldId id="1494" r:id="rId11"/>
    <p:sldId id="1997" r:id="rId12"/>
    <p:sldId id="1998" r:id="rId13"/>
    <p:sldId id="1999" r:id="rId14"/>
    <p:sldId id="1497" r:id="rId15"/>
    <p:sldId id="2000" r:id="rId16"/>
    <p:sldId id="2001" r:id="rId17"/>
    <p:sldId id="2008" r:id="rId18"/>
    <p:sldId id="2007" r:id="rId19"/>
    <p:sldId id="2006" r:id="rId20"/>
    <p:sldId id="2004" r:id="rId21"/>
    <p:sldId id="2014" r:id="rId22"/>
    <p:sldId id="2013" r:id="rId23"/>
    <p:sldId id="2012" r:id="rId24"/>
    <p:sldId id="1492" r:id="rId25"/>
    <p:sldId id="2015" r:id="rId26"/>
    <p:sldId id="2018" r:id="rId27"/>
    <p:sldId id="2019" r:id="rId28"/>
    <p:sldId id="2020" r:id="rId29"/>
    <p:sldId id="2021" r:id="rId30"/>
  </p:sldIdLst>
  <p:sldSz cx="9144000" cy="5143500" type="screen16x9"/>
  <p:notesSz cx="6797675" cy="9928225"/>
  <p:custShowLst>
    <p:custShow name="自定义放映 1" id="0">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0">
          <p15:clr>
            <a:srgbClr val="A4A3A4"/>
          </p15:clr>
        </p15:guide>
        <p15:guide id="2" pos="29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ro Liu" initials="Z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5AE"/>
    <a:srgbClr val="00A09D"/>
    <a:srgbClr val="1891AB"/>
    <a:srgbClr val="A5A5A5"/>
    <a:srgbClr val="A45BB4"/>
    <a:srgbClr val="E36C0A"/>
    <a:srgbClr val="E26B0A"/>
    <a:srgbClr val="30A0BD"/>
    <a:srgbClr val="0070C0"/>
    <a:srgbClr val="31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90893" autoAdjust="0"/>
  </p:normalViewPr>
  <p:slideViewPr>
    <p:cSldViewPr>
      <p:cViewPr varScale="1">
        <p:scale>
          <a:sx n="115" d="100"/>
          <a:sy n="115" d="100"/>
        </p:scale>
        <p:origin x="992" y="192"/>
      </p:cViewPr>
      <p:guideLst>
        <p:guide orient="horz" pos="1450"/>
        <p:guide pos="29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8" d="100"/>
          <a:sy n="78"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33D5B-22BC-48CE-9749-24AB75549F4D}" type="doc">
      <dgm:prSet loTypeId="urn:microsoft.com/office/officeart/2008/layout/VerticalCurvedList" loCatId="list" qsTypeId="urn:microsoft.com/office/officeart/2005/8/quickstyle/3d4" qsCatId="3D" csTypeId="urn:microsoft.com/office/officeart/2005/8/colors/accent1_1" csCatId="accent1" phldr="1"/>
      <dgm:spPr/>
      <dgm:t>
        <a:bodyPr/>
        <a:lstStyle/>
        <a:p>
          <a:endParaRPr lang="zh-CN" altLang="en-US"/>
        </a:p>
      </dgm:t>
    </dgm:pt>
    <dgm:pt modelId="{682F45D7-1D50-4E84-A065-6173275D36D8}">
      <dgm:prSet phldrT="[文本]" custT="1"/>
      <dgm:spPr/>
      <dgm:t>
        <a:bodyPr/>
        <a:lstStyle/>
        <a:p>
          <a:r>
            <a:rPr lang="zh-Hans" altLang="en-US" sz="1200">
              <a:solidFill>
                <a:schemeClr val="tx2"/>
              </a:solidFill>
              <a:latin typeface="微软雅黑" panose="020B0503020204020204" pitchFamily="34" charset="-122"/>
              <a:ea typeface="微软雅黑" panose="020B0503020204020204" pitchFamily="34" charset="-122"/>
            </a:rPr>
            <a:t>社会对</a:t>
          </a:r>
          <a:r>
            <a:rPr lang="zh-CN" altLang="en-US" sz="1200">
              <a:solidFill>
                <a:schemeClr val="tx2"/>
              </a:solidFill>
              <a:latin typeface="微软雅黑" panose="020B0503020204020204" pitchFamily="34" charset="-122"/>
              <a:ea typeface="微软雅黑" panose="020B0503020204020204" pitchFamily="34" charset="-122"/>
            </a:rPr>
            <a:t>核</a:t>
          </a:r>
          <a:r>
            <a:rPr lang="zh-CN" altLang="en-US" sz="1200" dirty="0">
              <a:solidFill>
                <a:schemeClr val="tx2"/>
              </a:solidFill>
              <a:latin typeface="微软雅黑" panose="020B0503020204020204" pitchFamily="34" charset="-122"/>
              <a:ea typeface="微软雅黑" panose="020B0503020204020204" pitchFamily="34" charset="-122"/>
            </a:rPr>
            <a:t>行业工程建设质量管理的信用危机。建设</a:t>
          </a:r>
          <a:r>
            <a:rPr lang="zh-CN" altLang="zh-CN" sz="1200" dirty="0">
              <a:solidFill>
                <a:schemeClr val="tx2"/>
              </a:solidFill>
              <a:latin typeface="微软雅黑" panose="020B0503020204020204" pitchFamily="34" charset="-122"/>
              <a:ea typeface="微软雅黑" panose="020B0503020204020204" pitchFamily="34" charset="-122"/>
            </a:rPr>
            <a:t>单位的质量行为受到了</a:t>
          </a:r>
          <a:r>
            <a:rPr lang="zh-CN" altLang="en-US" sz="1200" dirty="0">
              <a:solidFill>
                <a:schemeClr val="tx2"/>
              </a:solidFill>
              <a:latin typeface="微软雅黑" panose="020B0503020204020204" pitchFamily="34" charset="-122"/>
              <a:ea typeface="微软雅黑" panose="020B0503020204020204" pitchFamily="34" charset="-122"/>
            </a:rPr>
            <a:t>社会及</a:t>
          </a:r>
          <a:r>
            <a:rPr lang="zh-CN" altLang="zh-CN" sz="1200" dirty="0">
              <a:solidFill>
                <a:schemeClr val="tx2"/>
              </a:solidFill>
              <a:latin typeface="微软雅黑" panose="020B0503020204020204" pitchFamily="34" charset="-122"/>
              <a:ea typeface="微软雅黑" panose="020B0503020204020204" pitchFamily="34" charset="-122"/>
            </a:rPr>
            <a:t>监管方</a:t>
          </a:r>
          <a:r>
            <a:rPr lang="zh-CN" altLang="en-US" sz="1200" dirty="0">
              <a:solidFill>
                <a:schemeClr val="tx2"/>
              </a:solidFill>
              <a:latin typeface="微软雅黑" panose="020B0503020204020204" pitchFamily="34" charset="-122"/>
              <a:ea typeface="微软雅黑" panose="020B0503020204020204" pitchFamily="34" charset="-122"/>
            </a:rPr>
            <a:t>高度重视。同时，监管方的监督重点由督事向督责改变。因此，</a:t>
          </a:r>
          <a:r>
            <a:rPr lang="zh-CN" altLang="en-US" sz="1200" b="1" dirty="0">
              <a:solidFill>
                <a:srgbClr val="FF0000"/>
              </a:solidFill>
              <a:latin typeface="微软雅黑" panose="020B0503020204020204" pitchFamily="34" charset="-122"/>
              <a:ea typeface="微软雅黑" panose="020B0503020204020204" pitchFamily="34" charset="-122"/>
            </a:rPr>
            <a:t>当前阶段建设单位的质量行为不仅代表核安全、社会责任，更是重塑社会对核行业信心的基础。</a:t>
          </a:r>
        </a:p>
      </dgm:t>
    </dgm:pt>
    <dgm:pt modelId="{C83FBBC7-5BF0-4163-AFDE-02695F3503D5}" type="parTrans" cxnId="{2670507E-6863-46EE-BDCA-20C62547AAEC}">
      <dgm:prSet/>
      <dgm:spPr/>
      <dgm:t>
        <a:bodyPr/>
        <a:lstStyle/>
        <a:p>
          <a:endParaRPr lang="zh-CN" altLang="en-US" sz="1200">
            <a:solidFill>
              <a:schemeClr val="tx2"/>
            </a:solidFill>
          </a:endParaRPr>
        </a:p>
      </dgm:t>
    </dgm:pt>
    <dgm:pt modelId="{81362498-EA0E-4FFA-AC4F-F252DA7740E8}" type="sibTrans" cxnId="{2670507E-6863-46EE-BDCA-20C62547AAEC}">
      <dgm:prSet/>
      <dgm:spPr/>
      <dgm:t>
        <a:bodyPr/>
        <a:lstStyle/>
        <a:p>
          <a:endParaRPr lang="zh-CN" altLang="en-US" sz="1200">
            <a:solidFill>
              <a:schemeClr val="tx2"/>
            </a:solidFill>
          </a:endParaRPr>
        </a:p>
      </dgm:t>
    </dgm:pt>
    <dgm:pt modelId="{7A02AFAC-4A44-40DA-A70E-18E113D5E2DD}">
      <dgm:prSet phldrT="[文本]" custT="1"/>
      <dgm:spPr/>
      <dgm:t>
        <a:bodyPr/>
        <a:lstStyle/>
        <a:p>
          <a:r>
            <a:rPr lang="zh-CN" altLang="en-US" sz="1200" dirty="0">
              <a:solidFill>
                <a:schemeClr val="tx2"/>
              </a:solidFill>
              <a:latin typeface="微软雅黑" panose="020B0503020204020204" pitchFamily="34" charset="-122"/>
              <a:ea typeface="微软雅黑" panose="020B0503020204020204" pitchFamily="34" charset="-122"/>
            </a:rPr>
            <a:t>福岛事件后，国内核电发展节奏阶段性放缓，期间大量成熟的技术管理人员、技术工人、有经验的产业工人等流失严重，国内产业工人老龄化及逐年减少的时代大势，两者叠加造成</a:t>
          </a:r>
          <a:r>
            <a:rPr lang="zh-CN" altLang="en-US" sz="1200" b="1" dirty="0">
              <a:solidFill>
                <a:srgbClr val="FF0000"/>
              </a:solidFill>
              <a:latin typeface="微软雅黑" panose="020B0503020204020204" pitchFamily="34" charset="-122"/>
              <a:ea typeface="微软雅黑" panose="020B0503020204020204" pitchFamily="34" charset="-122"/>
            </a:rPr>
            <a:t>当前参与核电工程建设的人员素质整体稀释、下降，为工程质量管理带来较大难度。</a:t>
          </a:r>
          <a:endParaRPr lang="zh-CN" altLang="en-US" sz="1200" b="1" dirty="0">
            <a:solidFill>
              <a:srgbClr val="FF0000"/>
            </a:solidFill>
          </a:endParaRPr>
        </a:p>
      </dgm:t>
    </dgm:pt>
    <dgm:pt modelId="{29ED7746-17BA-4285-B967-AC86696C0FB0}" type="parTrans" cxnId="{ED8A6B67-1494-4655-AFC4-CC9C6120C166}">
      <dgm:prSet/>
      <dgm:spPr/>
      <dgm:t>
        <a:bodyPr/>
        <a:lstStyle/>
        <a:p>
          <a:endParaRPr lang="zh-CN" altLang="en-US" sz="1200">
            <a:solidFill>
              <a:schemeClr val="tx2"/>
            </a:solidFill>
          </a:endParaRPr>
        </a:p>
      </dgm:t>
    </dgm:pt>
    <dgm:pt modelId="{FE6401F7-8F73-4BD3-B3C1-EDD36D1A5285}" type="sibTrans" cxnId="{ED8A6B67-1494-4655-AFC4-CC9C6120C166}">
      <dgm:prSet/>
      <dgm:spPr/>
      <dgm:t>
        <a:bodyPr/>
        <a:lstStyle/>
        <a:p>
          <a:endParaRPr lang="zh-CN" altLang="en-US" sz="1200">
            <a:solidFill>
              <a:schemeClr val="tx2"/>
            </a:solidFill>
          </a:endParaRPr>
        </a:p>
      </dgm:t>
    </dgm:pt>
    <dgm:pt modelId="{0CBFE9BF-A6DC-460A-A5D1-26FB3B5631B2}">
      <dgm:prSet phldrT="[文本]" custT="1"/>
      <dgm:spPr/>
      <dgm:t>
        <a:bodyPr/>
        <a:lstStyle/>
        <a:p>
          <a:r>
            <a:rPr lang="zh-CN" altLang="en-US" sz="1200" dirty="0"/>
            <a:t>由于外部监管形势的改变，当前核电行业主流采用</a:t>
          </a:r>
          <a:r>
            <a:rPr lang="zh-CN" altLang="zh-CN" sz="1200" dirty="0"/>
            <a:t>监理完全独立的管理</a:t>
          </a:r>
          <a:r>
            <a:rPr lang="zh-CN" altLang="en-US" sz="1200" dirty="0"/>
            <a:t>方式。在新的项目管理模式下，</a:t>
          </a:r>
          <a:r>
            <a:rPr lang="zh-CN" altLang="zh-CN" sz="1200" dirty="0"/>
            <a:t>理清建设单位、总包单位、监理单位及各承建单位的</a:t>
          </a:r>
          <a:r>
            <a:rPr lang="zh-CN" altLang="en-US" sz="1200" dirty="0"/>
            <a:t>质量</a:t>
          </a:r>
          <a:r>
            <a:rPr lang="zh-CN" altLang="zh-CN" sz="1200" dirty="0"/>
            <a:t>管理边界、接口关系，</a:t>
          </a:r>
          <a:r>
            <a:rPr lang="zh-CN" altLang="zh-CN" sz="1200" b="1" dirty="0">
              <a:solidFill>
                <a:srgbClr val="FF0000"/>
              </a:solidFill>
            </a:rPr>
            <a:t>落实</a:t>
          </a:r>
          <a:r>
            <a:rPr lang="zh-CN" altLang="en-US" sz="1200" b="1" dirty="0">
              <a:solidFill>
                <a:srgbClr val="FF0000"/>
              </a:solidFill>
            </a:rPr>
            <a:t>各参建方的质量管理责任，保证对</a:t>
          </a:r>
          <a:r>
            <a:rPr lang="zh-CN" altLang="zh-CN" sz="1200" b="1" dirty="0">
              <a:solidFill>
                <a:srgbClr val="FF0000"/>
              </a:solidFill>
            </a:rPr>
            <a:t>核安全法的贯彻执行，</a:t>
          </a:r>
          <a:r>
            <a:rPr lang="zh-CN" altLang="en-US" sz="1200" b="1" dirty="0">
              <a:solidFill>
                <a:srgbClr val="FF0000"/>
              </a:solidFill>
            </a:rPr>
            <a:t>是核电工程质量管理的重中之重。</a:t>
          </a:r>
        </a:p>
      </dgm:t>
    </dgm:pt>
    <dgm:pt modelId="{094487DF-BA48-4A58-B23C-6F4A2FC689E9}" type="parTrans" cxnId="{9D083F9E-C134-4CBD-BAB1-C9162D4D1F0E}">
      <dgm:prSet/>
      <dgm:spPr/>
      <dgm:t>
        <a:bodyPr/>
        <a:lstStyle/>
        <a:p>
          <a:endParaRPr lang="zh-CN" altLang="en-US" sz="1200">
            <a:solidFill>
              <a:schemeClr val="tx2"/>
            </a:solidFill>
          </a:endParaRPr>
        </a:p>
      </dgm:t>
    </dgm:pt>
    <dgm:pt modelId="{C7C6436E-9406-4321-9808-04ED873046F0}" type="sibTrans" cxnId="{9D083F9E-C134-4CBD-BAB1-C9162D4D1F0E}">
      <dgm:prSet/>
      <dgm:spPr/>
      <dgm:t>
        <a:bodyPr/>
        <a:lstStyle/>
        <a:p>
          <a:endParaRPr lang="zh-CN" altLang="en-US" sz="1200">
            <a:solidFill>
              <a:schemeClr val="tx2"/>
            </a:solidFill>
          </a:endParaRPr>
        </a:p>
      </dgm:t>
    </dgm:pt>
    <dgm:pt modelId="{45DDDDC7-D686-4FCC-99C3-632DF23E20CC}" type="pres">
      <dgm:prSet presAssocID="{E9333D5B-22BC-48CE-9749-24AB75549F4D}" presName="Name0" presStyleCnt="0">
        <dgm:presLayoutVars>
          <dgm:chMax val="7"/>
          <dgm:chPref val="7"/>
          <dgm:dir/>
        </dgm:presLayoutVars>
      </dgm:prSet>
      <dgm:spPr/>
    </dgm:pt>
    <dgm:pt modelId="{83C779E1-E9E7-40D3-A881-0AA99A52C28B}" type="pres">
      <dgm:prSet presAssocID="{E9333D5B-22BC-48CE-9749-24AB75549F4D}" presName="Name1" presStyleCnt="0"/>
      <dgm:spPr/>
    </dgm:pt>
    <dgm:pt modelId="{8BDCF6B6-D550-4D45-9691-208FAE1540A6}" type="pres">
      <dgm:prSet presAssocID="{E9333D5B-22BC-48CE-9749-24AB75549F4D}" presName="cycle" presStyleCnt="0"/>
      <dgm:spPr/>
    </dgm:pt>
    <dgm:pt modelId="{6AAFC5E7-56A3-49A4-90C0-41DD6466A10F}" type="pres">
      <dgm:prSet presAssocID="{E9333D5B-22BC-48CE-9749-24AB75549F4D}" presName="srcNode" presStyleLbl="node1" presStyleIdx="0" presStyleCnt="3"/>
      <dgm:spPr/>
    </dgm:pt>
    <dgm:pt modelId="{9715AB77-F9F2-44A8-9698-EB4BC48FD576}" type="pres">
      <dgm:prSet presAssocID="{E9333D5B-22BC-48CE-9749-24AB75549F4D}" presName="conn" presStyleLbl="parChTrans1D2" presStyleIdx="0" presStyleCnt="1"/>
      <dgm:spPr/>
    </dgm:pt>
    <dgm:pt modelId="{FC6513E9-F329-47E3-AE3D-0EE158D713E1}" type="pres">
      <dgm:prSet presAssocID="{E9333D5B-22BC-48CE-9749-24AB75549F4D}" presName="extraNode" presStyleLbl="node1" presStyleIdx="0" presStyleCnt="3"/>
      <dgm:spPr/>
    </dgm:pt>
    <dgm:pt modelId="{4BEF3E5A-0FA8-4114-AD6C-466463218975}" type="pres">
      <dgm:prSet presAssocID="{E9333D5B-22BC-48CE-9749-24AB75549F4D}" presName="dstNode" presStyleLbl="node1" presStyleIdx="0" presStyleCnt="3"/>
      <dgm:spPr/>
    </dgm:pt>
    <dgm:pt modelId="{1D7ADB5A-5923-4B7E-A146-758EDB93DDC0}" type="pres">
      <dgm:prSet presAssocID="{682F45D7-1D50-4E84-A065-6173275D36D8}" presName="text_1" presStyleLbl="node1" presStyleIdx="0" presStyleCnt="3" custLinFactNeighborX="303" custLinFactNeighborY="345">
        <dgm:presLayoutVars>
          <dgm:bulletEnabled val="1"/>
        </dgm:presLayoutVars>
      </dgm:prSet>
      <dgm:spPr/>
    </dgm:pt>
    <dgm:pt modelId="{F501788F-7BA3-4F14-BE1E-22E0D0FD963C}" type="pres">
      <dgm:prSet presAssocID="{682F45D7-1D50-4E84-A065-6173275D36D8}" presName="accent_1" presStyleCnt="0"/>
      <dgm:spPr/>
    </dgm:pt>
    <dgm:pt modelId="{AE67B22C-3150-4A11-BC1F-3B15690BE3D4}" type="pres">
      <dgm:prSet presAssocID="{682F45D7-1D50-4E84-A065-6173275D36D8}" presName="accentRepeatNode" presStyleLbl="solidFgAcc1" presStyleIdx="0" presStyleCnt="3"/>
      <dgm:spPr/>
    </dgm:pt>
    <dgm:pt modelId="{E2B0322E-F3CA-4C81-AE7C-39353A62DC53}" type="pres">
      <dgm:prSet presAssocID="{7A02AFAC-4A44-40DA-A70E-18E113D5E2DD}" presName="text_2" presStyleLbl="node1" presStyleIdx="1" presStyleCnt="3">
        <dgm:presLayoutVars>
          <dgm:bulletEnabled val="1"/>
        </dgm:presLayoutVars>
      </dgm:prSet>
      <dgm:spPr/>
    </dgm:pt>
    <dgm:pt modelId="{325B37FE-BD42-4C45-B3D1-7F02D1B1BC8E}" type="pres">
      <dgm:prSet presAssocID="{7A02AFAC-4A44-40DA-A70E-18E113D5E2DD}" presName="accent_2" presStyleCnt="0"/>
      <dgm:spPr/>
    </dgm:pt>
    <dgm:pt modelId="{65DDD601-EDE2-41B4-A558-5A7C87BDC308}" type="pres">
      <dgm:prSet presAssocID="{7A02AFAC-4A44-40DA-A70E-18E113D5E2DD}" presName="accentRepeatNode" presStyleLbl="solidFgAcc1" presStyleIdx="1" presStyleCnt="3"/>
      <dgm:spPr/>
    </dgm:pt>
    <dgm:pt modelId="{C7A64ECC-2CCF-49A9-8A26-7F17CC39339B}" type="pres">
      <dgm:prSet presAssocID="{0CBFE9BF-A6DC-460A-A5D1-26FB3B5631B2}" presName="text_3" presStyleLbl="node1" presStyleIdx="2" presStyleCnt="3" custScaleY="133333">
        <dgm:presLayoutVars>
          <dgm:bulletEnabled val="1"/>
        </dgm:presLayoutVars>
      </dgm:prSet>
      <dgm:spPr/>
    </dgm:pt>
    <dgm:pt modelId="{759533EC-AB67-47B5-ABEA-CA32C5281002}" type="pres">
      <dgm:prSet presAssocID="{0CBFE9BF-A6DC-460A-A5D1-26FB3B5631B2}" presName="accent_3" presStyleCnt="0"/>
      <dgm:spPr/>
    </dgm:pt>
    <dgm:pt modelId="{09A8FD0B-68FA-4B68-B316-40765ED3EA13}" type="pres">
      <dgm:prSet presAssocID="{0CBFE9BF-A6DC-460A-A5D1-26FB3B5631B2}" presName="accentRepeatNode" presStyleLbl="solidFgAcc1" presStyleIdx="2" presStyleCnt="3"/>
      <dgm:spPr/>
    </dgm:pt>
  </dgm:ptLst>
  <dgm:cxnLst>
    <dgm:cxn modelId="{ED8A6B67-1494-4655-AFC4-CC9C6120C166}" srcId="{E9333D5B-22BC-48CE-9749-24AB75549F4D}" destId="{7A02AFAC-4A44-40DA-A70E-18E113D5E2DD}" srcOrd="1" destOrd="0" parTransId="{29ED7746-17BA-4285-B967-AC86696C0FB0}" sibTransId="{FE6401F7-8F73-4BD3-B3C1-EDD36D1A5285}"/>
    <dgm:cxn modelId="{F1B48577-9D9B-44F4-8EC7-F1AA2AF0FE76}" type="presOf" srcId="{E9333D5B-22BC-48CE-9749-24AB75549F4D}" destId="{45DDDDC7-D686-4FCC-99C3-632DF23E20CC}" srcOrd="0" destOrd="0" presId="urn:microsoft.com/office/officeart/2008/layout/VerticalCurvedList"/>
    <dgm:cxn modelId="{2670507E-6863-46EE-BDCA-20C62547AAEC}" srcId="{E9333D5B-22BC-48CE-9749-24AB75549F4D}" destId="{682F45D7-1D50-4E84-A065-6173275D36D8}" srcOrd="0" destOrd="0" parTransId="{C83FBBC7-5BF0-4163-AFDE-02695F3503D5}" sibTransId="{81362498-EA0E-4FFA-AC4F-F252DA7740E8}"/>
    <dgm:cxn modelId="{9D083F9E-C134-4CBD-BAB1-C9162D4D1F0E}" srcId="{E9333D5B-22BC-48CE-9749-24AB75549F4D}" destId="{0CBFE9BF-A6DC-460A-A5D1-26FB3B5631B2}" srcOrd="2" destOrd="0" parTransId="{094487DF-BA48-4A58-B23C-6F4A2FC689E9}" sibTransId="{C7C6436E-9406-4321-9808-04ED873046F0}"/>
    <dgm:cxn modelId="{00B910C4-7811-4DB7-88F2-37BEA39DAB23}" type="presOf" srcId="{682F45D7-1D50-4E84-A065-6173275D36D8}" destId="{1D7ADB5A-5923-4B7E-A146-758EDB93DDC0}" srcOrd="0" destOrd="0" presId="urn:microsoft.com/office/officeart/2008/layout/VerticalCurvedList"/>
    <dgm:cxn modelId="{C40642D4-7106-4EF0-99DA-CD4824338CB8}" type="presOf" srcId="{81362498-EA0E-4FFA-AC4F-F252DA7740E8}" destId="{9715AB77-F9F2-44A8-9698-EB4BC48FD576}" srcOrd="0" destOrd="0" presId="urn:microsoft.com/office/officeart/2008/layout/VerticalCurvedList"/>
    <dgm:cxn modelId="{0CDD74D6-F394-4BCA-B00D-6A63819B38C4}" type="presOf" srcId="{0CBFE9BF-A6DC-460A-A5D1-26FB3B5631B2}" destId="{C7A64ECC-2CCF-49A9-8A26-7F17CC39339B}" srcOrd="0" destOrd="0" presId="urn:microsoft.com/office/officeart/2008/layout/VerticalCurvedList"/>
    <dgm:cxn modelId="{6F6556DD-30CD-4657-A181-59F04EC46952}" type="presOf" srcId="{7A02AFAC-4A44-40DA-A70E-18E113D5E2DD}" destId="{E2B0322E-F3CA-4C81-AE7C-39353A62DC53}" srcOrd="0" destOrd="0" presId="urn:microsoft.com/office/officeart/2008/layout/VerticalCurvedList"/>
    <dgm:cxn modelId="{A177F04A-A9F5-4232-B9A1-EE70DC9AC469}" type="presParOf" srcId="{45DDDDC7-D686-4FCC-99C3-632DF23E20CC}" destId="{83C779E1-E9E7-40D3-A881-0AA99A52C28B}" srcOrd="0" destOrd="0" presId="urn:microsoft.com/office/officeart/2008/layout/VerticalCurvedList"/>
    <dgm:cxn modelId="{566BD85A-9F37-4C38-B182-C47AD3A25823}" type="presParOf" srcId="{83C779E1-E9E7-40D3-A881-0AA99A52C28B}" destId="{8BDCF6B6-D550-4D45-9691-208FAE1540A6}" srcOrd="0" destOrd="0" presId="urn:microsoft.com/office/officeart/2008/layout/VerticalCurvedList"/>
    <dgm:cxn modelId="{35D7F027-6B3D-42BE-AA6A-E391CF0532D9}" type="presParOf" srcId="{8BDCF6B6-D550-4D45-9691-208FAE1540A6}" destId="{6AAFC5E7-56A3-49A4-90C0-41DD6466A10F}" srcOrd="0" destOrd="0" presId="urn:microsoft.com/office/officeart/2008/layout/VerticalCurvedList"/>
    <dgm:cxn modelId="{C953BC54-9177-40D6-B4C4-0E350BE81ABE}" type="presParOf" srcId="{8BDCF6B6-D550-4D45-9691-208FAE1540A6}" destId="{9715AB77-F9F2-44A8-9698-EB4BC48FD576}" srcOrd="1" destOrd="0" presId="urn:microsoft.com/office/officeart/2008/layout/VerticalCurvedList"/>
    <dgm:cxn modelId="{14900D4F-0D82-494F-A96C-B45346C2D1EE}" type="presParOf" srcId="{8BDCF6B6-D550-4D45-9691-208FAE1540A6}" destId="{FC6513E9-F329-47E3-AE3D-0EE158D713E1}" srcOrd="2" destOrd="0" presId="urn:microsoft.com/office/officeart/2008/layout/VerticalCurvedList"/>
    <dgm:cxn modelId="{14CF7711-E298-40F8-A85C-D15648363189}" type="presParOf" srcId="{8BDCF6B6-D550-4D45-9691-208FAE1540A6}" destId="{4BEF3E5A-0FA8-4114-AD6C-466463218975}" srcOrd="3" destOrd="0" presId="urn:microsoft.com/office/officeart/2008/layout/VerticalCurvedList"/>
    <dgm:cxn modelId="{921E9895-9B7A-4F85-9240-AE800953CCD6}" type="presParOf" srcId="{83C779E1-E9E7-40D3-A881-0AA99A52C28B}" destId="{1D7ADB5A-5923-4B7E-A146-758EDB93DDC0}" srcOrd="1" destOrd="0" presId="urn:microsoft.com/office/officeart/2008/layout/VerticalCurvedList"/>
    <dgm:cxn modelId="{E5F73D12-018D-4A6A-A355-6B82DC19E8BC}" type="presParOf" srcId="{83C779E1-E9E7-40D3-A881-0AA99A52C28B}" destId="{F501788F-7BA3-4F14-BE1E-22E0D0FD963C}" srcOrd="2" destOrd="0" presId="urn:microsoft.com/office/officeart/2008/layout/VerticalCurvedList"/>
    <dgm:cxn modelId="{688E4DC7-2613-4888-B660-948FE0E4B360}" type="presParOf" srcId="{F501788F-7BA3-4F14-BE1E-22E0D0FD963C}" destId="{AE67B22C-3150-4A11-BC1F-3B15690BE3D4}" srcOrd="0" destOrd="0" presId="urn:microsoft.com/office/officeart/2008/layout/VerticalCurvedList"/>
    <dgm:cxn modelId="{021E8A84-7811-4627-A97B-6C5D78170A8A}" type="presParOf" srcId="{83C779E1-E9E7-40D3-A881-0AA99A52C28B}" destId="{E2B0322E-F3CA-4C81-AE7C-39353A62DC53}" srcOrd="3" destOrd="0" presId="urn:microsoft.com/office/officeart/2008/layout/VerticalCurvedList"/>
    <dgm:cxn modelId="{37DCD95D-67A4-4610-80D5-2894CF5D1A33}" type="presParOf" srcId="{83C779E1-E9E7-40D3-A881-0AA99A52C28B}" destId="{325B37FE-BD42-4C45-B3D1-7F02D1B1BC8E}" srcOrd="4" destOrd="0" presId="urn:microsoft.com/office/officeart/2008/layout/VerticalCurvedList"/>
    <dgm:cxn modelId="{784D0698-921D-49A7-8F1D-D8408A6AD69C}" type="presParOf" srcId="{325B37FE-BD42-4C45-B3D1-7F02D1B1BC8E}" destId="{65DDD601-EDE2-41B4-A558-5A7C87BDC308}" srcOrd="0" destOrd="0" presId="urn:microsoft.com/office/officeart/2008/layout/VerticalCurvedList"/>
    <dgm:cxn modelId="{F76ABE9C-C435-4FEC-8F5F-0282D6EB3CCD}" type="presParOf" srcId="{83C779E1-E9E7-40D3-A881-0AA99A52C28B}" destId="{C7A64ECC-2CCF-49A9-8A26-7F17CC39339B}" srcOrd="5" destOrd="0" presId="urn:microsoft.com/office/officeart/2008/layout/VerticalCurvedList"/>
    <dgm:cxn modelId="{2BDFABC4-FD0D-4FC6-BB54-58FA0C7CCAD5}" type="presParOf" srcId="{83C779E1-E9E7-40D3-A881-0AA99A52C28B}" destId="{759533EC-AB67-47B5-ABEA-CA32C5281002}" srcOrd="6" destOrd="0" presId="urn:microsoft.com/office/officeart/2008/layout/VerticalCurvedList"/>
    <dgm:cxn modelId="{925C3769-26C2-4C3A-8083-6F4BE901DEF3}" type="presParOf" srcId="{759533EC-AB67-47B5-ABEA-CA32C5281002}" destId="{09A8FD0B-68FA-4B68-B316-40765ED3EA1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DA33B-A45E-4CAD-B794-742A9B61BD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533D0D13-43B0-4760-BB99-F5A71A041806}" type="pres">
      <dgm:prSet presAssocID="{EBADA33B-A45E-4CAD-B794-742A9B61BD6D}" presName="linear" presStyleCnt="0">
        <dgm:presLayoutVars>
          <dgm:animLvl val="lvl"/>
          <dgm:resizeHandles val="exact"/>
        </dgm:presLayoutVars>
      </dgm:prSet>
      <dgm:spPr/>
    </dgm:pt>
  </dgm:ptLst>
  <dgm:cxnLst>
    <dgm:cxn modelId="{ED71F55B-E5AD-4E3D-9DD2-B77C0CFFCC64}" type="presOf" srcId="{EBADA33B-A45E-4CAD-B794-742A9B61BD6D}" destId="{533D0D13-43B0-4760-BB99-F5A71A041806}" srcOrd="0" destOrd="0" presId="urn:microsoft.com/office/officeart/2005/8/layout/vList2"/>
  </dgm:cxnLst>
  <dgm:bg>
    <a:noFill/>
  </dgm:bg>
  <dgm:whole>
    <a:ln w="12700">
      <a:solidFill>
        <a:schemeClr val="accent1"/>
      </a:solidFill>
      <a:prstDash val="dashDot"/>
    </a:ln>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2DE020-F0F5-4523-8829-6E0F8586FAC6}" type="doc">
      <dgm:prSet loTypeId="urn:microsoft.com/office/officeart/2009/3/layout/StepUpProcess" loCatId="process" qsTypeId="urn:microsoft.com/office/officeart/2005/8/quickstyle/simple2" qsCatId="simple" csTypeId="urn:microsoft.com/office/officeart/2005/8/colors/colorful5" csCatId="colorful" phldr="1"/>
      <dgm:spPr/>
      <dgm:t>
        <a:bodyPr/>
        <a:lstStyle/>
        <a:p>
          <a:endParaRPr lang="zh-CN" altLang="en-US"/>
        </a:p>
      </dgm:t>
    </dgm:pt>
    <dgm:pt modelId="{CD037CFE-30E7-47D4-8BE4-F692F481B8CD}">
      <dgm:prSet phldrT="[文本]" custT="1"/>
      <dgm:spPr>
        <a:ln w="28575"/>
      </dgm:spPr>
      <dgm:t>
        <a:bodyPr/>
        <a:lstStyle/>
        <a:p>
          <a:pPr>
            <a:lnSpc>
              <a:spcPct val="100000"/>
            </a:lnSpc>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altLang="en-US" sz="1050" b="0" dirty="0">
              <a:solidFill>
                <a:schemeClr val="tx1"/>
              </a:solidFill>
              <a:latin typeface="华文楷体" panose="02010600040101010101" pitchFamily="2" charset="-122"/>
              <a:ea typeface="华文楷体" panose="02010600040101010101" pitchFamily="2" charset="-122"/>
            </a:rPr>
            <a:t>发布</a:t>
          </a:r>
          <a:r>
            <a:rPr lang="zh-CN" sz="1050" b="0" dirty="0">
              <a:solidFill>
                <a:schemeClr val="tx1"/>
              </a:solidFill>
              <a:latin typeface="华文楷体" panose="02010600040101010101" pitchFamily="2" charset="-122"/>
              <a:ea typeface="华文楷体" panose="02010600040101010101" pitchFamily="2" charset="-122"/>
            </a:rPr>
            <a:t>核安全</a:t>
          </a:r>
          <a:r>
            <a:rPr lang="zh-CN" altLang="en-US" sz="1050" b="0" dirty="0">
              <a:solidFill>
                <a:schemeClr val="tx1"/>
              </a:solidFill>
              <a:latin typeface="华文楷体" panose="02010600040101010101" pitchFamily="2" charset="-122"/>
              <a:ea typeface="华文楷体" panose="02010600040101010101" pitchFamily="2" charset="-122"/>
            </a:rPr>
            <a:t>文化</a:t>
          </a:r>
          <a:r>
            <a:rPr lang="zh-CN" sz="1050" b="0" dirty="0">
              <a:solidFill>
                <a:schemeClr val="tx1"/>
              </a:solidFill>
              <a:latin typeface="华文楷体" panose="02010600040101010101" pitchFamily="2" charset="-122"/>
              <a:ea typeface="华文楷体" panose="02010600040101010101" pitchFamily="2" charset="-122"/>
            </a:rPr>
            <a:t>政策</a:t>
          </a:r>
          <a:r>
            <a:rPr lang="zh-CN" altLang="en-US" sz="1050" b="0" dirty="0">
              <a:solidFill>
                <a:schemeClr val="tx1"/>
              </a:solidFill>
              <a:latin typeface="华文楷体" panose="02010600040101010101" pitchFamily="2" charset="-122"/>
              <a:ea typeface="华文楷体" panose="02010600040101010101" pitchFamily="2" charset="-122"/>
            </a:rPr>
            <a:t>申明，建立“安全至上”理念</a:t>
          </a:r>
          <a:r>
            <a:rPr lang="zh-CN" sz="1050" b="0" dirty="0">
              <a:solidFill>
                <a:schemeClr val="tx1"/>
              </a:solidFill>
              <a:latin typeface="华文楷体" panose="02010600040101010101" pitchFamily="2" charset="-122"/>
              <a:ea typeface="华文楷体" panose="02010600040101010101" pitchFamily="2" charset="-122"/>
            </a:rPr>
            <a:t>；</a:t>
          </a:r>
          <a:endParaRPr lang="en-US" altLang="zh-CN" sz="1050" b="0" dirty="0">
            <a:solidFill>
              <a:schemeClr val="tx1"/>
            </a:solidFill>
            <a:latin typeface="华文楷体" panose="02010600040101010101" pitchFamily="2" charset="-122"/>
            <a:ea typeface="华文楷体" panose="02010600040101010101" pitchFamily="2" charset="-122"/>
          </a:endParaRPr>
        </a:p>
        <a:p>
          <a:pPr>
            <a:lnSpc>
              <a:spcPct val="100000"/>
            </a:lnSpc>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b="0" dirty="0">
              <a:solidFill>
                <a:schemeClr val="tx1"/>
              </a:solidFill>
              <a:latin typeface="华文楷体" panose="02010600040101010101" pitchFamily="2" charset="-122"/>
              <a:ea typeface="华文楷体" panose="02010600040101010101" pitchFamily="2" charset="-122"/>
            </a:rPr>
            <a:t>明确公司安全管理组织机构和职责，明确了各级人员安全责任；</a:t>
          </a:r>
        </a:p>
        <a:p>
          <a:pPr>
            <a:lnSpc>
              <a:spcPct val="100000"/>
            </a:lnSpc>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b="0" dirty="0">
              <a:solidFill>
                <a:schemeClr val="tx1"/>
              </a:solidFill>
              <a:latin typeface="华文楷体" panose="02010600040101010101" pitchFamily="2" charset="-122"/>
              <a:ea typeface="华文楷体" panose="02010600040101010101" pitchFamily="2" charset="-122"/>
            </a:rPr>
            <a:t>建立核安全文化</a:t>
          </a:r>
          <a:r>
            <a:rPr lang="zh-CN" altLang="en-US" sz="1050" b="0" dirty="0">
              <a:solidFill>
                <a:schemeClr val="tx1"/>
              </a:solidFill>
              <a:latin typeface="华文楷体" panose="02010600040101010101" pitchFamily="2" charset="-122"/>
              <a:ea typeface="华文楷体" panose="02010600040101010101" pitchFamily="2" charset="-122"/>
            </a:rPr>
            <a:t>推进工作</a:t>
          </a:r>
          <a:r>
            <a:rPr lang="zh-CN" sz="1050" b="0" dirty="0">
              <a:solidFill>
                <a:schemeClr val="tx1"/>
              </a:solidFill>
              <a:latin typeface="华文楷体" panose="02010600040101010101" pitchFamily="2" charset="-122"/>
              <a:ea typeface="华文楷体" panose="02010600040101010101" pitchFamily="2" charset="-122"/>
            </a:rPr>
            <a:t>制度，</a:t>
          </a:r>
          <a:r>
            <a:rPr lang="zh-CN" altLang="en-US" sz="1050" b="0" dirty="0">
              <a:solidFill>
                <a:schemeClr val="tx1"/>
              </a:solidFill>
              <a:latin typeface="华文楷体" panose="02010600040101010101" pitchFamily="2" charset="-122"/>
              <a:ea typeface="华文楷体" panose="02010600040101010101" pitchFamily="2" charset="-122"/>
            </a:rPr>
            <a:t>发布经验反馈、人因管理等程序。</a:t>
          </a:r>
          <a:endParaRPr lang="zh-CN" sz="1050" b="0" dirty="0">
            <a:solidFill>
              <a:schemeClr val="tx1"/>
            </a:solidFill>
            <a:latin typeface="华文楷体" panose="02010600040101010101" pitchFamily="2" charset="-122"/>
            <a:ea typeface="华文楷体" panose="02010600040101010101" pitchFamily="2" charset="-122"/>
          </a:endParaRPr>
        </a:p>
      </dgm:t>
    </dgm:pt>
    <dgm:pt modelId="{54008420-C8E0-4F6B-8B79-145C0D31687A}" type="parTrans" cxnId="{DB3B205B-2D0A-4E3C-8BE2-A2C44F39D8F4}">
      <dgm:prSet/>
      <dgm:spPr/>
      <dgm:t>
        <a:bodyPr/>
        <a:lstStyle/>
        <a:p>
          <a:endParaRPr lang="zh-CN" altLang="en-US"/>
        </a:p>
      </dgm:t>
    </dgm:pt>
    <dgm:pt modelId="{0C79E91C-BD1B-4C33-BD93-799BAE5E1923}" type="sibTrans" cxnId="{DB3B205B-2D0A-4E3C-8BE2-A2C44F39D8F4}">
      <dgm:prSet/>
      <dgm:spPr/>
      <dgm:t>
        <a:bodyPr/>
        <a:lstStyle/>
        <a:p>
          <a:endParaRPr lang="zh-CN" altLang="en-US"/>
        </a:p>
      </dgm:t>
    </dgm:pt>
    <dgm:pt modelId="{08B38CF1-EFD2-4829-90CE-DE6B76CA48AB}">
      <dgm:prSet phldrT="[文本]" custT="1"/>
      <dgm:spPr/>
      <dgm:t>
        <a:bodyPr/>
        <a:lstStyle/>
        <a:p>
          <a:pPr>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dirty="0">
              <a:solidFill>
                <a:schemeClr val="tx1"/>
              </a:solidFill>
              <a:latin typeface="华文楷体" panose="02010600040101010101" pitchFamily="2" charset="-122"/>
              <a:ea typeface="华文楷体" panose="02010600040101010101" pitchFamily="2" charset="-122"/>
            </a:rPr>
            <a:t>建立和规范公司月例会、双周例会、经验反馈工程师例会“三级例会”制度，推进经验反馈工作规范化运作；</a:t>
          </a:r>
        </a:p>
        <a:p>
          <a:pPr>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dirty="0">
              <a:solidFill>
                <a:schemeClr val="tx1"/>
              </a:solidFill>
              <a:latin typeface="华文楷体" panose="02010600040101010101" pitchFamily="2" charset="-122"/>
              <a:ea typeface="华文楷体" panose="02010600040101010101" pitchFamily="2" charset="-122"/>
            </a:rPr>
            <a:t>开展事件根本原因分析培训，提升经验反馈工作水平；</a:t>
          </a:r>
        </a:p>
        <a:p>
          <a:pPr>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dirty="0">
              <a:solidFill>
                <a:schemeClr val="tx1"/>
              </a:solidFill>
              <a:latin typeface="华文楷体" panose="02010600040101010101" pitchFamily="2" charset="-122"/>
              <a:ea typeface="华文楷体" panose="02010600040101010101" pitchFamily="2" charset="-122"/>
            </a:rPr>
            <a:t>推行防人因管理工具应用实践，开展管理者观察指导，规范员工行为</a:t>
          </a:r>
          <a:r>
            <a:rPr lang="en-US" altLang="zh-CN" sz="1050" dirty="0">
              <a:solidFill>
                <a:schemeClr val="tx1"/>
              </a:solidFill>
              <a:latin typeface="华文楷体" panose="02010600040101010101" pitchFamily="2" charset="-122"/>
              <a:ea typeface="华文楷体" panose="02010600040101010101" pitchFamily="2" charset="-122"/>
            </a:rPr>
            <a:t>;</a:t>
          </a:r>
        </a:p>
        <a:p>
          <a:pPr>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dirty="0">
              <a:solidFill>
                <a:schemeClr val="tx1"/>
              </a:solidFill>
              <a:latin typeface="华文楷体" panose="02010600040101010101" pitchFamily="2" charset="-122"/>
              <a:ea typeface="华文楷体" panose="02010600040101010101" pitchFamily="2" charset="-122"/>
            </a:rPr>
            <a:t>建立核安全文化</a:t>
          </a:r>
          <a:r>
            <a:rPr lang="zh-CN" altLang="en-US" sz="1050" dirty="0">
              <a:solidFill>
                <a:schemeClr val="tx1"/>
              </a:solidFill>
              <a:latin typeface="华文楷体" panose="02010600040101010101" pitchFamily="2" charset="-122"/>
              <a:ea typeface="华文楷体" panose="02010600040101010101" pitchFamily="2" charset="-122"/>
            </a:rPr>
            <a:t>知识</a:t>
          </a:r>
          <a:r>
            <a:rPr lang="zh-CN" sz="1050" dirty="0">
              <a:solidFill>
                <a:schemeClr val="tx1"/>
              </a:solidFill>
              <a:latin typeface="华文楷体" panose="02010600040101010101" pitchFamily="2" charset="-122"/>
              <a:ea typeface="华文楷体" panose="02010600040101010101" pitchFamily="2" charset="-122"/>
            </a:rPr>
            <a:t>推送学习制度，提升全员核安全文化知识水平</a:t>
          </a:r>
          <a:r>
            <a:rPr lang="zh-CN" altLang="en-US" sz="1050" dirty="0">
              <a:solidFill>
                <a:schemeClr val="tx1"/>
              </a:solidFill>
              <a:latin typeface="华文楷体" panose="02010600040101010101" pitchFamily="2" charset="-122"/>
              <a:ea typeface="华文楷体" panose="02010600040101010101" pitchFamily="2" charset="-122"/>
            </a:rPr>
            <a:t>。</a:t>
          </a:r>
        </a:p>
      </dgm:t>
    </dgm:pt>
    <dgm:pt modelId="{239A8CAB-A696-4042-BA76-7BF03C896A82}" type="parTrans" cxnId="{9FA0025D-1FEF-40BF-B87A-137E77441F7C}">
      <dgm:prSet/>
      <dgm:spPr/>
      <dgm:t>
        <a:bodyPr/>
        <a:lstStyle/>
        <a:p>
          <a:endParaRPr lang="zh-CN" altLang="en-US"/>
        </a:p>
      </dgm:t>
    </dgm:pt>
    <dgm:pt modelId="{C14654F7-ABA9-4DB6-9618-1A9912BA87A1}" type="sibTrans" cxnId="{9FA0025D-1FEF-40BF-B87A-137E77441F7C}">
      <dgm:prSet/>
      <dgm:spPr/>
      <dgm:t>
        <a:bodyPr/>
        <a:lstStyle/>
        <a:p>
          <a:endParaRPr lang="zh-CN" altLang="en-US"/>
        </a:p>
      </dgm:t>
    </dgm:pt>
    <dgm:pt modelId="{C2FFDB22-B92A-4816-948F-30E9A87D064A}">
      <dgm:prSet phldrT="[文本]" custT="1"/>
      <dgm:spPr/>
      <dgm:t>
        <a:bodyPr/>
        <a:lstStyle/>
        <a:p>
          <a:pPr>
            <a:lnSpc>
              <a:spcPct val="100000"/>
            </a:lnSpc>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altLang="en-US" sz="1050" dirty="0">
              <a:solidFill>
                <a:schemeClr val="tx1"/>
              </a:solidFill>
              <a:latin typeface="华文楷体" panose="02010600040101010101" pitchFamily="2" charset="-122"/>
              <a:ea typeface="华文楷体" panose="02010600040101010101" pitchFamily="2" charset="-122"/>
            </a:rPr>
            <a:t>建立完善漳州能源</a:t>
          </a:r>
          <a:r>
            <a:rPr lang="zh-CN" sz="1050" dirty="0">
              <a:solidFill>
                <a:schemeClr val="tx1"/>
              </a:solidFill>
              <a:latin typeface="华文楷体" panose="02010600040101010101" pitchFamily="2" charset="-122"/>
              <a:ea typeface="华文楷体" panose="02010600040101010101" pitchFamily="2" charset="-122"/>
            </a:rPr>
            <a:t>项目核安全文化一体化</a:t>
          </a:r>
          <a:r>
            <a:rPr lang="zh-CN" altLang="en-US" sz="1050" dirty="0">
              <a:solidFill>
                <a:schemeClr val="tx1"/>
              </a:solidFill>
              <a:latin typeface="华文楷体" panose="02010600040101010101" pitchFamily="2" charset="-122"/>
              <a:ea typeface="华文楷体" panose="02010600040101010101" pitchFamily="2" charset="-122"/>
            </a:rPr>
            <a:t>运行体系</a:t>
          </a:r>
          <a:r>
            <a:rPr lang="zh-CN" sz="1050" dirty="0">
              <a:solidFill>
                <a:schemeClr val="tx1"/>
              </a:solidFill>
              <a:latin typeface="华文楷体" panose="02010600040101010101" pitchFamily="2" charset="-122"/>
              <a:ea typeface="华文楷体" panose="02010600040101010101" pitchFamily="2" charset="-122"/>
            </a:rPr>
            <a:t>，</a:t>
          </a:r>
          <a:r>
            <a:rPr lang="zh-CN" altLang="en-US" sz="1050" dirty="0">
              <a:solidFill>
                <a:schemeClr val="tx1"/>
              </a:solidFill>
              <a:latin typeface="华文楷体" panose="02010600040101010101" pitchFamily="2" charset="-122"/>
              <a:ea typeface="华文楷体" panose="02010600040101010101" pitchFamily="2" charset="-122"/>
            </a:rPr>
            <a:t>持续推进</a:t>
          </a:r>
          <a:r>
            <a:rPr lang="zh-CN" sz="1050" dirty="0">
              <a:solidFill>
                <a:schemeClr val="tx1"/>
              </a:solidFill>
              <a:latin typeface="华文楷体" panose="02010600040101010101" pitchFamily="2" charset="-122"/>
              <a:ea typeface="华文楷体" panose="02010600040101010101" pitchFamily="2" charset="-122"/>
            </a:rPr>
            <a:t>现场核安全文化建设一体化</a:t>
          </a:r>
          <a:r>
            <a:rPr lang="zh-CN" altLang="en-US" sz="1050" dirty="0">
              <a:solidFill>
                <a:schemeClr val="tx1"/>
              </a:solidFill>
              <a:latin typeface="华文楷体" panose="02010600040101010101" pitchFamily="2" charset="-122"/>
              <a:ea typeface="华文楷体" panose="02010600040101010101" pitchFamily="2" charset="-122"/>
            </a:rPr>
            <a:t>提升</a:t>
          </a:r>
          <a:r>
            <a:rPr lang="zh-CN" sz="1050" dirty="0">
              <a:solidFill>
                <a:schemeClr val="tx1"/>
              </a:solidFill>
              <a:latin typeface="华文楷体" panose="02010600040101010101" pitchFamily="2" charset="-122"/>
              <a:ea typeface="华文楷体" panose="02010600040101010101" pitchFamily="2" charset="-122"/>
            </a:rPr>
            <a:t>；</a:t>
          </a:r>
          <a:endParaRPr lang="en-US" altLang="zh-CN" sz="1050" dirty="0">
            <a:solidFill>
              <a:schemeClr val="tx1"/>
            </a:solidFill>
            <a:latin typeface="华文楷体" panose="02010600040101010101" pitchFamily="2" charset="-122"/>
            <a:ea typeface="华文楷体" panose="02010600040101010101" pitchFamily="2" charset="-122"/>
          </a:endParaRPr>
        </a:p>
        <a:p>
          <a:pPr>
            <a:lnSpc>
              <a:spcPct val="100000"/>
            </a:lnSpc>
            <a:spcAft>
              <a:spcPts val="0"/>
            </a:spcAft>
          </a:pPr>
          <a:r>
            <a:rPr lang="en-US" altLang="zh-CN" sz="1050" b="0" dirty="0">
              <a:solidFill>
                <a:srgbClr val="FFC000"/>
              </a:solidFill>
              <a:latin typeface="华文楷体" panose="02010600040101010101" pitchFamily="2" charset="-122"/>
              <a:ea typeface="华文楷体" panose="02010600040101010101" pitchFamily="2" charset="-122"/>
            </a:rPr>
            <a:t>—</a:t>
          </a:r>
          <a:r>
            <a:rPr lang="zh-CN" sz="1050" dirty="0">
              <a:solidFill>
                <a:schemeClr val="tx1"/>
              </a:solidFill>
              <a:latin typeface="华文楷体" panose="02010600040101010101" pitchFamily="2" charset="-122"/>
              <a:ea typeface="华文楷体" panose="02010600040101010101" pitchFamily="2" charset="-122"/>
            </a:rPr>
            <a:t>开展核安全文化建设专项评估、对标活动，推进公司核安全文化持续改进。</a:t>
          </a:r>
          <a:endParaRPr lang="zh-CN" altLang="en-US" sz="1050" b="1" dirty="0">
            <a:solidFill>
              <a:schemeClr val="tx1"/>
            </a:solidFill>
            <a:latin typeface="华文楷体" panose="02010600040101010101" pitchFamily="2" charset="-122"/>
            <a:ea typeface="华文楷体" panose="02010600040101010101" pitchFamily="2" charset="-122"/>
          </a:endParaRPr>
        </a:p>
      </dgm:t>
    </dgm:pt>
    <dgm:pt modelId="{7B7BC13B-21F0-4625-9481-3EF6CFA4FE37}" type="parTrans" cxnId="{8293BAF5-6518-4112-B24E-853DFCE56BFA}">
      <dgm:prSet/>
      <dgm:spPr/>
      <dgm:t>
        <a:bodyPr/>
        <a:lstStyle/>
        <a:p>
          <a:endParaRPr lang="zh-CN" altLang="en-US"/>
        </a:p>
      </dgm:t>
    </dgm:pt>
    <dgm:pt modelId="{DA54E721-26A5-4F52-A181-2172EAC4DB8C}" type="sibTrans" cxnId="{8293BAF5-6518-4112-B24E-853DFCE56BFA}">
      <dgm:prSet/>
      <dgm:spPr/>
      <dgm:t>
        <a:bodyPr/>
        <a:lstStyle/>
        <a:p>
          <a:endParaRPr lang="zh-CN" altLang="en-US"/>
        </a:p>
      </dgm:t>
    </dgm:pt>
    <dgm:pt modelId="{D157C638-148E-4022-9732-2664BF151147}" type="pres">
      <dgm:prSet presAssocID="{B62DE020-F0F5-4523-8829-6E0F8586FAC6}" presName="rootnode" presStyleCnt="0">
        <dgm:presLayoutVars>
          <dgm:chMax/>
          <dgm:chPref/>
          <dgm:dir/>
          <dgm:animLvl val="lvl"/>
        </dgm:presLayoutVars>
      </dgm:prSet>
      <dgm:spPr/>
    </dgm:pt>
    <dgm:pt modelId="{50A39C0D-B842-4C6D-890B-8F90BEDF07B0}" type="pres">
      <dgm:prSet presAssocID="{CD037CFE-30E7-47D4-8BE4-F692F481B8CD}" presName="composite" presStyleCnt="0"/>
      <dgm:spPr/>
    </dgm:pt>
    <dgm:pt modelId="{736CAC23-F8D3-4A7C-A462-B54A214291F2}" type="pres">
      <dgm:prSet presAssocID="{CD037CFE-30E7-47D4-8BE4-F692F481B8CD}" presName="LShape" presStyleLbl="alignNode1" presStyleIdx="0" presStyleCnt="5"/>
      <dgm:spPr/>
    </dgm:pt>
    <dgm:pt modelId="{407AC12E-2E4E-49E6-84AB-E8AE2CE13D0D}" type="pres">
      <dgm:prSet presAssocID="{CD037CFE-30E7-47D4-8BE4-F692F481B8CD}" presName="ParentText" presStyleLbl="revTx" presStyleIdx="0" presStyleCnt="3" custScaleX="101597">
        <dgm:presLayoutVars>
          <dgm:chMax val="0"/>
          <dgm:chPref val="0"/>
          <dgm:bulletEnabled val="1"/>
        </dgm:presLayoutVars>
      </dgm:prSet>
      <dgm:spPr/>
    </dgm:pt>
    <dgm:pt modelId="{376F6247-BAC5-48DE-922E-897AE100BD71}" type="pres">
      <dgm:prSet presAssocID="{CD037CFE-30E7-47D4-8BE4-F692F481B8CD}" presName="Triangle" presStyleLbl="alignNode1" presStyleIdx="1" presStyleCnt="5"/>
      <dgm:spPr/>
    </dgm:pt>
    <dgm:pt modelId="{550DFC16-D51B-4A2F-88D1-B9E4F7CF2D6D}" type="pres">
      <dgm:prSet presAssocID="{0C79E91C-BD1B-4C33-BD93-799BAE5E1923}" presName="sibTrans" presStyleCnt="0"/>
      <dgm:spPr/>
    </dgm:pt>
    <dgm:pt modelId="{62ABF2FD-5128-4DD6-934C-C83333A86A49}" type="pres">
      <dgm:prSet presAssocID="{0C79E91C-BD1B-4C33-BD93-799BAE5E1923}" presName="space" presStyleCnt="0"/>
      <dgm:spPr/>
    </dgm:pt>
    <dgm:pt modelId="{3B28EE52-9791-4AAE-B207-A853A3BBFFA2}" type="pres">
      <dgm:prSet presAssocID="{08B38CF1-EFD2-4829-90CE-DE6B76CA48AB}" presName="composite" presStyleCnt="0"/>
      <dgm:spPr/>
    </dgm:pt>
    <dgm:pt modelId="{C030C6C3-88A0-41DA-B8CA-708F49AD0B18}" type="pres">
      <dgm:prSet presAssocID="{08B38CF1-EFD2-4829-90CE-DE6B76CA48AB}" presName="LShape" presStyleLbl="alignNode1" presStyleIdx="2" presStyleCnt="5"/>
      <dgm:spPr/>
    </dgm:pt>
    <dgm:pt modelId="{59DD2737-72D1-4DEA-9DB6-2C420131A1AB}" type="pres">
      <dgm:prSet presAssocID="{08B38CF1-EFD2-4829-90CE-DE6B76CA48AB}" presName="ParentText" presStyleLbl="revTx" presStyleIdx="1" presStyleCnt="3" custScaleY="119637" custLinFactNeighborX="421" custLinFactNeighborY="11099">
        <dgm:presLayoutVars>
          <dgm:chMax val="0"/>
          <dgm:chPref val="0"/>
          <dgm:bulletEnabled val="1"/>
        </dgm:presLayoutVars>
      </dgm:prSet>
      <dgm:spPr/>
    </dgm:pt>
    <dgm:pt modelId="{5E001BFA-4E73-432C-BC26-0F2083324D18}" type="pres">
      <dgm:prSet presAssocID="{08B38CF1-EFD2-4829-90CE-DE6B76CA48AB}" presName="Triangle" presStyleLbl="alignNode1" presStyleIdx="3" presStyleCnt="5"/>
      <dgm:spPr/>
    </dgm:pt>
    <dgm:pt modelId="{198F691A-A735-4CC6-A8F9-0C1F0279E5AE}" type="pres">
      <dgm:prSet presAssocID="{C14654F7-ABA9-4DB6-9618-1A9912BA87A1}" presName="sibTrans" presStyleCnt="0"/>
      <dgm:spPr/>
    </dgm:pt>
    <dgm:pt modelId="{E59A4DA0-9792-428A-9D90-2D42C82D8A3B}" type="pres">
      <dgm:prSet presAssocID="{C14654F7-ABA9-4DB6-9618-1A9912BA87A1}" presName="space" presStyleCnt="0"/>
      <dgm:spPr/>
    </dgm:pt>
    <dgm:pt modelId="{E6D7DA44-7289-4069-81C7-F0692EB55266}" type="pres">
      <dgm:prSet presAssocID="{C2FFDB22-B92A-4816-948F-30E9A87D064A}" presName="composite" presStyleCnt="0"/>
      <dgm:spPr/>
    </dgm:pt>
    <dgm:pt modelId="{9EE0A8DA-ACCB-424C-8BCA-777F0D7E1B2B}" type="pres">
      <dgm:prSet presAssocID="{C2FFDB22-B92A-4816-948F-30E9A87D064A}" presName="LShape" presStyleLbl="alignNode1" presStyleIdx="4" presStyleCnt="5"/>
      <dgm:spPr/>
    </dgm:pt>
    <dgm:pt modelId="{7E3A80F2-EBA1-4BF2-97FF-FE5134109F04}" type="pres">
      <dgm:prSet presAssocID="{C2FFDB22-B92A-4816-948F-30E9A87D064A}" presName="ParentText" presStyleLbl="revTx" presStyleIdx="2" presStyleCnt="3" custScaleY="97006">
        <dgm:presLayoutVars>
          <dgm:chMax val="0"/>
          <dgm:chPref val="0"/>
          <dgm:bulletEnabled val="1"/>
        </dgm:presLayoutVars>
      </dgm:prSet>
      <dgm:spPr/>
    </dgm:pt>
  </dgm:ptLst>
  <dgm:cxnLst>
    <dgm:cxn modelId="{72663C2B-2F27-46DF-8529-FF9D97FE984F}" type="presOf" srcId="{C2FFDB22-B92A-4816-948F-30E9A87D064A}" destId="{7E3A80F2-EBA1-4BF2-97FF-FE5134109F04}" srcOrd="0" destOrd="0" presId="urn:microsoft.com/office/officeart/2009/3/layout/StepUpProcess"/>
    <dgm:cxn modelId="{5EECB637-CE33-462B-B428-1D872797B68D}" type="presOf" srcId="{08B38CF1-EFD2-4829-90CE-DE6B76CA48AB}" destId="{59DD2737-72D1-4DEA-9DB6-2C420131A1AB}" srcOrd="0" destOrd="0" presId="urn:microsoft.com/office/officeart/2009/3/layout/StepUpProcess"/>
    <dgm:cxn modelId="{C06C4E3C-B83E-4858-A8BA-A8AAF392DB93}" type="presOf" srcId="{CD037CFE-30E7-47D4-8BE4-F692F481B8CD}" destId="{407AC12E-2E4E-49E6-84AB-E8AE2CE13D0D}" srcOrd="0" destOrd="0" presId="urn:microsoft.com/office/officeart/2009/3/layout/StepUpProcess"/>
    <dgm:cxn modelId="{DB3B205B-2D0A-4E3C-8BE2-A2C44F39D8F4}" srcId="{B62DE020-F0F5-4523-8829-6E0F8586FAC6}" destId="{CD037CFE-30E7-47D4-8BE4-F692F481B8CD}" srcOrd="0" destOrd="0" parTransId="{54008420-C8E0-4F6B-8B79-145C0D31687A}" sibTransId="{0C79E91C-BD1B-4C33-BD93-799BAE5E1923}"/>
    <dgm:cxn modelId="{9FA0025D-1FEF-40BF-B87A-137E77441F7C}" srcId="{B62DE020-F0F5-4523-8829-6E0F8586FAC6}" destId="{08B38CF1-EFD2-4829-90CE-DE6B76CA48AB}" srcOrd="1" destOrd="0" parTransId="{239A8CAB-A696-4042-BA76-7BF03C896A82}" sibTransId="{C14654F7-ABA9-4DB6-9618-1A9912BA87A1}"/>
    <dgm:cxn modelId="{8CA46D8E-BA58-4D01-928A-5F2DBDA2A4D0}" type="presOf" srcId="{B62DE020-F0F5-4523-8829-6E0F8586FAC6}" destId="{D157C638-148E-4022-9732-2664BF151147}" srcOrd="0" destOrd="0" presId="urn:microsoft.com/office/officeart/2009/3/layout/StepUpProcess"/>
    <dgm:cxn modelId="{8293BAF5-6518-4112-B24E-853DFCE56BFA}" srcId="{B62DE020-F0F5-4523-8829-6E0F8586FAC6}" destId="{C2FFDB22-B92A-4816-948F-30E9A87D064A}" srcOrd="2" destOrd="0" parTransId="{7B7BC13B-21F0-4625-9481-3EF6CFA4FE37}" sibTransId="{DA54E721-26A5-4F52-A181-2172EAC4DB8C}"/>
    <dgm:cxn modelId="{5FB31D82-0A56-4A31-8BD1-EE385E24E2B3}" type="presParOf" srcId="{D157C638-148E-4022-9732-2664BF151147}" destId="{50A39C0D-B842-4C6D-890B-8F90BEDF07B0}" srcOrd="0" destOrd="0" presId="urn:microsoft.com/office/officeart/2009/3/layout/StepUpProcess"/>
    <dgm:cxn modelId="{29C99C43-21C1-4555-B7E1-BA535296EF09}" type="presParOf" srcId="{50A39C0D-B842-4C6D-890B-8F90BEDF07B0}" destId="{736CAC23-F8D3-4A7C-A462-B54A214291F2}" srcOrd="0" destOrd="0" presId="urn:microsoft.com/office/officeart/2009/3/layout/StepUpProcess"/>
    <dgm:cxn modelId="{23E7C2FC-1057-49B6-BE85-A64DFBF75449}" type="presParOf" srcId="{50A39C0D-B842-4C6D-890B-8F90BEDF07B0}" destId="{407AC12E-2E4E-49E6-84AB-E8AE2CE13D0D}" srcOrd="1" destOrd="0" presId="urn:microsoft.com/office/officeart/2009/3/layout/StepUpProcess"/>
    <dgm:cxn modelId="{839C3968-7B88-469D-81A7-ABF79DA9E414}" type="presParOf" srcId="{50A39C0D-B842-4C6D-890B-8F90BEDF07B0}" destId="{376F6247-BAC5-48DE-922E-897AE100BD71}" srcOrd="2" destOrd="0" presId="urn:microsoft.com/office/officeart/2009/3/layout/StepUpProcess"/>
    <dgm:cxn modelId="{AB73A482-614C-4B5E-9BDF-5627742760B7}" type="presParOf" srcId="{D157C638-148E-4022-9732-2664BF151147}" destId="{550DFC16-D51B-4A2F-88D1-B9E4F7CF2D6D}" srcOrd="1" destOrd="0" presId="urn:microsoft.com/office/officeart/2009/3/layout/StepUpProcess"/>
    <dgm:cxn modelId="{9AC44908-C712-49A9-8BE5-550014A67084}" type="presParOf" srcId="{550DFC16-D51B-4A2F-88D1-B9E4F7CF2D6D}" destId="{62ABF2FD-5128-4DD6-934C-C83333A86A49}" srcOrd="0" destOrd="0" presId="urn:microsoft.com/office/officeart/2009/3/layout/StepUpProcess"/>
    <dgm:cxn modelId="{34C19899-A39D-4349-9F27-34E741FADA18}" type="presParOf" srcId="{D157C638-148E-4022-9732-2664BF151147}" destId="{3B28EE52-9791-4AAE-B207-A853A3BBFFA2}" srcOrd="2" destOrd="0" presId="urn:microsoft.com/office/officeart/2009/3/layout/StepUpProcess"/>
    <dgm:cxn modelId="{EC85E6F4-F8B5-4E40-A190-7F5BA8F471C6}" type="presParOf" srcId="{3B28EE52-9791-4AAE-B207-A853A3BBFFA2}" destId="{C030C6C3-88A0-41DA-B8CA-708F49AD0B18}" srcOrd="0" destOrd="0" presId="urn:microsoft.com/office/officeart/2009/3/layout/StepUpProcess"/>
    <dgm:cxn modelId="{421985FF-DCC8-45A2-94E9-9C4B9A74EA7B}" type="presParOf" srcId="{3B28EE52-9791-4AAE-B207-A853A3BBFFA2}" destId="{59DD2737-72D1-4DEA-9DB6-2C420131A1AB}" srcOrd="1" destOrd="0" presId="urn:microsoft.com/office/officeart/2009/3/layout/StepUpProcess"/>
    <dgm:cxn modelId="{BE15A981-EE2E-404F-A813-CD723E035478}" type="presParOf" srcId="{3B28EE52-9791-4AAE-B207-A853A3BBFFA2}" destId="{5E001BFA-4E73-432C-BC26-0F2083324D18}" srcOrd="2" destOrd="0" presId="urn:microsoft.com/office/officeart/2009/3/layout/StepUpProcess"/>
    <dgm:cxn modelId="{7C1880B0-EE7C-4DF4-8A2C-A5121693A531}" type="presParOf" srcId="{D157C638-148E-4022-9732-2664BF151147}" destId="{198F691A-A735-4CC6-A8F9-0C1F0279E5AE}" srcOrd="3" destOrd="0" presId="urn:microsoft.com/office/officeart/2009/3/layout/StepUpProcess"/>
    <dgm:cxn modelId="{28AEB4B4-8A09-4167-B56B-8594FC192B2A}" type="presParOf" srcId="{198F691A-A735-4CC6-A8F9-0C1F0279E5AE}" destId="{E59A4DA0-9792-428A-9D90-2D42C82D8A3B}" srcOrd="0" destOrd="0" presId="urn:microsoft.com/office/officeart/2009/3/layout/StepUpProcess"/>
    <dgm:cxn modelId="{9F9BA73F-DB9A-4E65-8464-BEF720A0C8C0}" type="presParOf" srcId="{D157C638-148E-4022-9732-2664BF151147}" destId="{E6D7DA44-7289-4069-81C7-F0692EB55266}" srcOrd="4" destOrd="0" presId="urn:microsoft.com/office/officeart/2009/3/layout/StepUpProcess"/>
    <dgm:cxn modelId="{D84BC6FB-6A06-481C-854D-153AFB8FEBAB}" type="presParOf" srcId="{E6D7DA44-7289-4069-81C7-F0692EB55266}" destId="{9EE0A8DA-ACCB-424C-8BCA-777F0D7E1B2B}" srcOrd="0" destOrd="0" presId="urn:microsoft.com/office/officeart/2009/3/layout/StepUpProcess"/>
    <dgm:cxn modelId="{4774D551-43C8-4B5E-A2D6-49BEBEB62B73}" type="presParOf" srcId="{E6D7DA44-7289-4069-81C7-F0692EB55266}" destId="{7E3A80F2-EBA1-4BF2-97FF-FE5134109F04}"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5AB77-F9F2-44A8-9698-EB4BC48FD576}">
      <dsp:nvSpPr>
        <dsp:cNvPr id="0" name=""/>
        <dsp:cNvSpPr/>
      </dsp:nvSpPr>
      <dsp:spPr>
        <a:xfrm>
          <a:off x="-3906890" y="-599898"/>
          <a:ext cx="4656180" cy="4656180"/>
        </a:xfrm>
        <a:prstGeom prst="blockArc">
          <a:avLst>
            <a:gd name="adj1" fmla="val 18900000"/>
            <a:gd name="adj2" fmla="val 2700000"/>
            <a:gd name="adj3" fmla="val 464"/>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D7ADB5A-5923-4B7E-A146-758EDB93DDC0}">
      <dsp:nvSpPr>
        <dsp:cNvPr id="0" name=""/>
        <dsp:cNvSpPr/>
      </dsp:nvSpPr>
      <dsp:spPr>
        <a:xfrm>
          <a:off x="503476" y="348023"/>
          <a:ext cx="7136067" cy="69127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48701" tIns="30480" rIns="30480" bIns="30480" numCol="1" spcCol="1270" anchor="ctr" anchorCtr="0">
          <a:noAutofit/>
        </a:bodyPr>
        <a:lstStyle/>
        <a:p>
          <a:pPr marL="0" lvl="0" indent="0" algn="l" defTabSz="533400">
            <a:lnSpc>
              <a:spcPct val="90000"/>
            </a:lnSpc>
            <a:spcBef>
              <a:spcPct val="0"/>
            </a:spcBef>
            <a:spcAft>
              <a:spcPct val="35000"/>
            </a:spcAft>
            <a:buNone/>
          </a:pPr>
          <a:r>
            <a:rPr lang="zh-Hans" altLang="en-US" sz="1200" kern="1200">
              <a:solidFill>
                <a:schemeClr val="tx2"/>
              </a:solidFill>
              <a:latin typeface="微软雅黑" panose="020B0503020204020204" pitchFamily="34" charset="-122"/>
              <a:ea typeface="微软雅黑" panose="020B0503020204020204" pitchFamily="34" charset="-122"/>
            </a:rPr>
            <a:t>社会对</a:t>
          </a:r>
          <a:r>
            <a:rPr lang="zh-CN" altLang="en-US" sz="1200" kern="1200">
              <a:solidFill>
                <a:schemeClr val="tx2"/>
              </a:solidFill>
              <a:latin typeface="微软雅黑" panose="020B0503020204020204" pitchFamily="34" charset="-122"/>
              <a:ea typeface="微软雅黑" panose="020B0503020204020204" pitchFamily="34" charset="-122"/>
            </a:rPr>
            <a:t>核</a:t>
          </a:r>
          <a:r>
            <a:rPr lang="zh-CN" altLang="en-US" sz="1200" kern="1200" dirty="0">
              <a:solidFill>
                <a:schemeClr val="tx2"/>
              </a:solidFill>
              <a:latin typeface="微软雅黑" panose="020B0503020204020204" pitchFamily="34" charset="-122"/>
              <a:ea typeface="微软雅黑" panose="020B0503020204020204" pitchFamily="34" charset="-122"/>
            </a:rPr>
            <a:t>行业工程建设质量管理的信用危机。建设</a:t>
          </a:r>
          <a:r>
            <a:rPr lang="zh-CN" altLang="zh-CN" sz="1200" kern="1200" dirty="0">
              <a:solidFill>
                <a:schemeClr val="tx2"/>
              </a:solidFill>
              <a:latin typeface="微软雅黑" panose="020B0503020204020204" pitchFamily="34" charset="-122"/>
              <a:ea typeface="微软雅黑" panose="020B0503020204020204" pitchFamily="34" charset="-122"/>
            </a:rPr>
            <a:t>单位的质量行为受到了</a:t>
          </a:r>
          <a:r>
            <a:rPr lang="zh-CN" altLang="en-US" sz="1200" kern="1200" dirty="0">
              <a:solidFill>
                <a:schemeClr val="tx2"/>
              </a:solidFill>
              <a:latin typeface="微软雅黑" panose="020B0503020204020204" pitchFamily="34" charset="-122"/>
              <a:ea typeface="微软雅黑" panose="020B0503020204020204" pitchFamily="34" charset="-122"/>
            </a:rPr>
            <a:t>社会及</a:t>
          </a:r>
          <a:r>
            <a:rPr lang="zh-CN" altLang="zh-CN" sz="1200" kern="1200" dirty="0">
              <a:solidFill>
                <a:schemeClr val="tx2"/>
              </a:solidFill>
              <a:latin typeface="微软雅黑" panose="020B0503020204020204" pitchFamily="34" charset="-122"/>
              <a:ea typeface="微软雅黑" panose="020B0503020204020204" pitchFamily="34" charset="-122"/>
            </a:rPr>
            <a:t>监管方</a:t>
          </a:r>
          <a:r>
            <a:rPr lang="zh-CN" altLang="en-US" sz="1200" kern="1200" dirty="0">
              <a:solidFill>
                <a:schemeClr val="tx2"/>
              </a:solidFill>
              <a:latin typeface="微软雅黑" panose="020B0503020204020204" pitchFamily="34" charset="-122"/>
              <a:ea typeface="微软雅黑" panose="020B0503020204020204" pitchFamily="34" charset="-122"/>
            </a:rPr>
            <a:t>高度重视。同时，监管方的监督重点由督事向督责改变。因此，</a:t>
          </a:r>
          <a:r>
            <a:rPr lang="zh-CN" altLang="en-US" sz="1200" b="1" kern="1200" dirty="0">
              <a:solidFill>
                <a:srgbClr val="FF0000"/>
              </a:solidFill>
              <a:latin typeface="微软雅黑" panose="020B0503020204020204" pitchFamily="34" charset="-122"/>
              <a:ea typeface="微软雅黑" panose="020B0503020204020204" pitchFamily="34" charset="-122"/>
            </a:rPr>
            <a:t>当前阶段建设单位的质量行为不仅代表核安全、社会责任，更是重塑社会对核行业信心的基础。</a:t>
          </a:r>
        </a:p>
      </dsp:txBody>
      <dsp:txXfrm>
        <a:off x="503476" y="348023"/>
        <a:ext cx="7136067" cy="691276"/>
      </dsp:txXfrm>
    </dsp:sp>
    <dsp:sp modelId="{AE67B22C-3150-4A11-BC1F-3B15690BE3D4}">
      <dsp:nvSpPr>
        <dsp:cNvPr id="0" name=""/>
        <dsp:cNvSpPr/>
      </dsp:nvSpPr>
      <dsp:spPr>
        <a:xfrm>
          <a:off x="49806" y="259228"/>
          <a:ext cx="864096" cy="86409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2B0322E-F3CA-4C81-AE7C-39353A62DC53}">
      <dsp:nvSpPr>
        <dsp:cNvPr id="0" name=""/>
        <dsp:cNvSpPr/>
      </dsp:nvSpPr>
      <dsp:spPr>
        <a:xfrm>
          <a:off x="733133" y="1382553"/>
          <a:ext cx="6884788" cy="69127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48701" tIns="30480" rIns="30480" bIns="30480" numCol="1" spcCol="1270" anchor="ctr" anchorCtr="0">
          <a:noAutofit/>
        </a:bodyPr>
        <a:lstStyle/>
        <a:p>
          <a:pPr marL="0" lvl="0" indent="0" algn="l" defTabSz="533400">
            <a:lnSpc>
              <a:spcPct val="90000"/>
            </a:lnSpc>
            <a:spcBef>
              <a:spcPct val="0"/>
            </a:spcBef>
            <a:spcAft>
              <a:spcPct val="35000"/>
            </a:spcAft>
            <a:buNone/>
          </a:pPr>
          <a:r>
            <a:rPr lang="zh-CN" altLang="en-US" sz="1200" kern="1200" dirty="0">
              <a:solidFill>
                <a:schemeClr val="tx2"/>
              </a:solidFill>
              <a:latin typeface="微软雅黑" panose="020B0503020204020204" pitchFamily="34" charset="-122"/>
              <a:ea typeface="微软雅黑" panose="020B0503020204020204" pitchFamily="34" charset="-122"/>
            </a:rPr>
            <a:t>福岛事件后，国内核电发展节奏阶段性放缓，期间大量成熟的技术管理人员、技术工人、有经验的产业工人等流失严重，国内产业工人老龄化及逐年减少的时代大势，两者叠加造成</a:t>
          </a:r>
          <a:r>
            <a:rPr lang="zh-CN" altLang="en-US" sz="1200" b="1" kern="1200" dirty="0">
              <a:solidFill>
                <a:srgbClr val="FF0000"/>
              </a:solidFill>
              <a:latin typeface="微软雅黑" panose="020B0503020204020204" pitchFamily="34" charset="-122"/>
              <a:ea typeface="微软雅黑" panose="020B0503020204020204" pitchFamily="34" charset="-122"/>
            </a:rPr>
            <a:t>当前参与核电工程建设的人员素质整体稀释、下降，为工程质量管理带来较大难度。</a:t>
          </a:r>
          <a:endParaRPr lang="zh-CN" altLang="en-US" sz="1200" b="1" kern="1200" dirty="0">
            <a:solidFill>
              <a:srgbClr val="FF0000"/>
            </a:solidFill>
          </a:endParaRPr>
        </a:p>
      </dsp:txBody>
      <dsp:txXfrm>
        <a:off x="733133" y="1382553"/>
        <a:ext cx="6884788" cy="691276"/>
      </dsp:txXfrm>
    </dsp:sp>
    <dsp:sp modelId="{65DDD601-EDE2-41B4-A558-5A7C87BDC308}">
      <dsp:nvSpPr>
        <dsp:cNvPr id="0" name=""/>
        <dsp:cNvSpPr/>
      </dsp:nvSpPr>
      <dsp:spPr>
        <a:xfrm>
          <a:off x="301085" y="1296144"/>
          <a:ext cx="864096" cy="86409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7A64ECC-2CCF-49A9-8A26-7F17CC39339B}">
      <dsp:nvSpPr>
        <dsp:cNvPr id="0" name=""/>
        <dsp:cNvSpPr/>
      </dsp:nvSpPr>
      <dsp:spPr>
        <a:xfrm>
          <a:off x="481854" y="2304257"/>
          <a:ext cx="7136067" cy="9217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48701" tIns="30480" rIns="30480" bIns="3048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由于外部监管形势的改变，当前核电行业主流采用</a:t>
          </a:r>
          <a:r>
            <a:rPr lang="zh-CN" altLang="zh-CN" sz="1200" kern="1200" dirty="0"/>
            <a:t>监理完全独立的管理</a:t>
          </a:r>
          <a:r>
            <a:rPr lang="zh-CN" altLang="en-US" sz="1200" kern="1200" dirty="0"/>
            <a:t>方式。在新的项目管理模式下，</a:t>
          </a:r>
          <a:r>
            <a:rPr lang="zh-CN" altLang="zh-CN" sz="1200" kern="1200" dirty="0"/>
            <a:t>理清建设单位、总包单位、监理单位及各承建单位的</a:t>
          </a:r>
          <a:r>
            <a:rPr lang="zh-CN" altLang="en-US" sz="1200" kern="1200" dirty="0"/>
            <a:t>质量</a:t>
          </a:r>
          <a:r>
            <a:rPr lang="zh-CN" altLang="zh-CN" sz="1200" kern="1200" dirty="0"/>
            <a:t>管理边界、接口关系，</a:t>
          </a:r>
          <a:r>
            <a:rPr lang="zh-CN" altLang="zh-CN" sz="1200" b="1" kern="1200" dirty="0">
              <a:solidFill>
                <a:srgbClr val="FF0000"/>
              </a:solidFill>
            </a:rPr>
            <a:t>落实</a:t>
          </a:r>
          <a:r>
            <a:rPr lang="zh-CN" altLang="en-US" sz="1200" b="1" kern="1200" dirty="0">
              <a:solidFill>
                <a:srgbClr val="FF0000"/>
              </a:solidFill>
            </a:rPr>
            <a:t>各参建方的质量管理责任，保证对</a:t>
          </a:r>
          <a:r>
            <a:rPr lang="zh-CN" altLang="zh-CN" sz="1200" b="1" kern="1200" dirty="0">
              <a:solidFill>
                <a:srgbClr val="FF0000"/>
              </a:solidFill>
            </a:rPr>
            <a:t>核安全法的贯彻执行，</a:t>
          </a:r>
          <a:r>
            <a:rPr lang="zh-CN" altLang="en-US" sz="1200" b="1" kern="1200" dirty="0">
              <a:solidFill>
                <a:srgbClr val="FF0000"/>
              </a:solidFill>
            </a:rPr>
            <a:t>是核电工程质量管理的重中之重。</a:t>
          </a:r>
        </a:p>
      </dsp:txBody>
      <dsp:txXfrm>
        <a:off x="481854" y="2304257"/>
        <a:ext cx="7136067" cy="921700"/>
      </dsp:txXfrm>
    </dsp:sp>
    <dsp:sp modelId="{09A8FD0B-68FA-4B68-B316-40765ED3EA13}">
      <dsp:nvSpPr>
        <dsp:cNvPr id="0" name=""/>
        <dsp:cNvSpPr/>
      </dsp:nvSpPr>
      <dsp:spPr>
        <a:xfrm>
          <a:off x="49806" y="2333059"/>
          <a:ext cx="864096" cy="86409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CAC23-F8D3-4A7C-A462-B54A214291F2}">
      <dsp:nvSpPr>
        <dsp:cNvPr id="0" name=""/>
        <dsp:cNvSpPr/>
      </dsp:nvSpPr>
      <dsp:spPr>
        <a:xfrm rot="5400000">
          <a:off x="481146" y="1055613"/>
          <a:ext cx="1438008" cy="2392814"/>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07AC12E-2E4E-49E6-84AB-E8AE2CE13D0D}">
      <dsp:nvSpPr>
        <dsp:cNvPr id="0" name=""/>
        <dsp:cNvSpPr/>
      </dsp:nvSpPr>
      <dsp:spPr>
        <a:xfrm>
          <a:off x="223857" y="1770549"/>
          <a:ext cx="2194745" cy="1893582"/>
        </a:xfrm>
        <a:prstGeom prst="rect">
          <a:avLst/>
        </a:prstGeom>
        <a:noFill/>
        <a:ln w="28575">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10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altLang="en-US" sz="1050" b="0" kern="1200" dirty="0">
              <a:solidFill>
                <a:schemeClr val="tx1"/>
              </a:solidFill>
              <a:latin typeface="华文楷体" panose="02010600040101010101" pitchFamily="2" charset="-122"/>
              <a:ea typeface="华文楷体" panose="02010600040101010101" pitchFamily="2" charset="-122"/>
            </a:rPr>
            <a:t>发布</a:t>
          </a:r>
          <a:r>
            <a:rPr lang="zh-CN" sz="1050" b="0" kern="1200" dirty="0">
              <a:solidFill>
                <a:schemeClr val="tx1"/>
              </a:solidFill>
              <a:latin typeface="华文楷体" panose="02010600040101010101" pitchFamily="2" charset="-122"/>
              <a:ea typeface="华文楷体" panose="02010600040101010101" pitchFamily="2" charset="-122"/>
            </a:rPr>
            <a:t>核安全</a:t>
          </a:r>
          <a:r>
            <a:rPr lang="zh-CN" altLang="en-US" sz="1050" b="0" kern="1200" dirty="0">
              <a:solidFill>
                <a:schemeClr val="tx1"/>
              </a:solidFill>
              <a:latin typeface="华文楷体" panose="02010600040101010101" pitchFamily="2" charset="-122"/>
              <a:ea typeface="华文楷体" panose="02010600040101010101" pitchFamily="2" charset="-122"/>
            </a:rPr>
            <a:t>文化</a:t>
          </a:r>
          <a:r>
            <a:rPr lang="zh-CN" sz="1050" b="0" kern="1200" dirty="0">
              <a:solidFill>
                <a:schemeClr val="tx1"/>
              </a:solidFill>
              <a:latin typeface="华文楷体" panose="02010600040101010101" pitchFamily="2" charset="-122"/>
              <a:ea typeface="华文楷体" panose="02010600040101010101" pitchFamily="2" charset="-122"/>
            </a:rPr>
            <a:t>政策</a:t>
          </a:r>
          <a:r>
            <a:rPr lang="zh-CN" altLang="en-US" sz="1050" b="0" kern="1200" dirty="0">
              <a:solidFill>
                <a:schemeClr val="tx1"/>
              </a:solidFill>
              <a:latin typeface="华文楷体" panose="02010600040101010101" pitchFamily="2" charset="-122"/>
              <a:ea typeface="华文楷体" panose="02010600040101010101" pitchFamily="2" charset="-122"/>
            </a:rPr>
            <a:t>申明，建立“安全至上”理念</a:t>
          </a:r>
          <a:r>
            <a:rPr lang="zh-CN" sz="1050" b="0" kern="1200" dirty="0">
              <a:solidFill>
                <a:schemeClr val="tx1"/>
              </a:solidFill>
              <a:latin typeface="华文楷体" panose="02010600040101010101" pitchFamily="2" charset="-122"/>
              <a:ea typeface="华文楷体" panose="02010600040101010101" pitchFamily="2" charset="-122"/>
            </a:rPr>
            <a:t>；</a:t>
          </a:r>
          <a:endParaRPr lang="en-US" altLang="zh-CN" sz="1050" b="0" kern="1200" dirty="0">
            <a:solidFill>
              <a:schemeClr val="tx1"/>
            </a:solidFill>
            <a:latin typeface="华文楷体" panose="02010600040101010101" pitchFamily="2" charset="-122"/>
            <a:ea typeface="华文楷体" panose="02010600040101010101" pitchFamily="2" charset="-122"/>
          </a:endParaRPr>
        </a:p>
        <a:p>
          <a:pPr marL="0" lvl="0" indent="0" algn="l" defTabSz="466725">
            <a:lnSpc>
              <a:spcPct val="10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b="0" kern="1200" dirty="0">
              <a:solidFill>
                <a:schemeClr val="tx1"/>
              </a:solidFill>
              <a:latin typeface="华文楷体" panose="02010600040101010101" pitchFamily="2" charset="-122"/>
              <a:ea typeface="华文楷体" panose="02010600040101010101" pitchFamily="2" charset="-122"/>
            </a:rPr>
            <a:t>明确公司安全管理组织机构和职责，明确了各级人员安全责任；</a:t>
          </a:r>
        </a:p>
        <a:p>
          <a:pPr marL="0" lvl="0" indent="0" algn="l" defTabSz="466725">
            <a:lnSpc>
              <a:spcPct val="10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b="0" kern="1200" dirty="0">
              <a:solidFill>
                <a:schemeClr val="tx1"/>
              </a:solidFill>
              <a:latin typeface="华文楷体" panose="02010600040101010101" pitchFamily="2" charset="-122"/>
              <a:ea typeface="华文楷体" panose="02010600040101010101" pitchFamily="2" charset="-122"/>
            </a:rPr>
            <a:t>建立核安全文化</a:t>
          </a:r>
          <a:r>
            <a:rPr lang="zh-CN" altLang="en-US" sz="1050" b="0" kern="1200" dirty="0">
              <a:solidFill>
                <a:schemeClr val="tx1"/>
              </a:solidFill>
              <a:latin typeface="华文楷体" panose="02010600040101010101" pitchFamily="2" charset="-122"/>
              <a:ea typeface="华文楷体" panose="02010600040101010101" pitchFamily="2" charset="-122"/>
            </a:rPr>
            <a:t>推进工作</a:t>
          </a:r>
          <a:r>
            <a:rPr lang="zh-CN" sz="1050" b="0" kern="1200" dirty="0">
              <a:solidFill>
                <a:schemeClr val="tx1"/>
              </a:solidFill>
              <a:latin typeface="华文楷体" panose="02010600040101010101" pitchFamily="2" charset="-122"/>
              <a:ea typeface="华文楷体" panose="02010600040101010101" pitchFamily="2" charset="-122"/>
            </a:rPr>
            <a:t>制度，</a:t>
          </a:r>
          <a:r>
            <a:rPr lang="zh-CN" altLang="en-US" sz="1050" b="0" kern="1200" dirty="0">
              <a:solidFill>
                <a:schemeClr val="tx1"/>
              </a:solidFill>
              <a:latin typeface="华文楷体" panose="02010600040101010101" pitchFamily="2" charset="-122"/>
              <a:ea typeface="华文楷体" panose="02010600040101010101" pitchFamily="2" charset="-122"/>
            </a:rPr>
            <a:t>发布经验反馈、人因管理等程序。</a:t>
          </a:r>
          <a:endParaRPr lang="zh-CN" sz="1050" b="0" kern="1200" dirty="0">
            <a:solidFill>
              <a:schemeClr val="tx1"/>
            </a:solidFill>
            <a:latin typeface="华文楷体" panose="02010600040101010101" pitchFamily="2" charset="-122"/>
            <a:ea typeface="华文楷体" panose="02010600040101010101" pitchFamily="2" charset="-122"/>
          </a:endParaRPr>
        </a:p>
      </dsp:txBody>
      <dsp:txXfrm>
        <a:off x="223857" y="1770549"/>
        <a:ext cx="2194745" cy="1893582"/>
      </dsp:txXfrm>
    </dsp:sp>
    <dsp:sp modelId="{376F6247-BAC5-48DE-922E-897AE100BD71}">
      <dsp:nvSpPr>
        <dsp:cNvPr id="0" name=""/>
        <dsp:cNvSpPr/>
      </dsp:nvSpPr>
      <dsp:spPr>
        <a:xfrm>
          <a:off x="1993759" y="879452"/>
          <a:ext cx="407593" cy="407593"/>
        </a:xfrm>
        <a:prstGeom prst="triangle">
          <a:avLst>
            <a:gd name="adj" fmla="val 100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30C6C3-88A0-41DA-B8CA-708F49AD0B18}">
      <dsp:nvSpPr>
        <dsp:cNvPr id="0" name=""/>
        <dsp:cNvSpPr/>
      </dsp:nvSpPr>
      <dsp:spPr>
        <a:xfrm rot="5400000">
          <a:off x="3142959" y="215292"/>
          <a:ext cx="1438008" cy="2392814"/>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9DD2737-72D1-4DEA-9DB6-2C420131A1AB}">
      <dsp:nvSpPr>
        <dsp:cNvPr id="0" name=""/>
        <dsp:cNvSpPr/>
      </dsp:nvSpPr>
      <dsp:spPr>
        <a:xfrm>
          <a:off x="2912014" y="954475"/>
          <a:ext cx="2160246" cy="226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kern="1200" dirty="0">
              <a:solidFill>
                <a:schemeClr val="tx1"/>
              </a:solidFill>
              <a:latin typeface="华文楷体" panose="02010600040101010101" pitchFamily="2" charset="-122"/>
              <a:ea typeface="华文楷体" panose="02010600040101010101" pitchFamily="2" charset="-122"/>
            </a:rPr>
            <a:t>建立和规范公司月例会、双周例会、经验反馈工程师例会“三级例会”制度，推进经验反馈工作规范化运作；</a:t>
          </a:r>
        </a:p>
        <a:p>
          <a:pPr marL="0" lvl="0" indent="0" algn="l" defTabSz="466725">
            <a:lnSpc>
              <a:spcPct val="9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kern="1200" dirty="0">
              <a:solidFill>
                <a:schemeClr val="tx1"/>
              </a:solidFill>
              <a:latin typeface="华文楷体" panose="02010600040101010101" pitchFamily="2" charset="-122"/>
              <a:ea typeface="华文楷体" panose="02010600040101010101" pitchFamily="2" charset="-122"/>
            </a:rPr>
            <a:t>开展事件根本原因分析培训，提升经验反馈工作水平；</a:t>
          </a:r>
        </a:p>
        <a:p>
          <a:pPr marL="0" lvl="0" indent="0" algn="l" defTabSz="466725">
            <a:lnSpc>
              <a:spcPct val="9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kern="1200" dirty="0">
              <a:solidFill>
                <a:schemeClr val="tx1"/>
              </a:solidFill>
              <a:latin typeface="华文楷体" panose="02010600040101010101" pitchFamily="2" charset="-122"/>
              <a:ea typeface="华文楷体" panose="02010600040101010101" pitchFamily="2" charset="-122"/>
            </a:rPr>
            <a:t>推行防人因管理工具应用实践，开展管理者观察指导，规范员工行为</a:t>
          </a:r>
          <a:r>
            <a:rPr lang="en-US" altLang="zh-CN" sz="1050" kern="1200" dirty="0">
              <a:solidFill>
                <a:schemeClr val="tx1"/>
              </a:solidFill>
              <a:latin typeface="华文楷体" panose="02010600040101010101" pitchFamily="2" charset="-122"/>
              <a:ea typeface="华文楷体" panose="02010600040101010101" pitchFamily="2" charset="-122"/>
            </a:rPr>
            <a:t>;</a:t>
          </a:r>
        </a:p>
        <a:p>
          <a:pPr marL="0" lvl="0" indent="0" algn="l" defTabSz="466725">
            <a:lnSpc>
              <a:spcPct val="9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kern="1200" dirty="0">
              <a:solidFill>
                <a:schemeClr val="tx1"/>
              </a:solidFill>
              <a:latin typeface="华文楷体" panose="02010600040101010101" pitchFamily="2" charset="-122"/>
              <a:ea typeface="华文楷体" panose="02010600040101010101" pitchFamily="2" charset="-122"/>
            </a:rPr>
            <a:t>建立核安全文化</a:t>
          </a:r>
          <a:r>
            <a:rPr lang="zh-CN" altLang="en-US" sz="1050" kern="1200" dirty="0">
              <a:solidFill>
                <a:schemeClr val="tx1"/>
              </a:solidFill>
              <a:latin typeface="华文楷体" panose="02010600040101010101" pitchFamily="2" charset="-122"/>
              <a:ea typeface="华文楷体" panose="02010600040101010101" pitchFamily="2" charset="-122"/>
            </a:rPr>
            <a:t>知识</a:t>
          </a:r>
          <a:r>
            <a:rPr lang="zh-CN" sz="1050" kern="1200" dirty="0">
              <a:solidFill>
                <a:schemeClr val="tx1"/>
              </a:solidFill>
              <a:latin typeface="华文楷体" panose="02010600040101010101" pitchFamily="2" charset="-122"/>
              <a:ea typeface="华文楷体" panose="02010600040101010101" pitchFamily="2" charset="-122"/>
            </a:rPr>
            <a:t>推送学习制度，提升全员核安全文化知识水平</a:t>
          </a:r>
          <a:r>
            <a:rPr lang="zh-CN" altLang="en-US" sz="1050" kern="1200" dirty="0">
              <a:solidFill>
                <a:schemeClr val="tx1"/>
              </a:solidFill>
              <a:latin typeface="华文楷体" panose="02010600040101010101" pitchFamily="2" charset="-122"/>
              <a:ea typeface="华文楷体" panose="02010600040101010101" pitchFamily="2" charset="-122"/>
            </a:rPr>
            <a:t>。</a:t>
          </a:r>
        </a:p>
      </dsp:txBody>
      <dsp:txXfrm>
        <a:off x="2912014" y="954475"/>
        <a:ext cx="2160246" cy="2265425"/>
      </dsp:txXfrm>
    </dsp:sp>
    <dsp:sp modelId="{5E001BFA-4E73-432C-BC26-0F2083324D18}">
      <dsp:nvSpPr>
        <dsp:cNvPr id="0" name=""/>
        <dsp:cNvSpPr/>
      </dsp:nvSpPr>
      <dsp:spPr>
        <a:xfrm>
          <a:off x="4655572" y="39130"/>
          <a:ext cx="407593" cy="407593"/>
        </a:xfrm>
        <a:prstGeom prst="triangle">
          <a:avLst>
            <a:gd name="adj" fmla="val 100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EE0A8DA-ACCB-424C-8BCA-777F0D7E1B2B}">
      <dsp:nvSpPr>
        <dsp:cNvPr id="0" name=""/>
        <dsp:cNvSpPr/>
      </dsp:nvSpPr>
      <dsp:spPr>
        <a:xfrm rot="5400000">
          <a:off x="5804772" y="-410760"/>
          <a:ext cx="1438008" cy="2392814"/>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E3A80F2-EBA1-4BF2-97FF-FE5134109F04}">
      <dsp:nvSpPr>
        <dsp:cNvPr id="0" name=""/>
        <dsp:cNvSpPr/>
      </dsp:nvSpPr>
      <dsp:spPr>
        <a:xfrm>
          <a:off x="5564733" y="332522"/>
          <a:ext cx="2160246" cy="183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10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altLang="en-US" sz="1050" kern="1200" dirty="0">
              <a:solidFill>
                <a:schemeClr val="tx1"/>
              </a:solidFill>
              <a:latin typeface="华文楷体" panose="02010600040101010101" pitchFamily="2" charset="-122"/>
              <a:ea typeface="华文楷体" panose="02010600040101010101" pitchFamily="2" charset="-122"/>
            </a:rPr>
            <a:t>建立完善漳州能源</a:t>
          </a:r>
          <a:r>
            <a:rPr lang="zh-CN" sz="1050" kern="1200" dirty="0">
              <a:solidFill>
                <a:schemeClr val="tx1"/>
              </a:solidFill>
              <a:latin typeface="华文楷体" panose="02010600040101010101" pitchFamily="2" charset="-122"/>
              <a:ea typeface="华文楷体" panose="02010600040101010101" pitchFamily="2" charset="-122"/>
            </a:rPr>
            <a:t>项目核安全文化一体化</a:t>
          </a:r>
          <a:r>
            <a:rPr lang="zh-CN" altLang="en-US" sz="1050" kern="1200" dirty="0">
              <a:solidFill>
                <a:schemeClr val="tx1"/>
              </a:solidFill>
              <a:latin typeface="华文楷体" panose="02010600040101010101" pitchFamily="2" charset="-122"/>
              <a:ea typeface="华文楷体" panose="02010600040101010101" pitchFamily="2" charset="-122"/>
            </a:rPr>
            <a:t>运行体系</a:t>
          </a:r>
          <a:r>
            <a:rPr lang="zh-CN" sz="1050" kern="1200" dirty="0">
              <a:solidFill>
                <a:schemeClr val="tx1"/>
              </a:solidFill>
              <a:latin typeface="华文楷体" panose="02010600040101010101" pitchFamily="2" charset="-122"/>
              <a:ea typeface="华文楷体" panose="02010600040101010101" pitchFamily="2" charset="-122"/>
            </a:rPr>
            <a:t>，</a:t>
          </a:r>
          <a:r>
            <a:rPr lang="zh-CN" altLang="en-US" sz="1050" kern="1200" dirty="0">
              <a:solidFill>
                <a:schemeClr val="tx1"/>
              </a:solidFill>
              <a:latin typeface="华文楷体" panose="02010600040101010101" pitchFamily="2" charset="-122"/>
              <a:ea typeface="华文楷体" panose="02010600040101010101" pitchFamily="2" charset="-122"/>
            </a:rPr>
            <a:t>持续推进</a:t>
          </a:r>
          <a:r>
            <a:rPr lang="zh-CN" sz="1050" kern="1200" dirty="0">
              <a:solidFill>
                <a:schemeClr val="tx1"/>
              </a:solidFill>
              <a:latin typeface="华文楷体" panose="02010600040101010101" pitchFamily="2" charset="-122"/>
              <a:ea typeface="华文楷体" panose="02010600040101010101" pitchFamily="2" charset="-122"/>
            </a:rPr>
            <a:t>现场核安全文化建设一体化</a:t>
          </a:r>
          <a:r>
            <a:rPr lang="zh-CN" altLang="en-US" sz="1050" kern="1200" dirty="0">
              <a:solidFill>
                <a:schemeClr val="tx1"/>
              </a:solidFill>
              <a:latin typeface="华文楷体" panose="02010600040101010101" pitchFamily="2" charset="-122"/>
              <a:ea typeface="华文楷体" panose="02010600040101010101" pitchFamily="2" charset="-122"/>
            </a:rPr>
            <a:t>提升</a:t>
          </a:r>
          <a:r>
            <a:rPr lang="zh-CN" sz="1050" kern="1200" dirty="0">
              <a:solidFill>
                <a:schemeClr val="tx1"/>
              </a:solidFill>
              <a:latin typeface="华文楷体" panose="02010600040101010101" pitchFamily="2" charset="-122"/>
              <a:ea typeface="华文楷体" panose="02010600040101010101" pitchFamily="2" charset="-122"/>
            </a:rPr>
            <a:t>；</a:t>
          </a:r>
          <a:endParaRPr lang="en-US" altLang="zh-CN" sz="1050" kern="1200" dirty="0">
            <a:solidFill>
              <a:schemeClr val="tx1"/>
            </a:solidFill>
            <a:latin typeface="华文楷体" panose="02010600040101010101" pitchFamily="2" charset="-122"/>
            <a:ea typeface="华文楷体" panose="02010600040101010101" pitchFamily="2" charset="-122"/>
          </a:endParaRPr>
        </a:p>
        <a:p>
          <a:pPr marL="0" lvl="0" indent="0" algn="l" defTabSz="466725">
            <a:lnSpc>
              <a:spcPct val="100000"/>
            </a:lnSpc>
            <a:spcBef>
              <a:spcPct val="0"/>
            </a:spcBef>
            <a:spcAft>
              <a:spcPts val="0"/>
            </a:spcAft>
            <a:buNone/>
          </a:pPr>
          <a:r>
            <a:rPr lang="en-US" altLang="zh-CN" sz="1050" b="0" kern="1200" dirty="0">
              <a:solidFill>
                <a:srgbClr val="FFC000"/>
              </a:solidFill>
              <a:latin typeface="华文楷体" panose="02010600040101010101" pitchFamily="2" charset="-122"/>
              <a:ea typeface="华文楷体" panose="02010600040101010101" pitchFamily="2" charset="-122"/>
            </a:rPr>
            <a:t>—</a:t>
          </a:r>
          <a:r>
            <a:rPr lang="zh-CN" sz="1050" kern="1200" dirty="0">
              <a:solidFill>
                <a:schemeClr val="tx1"/>
              </a:solidFill>
              <a:latin typeface="华文楷体" panose="02010600040101010101" pitchFamily="2" charset="-122"/>
              <a:ea typeface="华文楷体" panose="02010600040101010101" pitchFamily="2" charset="-122"/>
            </a:rPr>
            <a:t>开展核安全文化建设专项评估、对标活动，推进公司核安全文化持续改进。</a:t>
          </a:r>
          <a:endParaRPr lang="zh-CN" altLang="en-US" sz="1050" b="1" kern="1200" dirty="0">
            <a:solidFill>
              <a:schemeClr val="tx1"/>
            </a:solidFill>
            <a:latin typeface="华文楷体" panose="02010600040101010101" pitchFamily="2" charset="-122"/>
            <a:ea typeface="华文楷体" panose="02010600040101010101" pitchFamily="2" charset="-122"/>
          </a:endParaRPr>
        </a:p>
      </dsp:txBody>
      <dsp:txXfrm>
        <a:off x="5564733" y="332522"/>
        <a:ext cx="2160246" cy="18368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8137"/>
          </a:xfrm>
          <a:prstGeom prst="rect">
            <a:avLst/>
          </a:prstGeom>
        </p:spPr>
        <p:txBody>
          <a:bodyPr vert="horz" lIns="95565" tIns="47783" rIns="95565" bIns="47783" rtlCol="0"/>
          <a:lstStyle>
            <a:lvl1pPr algn="l">
              <a:defRPr sz="1300"/>
            </a:lvl1pPr>
          </a:lstStyle>
          <a:p>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1" y="9430093"/>
            <a:ext cx="2945659" cy="498135"/>
          </a:xfrm>
          <a:prstGeom prst="rect">
            <a:avLst/>
          </a:prstGeom>
        </p:spPr>
        <p:txBody>
          <a:bodyPr vert="horz" lIns="95565" tIns="47783" rIns="95565" bIns="47783" rtlCol="0" anchor="b"/>
          <a:lstStyle>
            <a:lvl1pPr algn="l">
              <a:defRPr sz="1300"/>
            </a:lvl1p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50445" y="9430093"/>
            <a:ext cx="2945659" cy="498135"/>
          </a:xfrm>
          <a:prstGeom prst="rect">
            <a:avLst/>
          </a:prstGeom>
        </p:spPr>
        <p:txBody>
          <a:bodyPr vert="horz" lIns="95565" tIns="47783" rIns="95565" bIns="47783" rtlCol="0" anchor="b"/>
          <a:lstStyle>
            <a:lvl1pPr algn="r">
              <a:defRPr sz="1300"/>
            </a:lvl1pPr>
          </a:lstStyle>
          <a:p>
            <a:fld id="{C2EB25D6-9E47-4B24-AB2A-D729E319C953}" type="slidenum">
              <a:rPr lang="zh-CN" altLang="en-US"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2231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1"/>
            <a:ext cx="2946182" cy="497119"/>
          </a:xfrm>
          <a:prstGeom prst="rect">
            <a:avLst/>
          </a:prstGeom>
        </p:spPr>
        <p:txBody>
          <a:bodyPr vert="horz" lIns="90445" tIns="45223" rIns="90445" bIns="45223" rtlCol="0"/>
          <a:lstStyle>
            <a:lvl1pPr algn="l">
              <a:defRPr sz="1200"/>
            </a:lvl1pPr>
          </a:lstStyle>
          <a:p>
            <a:endParaRPr lang="zh-CN" altLang="en-US"/>
          </a:p>
        </p:txBody>
      </p:sp>
      <p:sp>
        <p:nvSpPr>
          <p:cNvPr id="3" name="日期占位符 2"/>
          <p:cNvSpPr>
            <a:spLocks noGrp="1"/>
          </p:cNvSpPr>
          <p:nvPr>
            <p:ph type="dt" idx="1"/>
          </p:nvPr>
        </p:nvSpPr>
        <p:spPr>
          <a:xfrm>
            <a:off x="3849930" y="1"/>
            <a:ext cx="2946182" cy="497119"/>
          </a:xfrm>
          <a:prstGeom prst="rect">
            <a:avLst/>
          </a:prstGeom>
        </p:spPr>
        <p:txBody>
          <a:bodyPr vert="horz" lIns="90445" tIns="45223" rIns="90445" bIns="45223" rtlCol="0"/>
          <a:lstStyle>
            <a:lvl1pPr algn="r">
              <a:defRPr sz="1200"/>
            </a:lvl1pPr>
          </a:lstStyle>
          <a:p>
            <a:fld id="{FA6BE5B3-C796-404A-BD42-B2ADA43770E4}" type="datetimeFigureOut">
              <a:rPr lang="zh-CN" altLang="en-US" smtClean="0"/>
              <a:t>2021/5/12</a:t>
            </a:fld>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0445" tIns="45223" rIns="90445" bIns="45223" rtlCol="0" anchor="ctr"/>
          <a:lstStyle/>
          <a:p>
            <a:endParaRPr lang="zh-CN" altLang="en-US"/>
          </a:p>
        </p:txBody>
      </p:sp>
      <p:sp>
        <p:nvSpPr>
          <p:cNvPr id="5" name="备注占位符 4"/>
          <p:cNvSpPr>
            <a:spLocks noGrp="1"/>
          </p:cNvSpPr>
          <p:nvPr>
            <p:ph type="body" sz="quarter" idx="3"/>
          </p:nvPr>
        </p:nvSpPr>
        <p:spPr>
          <a:xfrm>
            <a:off x="679769" y="4777696"/>
            <a:ext cx="5438140" cy="3909307"/>
          </a:xfrm>
          <a:prstGeom prst="rect">
            <a:avLst/>
          </a:prstGeom>
        </p:spPr>
        <p:txBody>
          <a:bodyPr vert="horz" lIns="90445" tIns="45223" rIns="90445" bIns="45223"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3" y="9431108"/>
            <a:ext cx="2946182" cy="497119"/>
          </a:xfrm>
          <a:prstGeom prst="rect">
            <a:avLst/>
          </a:prstGeom>
        </p:spPr>
        <p:txBody>
          <a:bodyPr vert="horz" lIns="90445" tIns="45223" rIns="90445" bIns="4522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930" y="9431108"/>
            <a:ext cx="2946182" cy="497119"/>
          </a:xfrm>
          <a:prstGeom prst="rect">
            <a:avLst/>
          </a:prstGeom>
        </p:spPr>
        <p:txBody>
          <a:bodyPr vert="horz" lIns="90445" tIns="45223" rIns="90445" bIns="45223" rtlCol="0" anchor="b"/>
          <a:lstStyle>
            <a:lvl1pPr algn="r">
              <a:defRPr sz="1200"/>
            </a:lvl1pPr>
          </a:lstStyle>
          <a:p>
            <a:fld id="{C2A91C60-F038-4B37-87DD-EC2FB8216F11}" type="slidenum">
              <a:rPr lang="zh-CN" altLang="en-US" smtClean="0"/>
              <a:t>‹#›</a:t>
            </a:fld>
            <a:endParaRPr lang="zh-CN" altLang="en-US"/>
          </a:p>
        </p:txBody>
      </p:sp>
    </p:spTree>
    <p:extLst>
      <p:ext uri="{BB962C8B-B14F-4D97-AF65-F5344CB8AC3E}">
        <p14:creationId xmlns:p14="http://schemas.microsoft.com/office/powerpoint/2010/main" val="32257083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82305">
              <a:defRPr/>
            </a:pPr>
            <a:endParaRPr lang="en-US" altLang="zh-CN" sz="1000" dirty="0">
              <a:solidFill>
                <a:schemeClr val="tx2"/>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C2A91C60-F038-4B37-87DD-EC2FB8216F11}" type="slidenum">
              <a:rPr lang="zh-CN" altLang="en-US" smtClean="0"/>
              <a:t>4</a:t>
            </a:fld>
            <a:endParaRPr lang="zh-CN" altLang="en-US"/>
          </a:p>
        </p:txBody>
      </p:sp>
    </p:spTree>
    <p:extLst>
      <p:ext uri="{BB962C8B-B14F-4D97-AF65-F5344CB8AC3E}">
        <p14:creationId xmlns:p14="http://schemas.microsoft.com/office/powerpoint/2010/main" val="313026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已更新</a:t>
            </a:r>
          </a:p>
        </p:txBody>
      </p:sp>
      <p:sp>
        <p:nvSpPr>
          <p:cNvPr id="4" name="灯片编号占位符 3"/>
          <p:cNvSpPr>
            <a:spLocks noGrp="1"/>
          </p:cNvSpPr>
          <p:nvPr>
            <p:ph type="sldNum" sz="quarter" idx="10"/>
          </p:nvPr>
        </p:nvSpPr>
        <p:spPr/>
        <p:txBody>
          <a:bodyPr/>
          <a:lstStyle/>
          <a:p>
            <a:fld id="{27ABAC62-F20E-43DD-A493-81393BE5D4ED}" type="slidenum">
              <a:rPr lang="zh-CN" altLang="en-US" smtClean="0"/>
              <a:t>20</a:t>
            </a:fld>
            <a:endParaRPr lang="zh-CN" altLang="en-US"/>
          </a:p>
        </p:txBody>
      </p:sp>
    </p:spTree>
    <p:extLst>
      <p:ext uri="{BB962C8B-B14F-4D97-AF65-F5344CB8AC3E}">
        <p14:creationId xmlns:p14="http://schemas.microsoft.com/office/powerpoint/2010/main" val="196288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已更新</a:t>
            </a:r>
          </a:p>
        </p:txBody>
      </p:sp>
      <p:sp>
        <p:nvSpPr>
          <p:cNvPr id="4" name="灯片编号占位符 3"/>
          <p:cNvSpPr>
            <a:spLocks noGrp="1"/>
          </p:cNvSpPr>
          <p:nvPr>
            <p:ph type="sldNum" sz="quarter" idx="10"/>
          </p:nvPr>
        </p:nvSpPr>
        <p:spPr/>
        <p:txBody>
          <a:bodyPr/>
          <a:lstStyle/>
          <a:p>
            <a:fld id="{27ABAC62-F20E-43DD-A493-81393BE5D4ED}" type="slidenum">
              <a:rPr lang="zh-CN" altLang="en-US" smtClean="0"/>
              <a:t>21</a:t>
            </a:fld>
            <a:endParaRPr lang="zh-CN" altLang="en-US"/>
          </a:p>
        </p:txBody>
      </p:sp>
    </p:spTree>
    <p:extLst>
      <p:ext uri="{BB962C8B-B14F-4D97-AF65-F5344CB8AC3E}">
        <p14:creationId xmlns:p14="http://schemas.microsoft.com/office/powerpoint/2010/main" val="196288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BAC62-F20E-43DD-A493-81393BE5D4ED}" type="slidenum">
              <a:rPr lang="zh-CN" altLang="en-US" smtClean="0"/>
              <a:pPr/>
              <a:t>24</a:t>
            </a:fld>
            <a:endParaRPr lang="zh-CN" altLang="en-US"/>
          </a:p>
        </p:txBody>
      </p:sp>
    </p:spTree>
    <p:extLst>
      <p:ext uri="{BB962C8B-B14F-4D97-AF65-F5344CB8AC3E}">
        <p14:creationId xmlns:p14="http://schemas.microsoft.com/office/powerpoint/2010/main" val="332429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031" y="771542"/>
            <a:ext cx="4896053" cy="3264362"/>
          </a:xfrm>
          <a:prstGeom prst="rect">
            <a:avLst/>
          </a:prstGeom>
        </p:spPr>
      </p:pic>
      <p:sp>
        <p:nvSpPr>
          <p:cNvPr id="4" name="矩形 3"/>
          <p:cNvSpPr/>
          <p:nvPr userDrawn="1"/>
        </p:nvSpPr>
        <p:spPr>
          <a:xfrm rot="16200000">
            <a:off x="4746480" y="-51002"/>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452197" y="243704"/>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a:off x="3923928" y="771546"/>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10800000">
            <a:off x="3933031" y="771546"/>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031" y="771542"/>
            <a:ext cx="4896053" cy="3264362"/>
          </a:xfrm>
          <a:prstGeom prst="rect">
            <a:avLst/>
          </a:prstGeom>
        </p:spPr>
      </p:pic>
      <p:sp>
        <p:nvSpPr>
          <p:cNvPr id="4" name="矩形 3"/>
          <p:cNvSpPr/>
          <p:nvPr userDrawn="1"/>
        </p:nvSpPr>
        <p:spPr>
          <a:xfrm rot="16200000">
            <a:off x="4746480" y="-51002"/>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452197" y="243704"/>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a:off x="3923928" y="771546"/>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10800000">
            <a:off x="3933031" y="771546"/>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2"/>
          <a:stretch>
            <a:fillRect/>
          </a:stretch>
        </p:blipFill>
        <p:spPr>
          <a:xfrm>
            <a:off x="3995936" y="843546"/>
            <a:ext cx="4750998" cy="3264362"/>
          </a:xfrm>
          <a:prstGeom prst="rect">
            <a:avLst/>
          </a:prstGeom>
        </p:spPr>
      </p:pic>
      <p:sp>
        <p:nvSpPr>
          <p:cNvPr id="5" name="矩形 4"/>
          <p:cNvSpPr/>
          <p:nvPr userDrawn="1"/>
        </p:nvSpPr>
        <p:spPr>
          <a:xfrm rot="16200000">
            <a:off x="4746480" y="21010"/>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5400000">
            <a:off x="4452197" y="315716"/>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3923928" y="843558"/>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 name="矩形 7"/>
          <p:cNvSpPr/>
          <p:nvPr userDrawn="1"/>
        </p:nvSpPr>
        <p:spPr>
          <a:xfrm rot="10800000">
            <a:off x="3933031" y="843558"/>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28042"/>
            <a:ext cx="6552728" cy="4368485"/>
          </a:xfrm>
          <a:prstGeom prst="rect">
            <a:avLst/>
          </a:prstGeom>
        </p:spPr>
      </p:pic>
      <p:sp>
        <p:nvSpPr>
          <p:cNvPr id="4" name="矩形 3"/>
          <p:cNvSpPr/>
          <p:nvPr userDrawn="1"/>
        </p:nvSpPr>
        <p:spPr>
          <a:xfrm>
            <a:off x="162377" y="106337"/>
            <a:ext cx="6857895" cy="439019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10800000">
            <a:off x="467543" y="106335"/>
            <a:ext cx="6552727" cy="32104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1688473" y="-856067"/>
            <a:ext cx="4368485" cy="6336702"/>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5400000">
            <a:off x="1538413" y="-985331"/>
            <a:ext cx="4390190" cy="657352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2021/5/12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843558"/>
            <a:ext cx="4536369" cy="3025194"/>
          </a:xfrm>
          <a:prstGeom prst="rect">
            <a:avLst/>
          </a:prstGeom>
        </p:spPr>
      </p:pic>
      <p:sp>
        <p:nvSpPr>
          <p:cNvPr id="5" name="矩形 4"/>
          <p:cNvSpPr/>
          <p:nvPr userDrawn="1"/>
        </p:nvSpPr>
        <p:spPr>
          <a:xfrm rot="10800000">
            <a:off x="4283964" y="843558"/>
            <a:ext cx="4536371"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5026984" y="75397"/>
            <a:ext cx="2978330" cy="4608377"/>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3995936" y="601706"/>
            <a:ext cx="4824399" cy="333819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 name="矩形 7"/>
          <p:cNvSpPr/>
          <p:nvPr userDrawn="1"/>
        </p:nvSpPr>
        <p:spPr>
          <a:xfrm rot="5400000">
            <a:off x="4927583" y="125255"/>
            <a:ext cx="3099024" cy="45302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1635" y="1203598"/>
            <a:ext cx="4104456" cy="2736304"/>
          </a:xfrm>
          <a:prstGeom prst="rect">
            <a:avLst/>
          </a:prstGeom>
        </p:spPr>
      </p:pic>
      <p:sp>
        <p:nvSpPr>
          <p:cNvPr id="4" name="矩形 3"/>
          <p:cNvSpPr/>
          <p:nvPr userDrawn="1"/>
        </p:nvSpPr>
        <p:spPr>
          <a:xfrm rot="10800000">
            <a:off x="4711635" y="1203598"/>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709320" y="120359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6084168" y="120359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4670374" y="1203598"/>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131590"/>
            <a:ext cx="4104456" cy="2736304"/>
          </a:xfrm>
          <a:prstGeom prst="rect">
            <a:avLst/>
          </a:prstGeom>
        </p:spPr>
      </p:pic>
      <p:sp>
        <p:nvSpPr>
          <p:cNvPr id="4" name="矩形 3"/>
          <p:cNvSpPr/>
          <p:nvPr userDrawn="1"/>
        </p:nvSpPr>
        <p:spPr>
          <a:xfrm rot="10800000">
            <a:off x="467544" y="1131590"/>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65229" y="1131590"/>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1840077" y="1131590"/>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426283" y="1131590"/>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827667"/>
            <a:ext cx="4104456" cy="2736304"/>
          </a:xfrm>
          <a:prstGeom prst="rect">
            <a:avLst/>
          </a:prstGeom>
        </p:spPr>
      </p:pic>
      <p:sp>
        <p:nvSpPr>
          <p:cNvPr id="9" name="矩形 8"/>
          <p:cNvSpPr/>
          <p:nvPr userDrawn="1"/>
        </p:nvSpPr>
        <p:spPr>
          <a:xfrm rot="10800000">
            <a:off x="179512" y="1827667"/>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0" name="矩形 9"/>
          <p:cNvSpPr/>
          <p:nvPr userDrawn="1"/>
        </p:nvSpPr>
        <p:spPr>
          <a:xfrm rot="5400000">
            <a:off x="177197" y="1827667"/>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1" name="矩形 10"/>
          <p:cNvSpPr/>
          <p:nvPr userDrawn="1"/>
        </p:nvSpPr>
        <p:spPr>
          <a:xfrm rot="16200000">
            <a:off x="1552045" y="1827667"/>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2" name="矩形 11"/>
          <p:cNvSpPr/>
          <p:nvPr userDrawn="1"/>
        </p:nvSpPr>
        <p:spPr>
          <a:xfrm>
            <a:off x="138250" y="1827667"/>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031" y="771542"/>
            <a:ext cx="4896053" cy="3264362"/>
          </a:xfrm>
          <a:prstGeom prst="rect">
            <a:avLst/>
          </a:prstGeom>
        </p:spPr>
      </p:pic>
      <p:sp>
        <p:nvSpPr>
          <p:cNvPr id="4" name="矩形 3"/>
          <p:cNvSpPr/>
          <p:nvPr userDrawn="1"/>
        </p:nvSpPr>
        <p:spPr>
          <a:xfrm rot="16200000">
            <a:off x="4746480" y="-51002"/>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452197" y="243704"/>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a:off x="3923928" y="771546"/>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10800000">
            <a:off x="3933031" y="771546"/>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2"/>
          <a:stretch>
            <a:fillRect/>
          </a:stretch>
        </p:blipFill>
        <p:spPr>
          <a:xfrm>
            <a:off x="3995936" y="843546"/>
            <a:ext cx="4750998" cy="3264362"/>
          </a:xfrm>
          <a:prstGeom prst="rect">
            <a:avLst/>
          </a:prstGeom>
        </p:spPr>
      </p:pic>
      <p:sp>
        <p:nvSpPr>
          <p:cNvPr id="5" name="矩形 4"/>
          <p:cNvSpPr/>
          <p:nvPr userDrawn="1"/>
        </p:nvSpPr>
        <p:spPr>
          <a:xfrm rot="16200000">
            <a:off x="4746480" y="21010"/>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5400000">
            <a:off x="4452197" y="315716"/>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3923928" y="843558"/>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 name="矩形 7"/>
          <p:cNvSpPr/>
          <p:nvPr userDrawn="1"/>
        </p:nvSpPr>
        <p:spPr>
          <a:xfrm rot="10800000">
            <a:off x="3933031" y="843558"/>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95486"/>
            <a:ext cx="6552728" cy="4368485"/>
          </a:xfrm>
          <a:prstGeom prst="rect">
            <a:avLst/>
          </a:prstGeom>
        </p:spPr>
      </p:pic>
      <p:sp>
        <p:nvSpPr>
          <p:cNvPr id="4" name="矩形 3"/>
          <p:cNvSpPr/>
          <p:nvPr userDrawn="1"/>
        </p:nvSpPr>
        <p:spPr>
          <a:xfrm>
            <a:off x="162377" y="173780"/>
            <a:ext cx="6857895" cy="4390191"/>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10800000">
            <a:off x="467543" y="201479"/>
            <a:ext cx="6552727" cy="32104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1667676" y="-788624"/>
            <a:ext cx="4368486" cy="6336702"/>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5400000">
            <a:off x="1142370" y="-521844"/>
            <a:ext cx="4390190" cy="578143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9" y="843558"/>
            <a:ext cx="4536369" cy="3025194"/>
          </a:xfrm>
          <a:prstGeom prst="rect">
            <a:avLst/>
          </a:prstGeom>
        </p:spPr>
      </p:pic>
      <p:sp>
        <p:nvSpPr>
          <p:cNvPr id="5" name="矩形 4"/>
          <p:cNvSpPr/>
          <p:nvPr userDrawn="1"/>
        </p:nvSpPr>
        <p:spPr>
          <a:xfrm rot="10800000">
            <a:off x="4283965" y="843558"/>
            <a:ext cx="4536371"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6" name="矩形 5"/>
          <p:cNvSpPr/>
          <p:nvPr userDrawn="1"/>
        </p:nvSpPr>
        <p:spPr>
          <a:xfrm rot="16200000">
            <a:off x="5026984" y="75398"/>
            <a:ext cx="2978330" cy="4608377"/>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7" name="矩形 6"/>
          <p:cNvSpPr/>
          <p:nvPr userDrawn="1"/>
        </p:nvSpPr>
        <p:spPr>
          <a:xfrm>
            <a:off x="3995936" y="601706"/>
            <a:ext cx="4824399" cy="333819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8" name="矩形 7"/>
          <p:cNvSpPr/>
          <p:nvPr userDrawn="1"/>
        </p:nvSpPr>
        <p:spPr>
          <a:xfrm rot="5400000">
            <a:off x="4927583" y="125255"/>
            <a:ext cx="3099024" cy="45302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2021/5/12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1635" y="1203599"/>
            <a:ext cx="4104456" cy="2736304"/>
          </a:xfrm>
          <a:prstGeom prst="rect">
            <a:avLst/>
          </a:prstGeom>
        </p:spPr>
      </p:pic>
      <p:sp>
        <p:nvSpPr>
          <p:cNvPr id="4" name="矩形 3"/>
          <p:cNvSpPr/>
          <p:nvPr userDrawn="1"/>
        </p:nvSpPr>
        <p:spPr>
          <a:xfrm rot="10800000">
            <a:off x="4711635" y="1203599"/>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5" name="矩形 4"/>
          <p:cNvSpPr/>
          <p:nvPr userDrawn="1"/>
        </p:nvSpPr>
        <p:spPr>
          <a:xfrm rot="5400000">
            <a:off x="4709321" y="1203599"/>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6" name="矩形 5"/>
          <p:cNvSpPr/>
          <p:nvPr userDrawn="1"/>
        </p:nvSpPr>
        <p:spPr>
          <a:xfrm rot="16200000">
            <a:off x="6084168" y="1203599"/>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7" name="矩形 6"/>
          <p:cNvSpPr/>
          <p:nvPr userDrawn="1"/>
        </p:nvSpPr>
        <p:spPr>
          <a:xfrm>
            <a:off x="4670375" y="1203599"/>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131591"/>
            <a:ext cx="4104456" cy="2736304"/>
          </a:xfrm>
          <a:prstGeom prst="rect">
            <a:avLst/>
          </a:prstGeom>
        </p:spPr>
      </p:pic>
      <p:sp>
        <p:nvSpPr>
          <p:cNvPr id="4" name="矩形 3"/>
          <p:cNvSpPr/>
          <p:nvPr userDrawn="1"/>
        </p:nvSpPr>
        <p:spPr>
          <a:xfrm rot="10800000">
            <a:off x="467544" y="1131591"/>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5" name="矩形 4"/>
          <p:cNvSpPr/>
          <p:nvPr userDrawn="1"/>
        </p:nvSpPr>
        <p:spPr>
          <a:xfrm rot="5400000">
            <a:off x="465230" y="1131591"/>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6" name="矩形 5"/>
          <p:cNvSpPr/>
          <p:nvPr userDrawn="1"/>
        </p:nvSpPr>
        <p:spPr>
          <a:xfrm rot="16200000">
            <a:off x="1840077" y="1131591"/>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7" name="矩形 6"/>
          <p:cNvSpPr/>
          <p:nvPr userDrawn="1"/>
        </p:nvSpPr>
        <p:spPr>
          <a:xfrm>
            <a:off x="426284" y="1131591"/>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827668"/>
            <a:ext cx="4104456" cy="2736304"/>
          </a:xfrm>
          <a:prstGeom prst="rect">
            <a:avLst/>
          </a:prstGeom>
        </p:spPr>
      </p:pic>
      <p:sp>
        <p:nvSpPr>
          <p:cNvPr id="9" name="矩形 8"/>
          <p:cNvSpPr/>
          <p:nvPr userDrawn="1"/>
        </p:nvSpPr>
        <p:spPr>
          <a:xfrm rot="10800000">
            <a:off x="179512" y="1827668"/>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10" name="矩形 9"/>
          <p:cNvSpPr/>
          <p:nvPr userDrawn="1"/>
        </p:nvSpPr>
        <p:spPr>
          <a:xfrm rot="5400000">
            <a:off x="177198" y="182766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11" name="矩形 10"/>
          <p:cNvSpPr/>
          <p:nvPr userDrawn="1"/>
        </p:nvSpPr>
        <p:spPr>
          <a:xfrm rot="16200000">
            <a:off x="1552046" y="182766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12" name="矩形 11"/>
          <p:cNvSpPr/>
          <p:nvPr userDrawn="1"/>
        </p:nvSpPr>
        <p:spPr>
          <a:xfrm>
            <a:off x="138251" y="1827668"/>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032" y="771543"/>
            <a:ext cx="4896053" cy="3264362"/>
          </a:xfrm>
          <a:prstGeom prst="rect">
            <a:avLst/>
          </a:prstGeom>
        </p:spPr>
      </p:pic>
      <p:sp>
        <p:nvSpPr>
          <p:cNvPr id="4" name="矩形 3"/>
          <p:cNvSpPr/>
          <p:nvPr userDrawn="1"/>
        </p:nvSpPr>
        <p:spPr>
          <a:xfrm rot="16200000">
            <a:off x="4746481" y="-51002"/>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5" name="矩形 4"/>
          <p:cNvSpPr/>
          <p:nvPr userDrawn="1"/>
        </p:nvSpPr>
        <p:spPr>
          <a:xfrm rot="5400000">
            <a:off x="4452198" y="243705"/>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6" name="矩形 5"/>
          <p:cNvSpPr/>
          <p:nvPr userDrawn="1"/>
        </p:nvSpPr>
        <p:spPr>
          <a:xfrm>
            <a:off x="3923929" y="771546"/>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7" name="矩形 6"/>
          <p:cNvSpPr/>
          <p:nvPr userDrawn="1"/>
        </p:nvSpPr>
        <p:spPr>
          <a:xfrm rot="10800000">
            <a:off x="3933032" y="771546"/>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2"/>
          <a:stretch>
            <a:fillRect/>
          </a:stretch>
        </p:blipFill>
        <p:spPr>
          <a:xfrm>
            <a:off x="3995936" y="843547"/>
            <a:ext cx="4750998" cy="3264362"/>
          </a:xfrm>
          <a:prstGeom prst="rect">
            <a:avLst/>
          </a:prstGeom>
        </p:spPr>
      </p:pic>
      <p:sp>
        <p:nvSpPr>
          <p:cNvPr id="5" name="矩形 4"/>
          <p:cNvSpPr/>
          <p:nvPr userDrawn="1"/>
        </p:nvSpPr>
        <p:spPr>
          <a:xfrm rot="16200000">
            <a:off x="4746481" y="21010"/>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6" name="矩形 5"/>
          <p:cNvSpPr/>
          <p:nvPr userDrawn="1"/>
        </p:nvSpPr>
        <p:spPr>
          <a:xfrm rot="5400000">
            <a:off x="4452198" y="315717"/>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7" name="矩形 6"/>
          <p:cNvSpPr/>
          <p:nvPr userDrawn="1"/>
        </p:nvSpPr>
        <p:spPr>
          <a:xfrm>
            <a:off x="3923929" y="843558"/>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8" name="矩形 7"/>
          <p:cNvSpPr/>
          <p:nvPr userDrawn="1"/>
        </p:nvSpPr>
        <p:spPr>
          <a:xfrm rot="10800000">
            <a:off x="3933032" y="843558"/>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5" y="128043"/>
            <a:ext cx="6552728" cy="4368485"/>
          </a:xfrm>
          <a:prstGeom prst="rect">
            <a:avLst/>
          </a:prstGeom>
        </p:spPr>
      </p:pic>
      <p:sp>
        <p:nvSpPr>
          <p:cNvPr id="4" name="矩形 3"/>
          <p:cNvSpPr/>
          <p:nvPr userDrawn="1"/>
        </p:nvSpPr>
        <p:spPr>
          <a:xfrm>
            <a:off x="162377" y="106338"/>
            <a:ext cx="6857895" cy="439019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5" name="矩形 4"/>
          <p:cNvSpPr/>
          <p:nvPr userDrawn="1"/>
        </p:nvSpPr>
        <p:spPr>
          <a:xfrm rot="10800000">
            <a:off x="467544" y="106336"/>
            <a:ext cx="6552727" cy="32104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6" name="矩形 5"/>
          <p:cNvSpPr/>
          <p:nvPr userDrawn="1"/>
        </p:nvSpPr>
        <p:spPr>
          <a:xfrm rot="16200000">
            <a:off x="1688474" y="-856067"/>
            <a:ext cx="4368485" cy="6336702"/>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7" name="矩形 6"/>
          <p:cNvSpPr/>
          <p:nvPr userDrawn="1"/>
        </p:nvSpPr>
        <p:spPr>
          <a:xfrm rot="5400000">
            <a:off x="1538413" y="-985331"/>
            <a:ext cx="4390190" cy="657352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2021/5/12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013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843558"/>
            <a:ext cx="4536369" cy="3025194"/>
          </a:xfrm>
          <a:prstGeom prst="rect">
            <a:avLst/>
          </a:prstGeom>
        </p:spPr>
      </p:pic>
      <p:sp>
        <p:nvSpPr>
          <p:cNvPr id="5" name="矩形 4"/>
          <p:cNvSpPr/>
          <p:nvPr userDrawn="1"/>
        </p:nvSpPr>
        <p:spPr>
          <a:xfrm rot="10800000">
            <a:off x="4283964" y="843558"/>
            <a:ext cx="4536371"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5026984" y="75397"/>
            <a:ext cx="2978330" cy="4608377"/>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3995936" y="601706"/>
            <a:ext cx="4824399" cy="333819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 name="矩形 7"/>
          <p:cNvSpPr/>
          <p:nvPr userDrawn="1"/>
        </p:nvSpPr>
        <p:spPr>
          <a:xfrm rot="5400000">
            <a:off x="4927583" y="125255"/>
            <a:ext cx="3099024" cy="45302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1635" y="1203598"/>
            <a:ext cx="4104456" cy="2736304"/>
          </a:xfrm>
          <a:prstGeom prst="rect">
            <a:avLst/>
          </a:prstGeom>
        </p:spPr>
      </p:pic>
      <p:sp>
        <p:nvSpPr>
          <p:cNvPr id="4" name="矩形 3"/>
          <p:cNvSpPr/>
          <p:nvPr userDrawn="1"/>
        </p:nvSpPr>
        <p:spPr>
          <a:xfrm rot="10800000">
            <a:off x="4711635" y="1203598"/>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709320" y="120359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6084168" y="120359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4670374" y="1203598"/>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131590"/>
            <a:ext cx="4104456" cy="2736304"/>
          </a:xfrm>
          <a:prstGeom prst="rect">
            <a:avLst/>
          </a:prstGeom>
        </p:spPr>
      </p:pic>
      <p:sp>
        <p:nvSpPr>
          <p:cNvPr id="4" name="矩形 3"/>
          <p:cNvSpPr/>
          <p:nvPr userDrawn="1"/>
        </p:nvSpPr>
        <p:spPr>
          <a:xfrm rot="10800000">
            <a:off x="467544" y="1131590"/>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65229" y="1131590"/>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1840077" y="1131590"/>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426283" y="1131590"/>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827667"/>
            <a:ext cx="4104456" cy="2736304"/>
          </a:xfrm>
          <a:prstGeom prst="rect">
            <a:avLst/>
          </a:prstGeom>
        </p:spPr>
      </p:pic>
      <p:sp>
        <p:nvSpPr>
          <p:cNvPr id="9" name="矩形 8"/>
          <p:cNvSpPr/>
          <p:nvPr userDrawn="1"/>
        </p:nvSpPr>
        <p:spPr>
          <a:xfrm rot="10800000">
            <a:off x="179512" y="1827667"/>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0" name="矩形 9"/>
          <p:cNvSpPr/>
          <p:nvPr userDrawn="1"/>
        </p:nvSpPr>
        <p:spPr>
          <a:xfrm rot="5400000">
            <a:off x="177197" y="1827667"/>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1" name="矩形 10"/>
          <p:cNvSpPr/>
          <p:nvPr userDrawn="1"/>
        </p:nvSpPr>
        <p:spPr>
          <a:xfrm rot="16200000">
            <a:off x="1552045" y="1827667"/>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2" name="矩形 11"/>
          <p:cNvSpPr/>
          <p:nvPr userDrawn="1"/>
        </p:nvSpPr>
        <p:spPr>
          <a:xfrm>
            <a:off x="138250" y="1827667"/>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031" y="771542"/>
            <a:ext cx="4896053" cy="3264362"/>
          </a:xfrm>
          <a:prstGeom prst="rect">
            <a:avLst/>
          </a:prstGeom>
        </p:spPr>
      </p:pic>
      <p:sp>
        <p:nvSpPr>
          <p:cNvPr id="4" name="矩形 3"/>
          <p:cNvSpPr/>
          <p:nvPr userDrawn="1"/>
        </p:nvSpPr>
        <p:spPr>
          <a:xfrm rot="16200000">
            <a:off x="4746480" y="-51002"/>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452197" y="243704"/>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a:off x="3923928" y="771546"/>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10800000">
            <a:off x="3933031" y="771546"/>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031" y="771542"/>
            <a:ext cx="4896053" cy="3264362"/>
          </a:xfrm>
          <a:prstGeom prst="rect">
            <a:avLst/>
          </a:prstGeom>
        </p:spPr>
      </p:pic>
      <p:sp>
        <p:nvSpPr>
          <p:cNvPr id="4" name="矩形 3"/>
          <p:cNvSpPr/>
          <p:nvPr userDrawn="1"/>
        </p:nvSpPr>
        <p:spPr>
          <a:xfrm rot="16200000">
            <a:off x="4746480" y="-51002"/>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452197" y="243704"/>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a:off x="3923928" y="771546"/>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10800000">
            <a:off x="3933031" y="771546"/>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2"/>
          <a:stretch>
            <a:fillRect/>
          </a:stretch>
        </p:blipFill>
        <p:spPr>
          <a:xfrm>
            <a:off x="3995936" y="843546"/>
            <a:ext cx="4750998" cy="3264362"/>
          </a:xfrm>
          <a:prstGeom prst="rect">
            <a:avLst/>
          </a:prstGeom>
        </p:spPr>
      </p:pic>
      <p:sp>
        <p:nvSpPr>
          <p:cNvPr id="5" name="矩形 4"/>
          <p:cNvSpPr/>
          <p:nvPr userDrawn="1"/>
        </p:nvSpPr>
        <p:spPr>
          <a:xfrm rot="16200000">
            <a:off x="4746480" y="21010"/>
            <a:ext cx="3264362" cy="49094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5400000">
            <a:off x="4452197" y="315716"/>
            <a:ext cx="3264364" cy="4320058"/>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3923928" y="843558"/>
            <a:ext cx="4930773"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 name="矩形 7"/>
          <p:cNvSpPr/>
          <p:nvPr userDrawn="1"/>
        </p:nvSpPr>
        <p:spPr>
          <a:xfrm rot="10800000">
            <a:off x="3933031" y="843558"/>
            <a:ext cx="4930773" cy="3264366"/>
          </a:xfrm>
          <a:prstGeom prst="rect">
            <a:avLst/>
          </a:prstGeom>
          <a:gradFill>
            <a:gsLst>
              <a:gs pos="5400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28042"/>
            <a:ext cx="6552728" cy="4368485"/>
          </a:xfrm>
          <a:prstGeom prst="rect">
            <a:avLst/>
          </a:prstGeom>
        </p:spPr>
      </p:pic>
      <p:sp>
        <p:nvSpPr>
          <p:cNvPr id="4" name="矩形 3"/>
          <p:cNvSpPr/>
          <p:nvPr userDrawn="1"/>
        </p:nvSpPr>
        <p:spPr>
          <a:xfrm>
            <a:off x="162377" y="106337"/>
            <a:ext cx="6857895" cy="439019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10800000">
            <a:off x="467543" y="106335"/>
            <a:ext cx="6552727" cy="32104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1688473" y="-856067"/>
            <a:ext cx="4368485" cy="6336702"/>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rot="5400000">
            <a:off x="1538413" y="-985331"/>
            <a:ext cx="4390190" cy="657352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2021/5/12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lIns="91436" tIns="45718" rIns="91436" bIns="45718"/>
          <a:lstStyle/>
          <a:p>
            <a:r>
              <a:rPr lang="zh-CN" altLang="en-US" dirty="0"/>
              <a:t>单击此处编辑母版标题样式</a:t>
            </a:r>
          </a:p>
        </p:txBody>
      </p:sp>
      <p:sp>
        <p:nvSpPr>
          <p:cNvPr id="4" name="日期占位符 3"/>
          <p:cNvSpPr>
            <a:spLocks noGrp="1"/>
          </p:cNvSpPr>
          <p:nvPr>
            <p:ph type="dt" sz="half" idx="10"/>
          </p:nvPr>
        </p:nvSpPr>
        <p:spPr>
          <a:xfrm>
            <a:off x="457200" y="4767264"/>
            <a:ext cx="2133600" cy="273844"/>
          </a:xfrm>
          <a:prstGeom prst="rect">
            <a:avLst/>
          </a:prstGeom>
        </p:spPr>
        <p:txBody>
          <a:bodyPr lIns="91436" tIns="45718" rIns="91436" bIns="45718"/>
          <a:lstStyle>
            <a:lvl1pPr fontAlgn="auto">
              <a:spcBef>
                <a:spcPts val="0"/>
              </a:spcBef>
              <a:spcAft>
                <a:spcPts val="0"/>
              </a:spcAft>
              <a:defRPr>
                <a:solidFill>
                  <a:prstClr val="black"/>
                </a:solidFill>
                <a:latin typeface="Calibri" panose="020F0502020204030204"/>
                <a:ea typeface="宋体" panose="02010600030101010101" pitchFamily="2" charset="-122"/>
              </a:defRPr>
            </a:lvl1pPr>
          </a:lstStyle>
          <a:p>
            <a:pPr>
              <a:defRPr/>
            </a:pPr>
            <a:fld id="{9E0197B6-BBB8-43BA-8913-CDF7756B5B50}" type="datetimeFigureOut">
              <a:rPr lang="zh-CN" altLang="en-US"/>
              <a:pPr>
                <a:defRPr/>
              </a:pPr>
              <a:t>2021/5/12</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6" tIns="45718" rIns="91436" bIns="45718"/>
          <a:lstStyle>
            <a:lvl1pPr fontAlgn="auto">
              <a:spcBef>
                <a:spcPts val="0"/>
              </a:spcBef>
              <a:spcAft>
                <a:spcPts val="0"/>
              </a:spcAft>
              <a:defRPr>
                <a:solidFill>
                  <a:prstClr val="black"/>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6" tIns="45718" rIns="91436" bIns="45718"/>
          <a:lstStyle>
            <a:lvl1pPr fontAlgn="auto">
              <a:spcBef>
                <a:spcPts val="0"/>
              </a:spcBef>
              <a:spcAft>
                <a:spcPts val="0"/>
              </a:spcAft>
              <a:defRPr>
                <a:solidFill>
                  <a:prstClr val="black"/>
                </a:solidFill>
                <a:latin typeface="Calibri" panose="020F0502020204030204"/>
                <a:ea typeface="宋体" panose="02010600030101010101" pitchFamily="2" charset="-122"/>
              </a:defRPr>
            </a:lvl1pPr>
          </a:lstStyle>
          <a:p>
            <a:pPr>
              <a:defRPr/>
            </a:pPr>
            <a:fld id="{F7BD35A4-C824-45F9-B50A-0FE1ABAE57F2}" type="slidenum">
              <a:rPr lang="zh-CN" altLang="en-US"/>
              <a:pPr>
                <a:defRPr/>
              </a:pPr>
              <a:t>‹#›</a:t>
            </a:fld>
            <a:endParaRPr lang="zh-CN" altLang="en-US"/>
          </a:p>
        </p:txBody>
      </p:sp>
    </p:spTree>
    <p:extLst>
      <p:ext uri="{BB962C8B-B14F-4D97-AF65-F5344CB8AC3E}">
        <p14:creationId xmlns:p14="http://schemas.microsoft.com/office/powerpoint/2010/main" val="377286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843558"/>
            <a:ext cx="4536369" cy="3025194"/>
          </a:xfrm>
          <a:prstGeom prst="rect">
            <a:avLst/>
          </a:prstGeom>
        </p:spPr>
      </p:pic>
      <p:sp>
        <p:nvSpPr>
          <p:cNvPr id="5" name="矩形 4"/>
          <p:cNvSpPr/>
          <p:nvPr userDrawn="1"/>
        </p:nvSpPr>
        <p:spPr>
          <a:xfrm rot="10800000">
            <a:off x="4283964" y="843558"/>
            <a:ext cx="4536371" cy="326436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5026984" y="75397"/>
            <a:ext cx="2978330" cy="4608377"/>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3995936" y="601706"/>
            <a:ext cx="4824399" cy="3338196"/>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 name="矩形 7"/>
          <p:cNvSpPr/>
          <p:nvPr userDrawn="1"/>
        </p:nvSpPr>
        <p:spPr>
          <a:xfrm rot="5400000">
            <a:off x="4927583" y="125255"/>
            <a:ext cx="3099024" cy="4530270"/>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1635" y="1203598"/>
            <a:ext cx="4104456" cy="2736304"/>
          </a:xfrm>
          <a:prstGeom prst="rect">
            <a:avLst/>
          </a:prstGeom>
        </p:spPr>
      </p:pic>
      <p:sp>
        <p:nvSpPr>
          <p:cNvPr id="4" name="矩形 3"/>
          <p:cNvSpPr/>
          <p:nvPr userDrawn="1"/>
        </p:nvSpPr>
        <p:spPr>
          <a:xfrm rot="10800000">
            <a:off x="4711635" y="1203598"/>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709320" y="120359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6084168" y="1203598"/>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4670374" y="1203598"/>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131590"/>
            <a:ext cx="4104456" cy="2736304"/>
          </a:xfrm>
          <a:prstGeom prst="rect">
            <a:avLst/>
          </a:prstGeom>
        </p:spPr>
      </p:pic>
      <p:sp>
        <p:nvSpPr>
          <p:cNvPr id="4" name="矩形 3"/>
          <p:cNvSpPr/>
          <p:nvPr userDrawn="1"/>
        </p:nvSpPr>
        <p:spPr>
          <a:xfrm rot="10800000">
            <a:off x="467544" y="1131590"/>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 name="矩形 4"/>
          <p:cNvSpPr/>
          <p:nvPr userDrawn="1"/>
        </p:nvSpPr>
        <p:spPr>
          <a:xfrm rot="5400000">
            <a:off x="465229" y="1131590"/>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userDrawn="1"/>
        </p:nvSpPr>
        <p:spPr>
          <a:xfrm rot="16200000">
            <a:off x="1840077" y="1131590"/>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矩形 6"/>
          <p:cNvSpPr/>
          <p:nvPr userDrawn="1"/>
        </p:nvSpPr>
        <p:spPr>
          <a:xfrm>
            <a:off x="426283" y="1131590"/>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827667"/>
            <a:ext cx="4104456" cy="2736304"/>
          </a:xfrm>
          <a:prstGeom prst="rect">
            <a:avLst/>
          </a:prstGeom>
        </p:spPr>
      </p:pic>
      <p:sp>
        <p:nvSpPr>
          <p:cNvPr id="9" name="矩形 8"/>
          <p:cNvSpPr/>
          <p:nvPr userDrawn="1"/>
        </p:nvSpPr>
        <p:spPr>
          <a:xfrm rot="10800000">
            <a:off x="179512" y="1827667"/>
            <a:ext cx="4104456"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0" name="矩形 9"/>
          <p:cNvSpPr/>
          <p:nvPr userDrawn="1"/>
        </p:nvSpPr>
        <p:spPr>
          <a:xfrm rot="5400000">
            <a:off x="177197" y="1827667"/>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1" name="矩形 10"/>
          <p:cNvSpPr/>
          <p:nvPr userDrawn="1"/>
        </p:nvSpPr>
        <p:spPr>
          <a:xfrm rot="16200000">
            <a:off x="1552045" y="1827667"/>
            <a:ext cx="2736304"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2" name="矩形 11"/>
          <p:cNvSpPr/>
          <p:nvPr userDrawn="1"/>
        </p:nvSpPr>
        <p:spPr>
          <a:xfrm>
            <a:off x="138250" y="1827667"/>
            <a:ext cx="4145717" cy="2736304"/>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6.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新图片(1)"/>
          <p:cNvPicPr>
            <a:picLocks noChangeAspect="1" noChangeArrowheads="1"/>
          </p:cNvPicPr>
          <p:nvPr userDrawn="1"/>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10508" t="21924" r="19439"/>
          <a:stretch>
            <a:fillRect/>
          </a:stretch>
        </p:blipFill>
        <p:spPr bwMode="auto">
          <a:xfrm>
            <a:off x="179512" y="123478"/>
            <a:ext cx="1440160" cy="51288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userDrawn="1"/>
        </p:nvPicPr>
        <p:blipFill rotWithShape="1">
          <a:blip r:embed="rId6" cstate="print">
            <a:extLst>
              <a:ext uri="{28A0092B-C50C-407E-A947-70E740481C1C}">
                <a14:useLocalDpi xmlns:a14="http://schemas.microsoft.com/office/drawing/2010/main" val="0"/>
              </a:ext>
            </a:extLst>
          </a:blip>
          <a:srcRect l="3684" r="11073" b="27600"/>
          <a:stretch>
            <a:fillRect/>
          </a:stretch>
        </p:blipFill>
        <p:spPr>
          <a:xfrm>
            <a:off x="-13127" y="25734"/>
            <a:ext cx="9157127" cy="51177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9" descr="新图片(1)"/>
          <p:cNvPicPr>
            <a:picLocks noChangeAspect="1" noChangeArrowheads="1"/>
          </p:cNvPicPr>
          <p:nvPr userDrawn="1"/>
        </p:nvPicPr>
        <p:blipFill rotWithShape="1">
          <a:blip r:embed="rId15">
            <a:clrChange>
              <a:clrFrom>
                <a:srgbClr val="FEFEFE"/>
              </a:clrFrom>
              <a:clrTo>
                <a:srgbClr val="FEFEFE">
                  <a:alpha val="0"/>
                </a:srgbClr>
              </a:clrTo>
            </a:clrChange>
            <a:extLst>
              <a:ext uri="{28A0092B-C50C-407E-A947-70E740481C1C}">
                <a14:useLocalDpi xmlns:a14="http://schemas.microsoft.com/office/drawing/2010/main" val="0"/>
              </a:ext>
            </a:extLst>
          </a:blip>
          <a:srcRect l="10508" t="21924" r="19439"/>
          <a:stretch>
            <a:fillRect/>
          </a:stretch>
        </p:blipFill>
        <p:spPr bwMode="auto">
          <a:xfrm>
            <a:off x="7524328" y="123478"/>
            <a:ext cx="1440160" cy="51288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userDrawn="1"/>
        </p:nvPicPr>
        <p:blipFill rotWithShape="1">
          <a:blip r:embed="rId16" cstate="print">
            <a:extLst>
              <a:ext uri="{28A0092B-C50C-407E-A947-70E740481C1C}">
                <a14:useLocalDpi xmlns:a14="http://schemas.microsoft.com/office/drawing/2010/main" val="0"/>
              </a:ext>
            </a:extLst>
          </a:blip>
          <a:srcRect l="3684" r="11073" b="27600"/>
          <a:stretch>
            <a:fillRect/>
          </a:stretch>
        </p:blipFill>
        <p:spPr>
          <a:xfrm>
            <a:off x="-13127" y="25734"/>
            <a:ext cx="9157127" cy="51177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2">
            <a:extLst>
              <a:ext uri="{28A0092B-C50C-407E-A947-70E740481C1C}">
                <a14:useLocalDpi xmlns:a14="http://schemas.microsoft.com/office/drawing/2010/main" val="0"/>
              </a:ext>
            </a:extLst>
          </a:blip>
          <a:srcRect t="26095"/>
          <a:stretch>
            <a:fillRect/>
          </a:stretch>
        </p:blipFill>
        <p:spPr>
          <a:xfrm>
            <a:off x="0" y="0"/>
            <a:ext cx="9144000" cy="5143500"/>
          </a:xfrm>
          <a:prstGeom prst="rect">
            <a:avLst/>
          </a:prstGeom>
        </p:spPr>
      </p:pic>
      <p:pic>
        <p:nvPicPr>
          <p:cNvPr id="8" name="Picture 9" descr="新图片(1)"/>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l="10508" t="21924" r="19439"/>
          <a:stretch>
            <a:fillRect/>
          </a:stretch>
        </p:blipFill>
        <p:spPr bwMode="auto">
          <a:xfrm>
            <a:off x="7524328" y="123478"/>
            <a:ext cx="1440160" cy="512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9" descr="新图片(1)"/>
          <p:cNvPicPr>
            <a:picLocks noChangeAspect="1" noChangeArrowheads="1"/>
          </p:cNvPicPr>
          <p:nvPr userDrawn="1"/>
        </p:nvPicPr>
        <p:blipFill rotWithShape="1">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l="10508" t="21924" r="19439"/>
          <a:stretch>
            <a:fillRect/>
          </a:stretch>
        </p:blipFill>
        <p:spPr bwMode="auto">
          <a:xfrm>
            <a:off x="7524329" y="123479"/>
            <a:ext cx="1440160" cy="51288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3684" r="11073" b="27600"/>
          <a:stretch>
            <a:fillRect/>
          </a:stretch>
        </p:blipFill>
        <p:spPr>
          <a:xfrm>
            <a:off x="-13126" y="25735"/>
            <a:ext cx="9157127" cy="5117765"/>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9" descr="新图片(1)"/>
          <p:cNvPicPr>
            <a:picLocks noChangeAspect="1" noChangeArrowheads="1"/>
          </p:cNvPicPr>
          <p:nvPr userDrawn="1"/>
        </p:nvPicPr>
        <p:blipFill rotWithShape="1">
          <a:blip r:embed="rId5">
            <a:clrChange>
              <a:clrFrom>
                <a:srgbClr val="FEFEFE"/>
              </a:clrFrom>
              <a:clrTo>
                <a:srgbClr val="FEFEFE">
                  <a:alpha val="0"/>
                </a:srgbClr>
              </a:clrTo>
            </a:clrChange>
          </a:blip>
          <a:srcRect l="10508" t="21924" r="19439"/>
          <a:stretch>
            <a:fillRect/>
          </a:stretch>
        </p:blipFill>
        <p:spPr bwMode="auto">
          <a:xfrm>
            <a:off x="7524328" y="123478"/>
            <a:ext cx="1440160" cy="51288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userDrawn="1"/>
        </p:nvPicPr>
        <p:blipFill rotWithShape="1">
          <a:blip r:embed="rId6"/>
          <a:srcRect l="3684" r="11073" b="27600"/>
          <a:stretch>
            <a:fillRect/>
          </a:stretch>
        </p:blipFill>
        <p:spPr>
          <a:xfrm>
            <a:off x="-13127" y="25734"/>
            <a:ext cx="9157127" cy="5117765"/>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705" r:id="rId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9" descr="新图片(1)"/>
          <p:cNvPicPr>
            <a:picLocks noChangeAspect="1" noChangeArrowheads="1"/>
          </p:cNvPicPr>
          <p:nvPr userDrawn="1"/>
        </p:nvPicPr>
        <p:blipFill rotWithShape="1">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l="10508" t="21924" r="19439"/>
          <a:stretch>
            <a:fillRect/>
          </a:stretch>
        </p:blipFill>
        <p:spPr bwMode="auto">
          <a:xfrm>
            <a:off x="7524328" y="123478"/>
            <a:ext cx="1440160" cy="51288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userDrawn="1"/>
        </p:nvPicPr>
        <p:blipFill rotWithShape="1">
          <a:blip r:embed="rId17" cstate="print">
            <a:extLst>
              <a:ext uri="{28A0092B-C50C-407E-A947-70E740481C1C}">
                <a14:useLocalDpi xmlns:a14="http://schemas.microsoft.com/office/drawing/2010/main" val="0"/>
              </a:ext>
            </a:extLst>
          </a:blip>
          <a:srcRect l="3684" r="11073" b="27600"/>
          <a:stretch>
            <a:fillRect/>
          </a:stretch>
        </p:blipFill>
        <p:spPr>
          <a:xfrm>
            <a:off x="-13127" y="25734"/>
            <a:ext cx="9157127" cy="5117765"/>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6" r:id="rId1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6.emf"/><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38.xml"/><Relationship Id="rId4"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2.xml"/><Relationship Id="rId7" Type="http://schemas.openxmlformats.org/officeDocument/2006/relationships/image" Target="../media/image17.wmf"/><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slideLayout" Target="../slideLayouts/slideLayout37.xml"/><Relationship Id="rId10" Type="http://schemas.openxmlformats.org/officeDocument/2006/relationships/oleObject" Target="../embeddings/oleObject4.bin"/><Relationship Id="rId4" Type="http://schemas.openxmlformats.org/officeDocument/2006/relationships/tags" Target="../tags/tag43.xml"/><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0.emf"/><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slideLayout" Target="../slideLayouts/slideLayout37.xml"/><Relationship Id="rId4"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52.xml"/><Relationship Id="rId7" Type="http://schemas.openxmlformats.org/officeDocument/2006/relationships/diagramLayout" Target="../diagrams/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diagramData" Target="../diagrams/data2.xml"/><Relationship Id="rId5" Type="http://schemas.openxmlformats.org/officeDocument/2006/relationships/image" Target="../media/image21.jpeg"/><Relationship Id="rId10" Type="http://schemas.microsoft.com/office/2007/relationships/diagramDrawing" Target="../diagrams/drawing2.xml"/><Relationship Id="rId4" Type="http://schemas.openxmlformats.org/officeDocument/2006/relationships/slideLayout" Target="../slideLayouts/slideLayout37.xml"/><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5.xml"/><Relationship Id="rId7" Type="http://schemas.openxmlformats.org/officeDocument/2006/relationships/image" Target="../media/image2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8.xml"/><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7.jpeg"/><Relationship Id="rId11" Type="http://schemas.openxmlformats.org/officeDocument/2006/relationships/image" Target="../media/image30.png"/><Relationship Id="rId5" Type="http://schemas.openxmlformats.org/officeDocument/2006/relationships/image" Target="../media/image26.jpeg"/><Relationship Id="rId10" Type="http://schemas.microsoft.com/office/2007/relationships/hdphoto" Target="../media/hdphoto2.wdp"/><Relationship Id="rId4" Type="http://schemas.openxmlformats.org/officeDocument/2006/relationships/slideLayout" Target="../slideLayouts/slideLayout37.xm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tags" Target="../tags/tag84.xml"/><Relationship Id="rId21" Type="http://schemas.openxmlformats.org/officeDocument/2006/relationships/tags" Target="../tags/tag79.xml"/><Relationship Id="rId34" Type="http://schemas.openxmlformats.org/officeDocument/2006/relationships/tags" Target="../tags/tag92.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tags" Target="../tags/tag91.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29" Type="http://schemas.openxmlformats.org/officeDocument/2006/relationships/tags" Target="../tags/tag87.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tags" Target="../tags/tag90.xml"/><Relationship Id="rId37" Type="http://schemas.openxmlformats.org/officeDocument/2006/relationships/image" Target="../media/image32.pn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tags" Target="../tags/tag86.xml"/><Relationship Id="rId36" Type="http://schemas.openxmlformats.org/officeDocument/2006/relationships/slideLayout" Target="../slideLayouts/slideLayout52.xml"/><Relationship Id="rId10" Type="http://schemas.openxmlformats.org/officeDocument/2006/relationships/tags" Target="../tags/tag68.xml"/><Relationship Id="rId19" Type="http://schemas.openxmlformats.org/officeDocument/2006/relationships/tags" Target="../tags/tag77.xml"/><Relationship Id="rId31" Type="http://schemas.openxmlformats.org/officeDocument/2006/relationships/tags" Target="../tags/tag89.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tags" Target="../tags/tag88.xml"/><Relationship Id="rId35" Type="http://schemas.openxmlformats.org/officeDocument/2006/relationships/tags" Target="../tags/tag93.xml"/><Relationship Id="rId8" Type="http://schemas.openxmlformats.org/officeDocument/2006/relationships/tags" Target="../tags/tag66.xml"/><Relationship Id="rId3" Type="http://schemas.openxmlformats.org/officeDocument/2006/relationships/tags" Target="../tags/tag6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41.xml"/><Relationship Id="rId7" Type="http://schemas.openxmlformats.org/officeDocument/2006/relationships/diagramQuickStyle" Target="../diagrams/quickStyle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2.xml"/><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33.wmf"/><Relationship Id="rId2" Type="http://schemas.openxmlformats.org/officeDocument/2006/relationships/tags" Target="../tags/tag9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notesSlide" Target="../notesSlides/notesSlide3.xml"/><Relationship Id="rId4"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Layout" Target="../slideLayouts/slideLayout52.xml"/><Relationship Id="rId4" Type="http://schemas.openxmlformats.org/officeDocument/2006/relationships/tags" Target="../tags/tag10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1.xml"/><Relationship Id="rId4"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5.sv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4.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3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31.xml"/><Relationship Id="rId7" Type="http://schemas.openxmlformats.org/officeDocument/2006/relationships/diagramQuickStyle" Target="../diagrams/quickStyle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38.xm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05660" y="498846"/>
            <a:ext cx="3290764" cy="3729088"/>
          </a:xfrm>
          <a:prstGeom prst="rect">
            <a:avLst/>
          </a:prstGeom>
        </p:spPr>
      </p:pic>
      <p:sp>
        <p:nvSpPr>
          <p:cNvPr id="4" name="标题 1"/>
          <p:cNvSpPr txBox="1"/>
          <p:nvPr/>
        </p:nvSpPr>
        <p:spPr>
          <a:xfrm>
            <a:off x="-36195" y="1419622"/>
            <a:ext cx="9144000" cy="1440160"/>
          </a:xfrm>
          <a:prstGeom prst="rect">
            <a:avLst/>
          </a:prstGeom>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4000" b="1" dirty="0">
                <a:solidFill>
                  <a:srgbClr val="0081CC"/>
                </a:solidFill>
                <a:latin typeface="微软雅黑" panose="020B0503020204020204" pitchFamily="34" charset="-122"/>
                <a:ea typeface="微软雅黑" panose="020B0503020204020204" pitchFamily="34" charset="-122"/>
              </a:rPr>
              <a:t>落实主体责任</a:t>
            </a:r>
            <a:endParaRPr lang="en-US" altLang="zh-CN" sz="4000" b="1" dirty="0">
              <a:solidFill>
                <a:srgbClr val="0081CC"/>
              </a:solidFill>
              <a:latin typeface="微软雅黑" panose="020B0503020204020204" pitchFamily="34" charset="-122"/>
              <a:ea typeface="微软雅黑" panose="020B0503020204020204" pitchFamily="34" charset="-122"/>
            </a:endParaRPr>
          </a:p>
          <a:p>
            <a:pPr algn="ctr"/>
            <a:r>
              <a:rPr lang="zh-CN" altLang="en-US" sz="4000" b="1" dirty="0">
                <a:solidFill>
                  <a:srgbClr val="0081CC"/>
                </a:solidFill>
                <a:latin typeface="微软雅黑" panose="020B0503020204020204" pitchFamily="34" charset="-122"/>
                <a:ea typeface="微软雅黑" panose="020B0503020204020204" pitchFamily="34" charset="-122"/>
              </a:rPr>
              <a:t>持续改进工程质量管理水平</a:t>
            </a:r>
          </a:p>
        </p:txBody>
      </p:sp>
      <p:cxnSp>
        <p:nvCxnSpPr>
          <p:cNvPr id="11" name="直接连接符 10"/>
          <p:cNvCxnSpPr/>
          <p:nvPr/>
        </p:nvCxnSpPr>
        <p:spPr>
          <a:xfrm>
            <a:off x="2411760" y="2859782"/>
            <a:ext cx="4248472" cy="0"/>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604387" y="3392170"/>
            <a:ext cx="3935226" cy="923330"/>
          </a:xfrm>
          <a:prstGeom prst="rect">
            <a:avLst/>
          </a:prstGeom>
          <a:noFill/>
        </p:spPr>
        <p:txBody>
          <a:bodyPr wrap="square" rtlCol="0">
            <a:spAutoFit/>
          </a:bodyPr>
          <a:lstStyle/>
          <a:p>
            <a:pPr algn="ctr">
              <a:lnSpc>
                <a:spcPct val="150000"/>
              </a:lnSpc>
            </a:pPr>
            <a:r>
              <a:rPr lang="zh-CN" altLang="en-US" b="1" dirty="0">
                <a:solidFill>
                  <a:schemeClr val="accent5">
                    <a:lumMod val="75000"/>
                  </a:schemeClr>
                </a:solidFill>
                <a:latin typeface="微软雅黑" panose="020B0503020204020204" pitchFamily="34" charset="-122"/>
                <a:ea typeface="微软雅黑" panose="020B0503020204020204" pitchFamily="34" charset="-122"/>
              </a:rPr>
              <a:t>中核国电漳州能源有限公司</a:t>
            </a:r>
            <a:endParaRPr lang="en-US" altLang="zh-CN" b="1" dirty="0">
              <a:solidFill>
                <a:schemeClr val="accent5">
                  <a:lumMod val="75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b="1" dirty="0">
                <a:solidFill>
                  <a:schemeClr val="accent5">
                    <a:lumMod val="75000"/>
                  </a:schemeClr>
                </a:solidFill>
                <a:latin typeface="微软雅黑" panose="020B0503020204020204" pitchFamily="34" charset="-122"/>
                <a:ea typeface="微软雅黑" panose="020B0503020204020204" pitchFamily="34" charset="-122"/>
              </a:rPr>
              <a:t>2021</a:t>
            </a:r>
            <a:r>
              <a:rPr lang="zh-CN" altLang="en-US" b="1" dirty="0">
                <a:solidFill>
                  <a:schemeClr val="accent5">
                    <a:lumMod val="75000"/>
                  </a:schemeClr>
                </a:solidFill>
                <a:latin typeface="微软雅黑" panose="020B0503020204020204" pitchFamily="34" charset="-122"/>
                <a:ea typeface="微软雅黑" panose="020B0503020204020204" pitchFamily="34" charset="-122"/>
              </a:rPr>
              <a:t>年</a:t>
            </a:r>
            <a:r>
              <a:rPr lang="en-US" altLang="zh-CN" b="1" dirty="0">
                <a:solidFill>
                  <a:schemeClr val="accent5">
                    <a:lumMod val="75000"/>
                  </a:schemeClr>
                </a:solidFill>
                <a:latin typeface="微软雅黑" panose="020B0503020204020204" pitchFamily="34" charset="-122"/>
                <a:ea typeface="微软雅黑" panose="020B0503020204020204" pitchFamily="34" charset="-122"/>
              </a:rPr>
              <a:t>5</a:t>
            </a:r>
            <a:r>
              <a:rPr lang="zh-CN" altLang="en-US" b="1" dirty="0">
                <a:solidFill>
                  <a:schemeClr val="accent5">
                    <a:lumMod val="75000"/>
                  </a:schemeClr>
                </a:solidFill>
                <a:latin typeface="微软雅黑" panose="020B0503020204020204" pitchFamily="34" charset="-122"/>
                <a:ea typeface="微软雅黑" panose="020B0503020204020204" pitchFamily="34" charset="-122"/>
              </a:rPr>
              <a:t>月</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362075" y="191135"/>
            <a:ext cx="2536190" cy="39878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sym typeface="+mn-ea"/>
              </a:rPr>
              <a:t>质量管理提升的侧重</a:t>
            </a:r>
          </a:p>
        </p:txBody>
      </p:sp>
      <p:sp>
        <p:nvSpPr>
          <p:cNvPr id="27" name="文本框 7"/>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3.1</a:t>
            </a:r>
          </a:p>
        </p:txBody>
      </p:sp>
      <p:cxnSp>
        <p:nvCxnSpPr>
          <p:cNvPr id="28" name="直接连接符 27"/>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89511" y="1131590"/>
            <a:ext cx="7937626" cy="3139321"/>
          </a:xfrm>
          <a:prstGeom prst="rect">
            <a:avLst/>
          </a:prstGeom>
          <a:solidFill>
            <a:schemeClr val="accent1">
              <a:lumMod val="20000"/>
              <a:lumOff val="80000"/>
            </a:schemeClr>
          </a:solidFill>
          <a:scene3d>
            <a:camera prst="orthographicFront"/>
            <a:lightRig rig="freezing" dir="t"/>
          </a:scene3d>
          <a:sp3d contourW="12700" prstMaterial="softEdge">
            <a:bevelT/>
            <a:contourClr>
              <a:schemeClr val="accent1"/>
            </a:contourClr>
          </a:sp3d>
        </p:spPr>
        <p:txBody>
          <a:bodyPr wrap="square" rtlCol="0">
            <a:spAutoFit/>
          </a:bodyPr>
          <a:lstStyle/>
          <a:p>
            <a:pPr marL="285750" indent="-285750">
              <a:buFont typeface="Wingdings" panose="05000000000000000000" pitchFamily="2" charset="2"/>
              <a:buChar char="Ø"/>
            </a:pPr>
            <a:r>
              <a:rPr lang="zh-CN" altLang="en-US" dirty="0">
                <a:solidFill>
                  <a:srgbClr val="002060"/>
                </a:solidFill>
              </a:rPr>
              <a:t>严格按照国家基本建设规定组织开展工程建设，保证合理工期、概算及质量管理资源投入；</a:t>
            </a:r>
            <a:endParaRPr lang="en-US" altLang="zh-CN" dirty="0">
              <a:solidFill>
                <a:srgbClr val="002060"/>
              </a:solidFill>
            </a:endParaRPr>
          </a:p>
          <a:p>
            <a:pPr marL="285750" indent="-285750">
              <a:buFont typeface="Wingdings" panose="05000000000000000000" pitchFamily="2" charset="2"/>
              <a:buChar char="Ø"/>
            </a:pPr>
            <a:r>
              <a:rPr lang="zh-CN" altLang="en-US" dirty="0">
                <a:solidFill>
                  <a:srgbClr val="002060"/>
                </a:solidFill>
              </a:rPr>
              <a:t>建立健全质量保证体系并有效运行；</a:t>
            </a:r>
            <a:endParaRPr lang="en-US" altLang="zh-CN" dirty="0">
              <a:solidFill>
                <a:srgbClr val="002060"/>
              </a:solidFill>
            </a:endParaRPr>
          </a:p>
          <a:p>
            <a:pPr marL="285750" indent="-285750">
              <a:buFont typeface="Wingdings" panose="05000000000000000000" pitchFamily="2" charset="2"/>
              <a:buChar char="Ø"/>
            </a:pPr>
            <a:r>
              <a:rPr lang="zh-CN" altLang="en-US" dirty="0">
                <a:solidFill>
                  <a:srgbClr val="002060"/>
                </a:solidFill>
              </a:rPr>
              <a:t>强化建设单位全面质量管理监督职能，配备足够的工程建设质量管理相关人员；</a:t>
            </a:r>
            <a:endParaRPr lang="en-US" altLang="zh-CN" dirty="0">
              <a:solidFill>
                <a:srgbClr val="002060"/>
              </a:solidFill>
            </a:endParaRPr>
          </a:p>
          <a:p>
            <a:pPr marL="285750" indent="-285750">
              <a:buFont typeface="Wingdings" panose="05000000000000000000" pitchFamily="2" charset="2"/>
              <a:buChar char="Ø"/>
            </a:pPr>
            <a:r>
              <a:rPr lang="zh-CN" altLang="en-US" dirty="0">
                <a:solidFill>
                  <a:srgbClr val="002060"/>
                </a:solidFill>
              </a:rPr>
              <a:t>严格审查和控制主要承包商的准入条件，确保其资质和能力满足工程建设要求；</a:t>
            </a:r>
            <a:endParaRPr lang="en-US" altLang="zh-CN" dirty="0">
              <a:solidFill>
                <a:srgbClr val="002060"/>
              </a:solidFill>
            </a:endParaRPr>
          </a:p>
          <a:p>
            <a:pPr marL="285750" indent="-285750">
              <a:buFont typeface="Wingdings" panose="05000000000000000000" pitchFamily="2" charset="2"/>
              <a:buChar char="Ø"/>
            </a:pPr>
            <a:r>
              <a:rPr lang="zh-CN" altLang="en-US" dirty="0">
                <a:solidFill>
                  <a:srgbClr val="002060"/>
                </a:solidFill>
              </a:rPr>
              <a:t>设立合理的质量管理考核合同条款，并严格执行；</a:t>
            </a:r>
          </a:p>
          <a:p>
            <a:pPr marL="285750" indent="-285750">
              <a:buFont typeface="Wingdings" panose="05000000000000000000" pitchFamily="2" charset="2"/>
              <a:buChar char="Ø"/>
            </a:pPr>
            <a:r>
              <a:rPr lang="zh-CN" altLang="en-US" b="1" dirty="0">
                <a:solidFill>
                  <a:srgbClr val="C00000"/>
                </a:solidFill>
              </a:rPr>
              <a:t>建立以风险为导向、以质量为核心的项目管理体系；</a:t>
            </a:r>
            <a:endParaRPr lang="en-US" altLang="zh-CN" b="1" dirty="0">
              <a:solidFill>
                <a:srgbClr val="C00000"/>
              </a:solidFill>
            </a:endParaRPr>
          </a:p>
          <a:p>
            <a:pPr marL="285750" indent="-285750">
              <a:buFont typeface="Wingdings" panose="05000000000000000000" pitchFamily="2" charset="2"/>
              <a:buChar char="Ø"/>
            </a:pPr>
            <a:r>
              <a:rPr lang="zh-CN" altLang="en-US" b="1" dirty="0">
                <a:solidFill>
                  <a:srgbClr val="C00000"/>
                </a:solidFill>
              </a:rPr>
              <a:t>督促落实各单位的质量管理责任和各级质量管理人员的监督责任，形成职责清晰、上下联动、齐抓共管的管理格局。</a:t>
            </a:r>
          </a:p>
        </p:txBody>
      </p:sp>
    </p:spTree>
    <p:extLst>
      <p:ext uri="{BB962C8B-B14F-4D97-AF65-F5344CB8AC3E}">
        <p14:creationId xmlns:p14="http://schemas.microsoft.com/office/powerpoint/2010/main" val="10449458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p:cNvGraphicFramePr>
            <a:graphicFrameLocks noChangeAspect="1"/>
          </p:cNvGraphicFramePr>
          <p:nvPr>
            <p:extLst>
              <p:ext uri="{D42A27DB-BD31-4B8C-83A1-F6EECF244321}">
                <p14:modId xmlns:p14="http://schemas.microsoft.com/office/powerpoint/2010/main" val="2762040583"/>
              </p:ext>
            </p:extLst>
          </p:nvPr>
        </p:nvGraphicFramePr>
        <p:xfrm>
          <a:off x="3779912" y="771550"/>
          <a:ext cx="4104456" cy="3842313"/>
        </p:xfrm>
        <a:graphic>
          <a:graphicData uri="http://schemas.openxmlformats.org/presentationml/2006/ole">
            <mc:AlternateContent xmlns:mc="http://schemas.openxmlformats.org/markup-compatibility/2006">
              <mc:Choice xmlns:v="urn:schemas-microsoft-com:vml" Requires="v">
                <p:oleObj spid="_x0000_s4181" name="Visio" r:id="rId6" imgW="7336270" imgH="6569910" progId="Visio.Drawing.11">
                  <p:embed/>
                </p:oleObj>
              </mc:Choice>
              <mc:Fallback>
                <p:oleObj name="Visio" r:id="rId6" imgW="7336270" imgH="6569910" progId="Visio.Drawing.11">
                  <p:embed/>
                  <p:pic>
                    <p:nvPicPr>
                      <p:cNvPr id="0" name=""/>
                      <p:cNvPicPr>
                        <a:picLocks noChangeAspect="1" noChangeArrowheads="1"/>
                      </p:cNvPicPr>
                      <p:nvPr/>
                    </p:nvPicPr>
                    <p:blipFill>
                      <a:blip r:embed="rId7"/>
                      <a:srcRect/>
                      <a:stretch>
                        <a:fillRect/>
                      </a:stretch>
                    </p:blipFill>
                    <p:spPr bwMode="auto">
                      <a:xfrm>
                        <a:off x="3779912" y="771550"/>
                        <a:ext cx="4104456" cy="3842313"/>
                      </a:xfrm>
                      <a:prstGeom prst="rect">
                        <a:avLst/>
                      </a:prstGeom>
                      <a:noFill/>
                      <a:ln>
                        <a:noFill/>
                      </a:ln>
                    </p:spPr>
                  </p:pic>
                </p:oleObj>
              </mc:Fallback>
            </mc:AlternateContent>
          </a:graphicData>
        </a:graphic>
      </p:graphicFrame>
      <p:sp>
        <p:nvSpPr>
          <p:cNvPr id="11" name="矩形 10"/>
          <p:cNvSpPr/>
          <p:nvPr/>
        </p:nvSpPr>
        <p:spPr>
          <a:xfrm>
            <a:off x="1362074" y="191135"/>
            <a:ext cx="3930006"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sym typeface="+mn-ea"/>
              </a:rPr>
              <a:t>职责清晰、上下联动、齐抓共管</a:t>
            </a:r>
          </a:p>
        </p:txBody>
      </p:sp>
      <p:sp>
        <p:nvSpPr>
          <p:cNvPr id="12" name="文本框 7"/>
          <p:cNvSpPr txBox="1">
            <a:spLocks noChangeArrowheads="1"/>
          </p:cNvSpPr>
          <p:nvPr>
            <p:custDataLst>
              <p:tags r:id="rId2"/>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3.2</a:t>
            </a:r>
          </a:p>
        </p:txBody>
      </p:sp>
      <p:cxnSp>
        <p:nvCxnSpPr>
          <p:cNvPr id="14" name="直接连接符 13"/>
          <p:cNvCxnSpPr/>
          <p:nvPr>
            <p:custDataLst>
              <p:tags r:id="rId3"/>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5" name="燕尾形 14"/>
          <p:cNvSpPr/>
          <p:nvPr>
            <p:custDataLst>
              <p:tags r:id="rId4"/>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421058" y="1047133"/>
            <a:ext cx="3024336" cy="3096344"/>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algn="just" fontAlgn="auto" latinLnBrk="1">
              <a:lnSpc>
                <a:spcPct val="150000"/>
              </a:lnSpc>
            </a:pPr>
            <a:r>
              <a:rPr lang="zh-CN" altLang="en-US" sz="1400" dirty="0">
                <a:sym typeface="+mn-ea"/>
              </a:rPr>
              <a:t>漳州能源作为核电厂营运单位，组织各参建单位制定并发布了安全、质量、施工等</a:t>
            </a:r>
            <a:r>
              <a:rPr lang="en-US" altLang="zh-CN" sz="1400" dirty="0">
                <a:sym typeface="+mn-ea"/>
              </a:rPr>
              <a:t>11</a:t>
            </a:r>
            <a:r>
              <a:rPr lang="zh-CN" altLang="en-US" sz="1400" dirty="0">
                <a:sym typeface="+mn-ea"/>
              </a:rPr>
              <a:t>个领域的接口管理程序。明确了各领域相关参建方的管理职责、边界及接口流程，并将其落实到合同条款、质量保证大纲、项目管理大纲及各方程序中，</a:t>
            </a:r>
            <a:r>
              <a:rPr lang="zh-CN" altLang="en-US" sz="1400" dirty="0"/>
              <a:t>形成职责清晰、上下联动、齐抓共管的管理格局；</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671988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
          <p:cNvSpPr txBox="1">
            <a:spLocks noChangeArrowheads="1"/>
          </p:cNvSpPr>
          <p:nvPr>
            <p:custDataLst>
              <p:tags r:id="rId1"/>
            </p:custDataLst>
          </p:nvPr>
        </p:nvSpPr>
        <p:spPr bwMode="auto">
          <a:xfrm>
            <a:off x="320040" y="138428"/>
            <a:ext cx="1042034" cy="50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3.2</a:t>
            </a:r>
          </a:p>
        </p:txBody>
      </p:sp>
      <p:cxnSp>
        <p:nvCxnSpPr>
          <p:cNvPr id="14" name="直接连接符 13"/>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5" name="燕尾形 14"/>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1362074" y="191135"/>
            <a:ext cx="3809048"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sym typeface="+mn-ea"/>
              </a:rPr>
              <a:t>职责清晰、上下联动、齐抓共管</a:t>
            </a:r>
          </a:p>
        </p:txBody>
      </p:sp>
      <p:graphicFrame>
        <p:nvGraphicFramePr>
          <p:cNvPr id="55" name="表格 54"/>
          <p:cNvGraphicFramePr>
            <a:graphicFrameLocks noGrp="1"/>
          </p:cNvGraphicFramePr>
          <p:nvPr>
            <p:extLst>
              <p:ext uri="{D42A27DB-BD31-4B8C-83A1-F6EECF244321}">
                <p14:modId xmlns:p14="http://schemas.microsoft.com/office/powerpoint/2010/main" val="1283706977"/>
              </p:ext>
            </p:extLst>
          </p:nvPr>
        </p:nvGraphicFramePr>
        <p:xfrm>
          <a:off x="299664" y="641986"/>
          <a:ext cx="8543200" cy="3441932"/>
        </p:xfrm>
        <a:graphic>
          <a:graphicData uri="http://schemas.openxmlformats.org/drawingml/2006/table">
            <a:tbl>
              <a:tblPr firstRow="1" firstCol="1" bandRow="1">
                <a:tableStyleId>{5C22544A-7EE6-4342-B048-85BDC9FD1C3A}</a:tableStyleId>
              </a:tblPr>
              <a:tblGrid>
                <a:gridCol w="1089387">
                  <a:extLst>
                    <a:ext uri="{9D8B030D-6E8A-4147-A177-3AD203B41FA5}">
                      <a16:colId xmlns:a16="http://schemas.microsoft.com/office/drawing/2014/main" val="20000"/>
                    </a:ext>
                  </a:extLst>
                </a:gridCol>
                <a:gridCol w="2716501">
                  <a:extLst>
                    <a:ext uri="{9D8B030D-6E8A-4147-A177-3AD203B41FA5}">
                      <a16:colId xmlns:a16="http://schemas.microsoft.com/office/drawing/2014/main" val="20001"/>
                    </a:ext>
                  </a:extLst>
                </a:gridCol>
                <a:gridCol w="2751938">
                  <a:extLst>
                    <a:ext uri="{9D8B030D-6E8A-4147-A177-3AD203B41FA5}">
                      <a16:colId xmlns:a16="http://schemas.microsoft.com/office/drawing/2014/main" val="20002"/>
                    </a:ext>
                  </a:extLst>
                </a:gridCol>
                <a:gridCol w="1985374">
                  <a:extLst>
                    <a:ext uri="{9D8B030D-6E8A-4147-A177-3AD203B41FA5}">
                      <a16:colId xmlns:a16="http://schemas.microsoft.com/office/drawing/2014/main" val="20003"/>
                    </a:ext>
                  </a:extLst>
                </a:gridCol>
              </a:tblGrid>
              <a:tr h="250138">
                <a:tc>
                  <a:txBody>
                    <a:bodyPr/>
                    <a:lstStyle/>
                    <a:p>
                      <a:pPr marL="0" indent="0" algn="ctr">
                        <a:lnSpc>
                          <a:spcPct val="150000"/>
                        </a:lnSpc>
                        <a:spcAft>
                          <a:spcPts val="0"/>
                        </a:spcAft>
                      </a:pPr>
                      <a:r>
                        <a:rPr lang="zh-CN" sz="1100" kern="100" dirty="0">
                          <a:effectLst/>
                        </a:rPr>
                        <a:t>工作项</a:t>
                      </a:r>
                      <a:endParaRPr lang="zh-CN" sz="1100" kern="100" dirty="0">
                        <a:effectLst/>
                        <a:latin typeface="Calibri"/>
                        <a:ea typeface="宋体"/>
                        <a:cs typeface="Times New Roman"/>
                      </a:endParaRPr>
                    </a:p>
                  </a:txBody>
                  <a:tcPr marL="12709" marR="12709" marT="0" marB="0" anchor="ctr"/>
                </a:tc>
                <a:tc>
                  <a:txBody>
                    <a:bodyPr/>
                    <a:lstStyle/>
                    <a:p>
                      <a:pPr marL="0" indent="0" algn="ctr">
                        <a:lnSpc>
                          <a:spcPct val="150000"/>
                        </a:lnSpc>
                        <a:spcAft>
                          <a:spcPts val="0"/>
                        </a:spcAft>
                      </a:pPr>
                      <a:r>
                        <a:rPr lang="zh-CN" sz="1100" kern="100" dirty="0">
                          <a:effectLst/>
                        </a:rPr>
                        <a:t>漳州能源</a:t>
                      </a:r>
                      <a:endParaRPr lang="zh-CN" sz="1100" kern="100" dirty="0">
                        <a:effectLst/>
                        <a:latin typeface="Calibri"/>
                        <a:ea typeface="宋体"/>
                        <a:cs typeface="Times New Roman"/>
                      </a:endParaRPr>
                    </a:p>
                  </a:txBody>
                  <a:tcPr marL="12709" marR="12709" marT="0" marB="0" anchor="ctr"/>
                </a:tc>
                <a:tc>
                  <a:txBody>
                    <a:bodyPr/>
                    <a:lstStyle/>
                    <a:p>
                      <a:pPr marL="0" indent="0" algn="ctr">
                        <a:lnSpc>
                          <a:spcPct val="150000"/>
                        </a:lnSpc>
                        <a:spcAft>
                          <a:spcPts val="0"/>
                        </a:spcAft>
                      </a:pPr>
                      <a:r>
                        <a:rPr lang="zh-CN" sz="1100" kern="100" dirty="0">
                          <a:effectLst/>
                        </a:rPr>
                        <a:t>总包方</a:t>
                      </a:r>
                      <a:endParaRPr lang="zh-CN" sz="1100" kern="100" dirty="0">
                        <a:effectLst/>
                        <a:latin typeface="Calibri"/>
                        <a:ea typeface="宋体"/>
                        <a:cs typeface="Times New Roman"/>
                      </a:endParaRPr>
                    </a:p>
                  </a:txBody>
                  <a:tcPr marL="12709" marR="12709" marT="0" marB="0" anchor="ctr"/>
                </a:tc>
                <a:tc>
                  <a:txBody>
                    <a:bodyPr/>
                    <a:lstStyle/>
                    <a:p>
                      <a:pPr marL="0" indent="0" algn="ctr">
                        <a:lnSpc>
                          <a:spcPct val="150000"/>
                        </a:lnSpc>
                        <a:spcAft>
                          <a:spcPts val="0"/>
                        </a:spcAft>
                      </a:pPr>
                      <a:r>
                        <a:rPr lang="zh-CN" sz="1100" kern="100" dirty="0">
                          <a:effectLst/>
                        </a:rPr>
                        <a:t>监理方</a:t>
                      </a:r>
                      <a:endParaRPr lang="zh-CN" sz="1100" kern="100" dirty="0">
                        <a:effectLst/>
                        <a:latin typeface="Calibri"/>
                        <a:ea typeface="宋体"/>
                        <a:cs typeface="Times New Roman"/>
                      </a:endParaRPr>
                    </a:p>
                  </a:txBody>
                  <a:tcPr marL="12709" marR="12709" marT="0" marB="0" anchor="ctr"/>
                </a:tc>
                <a:extLst>
                  <a:ext uri="{0D108BD9-81ED-4DB2-BD59-A6C34878D82A}">
                    <a16:rowId xmlns:a16="http://schemas.microsoft.com/office/drawing/2014/main" val="10000"/>
                  </a:ext>
                </a:extLst>
              </a:tr>
              <a:tr h="718733">
                <a:tc>
                  <a:txBody>
                    <a:bodyPr/>
                    <a:lstStyle/>
                    <a:p>
                      <a:pPr marL="0" indent="0" algn="just">
                        <a:lnSpc>
                          <a:spcPct val="150000"/>
                        </a:lnSpc>
                        <a:spcAft>
                          <a:spcPts val="0"/>
                        </a:spcAft>
                      </a:pPr>
                      <a:r>
                        <a:rPr lang="zh-CN" sz="1100" kern="100" dirty="0">
                          <a:effectLst/>
                        </a:rPr>
                        <a:t>开工管理</a:t>
                      </a:r>
                      <a:endParaRPr lang="zh-CN" sz="1100" kern="100" dirty="0">
                        <a:effectLst/>
                        <a:latin typeface="Calibri"/>
                        <a:ea typeface="宋体"/>
                        <a:cs typeface="Times New Roman"/>
                      </a:endParaRPr>
                    </a:p>
                  </a:txBody>
                  <a:tcPr marL="12709" marR="12709" marT="0" marB="0" anchor="ctr"/>
                </a:tc>
                <a:tc>
                  <a:txBody>
                    <a:bodyPr/>
                    <a:lstStyle/>
                    <a:p>
                      <a:pPr marL="0" indent="0" algn="just">
                        <a:lnSpc>
                          <a:spcPct val="150000"/>
                        </a:lnSpc>
                        <a:spcAft>
                          <a:spcPts val="0"/>
                        </a:spcAft>
                      </a:pPr>
                      <a:r>
                        <a:rPr lang="zh-CN" sz="1100" kern="100" dirty="0">
                          <a:solidFill>
                            <a:srgbClr val="C00000"/>
                          </a:solidFill>
                          <a:effectLst/>
                        </a:rPr>
                        <a:t>参加</a:t>
                      </a:r>
                      <a:r>
                        <a:rPr lang="zh-CN" sz="1100" kern="100" dirty="0">
                          <a:effectLst/>
                        </a:rPr>
                        <a:t>重要子项（核岛、常规岛、联合泵房及厂前区）开工条件检查，监督检查发现问题整改；</a:t>
                      </a:r>
                      <a:r>
                        <a:rPr lang="zh-CN" sz="1100" kern="100" dirty="0">
                          <a:solidFill>
                            <a:srgbClr val="C00000"/>
                          </a:solidFill>
                          <a:effectLst/>
                        </a:rPr>
                        <a:t>批准重要子项</a:t>
                      </a:r>
                      <a:r>
                        <a:rPr lang="zh-CN" sz="1100" kern="100" dirty="0">
                          <a:effectLst/>
                        </a:rPr>
                        <a:t>开工报告。</a:t>
                      </a:r>
                      <a:endParaRPr lang="zh-CN" sz="1100" kern="100" dirty="0">
                        <a:effectLst/>
                        <a:latin typeface="Calibri"/>
                        <a:ea typeface="宋体"/>
                        <a:cs typeface="Times New Roman"/>
                      </a:endParaRPr>
                    </a:p>
                  </a:txBody>
                  <a:tcPr marL="12709" marR="12709" marT="0" marB="0" anchor="ctr"/>
                </a:tc>
                <a:tc>
                  <a:txBody>
                    <a:bodyPr/>
                    <a:lstStyle/>
                    <a:p>
                      <a:pPr marL="0" indent="0" algn="just">
                        <a:lnSpc>
                          <a:spcPct val="150000"/>
                        </a:lnSpc>
                        <a:spcAft>
                          <a:spcPts val="0"/>
                        </a:spcAft>
                      </a:pPr>
                      <a:r>
                        <a:rPr lang="zh-CN" sz="1100" kern="100" dirty="0">
                          <a:solidFill>
                            <a:srgbClr val="C00000"/>
                          </a:solidFill>
                          <a:effectLst/>
                        </a:rPr>
                        <a:t>组织</a:t>
                      </a:r>
                      <a:r>
                        <a:rPr lang="zh-CN" sz="1100" kern="100" dirty="0">
                          <a:effectLst/>
                        </a:rPr>
                        <a:t>子项开工条件检查，组织检查中问题整改，向漳州能源提交重要子项开工申请报告，</a:t>
                      </a:r>
                      <a:r>
                        <a:rPr lang="zh-CN" sz="1100" kern="100" dirty="0">
                          <a:solidFill>
                            <a:srgbClr val="C00000"/>
                          </a:solidFill>
                          <a:effectLst/>
                        </a:rPr>
                        <a:t>批准</a:t>
                      </a:r>
                      <a:r>
                        <a:rPr lang="zh-CN" sz="1100" kern="100" dirty="0">
                          <a:effectLst/>
                        </a:rPr>
                        <a:t>除重要子项外的开工报告</a:t>
                      </a:r>
                      <a:endParaRPr lang="zh-CN" sz="1100" kern="100" dirty="0">
                        <a:effectLst/>
                        <a:latin typeface="Calibri"/>
                        <a:ea typeface="宋体"/>
                        <a:cs typeface="Times New Roman"/>
                      </a:endParaRPr>
                    </a:p>
                  </a:txBody>
                  <a:tcPr marL="12709" marR="12709" marT="0" marB="0" anchor="ctr"/>
                </a:tc>
                <a:tc>
                  <a:txBody>
                    <a:bodyPr/>
                    <a:lstStyle/>
                    <a:p>
                      <a:pPr marL="0" indent="0" algn="just">
                        <a:lnSpc>
                          <a:spcPct val="150000"/>
                        </a:lnSpc>
                        <a:spcAft>
                          <a:spcPts val="0"/>
                        </a:spcAft>
                      </a:pPr>
                      <a:r>
                        <a:rPr lang="zh-CN" sz="1100" kern="100" dirty="0">
                          <a:solidFill>
                            <a:srgbClr val="C00000"/>
                          </a:solidFill>
                          <a:effectLst/>
                        </a:rPr>
                        <a:t>参与</a:t>
                      </a:r>
                      <a:r>
                        <a:rPr lang="zh-CN" sz="1100" kern="100" dirty="0">
                          <a:effectLst/>
                        </a:rPr>
                        <a:t>子项开工条件检查、参与审核开工申请报告</a:t>
                      </a:r>
                      <a:endParaRPr lang="zh-CN" sz="1100" kern="100" dirty="0">
                        <a:effectLst/>
                        <a:latin typeface="Calibri"/>
                        <a:ea typeface="宋体"/>
                        <a:cs typeface="Times New Roman"/>
                      </a:endParaRPr>
                    </a:p>
                  </a:txBody>
                  <a:tcPr marL="12709" marR="12709" marT="0" marB="0" anchor="ctr"/>
                </a:tc>
                <a:extLst>
                  <a:ext uri="{0D108BD9-81ED-4DB2-BD59-A6C34878D82A}">
                    <a16:rowId xmlns:a16="http://schemas.microsoft.com/office/drawing/2014/main" val="10001"/>
                  </a:ext>
                </a:extLst>
              </a:tr>
              <a:tr h="975257">
                <a:tc>
                  <a:txBody>
                    <a:bodyPr/>
                    <a:lstStyle/>
                    <a:p>
                      <a:pPr marL="0" indent="0" algn="just">
                        <a:lnSpc>
                          <a:spcPct val="150000"/>
                        </a:lnSpc>
                        <a:spcAft>
                          <a:spcPts val="0"/>
                        </a:spcAft>
                      </a:pPr>
                      <a:r>
                        <a:rPr lang="zh-CN" sz="1100" kern="100" dirty="0">
                          <a:effectLst/>
                        </a:rPr>
                        <a:t>施工方案</a:t>
                      </a:r>
                      <a:endParaRPr lang="zh-CN" sz="1100" kern="100" dirty="0">
                        <a:effectLst/>
                        <a:latin typeface="Calibri"/>
                        <a:ea typeface="宋体"/>
                        <a:cs typeface="Times New Roman"/>
                      </a:endParaRPr>
                    </a:p>
                  </a:txBody>
                  <a:tcPr marL="12709" marR="12709" marT="0" marB="0" anchor="ctr"/>
                </a:tc>
                <a:tc>
                  <a:txBody>
                    <a:bodyPr/>
                    <a:lstStyle/>
                    <a:p>
                      <a:pPr marL="0" indent="0" algn="just">
                        <a:lnSpc>
                          <a:spcPct val="150000"/>
                        </a:lnSpc>
                        <a:spcAft>
                          <a:spcPts val="0"/>
                        </a:spcAft>
                      </a:pPr>
                      <a:r>
                        <a:rPr lang="zh-CN" sz="1100" kern="100" dirty="0">
                          <a:effectLst/>
                        </a:rPr>
                        <a:t>根据年度施工技术方案编制计划选点</a:t>
                      </a:r>
                      <a:r>
                        <a:rPr lang="zh-CN" sz="1100" kern="100" dirty="0">
                          <a:solidFill>
                            <a:srgbClr val="C00000"/>
                          </a:solidFill>
                          <a:effectLst/>
                        </a:rPr>
                        <a:t>参与重</a:t>
                      </a:r>
                      <a:r>
                        <a:rPr lang="zh-CN" altLang="en-US" sz="1100" kern="100" dirty="0">
                          <a:solidFill>
                            <a:srgbClr val="C00000"/>
                          </a:solidFill>
                          <a:effectLst/>
                        </a:rPr>
                        <a:t>大</a:t>
                      </a:r>
                      <a:r>
                        <a:rPr lang="zh-CN" sz="1100" kern="100" dirty="0">
                          <a:solidFill>
                            <a:srgbClr val="C00000"/>
                          </a:solidFill>
                          <a:effectLst/>
                        </a:rPr>
                        <a:t>施工方案、施工组织设计、</a:t>
                      </a:r>
                      <a:r>
                        <a:rPr lang="zh-CN" altLang="en-US" sz="1100" kern="100" dirty="0">
                          <a:solidFill>
                            <a:srgbClr val="C00000"/>
                          </a:solidFill>
                          <a:effectLst/>
                        </a:rPr>
                        <a:t>需要专家论证的</a:t>
                      </a:r>
                      <a:r>
                        <a:rPr lang="zh-CN" sz="1100" kern="100" dirty="0">
                          <a:solidFill>
                            <a:srgbClr val="C00000"/>
                          </a:solidFill>
                          <a:effectLst/>
                        </a:rPr>
                        <a:t>专项施工方案</a:t>
                      </a:r>
                      <a:r>
                        <a:rPr lang="zh-CN" sz="1100" kern="100" dirty="0">
                          <a:effectLst/>
                        </a:rPr>
                        <a:t>等重要施工技术文件的审查、评审。</a:t>
                      </a:r>
                      <a:endParaRPr lang="zh-CN" sz="1100" kern="100" dirty="0">
                        <a:effectLst/>
                        <a:latin typeface="Calibri"/>
                        <a:ea typeface="宋体"/>
                        <a:cs typeface="Times New Roman"/>
                      </a:endParaRPr>
                    </a:p>
                  </a:txBody>
                  <a:tcPr marL="12709" marR="12709" marT="0" marB="0" anchor="ctr"/>
                </a:tc>
                <a:tc>
                  <a:txBody>
                    <a:bodyPr/>
                    <a:lstStyle/>
                    <a:p>
                      <a:pPr marL="0" indent="0" algn="just">
                        <a:lnSpc>
                          <a:spcPct val="150000"/>
                        </a:lnSpc>
                        <a:spcAft>
                          <a:spcPts val="0"/>
                        </a:spcAft>
                      </a:pPr>
                      <a:r>
                        <a:rPr lang="zh-CN" sz="1100" kern="100" dirty="0">
                          <a:solidFill>
                            <a:srgbClr val="C00000"/>
                          </a:solidFill>
                          <a:effectLst/>
                        </a:rPr>
                        <a:t>组织</a:t>
                      </a:r>
                      <a:r>
                        <a:rPr lang="zh-CN" sz="1100" kern="100" dirty="0">
                          <a:effectLst/>
                        </a:rPr>
                        <a:t>施工方案</a:t>
                      </a:r>
                      <a:r>
                        <a:rPr lang="zh-CN" sz="1100" kern="100" dirty="0">
                          <a:solidFill>
                            <a:srgbClr val="C00000"/>
                          </a:solidFill>
                          <a:effectLst/>
                        </a:rPr>
                        <a:t>审查</a:t>
                      </a:r>
                      <a:r>
                        <a:rPr lang="zh-CN" sz="1100" kern="100" dirty="0">
                          <a:effectLst/>
                        </a:rPr>
                        <a:t>并</a:t>
                      </a:r>
                      <a:r>
                        <a:rPr lang="zh-CN" sz="1100" kern="100" dirty="0">
                          <a:solidFill>
                            <a:srgbClr val="C00000"/>
                          </a:solidFill>
                          <a:effectLst/>
                        </a:rPr>
                        <a:t>批准</a:t>
                      </a:r>
                      <a:r>
                        <a:rPr lang="zh-CN" sz="1100" kern="100" dirty="0">
                          <a:effectLst/>
                        </a:rPr>
                        <a:t>；组织施工组织设计、重大施工方案专家评审并审批。组织施工</a:t>
                      </a:r>
                      <a:r>
                        <a:rPr lang="zh-CN" sz="1100" kern="100" dirty="0">
                          <a:solidFill>
                            <a:srgbClr val="C00000"/>
                          </a:solidFill>
                          <a:effectLst/>
                        </a:rPr>
                        <a:t>过程执行</a:t>
                      </a:r>
                      <a:r>
                        <a:rPr lang="zh-CN" sz="1100" kern="100" dirty="0">
                          <a:effectLst/>
                        </a:rPr>
                        <a:t>施工方案、施工组织设计。</a:t>
                      </a:r>
                      <a:endParaRPr lang="zh-CN" sz="1100" kern="100" dirty="0">
                        <a:effectLst/>
                        <a:latin typeface="Calibri"/>
                        <a:ea typeface="宋体"/>
                        <a:cs typeface="Times New Roman"/>
                      </a:endParaRPr>
                    </a:p>
                  </a:txBody>
                  <a:tcPr marL="12709" marR="12709" marT="0" marB="0" anchor="ctr"/>
                </a:tc>
                <a:tc>
                  <a:txBody>
                    <a:bodyPr/>
                    <a:lstStyle/>
                    <a:p>
                      <a:pPr marL="0" indent="0" algn="just">
                        <a:lnSpc>
                          <a:spcPct val="150000"/>
                        </a:lnSpc>
                        <a:spcAft>
                          <a:spcPts val="0"/>
                        </a:spcAft>
                      </a:pPr>
                      <a:r>
                        <a:rPr lang="zh-CN" sz="1100" kern="100" dirty="0">
                          <a:solidFill>
                            <a:srgbClr val="C00000"/>
                          </a:solidFill>
                          <a:effectLst/>
                        </a:rPr>
                        <a:t>参与</a:t>
                      </a:r>
                      <a:r>
                        <a:rPr lang="zh-CN" sz="1100" kern="100" dirty="0">
                          <a:effectLst/>
                        </a:rPr>
                        <a:t>建安期间施工组织设计、施工方案等施工技术文件的审查、评审工作，监督施工方案、施工组织设计执行</a:t>
                      </a:r>
                      <a:endParaRPr lang="zh-CN" sz="1100" kern="100" dirty="0">
                        <a:effectLst/>
                        <a:latin typeface="Calibri"/>
                        <a:ea typeface="宋体"/>
                        <a:cs typeface="Times New Roman"/>
                      </a:endParaRPr>
                    </a:p>
                  </a:txBody>
                  <a:tcPr marL="12709" marR="12709" marT="0" marB="0" anchor="ctr"/>
                </a:tc>
                <a:extLst>
                  <a:ext uri="{0D108BD9-81ED-4DB2-BD59-A6C34878D82A}">
                    <a16:rowId xmlns:a16="http://schemas.microsoft.com/office/drawing/2014/main" val="10002"/>
                  </a:ext>
                </a:extLst>
              </a:tr>
              <a:tr h="926196">
                <a:tc>
                  <a:txBody>
                    <a:bodyPr/>
                    <a:lstStyle/>
                    <a:p>
                      <a:pPr marL="0" indent="0" algn="just">
                        <a:lnSpc>
                          <a:spcPct val="150000"/>
                        </a:lnSpc>
                        <a:spcAft>
                          <a:spcPts val="0"/>
                        </a:spcAft>
                      </a:pPr>
                      <a:r>
                        <a:rPr lang="zh-CN" sz="1100" kern="100" dirty="0">
                          <a:effectLst/>
                        </a:rPr>
                        <a:t>质量计划</a:t>
                      </a:r>
                      <a:endParaRPr lang="zh-CN" sz="1100" kern="100" dirty="0">
                        <a:effectLst/>
                        <a:latin typeface="Calibri"/>
                        <a:ea typeface="宋体"/>
                        <a:cs typeface="Times New Roman"/>
                      </a:endParaRPr>
                    </a:p>
                  </a:txBody>
                  <a:tcPr marL="12709" marR="12709" marT="0" marB="0" anchor="ctr"/>
                </a:tc>
                <a:tc>
                  <a:txBody>
                    <a:bodyPr/>
                    <a:lstStyle/>
                    <a:p>
                      <a:pPr marR="133350" algn="just">
                        <a:lnSpc>
                          <a:spcPct val="150000"/>
                        </a:lnSpc>
                        <a:spcBef>
                          <a:spcPts val="600"/>
                        </a:spcBef>
                        <a:spcAft>
                          <a:spcPts val="600"/>
                        </a:spcAft>
                      </a:pPr>
                      <a:r>
                        <a:rPr lang="zh-CN" sz="1100" dirty="0">
                          <a:effectLst/>
                        </a:rPr>
                        <a:t>对重要物项质量计划（</a:t>
                      </a:r>
                      <a:r>
                        <a:rPr lang="zh-CN" sz="1100" dirty="0">
                          <a:solidFill>
                            <a:srgbClr val="C00000"/>
                          </a:solidFill>
                          <a:effectLst/>
                        </a:rPr>
                        <a:t>土建</a:t>
                      </a:r>
                      <a:r>
                        <a:rPr lang="en-US" sz="1100" dirty="0">
                          <a:solidFill>
                            <a:srgbClr val="C00000"/>
                          </a:solidFill>
                          <a:effectLst/>
                        </a:rPr>
                        <a:t>QA1</a:t>
                      </a:r>
                      <a:r>
                        <a:rPr lang="zh-CN" sz="1100" dirty="0">
                          <a:solidFill>
                            <a:srgbClr val="C00000"/>
                          </a:solidFill>
                          <a:effectLst/>
                        </a:rPr>
                        <a:t>级、安装核安全Ⅰ级</a:t>
                      </a:r>
                      <a:r>
                        <a:rPr lang="zh-CN" sz="1100" dirty="0">
                          <a:effectLst/>
                        </a:rPr>
                        <a:t>）进行审查并对其开启、执行过程、关闭开展选择性选点见证。</a:t>
                      </a:r>
                      <a:endParaRPr lang="zh-CN" sz="1100" b="1" dirty="0">
                        <a:effectLst/>
                        <a:latin typeface="Times New Roman"/>
                        <a:ea typeface="宋体"/>
                      </a:endParaRPr>
                    </a:p>
                  </a:txBody>
                  <a:tcPr marL="12709" marR="12709" marT="0" marB="0" anchor="ctr"/>
                </a:tc>
                <a:tc>
                  <a:txBody>
                    <a:bodyPr/>
                    <a:lstStyle/>
                    <a:p>
                      <a:pPr marR="133350" algn="just">
                        <a:lnSpc>
                          <a:spcPct val="150000"/>
                        </a:lnSpc>
                        <a:spcBef>
                          <a:spcPts val="600"/>
                        </a:spcBef>
                        <a:spcAft>
                          <a:spcPts val="600"/>
                        </a:spcAft>
                      </a:pPr>
                      <a:r>
                        <a:rPr lang="zh-CN" sz="1100" dirty="0">
                          <a:effectLst/>
                        </a:rPr>
                        <a:t>总包方</a:t>
                      </a:r>
                      <a:r>
                        <a:rPr lang="zh-CN" sz="1100" dirty="0">
                          <a:solidFill>
                            <a:srgbClr val="C00000"/>
                          </a:solidFill>
                          <a:effectLst/>
                        </a:rPr>
                        <a:t>组织</a:t>
                      </a:r>
                      <a:r>
                        <a:rPr lang="zh-CN" sz="1100" dirty="0">
                          <a:effectLst/>
                        </a:rPr>
                        <a:t>质量计划的执行、实施，审查质量计划，根据</a:t>
                      </a:r>
                      <a:r>
                        <a:rPr lang="zh-CN" sz="1100" dirty="0">
                          <a:solidFill>
                            <a:srgbClr val="C00000"/>
                          </a:solidFill>
                          <a:effectLst/>
                        </a:rPr>
                        <a:t>选点</a:t>
                      </a:r>
                      <a:r>
                        <a:rPr lang="zh-CN" sz="1100" dirty="0">
                          <a:effectLst/>
                        </a:rPr>
                        <a:t>原则对质量计划开启、实施过程、关闭进行选择性选点见证。</a:t>
                      </a:r>
                      <a:endParaRPr lang="zh-CN" sz="1100" b="1" dirty="0">
                        <a:effectLst/>
                        <a:latin typeface="Times New Roman"/>
                        <a:ea typeface="宋体"/>
                      </a:endParaRPr>
                    </a:p>
                  </a:txBody>
                  <a:tcPr marL="12709" marR="12709" marT="0" marB="0" anchor="ctr"/>
                </a:tc>
                <a:tc>
                  <a:txBody>
                    <a:bodyPr/>
                    <a:lstStyle/>
                    <a:p>
                      <a:pPr marR="133350" algn="just">
                        <a:lnSpc>
                          <a:spcPct val="150000"/>
                        </a:lnSpc>
                        <a:spcBef>
                          <a:spcPts val="600"/>
                        </a:spcBef>
                        <a:spcAft>
                          <a:spcPts val="600"/>
                        </a:spcAft>
                      </a:pPr>
                      <a:r>
                        <a:rPr lang="zh-CN" sz="1100" dirty="0">
                          <a:effectLst/>
                        </a:rPr>
                        <a:t>监理方组织</a:t>
                      </a:r>
                      <a:r>
                        <a:rPr lang="zh-CN" sz="1100" dirty="0">
                          <a:solidFill>
                            <a:srgbClr val="C00000"/>
                          </a:solidFill>
                          <a:effectLst/>
                        </a:rPr>
                        <a:t>所有质量计划</a:t>
                      </a:r>
                      <a:r>
                        <a:rPr lang="zh-CN" sz="1100" dirty="0">
                          <a:effectLst/>
                        </a:rPr>
                        <a:t>审查、选点、见证和关闭，监督所有质量计划的开启、执行、实施、关闭。</a:t>
                      </a:r>
                      <a:endParaRPr lang="zh-CN" sz="1100" b="1" dirty="0">
                        <a:effectLst/>
                        <a:latin typeface="Times New Roman"/>
                        <a:ea typeface="宋体"/>
                      </a:endParaRPr>
                    </a:p>
                  </a:txBody>
                  <a:tcPr marL="12709" marR="12709" marT="0" marB="0" anchor="ctr"/>
                </a:tc>
                <a:extLst>
                  <a:ext uri="{0D108BD9-81ED-4DB2-BD59-A6C34878D82A}">
                    <a16:rowId xmlns:a16="http://schemas.microsoft.com/office/drawing/2014/main" val="10003"/>
                  </a:ext>
                </a:extLst>
              </a:tr>
              <a:tr h="456225">
                <a:tc>
                  <a:txBody>
                    <a:bodyPr/>
                    <a:lstStyle/>
                    <a:p>
                      <a:pPr marL="0" indent="0" algn="ctr">
                        <a:lnSpc>
                          <a:spcPct val="150000"/>
                        </a:lnSpc>
                        <a:spcAft>
                          <a:spcPts val="0"/>
                        </a:spcAft>
                      </a:pPr>
                      <a:r>
                        <a:rPr lang="en-US" altLang="zh-CN" sz="1100" kern="100" dirty="0">
                          <a:effectLst/>
                          <a:latin typeface="Calibri"/>
                          <a:ea typeface="宋体"/>
                          <a:cs typeface="Times New Roman"/>
                        </a:rPr>
                        <a:t>……</a:t>
                      </a:r>
                      <a:endParaRPr lang="zh-CN" sz="1100" kern="100" dirty="0">
                        <a:effectLst/>
                        <a:latin typeface="Calibri"/>
                        <a:ea typeface="宋体"/>
                        <a:cs typeface="Times New Roman"/>
                      </a:endParaRPr>
                    </a:p>
                  </a:txBody>
                  <a:tcPr marL="12709" marR="12709" marT="0" marB="0" anchor="ctr"/>
                </a:tc>
                <a:tc>
                  <a:txBody>
                    <a:bodyPr/>
                    <a:lstStyle/>
                    <a:p>
                      <a:pPr marR="133350" algn="just">
                        <a:lnSpc>
                          <a:spcPct val="150000"/>
                        </a:lnSpc>
                        <a:spcBef>
                          <a:spcPts val="600"/>
                        </a:spcBef>
                        <a:spcAft>
                          <a:spcPts val="600"/>
                        </a:spcAft>
                      </a:pPr>
                      <a:endParaRPr lang="zh-CN" sz="1100" b="1" dirty="0">
                        <a:effectLst/>
                        <a:latin typeface="Times New Roman"/>
                        <a:ea typeface="宋体"/>
                      </a:endParaRPr>
                    </a:p>
                  </a:txBody>
                  <a:tcPr marL="12709" marR="12709" marT="0" marB="0" anchor="ctr"/>
                </a:tc>
                <a:tc>
                  <a:txBody>
                    <a:bodyPr/>
                    <a:lstStyle/>
                    <a:p>
                      <a:pPr marR="133350" algn="just">
                        <a:lnSpc>
                          <a:spcPct val="150000"/>
                        </a:lnSpc>
                        <a:spcBef>
                          <a:spcPts val="600"/>
                        </a:spcBef>
                        <a:spcAft>
                          <a:spcPts val="600"/>
                        </a:spcAft>
                      </a:pPr>
                      <a:endParaRPr lang="zh-CN" sz="1100" b="1" dirty="0">
                        <a:effectLst/>
                        <a:latin typeface="Times New Roman"/>
                        <a:ea typeface="宋体"/>
                      </a:endParaRPr>
                    </a:p>
                  </a:txBody>
                  <a:tcPr marL="12709" marR="12709" marT="0" marB="0" anchor="ctr"/>
                </a:tc>
                <a:tc>
                  <a:txBody>
                    <a:bodyPr/>
                    <a:lstStyle/>
                    <a:p>
                      <a:pPr marR="133350" algn="just">
                        <a:lnSpc>
                          <a:spcPct val="150000"/>
                        </a:lnSpc>
                        <a:spcBef>
                          <a:spcPts val="600"/>
                        </a:spcBef>
                        <a:spcAft>
                          <a:spcPts val="600"/>
                        </a:spcAft>
                      </a:pPr>
                      <a:endParaRPr lang="zh-CN" sz="1100" b="1" dirty="0">
                        <a:effectLst/>
                        <a:latin typeface="Times New Roman"/>
                        <a:ea typeface="宋体"/>
                      </a:endParaRPr>
                    </a:p>
                  </a:txBody>
                  <a:tcPr marL="12709" marR="12709" marT="0" marB="0"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868976" y="4227934"/>
            <a:ext cx="6768752" cy="276999"/>
          </a:xfrm>
          <a:prstGeom prst="rect">
            <a:avLst/>
          </a:prstGeom>
          <a:noFill/>
        </p:spPr>
        <p:txBody>
          <a:bodyPr wrap="square" rtlCol="0">
            <a:spAutoFit/>
          </a:bodyPr>
          <a:lstStyle/>
          <a:p>
            <a:r>
              <a:rPr lang="zh-CN" altLang="en-US" sz="1200" b="1" dirty="0"/>
              <a:t>明确工程质量管理过程中所涉及的全部工作中各方管理权责、接口，保障全过程、无死角在线管理</a:t>
            </a:r>
          </a:p>
        </p:txBody>
      </p:sp>
    </p:spTree>
    <p:extLst>
      <p:ext uri="{BB962C8B-B14F-4D97-AF65-F5344CB8AC3E}">
        <p14:creationId xmlns:p14="http://schemas.microsoft.com/office/powerpoint/2010/main" val="336482037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5946231"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以争创国优金奖为目标，谋划各阶段质量管理细节</a:t>
            </a:r>
            <a:endParaRPr lang="zh-CN" altLang="en-US" sz="2000" b="1" dirty="0">
              <a:solidFill>
                <a:srgbClr val="045A92"/>
              </a:solidFill>
              <a:latin typeface="微软雅黑" panose="020B0503020204020204" pitchFamily="34" charset="-122"/>
              <a:ea typeface="微软雅黑" panose="020B0503020204020204" pitchFamily="34" charset="-122"/>
              <a:sym typeface="+mn-ea"/>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2"/>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3.3</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3"/>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4"/>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4">
            <a:extLst>
              <a:ext uri="{FF2B5EF4-FFF2-40B4-BE49-F238E27FC236}">
                <a16:creationId xmlns:a16="http://schemas.microsoft.com/office/drawing/2014/main" id="{E90914C8-8F93-428C-9EFD-5CEB30FD7552}"/>
              </a:ext>
            </a:extLst>
          </p:cNvPr>
          <p:cNvSpPr/>
          <p:nvPr/>
        </p:nvSpPr>
        <p:spPr bwMode="auto">
          <a:xfrm>
            <a:off x="235862" y="915566"/>
            <a:ext cx="8640960" cy="2376264"/>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indent="450850" algn="just">
              <a:lnSpc>
                <a:spcPct val="150000"/>
              </a:lnSpc>
            </a:pPr>
            <a:r>
              <a:rPr lang="zh-CN" altLang="en-US" sz="1600" dirty="0"/>
              <a:t>核电工程创优是一项系统性、长期性的工作。漳州核电各参建方以创建国家优质工程金奖作为共同的愿景和目标，以创优为契机，提前策划并制定项目全周期创优规划，对勘探、设计、建造、调试等各阶段所需达成的质量目标、质量成果等进行详细分解，并制定创优全周期工作计划、年度创优工作计划。统筹各参建方整体资源，落实各方责任，</a:t>
            </a:r>
            <a:r>
              <a:rPr lang="zh-CN" altLang="en-US" sz="1600" b="1" dirty="0">
                <a:solidFill>
                  <a:srgbClr val="C00000"/>
                </a:solidFill>
              </a:rPr>
              <a:t>把创优融入日常工作中，实现创优要求与工程建设有机融合。</a:t>
            </a:r>
            <a:r>
              <a:rPr lang="zh-CN" altLang="en-US" sz="1600" dirty="0"/>
              <a:t>通过工程创优不断提升项目质量管理水平、企业竞争力和美誉度。</a:t>
            </a:r>
            <a:endParaRPr lang="en-US" altLang="zh-CN" sz="1600" dirty="0"/>
          </a:p>
        </p:txBody>
      </p:sp>
      <p:graphicFrame>
        <p:nvGraphicFramePr>
          <p:cNvPr id="2" name="对象 1"/>
          <p:cNvGraphicFramePr>
            <a:graphicFrameLocks noChangeAspect="1"/>
          </p:cNvGraphicFramePr>
          <p:nvPr>
            <p:extLst>
              <p:ext uri="{D42A27DB-BD31-4B8C-83A1-F6EECF244321}">
                <p14:modId xmlns:p14="http://schemas.microsoft.com/office/powerpoint/2010/main" val="1154424259"/>
              </p:ext>
            </p:extLst>
          </p:nvPr>
        </p:nvGraphicFramePr>
        <p:xfrm>
          <a:off x="971600" y="3579862"/>
          <a:ext cx="914400" cy="828675"/>
        </p:xfrm>
        <a:graphic>
          <a:graphicData uri="http://schemas.openxmlformats.org/presentationml/2006/ole">
            <mc:AlternateContent xmlns:mc="http://schemas.openxmlformats.org/markup-compatibility/2006">
              <mc:Choice xmlns:v="urn:schemas-microsoft-com:vml" Requires="v">
                <p:oleObj spid="_x0000_s7293" name="PDF" showAsIcon="1" r:id="rId6" imgW="914400" imgH="828720" progId="FoxitPhantomPDF.Document">
                  <p:embed/>
                </p:oleObj>
              </mc:Choice>
              <mc:Fallback>
                <p:oleObj name="PDF" showAsIcon="1" r:id="rId6" imgW="914400" imgH="828720" progId="FoxitPhantomPDF.Document">
                  <p:embed/>
                  <p:pic>
                    <p:nvPicPr>
                      <p:cNvPr id="0" name=""/>
                      <p:cNvPicPr/>
                      <p:nvPr/>
                    </p:nvPicPr>
                    <p:blipFill>
                      <a:blip r:embed="rId7"/>
                      <a:stretch>
                        <a:fillRect/>
                      </a:stretch>
                    </p:blipFill>
                    <p:spPr>
                      <a:xfrm>
                        <a:off x="971600" y="3579862"/>
                        <a:ext cx="914400" cy="8286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87238658"/>
              </p:ext>
            </p:extLst>
          </p:nvPr>
        </p:nvGraphicFramePr>
        <p:xfrm>
          <a:off x="2771800" y="3507854"/>
          <a:ext cx="914400" cy="828675"/>
        </p:xfrm>
        <a:graphic>
          <a:graphicData uri="http://schemas.openxmlformats.org/presentationml/2006/ole">
            <mc:AlternateContent xmlns:mc="http://schemas.openxmlformats.org/markup-compatibility/2006">
              <mc:Choice xmlns:v="urn:schemas-microsoft-com:vml" Requires="v">
                <p:oleObj spid="_x0000_s7294" name="PDF" showAsIcon="1" r:id="rId8" imgW="914400" imgH="828720" progId="FoxitPhantomPDF.Document">
                  <p:embed/>
                </p:oleObj>
              </mc:Choice>
              <mc:Fallback>
                <p:oleObj name="PDF" showAsIcon="1" r:id="rId8" imgW="914400" imgH="828720" progId="FoxitPhantomPDF.Document">
                  <p:embed/>
                  <p:pic>
                    <p:nvPicPr>
                      <p:cNvPr id="0" name=""/>
                      <p:cNvPicPr/>
                      <p:nvPr/>
                    </p:nvPicPr>
                    <p:blipFill>
                      <a:blip r:embed="rId9"/>
                      <a:stretch>
                        <a:fillRect/>
                      </a:stretch>
                    </p:blipFill>
                    <p:spPr>
                      <a:xfrm>
                        <a:off x="2771800" y="3507854"/>
                        <a:ext cx="914400" cy="8286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94878470"/>
              </p:ext>
            </p:extLst>
          </p:nvPr>
        </p:nvGraphicFramePr>
        <p:xfrm>
          <a:off x="4556342" y="3507854"/>
          <a:ext cx="914400" cy="828675"/>
        </p:xfrm>
        <a:graphic>
          <a:graphicData uri="http://schemas.openxmlformats.org/presentationml/2006/ole">
            <mc:AlternateContent xmlns:mc="http://schemas.openxmlformats.org/markup-compatibility/2006">
              <mc:Choice xmlns:v="urn:schemas-microsoft-com:vml" Requires="v">
                <p:oleObj spid="_x0000_s7295" name="PDF" showAsIcon="1" r:id="rId10" imgW="914400" imgH="828720" progId="FoxitPhantomPDF.Document">
                  <p:embed/>
                </p:oleObj>
              </mc:Choice>
              <mc:Fallback>
                <p:oleObj name="PDF" showAsIcon="1" r:id="rId10" imgW="914400" imgH="828720" progId="FoxitPhantomPDF.Document">
                  <p:embed/>
                  <p:pic>
                    <p:nvPicPr>
                      <p:cNvPr id="0" name=""/>
                      <p:cNvPicPr/>
                      <p:nvPr/>
                    </p:nvPicPr>
                    <p:blipFill>
                      <a:blip r:embed="rId11"/>
                      <a:stretch>
                        <a:fillRect/>
                      </a:stretch>
                    </p:blipFill>
                    <p:spPr>
                      <a:xfrm>
                        <a:off x="4556342" y="3507854"/>
                        <a:ext cx="914400" cy="828675"/>
                      </a:xfrm>
                      <a:prstGeom prst="rect">
                        <a:avLst/>
                      </a:prstGeom>
                    </p:spPr>
                  </p:pic>
                </p:oleObj>
              </mc:Fallback>
            </mc:AlternateContent>
          </a:graphicData>
        </a:graphic>
      </p:graphicFrame>
    </p:spTree>
    <p:extLst>
      <p:ext uri="{BB962C8B-B14F-4D97-AF65-F5344CB8AC3E}">
        <p14:creationId xmlns:p14="http://schemas.microsoft.com/office/powerpoint/2010/main" val="1951193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5442167" cy="400110"/>
          </a:xfrm>
          <a:prstGeom prst="rect">
            <a:avLst/>
          </a:prstGeom>
        </p:spPr>
        <p:txBody>
          <a:bodyPr wrap="square">
            <a:spAutoFit/>
          </a:bodyPr>
          <a:lstStyle/>
          <a:p>
            <a:r>
              <a:rPr lang="zh-CN" altLang="zh-CN" sz="2000" b="1" dirty="0">
                <a:solidFill>
                  <a:srgbClr val="045A92"/>
                </a:solidFill>
                <a:latin typeface="微软雅黑" panose="020B0503020204020204" pitchFamily="34" charset="-122"/>
                <a:ea typeface="微软雅黑" panose="020B0503020204020204" pitchFamily="34" charset="-122"/>
              </a:rPr>
              <a:t>以系统工程思维</a:t>
            </a:r>
            <a:r>
              <a:rPr lang="zh-CN" altLang="en-US" sz="2000" b="1" dirty="0">
                <a:solidFill>
                  <a:srgbClr val="045A92"/>
                </a:solidFill>
                <a:latin typeface="微软雅黑" panose="020B0503020204020204" pitchFamily="34" charset="-122"/>
                <a:ea typeface="微软雅黑" panose="020B0503020204020204" pitchFamily="34" charset="-122"/>
              </a:rPr>
              <a:t>指导</a:t>
            </a:r>
            <a:r>
              <a:rPr lang="zh-CN" altLang="zh-CN" sz="2000" b="1" dirty="0">
                <a:solidFill>
                  <a:srgbClr val="045A92"/>
                </a:solidFill>
                <a:latin typeface="微软雅黑" panose="020B0503020204020204" pitchFamily="34" charset="-122"/>
                <a:ea typeface="微软雅黑" panose="020B0503020204020204" pitchFamily="34" charset="-122"/>
              </a:rPr>
              <a:t>核电工程质量管理</a:t>
            </a:r>
            <a:endParaRPr lang="zh-CN" altLang="en-US" sz="2000" b="1" dirty="0">
              <a:solidFill>
                <a:srgbClr val="045A92"/>
              </a:solidFill>
              <a:latin typeface="微软雅黑" panose="020B0503020204020204" pitchFamily="34" charset="-122"/>
              <a:ea typeface="微软雅黑" panose="020B0503020204020204" pitchFamily="34" charset="-122"/>
              <a:sym typeface="+mn-ea"/>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2"/>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3.4</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3"/>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4"/>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4">
            <a:extLst>
              <a:ext uri="{FF2B5EF4-FFF2-40B4-BE49-F238E27FC236}">
                <a16:creationId xmlns:a16="http://schemas.microsoft.com/office/drawing/2014/main" id="{E90914C8-8F93-428C-9EFD-5CEB30FD7552}"/>
              </a:ext>
            </a:extLst>
          </p:cNvPr>
          <p:cNvSpPr/>
          <p:nvPr/>
        </p:nvSpPr>
        <p:spPr bwMode="auto">
          <a:xfrm>
            <a:off x="276860" y="822325"/>
            <a:ext cx="8640960" cy="1389385"/>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indent="537887" algn="just">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以系统工程思维为指导，深度剖析核电工程建设质量管理各环节，找出</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制约质量管理的突出问题</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，通过施工工艺优化、整合管理资源、优化质量管理体系及流程等制定系统性的改进措施。</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indent="537887" algn="just">
              <a:lnSpc>
                <a:spcPct val="150000"/>
              </a:lnSpc>
            </a:pP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224392808"/>
              </p:ext>
            </p:extLst>
          </p:nvPr>
        </p:nvGraphicFramePr>
        <p:xfrm>
          <a:off x="971600" y="1923678"/>
          <a:ext cx="7416824" cy="3328987"/>
        </p:xfrm>
        <a:graphic>
          <a:graphicData uri="http://schemas.openxmlformats.org/presentationml/2006/ole">
            <mc:AlternateContent xmlns:mc="http://schemas.openxmlformats.org/markup-compatibility/2006">
              <mc:Choice xmlns:v="urn:schemas-microsoft-com:vml" Requires="v">
                <p:oleObj spid="_x0000_s6207" name="Visio" r:id="rId6" imgW="10334206" imgH="4805460" progId="Visio.Drawing.11">
                  <p:embed/>
                </p:oleObj>
              </mc:Choice>
              <mc:Fallback>
                <p:oleObj name="Visio" r:id="rId6" imgW="10334206" imgH="4805460" progId="Visio.Drawing.11">
                  <p:embed/>
                  <p:pic>
                    <p:nvPicPr>
                      <p:cNvPr id="0"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923678"/>
                        <a:ext cx="7416824" cy="33289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2313700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6090247"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推行施工优化创新，</a:t>
            </a:r>
            <a:r>
              <a:rPr lang="zh-CN" altLang="zh-CN" sz="2000" b="1" dirty="0">
                <a:solidFill>
                  <a:srgbClr val="045A92"/>
                </a:solidFill>
                <a:latin typeface="微软雅黑" panose="020B0503020204020204" pitchFamily="34" charset="-122"/>
                <a:ea typeface="微软雅黑" panose="020B0503020204020204" pitchFamily="34" charset="-122"/>
              </a:rPr>
              <a:t>释放工期冗余</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rgbClr val="045A92"/>
                </a:solidFill>
                <a:latin typeface="微软雅黑" panose="020B0503020204020204" pitchFamily="34" charset="-122"/>
                <a:ea typeface="微软雅黑" panose="020B0503020204020204" pitchFamily="34" charset="-122"/>
              </a:rPr>
              <a:t>提升质量保障率</a:t>
            </a:r>
            <a:endParaRPr lang="en-US" altLang="zh-CN" sz="2000" b="1" dirty="0">
              <a:solidFill>
                <a:srgbClr val="045A92"/>
              </a:solidFill>
              <a:latin typeface="微软雅黑" panose="020B0503020204020204" pitchFamily="34" charset="-122"/>
              <a:ea typeface="微软雅黑" panose="020B0503020204020204" pitchFamily="34" charset="-122"/>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3.5</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4">
            <a:extLst>
              <a:ext uri="{FF2B5EF4-FFF2-40B4-BE49-F238E27FC236}">
                <a16:creationId xmlns:a16="http://schemas.microsoft.com/office/drawing/2014/main" id="{E90914C8-8F93-428C-9EFD-5CEB30FD7552}"/>
              </a:ext>
            </a:extLst>
          </p:cNvPr>
          <p:cNvSpPr/>
          <p:nvPr/>
        </p:nvSpPr>
        <p:spPr bwMode="auto">
          <a:xfrm>
            <a:off x="285047" y="987574"/>
            <a:ext cx="8640960" cy="2613521"/>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indent="537887" algn="just">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公司搭建</a:t>
            </a: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“创新●智造”</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平台，整合各参建方技术及质量管理资源。当前阶段以实现</a:t>
            </a: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“模块化</a:t>
            </a:r>
            <a:r>
              <a:rPr lang="en-US" altLang="zh-CN"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智能化”</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为目标，主要推行实施</a:t>
            </a: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主设备先行引入、模块化建造、自动化建造</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。较常规核电工程建造工艺，极大优化施工逻辑，释放工期浮时，</a:t>
            </a: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加大车间化率及自动化设备的应用</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，极大改善常规核电工程建造工艺下</a:t>
            </a:r>
            <a:r>
              <a:rPr lang="zh-CN" altLang="en-US" sz="1600" dirty="0">
                <a:latin typeface="微软雅黑" panose="020B0503020204020204" pitchFamily="34" charset="-122"/>
                <a:ea typeface="微软雅黑" panose="020B0503020204020204" pitchFamily="34" charset="-122"/>
              </a:rPr>
              <a:t>劳动力高度密集、工艺繁杂、土建及安装交叉程度高、工序冗长等</a:t>
            </a:r>
            <a:r>
              <a:rPr lang="zh-CN" altLang="en-US" sz="1600" b="1" dirty="0">
                <a:solidFill>
                  <a:srgbClr val="C00000"/>
                </a:solidFill>
                <a:latin typeface="微软雅黑" panose="020B0503020204020204" pitchFamily="34" charset="-122"/>
                <a:ea typeface="微软雅黑" panose="020B0503020204020204" pitchFamily="34" charset="-122"/>
              </a:rPr>
              <a:t>不足所带来的安全、质量风险集中爆发的情况</a:t>
            </a:r>
            <a:r>
              <a:rPr lang="zh-CN" altLang="en-US" sz="1600" dirty="0">
                <a:latin typeface="微软雅黑" panose="020B0503020204020204" pitchFamily="34" charset="-122"/>
                <a:ea typeface="微软雅黑" panose="020B0503020204020204" pitchFamily="34" charset="-122"/>
              </a:rPr>
              <a:t>，从技术层面有效提高各工序实施期间的质量管控保障率。</a:t>
            </a:r>
          </a:p>
          <a:p>
            <a:pPr lvl="0" indent="537887" algn="just">
              <a:lnSpc>
                <a:spcPct val="150000"/>
              </a:lnSpc>
            </a:pPr>
            <a:endParaRPr lang="zh-CN" altLang="en-US" sz="1600" dirty="0">
              <a:solidFill>
                <a:srgbClr val="0070C0"/>
              </a:solidFill>
              <a:latin typeface="微软雅黑" panose="020B0503020204020204" pitchFamily="34" charset="-122"/>
              <a:ea typeface="微软雅黑" panose="020B0503020204020204" pitchFamily="34" charset="-122"/>
            </a:endParaRPr>
          </a:p>
          <a:p>
            <a:pPr indent="537887" algn="just">
              <a:lnSpc>
                <a:spcPct val="150000"/>
              </a:lnSpc>
            </a:pPr>
            <a:endParaRPr lang="en-US" altLang="zh-CN"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5749264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6090247"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推行施工优化创新，</a:t>
            </a:r>
            <a:r>
              <a:rPr lang="zh-CN" altLang="zh-CN" sz="2000" b="1" dirty="0">
                <a:solidFill>
                  <a:srgbClr val="045A92"/>
                </a:solidFill>
                <a:latin typeface="微软雅黑" panose="020B0503020204020204" pitchFamily="34" charset="-122"/>
                <a:ea typeface="微软雅黑" panose="020B0503020204020204" pitchFamily="34" charset="-122"/>
              </a:rPr>
              <a:t>释放工期冗余</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rgbClr val="045A92"/>
                </a:solidFill>
                <a:latin typeface="微软雅黑" panose="020B0503020204020204" pitchFamily="34" charset="-122"/>
                <a:ea typeface="微软雅黑" panose="020B0503020204020204" pitchFamily="34" charset="-122"/>
              </a:rPr>
              <a:t>提升质量保障率</a:t>
            </a:r>
            <a:endParaRPr lang="en-US" altLang="zh-CN" sz="2000" b="1" dirty="0">
              <a:solidFill>
                <a:srgbClr val="045A92"/>
              </a:solidFill>
              <a:latin typeface="微软雅黑" panose="020B0503020204020204" pitchFamily="34" charset="-122"/>
              <a:ea typeface="微软雅黑" panose="020B0503020204020204" pitchFamily="34" charset="-122"/>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3.5</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8" name="图片占位符 19"/>
          <p:cNvPicPr>
            <a:picLocks noChangeAspect="1"/>
          </p:cNvPicPr>
          <p:nvPr/>
        </p:nvPicPr>
        <p:blipFill>
          <a:blip r:embed="rId5" cstate="print">
            <a:lum contrast="10000"/>
            <a:extLst>
              <a:ext uri="{28A0092B-C50C-407E-A947-70E740481C1C}">
                <a14:useLocalDpi xmlns:a14="http://schemas.microsoft.com/office/drawing/2010/main" val="0"/>
              </a:ext>
            </a:extLst>
          </a:blip>
          <a:stretch>
            <a:fillRect/>
          </a:stretch>
        </p:blipFill>
        <p:spPr>
          <a:xfrm>
            <a:off x="6155685" y="938673"/>
            <a:ext cx="2397989" cy="3051409"/>
          </a:xfrm>
          <a:prstGeom prst="rect">
            <a:avLst/>
          </a:prstGeom>
          <a:gradFill flip="none" rotWithShape="1">
            <a:gsLst>
              <a:gs pos="0">
                <a:schemeClr val="bg1"/>
              </a:gs>
              <a:gs pos="100000">
                <a:srgbClr val="EEEEEE"/>
              </a:gs>
            </a:gsLst>
            <a:lin ang="0" scaled="0"/>
            <a:tileRect/>
          </a:gradFill>
          <a:ln w="22225">
            <a:gradFill>
              <a:gsLst>
                <a:gs pos="0">
                  <a:schemeClr val="bg1">
                    <a:lumMod val="85000"/>
                  </a:schemeClr>
                </a:gs>
                <a:gs pos="100000">
                  <a:schemeClr val="bg1"/>
                </a:gs>
              </a:gsLst>
              <a:lin ang="0" scaled="0"/>
            </a:gradFill>
          </a:ln>
          <a:effectLst>
            <a:outerShdw blurRad="254000" dist="254000" dir="2700000" algn="tl" rotWithShape="0">
              <a:prstClr val="black">
                <a:alpha val="30000"/>
              </a:prstClr>
            </a:outerShdw>
          </a:effectLst>
        </p:spPr>
      </p:pic>
      <p:graphicFrame>
        <p:nvGraphicFramePr>
          <p:cNvPr id="9" name="图示 8"/>
          <p:cNvGraphicFramePr/>
          <p:nvPr>
            <p:extLst>
              <p:ext uri="{D42A27DB-BD31-4B8C-83A1-F6EECF244321}">
                <p14:modId xmlns:p14="http://schemas.microsoft.com/office/powerpoint/2010/main" val="2140443050"/>
              </p:ext>
            </p:extLst>
          </p:nvPr>
        </p:nvGraphicFramePr>
        <p:xfrm>
          <a:off x="395536" y="844198"/>
          <a:ext cx="5112077" cy="35548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半闭框 9"/>
          <p:cNvSpPr>
            <a:spLocks noChangeAspect="1"/>
          </p:cNvSpPr>
          <p:nvPr/>
        </p:nvSpPr>
        <p:spPr>
          <a:xfrm>
            <a:off x="5928719" y="648983"/>
            <a:ext cx="1302027" cy="1292087"/>
          </a:xfrm>
          <a:prstGeom prst="halfFrame">
            <a:avLst>
              <a:gd name="adj1" fmla="val 5083"/>
              <a:gd name="adj2" fmla="val 5085"/>
            </a:avLst>
          </a:prstGeom>
          <a:solidFill>
            <a:srgbClr val="256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半闭框 10"/>
          <p:cNvSpPr>
            <a:spLocks noChangeAspect="1"/>
          </p:cNvSpPr>
          <p:nvPr/>
        </p:nvSpPr>
        <p:spPr>
          <a:xfrm flipH="1" flipV="1">
            <a:off x="7478620" y="3081245"/>
            <a:ext cx="1302027" cy="1292087"/>
          </a:xfrm>
          <a:prstGeom prst="halfFrame">
            <a:avLst>
              <a:gd name="adj1" fmla="val 5083"/>
              <a:gd name="adj2" fmla="val 5085"/>
            </a:avLst>
          </a:prstGeom>
          <a:solidFill>
            <a:srgbClr val="256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TextBox 1"/>
          <p:cNvSpPr txBox="1"/>
          <p:nvPr/>
        </p:nvSpPr>
        <p:spPr>
          <a:xfrm>
            <a:off x="611560" y="1131590"/>
            <a:ext cx="4752528" cy="2585323"/>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针对大尺寸薄壁柔性</a:t>
            </a:r>
            <a:r>
              <a:rPr lang="zh-CN" altLang="en-US" b="1" dirty="0">
                <a:solidFill>
                  <a:srgbClr val="C00000"/>
                </a:solidFill>
                <a:latin typeface="华文楷体" panose="02010600040101010101" pitchFamily="2" charset="-122"/>
                <a:ea typeface="华文楷体" panose="02010600040101010101" pitchFamily="2" charset="-122"/>
              </a:rPr>
              <a:t>钢衬里</a:t>
            </a:r>
            <a:r>
              <a:rPr lang="zh-CN" altLang="en-US" dirty="0">
                <a:latin typeface="华文楷体" panose="02010600040101010101" pitchFamily="2" charset="-122"/>
                <a:ea typeface="华文楷体" panose="02010600040101010101" pitchFamily="2" charset="-122"/>
              </a:rPr>
              <a:t>结构开创性采用全模块化建造，通过车间预制、工程现场拼装、整体吊装，相比传统工艺整体优化工期</a:t>
            </a:r>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个月。同时，</a:t>
            </a:r>
            <a:r>
              <a:rPr lang="en-US" altLang="zh-CN" dirty="0">
                <a:latin typeface="华文楷体" panose="02010600040101010101" pitchFamily="2" charset="-122"/>
                <a:ea typeface="华文楷体" panose="02010600040101010101" pitchFamily="2" charset="-122"/>
              </a:rPr>
              <a:t>70%</a:t>
            </a:r>
            <a:r>
              <a:rPr lang="zh-CN" altLang="en-US" dirty="0">
                <a:latin typeface="华文楷体" panose="02010600040101010101" pitchFamily="2" charset="-122"/>
                <a:ea typeface="华文楷体" panose="02010600040101010101" pitchFamily="2" charset="-122"/>
              </a:rPr>
              <a:t>的钢衬里工作在车间里开展，加大了车间化率及自动化设备运用率，有效的改善作业环境、减少技术工人的使用，极大提高了钢衬里的焊接一次验收合格率。每个模块整体吊装，完全避免了常规分层分片安装工艺下交叉作业所带来的安全管理风险。</a:t>
            </a:r>
          </a:p>
        </p:txBody>
      </p:sp>
    </p:spTree>
    <p:extLst>
      <p:ext uri="{BB962C8B-B14F-4D97-AF65-F5344CB8AC3E}">
        <p14:creationId xmlns:p14="http://schemas.microsoft.com/office/powerpoint/2010/main" val="1783884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0.11545 0.24228 L -5.55556E-7 3.95062E-6 " pathEditMode="relative" rAng="0" ptsTypes="AA">
                                      <p:cBhvr>
                                        <p:cTn id="9" dur="1250" fill="hold"/>
                                        <p:tgtEl>
                                          <p:spTgt spid="10"/>
                                        </p:tgtEl>
                                        <p:attrNameLst>
                                          <p:attrName>ppt_x</p:attrName>
                                          <p:attrName>ppt_y</p:attrName>
                                        </p:attrNameLst>
                                      </p:cBhvr>
                                      <p:rCtr x="-5781" y="-1213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path" presetSubtype="0" accel="50000" decel="50000" fill="hold" grpId="1" nodeType="withEffect">
                                  <p:stCondLst>
                                    <p:cond delay="0"/>
                                  </p:stCondLst>
                                  <p:childTnLst>
                                    <p:animMotion origin="layout" path="M -0.14132 -0.21019 L 1.38889E-6 4.44444E-6 " pathEditMode="relative" rAng="0" ptsTypes="AA">
                                      <p:cBhvr>
                                        <p:cTn id="14" dur="1250" fill="hold"/>
                                        <p:tgtEl>
                                          <p:spTgt spid="11"/>
                                        </p:tgtEl>
                                        <p:attrNameLst>
                                          <p:attrName>ppt_x</p:attrName>
                                          <p:attrName>ppt_y</p:attrName>
                                        </p:attrNameLst>
                                      </p:cBhvr>
                                      <p:rCtr x="7066" y="10494"/>
                                    </p:animMotion>
                                  </p:childTnLst>
                                </p:cTn>
                              </p:par>
                              <p:par>
                                <p:cTn id="15" presetID="16" presetClass="entr" presetSubtype="42"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barn(outHorizontal)">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6090247"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推行施工优化创新，</a:t>
            </a:r>
            <a:r>
              <a:rPr lang="zh-CN" altLang="zh-CN" sz="2000" b="1" dirty="0">
                <a:solidFill>
                  <a:srgbClr val="045A92"/>
                </a:solidFill>
                <a:latin typeface="微软雅黑" panose="020B0503020204020204" pitchFamily="34" charset="-122"/>
                <a:ea typeface="微软雅黑" panose="020B0503020204020204" pitchFamily="34" charset="-122"/>
              </a:rPr>
              <a:t>释放工期冗余</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rgbClr val="045A92"/>
                </a:solidFill>
                <a:latin typeface="微软雅黑" panose="020B0503020204020204" pitchFamily="34" charset="-122"/>
                <a:ea typeface="微软雅黑" panose="020B0503020204020204" pitchFamily="34" charset="-122"/>
              </a:rPr>
              <a:t>提升质量保障率</a:t>
            </a:r>
            <a:endParaRPr lang="en-US" altLang="zh-CN" sz="2000" b="1" dirty="0">
              <a:solidFill>
                <a:srgbClr val="045A92"/>
              </a:solidFill>
              <a:latin typeface="微软雅黑" panose="020B0503020204020204" pitchFamily="34" charset="-122"/>
              <a:ea typeface="微软雅黑" panose="020B0503020204020204" pitchFamily="34" charset="-122"/>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3.5</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9B75F107-DA1E-425C-ACF9-A19764E6884D}"/>
              </a:ext>
            </a:extLst>
          </p:cNvPr>
          <p:cNvSpPr/>
          <p:nvPr/>
        </p:nvSpPr>
        <p:spPr>
          <a:xfrm>
            <a:off x="150458" y="1010548"/>
            <a:ext cx="4016997" cy="3293209"/>
          </a:xfrm>
          <a:prstGeom prst="rect">
            <a:avLst/>
          </a:prstGeom>
          <a:ln w="12700">
            <a:solidFill>
              <a:srgbClr val="1479BE"/>
            </a:solidFill>
            <a:prstDash val="dashDot"/>
          </a:ln>
        </p:spPr>
        <p:txBody>
          <a:bodyPr wrap="square">
            <a:spAutoFit/>
          </a:bodyPr>
          <a:lstStyle/>
          <a:p>
            <a:pPr lvl="0" indent="457200" fontAlgn="ctr">
              <a:lnSpc>
                <a:spcPct val="130000"/>
              </a:lnSpc>
              <a:spcBef>
                <a:spcPts val="600"/>
              </a:spcBef>
            </a:pPr>
            <a:r>
              <a:rPr lang="zh-CN" altLang="en-US" sz="1600" dirty="0">
                <a:latin typeface="华文楷体" panose="02010600040101010101" pitchFamily="2" charset="-122"/>
                <a:ea typeface="华文楷体" panose="02010600040101010101" pitchFamily="2" charset="-122"/>
              </a:rPr>
              <a:t>针对</a:t>
            </a:r>
            <a:r>
              <a:rPr lang="zh-CN" altLang="zh-CN" sz="1600" dirty="0">
                <a:latin typeface="华文楷体" panose="02010600040101010101" pitchFamily="2" charset="-122"/>
                <a:ea typeface="华文楷体" panose="02010600040101010101" pitchFamily="2" charset="-122"/>
              </a:rPr>
              <a:t>不锈钢覆面</a:t>
            </a:r>
            <a:r>
              <a:rPr lang="zh-CN" altLang="en-US" sz="1600" dirty="0">
                <a:latin typeface="华文楷体" panose="02010600040101010101" pitchFamily="2" charset="-122"/>
                <a:ea typeface="华文楷体" panose="02010600040101010101" pitchFamily="2" charset="-122"/>
              </a:rPr>
              <a:t>开创性</a:t>
            </a:r>
            <a:r>
              <a:rPr lang="zh-CN" altLang="zh-CN" sz="1600" dirty="0">
                <a:latin typeface="华文楷体" panose="02010600040101010101" pitchFamily="2" charset="-122"/>
                <a:ea typeface="华文楷体" panose="02010600040101010101" pitchFamily="2" charset="-122"/>
              </a:rPr>
              <a:t>采用整体模块化</a:t>
            </a:r>
            <a:r>
              <a:rPr lang="zh-CN" altLang="zh-CN" sz="1600" b="1" dirty="0">
                <a:solidFill>
                  <a:srgbClr val="C00000"/>
                </a:solidFill>
                <a:latin typeface="华文楷体" panose="02010600040101010101" pitchFamily="2" charset="-122"/>
                <a:ea typeface="华文楷体" panose="02010600040101010101" pitchFamily="2" charset="-122"/>
              </a:rPr>
              <a:t>先贴法</a:t>
            </a:r>
            <a:r>
              <a:rPr lang="zh-CN" altLang="zh-CN" sz="1600" dirty="0">
                <a:latin typeface="华文楷体" panose="02010600040101010101" pitchFamily="2" charset="-122"/>
                <a:ea typeface="华文楷体" panose="02010600040101010101" pitchFamily="2" charset="-122"/>
              </a:rPr>
              <a:t>施工工艺，即在车间预制成单片模块、现场拼装成整体模块后一次性吊装就位。对于不锈钢水池，将安装工作前置到车间进行，缩减了传统工艺的龙骨角钢安装、二次抹灰、油漆工序，</a:t>
            </a:r>
            <a:r>
              <a:rPr lang="zh-CN" altLang="en-US" sz="1600" dirty="0">
                <a:latin typeface="华文楷体" panose="02010600040101010101" pitchFamily="2" charset="-122"/>
                <a:ea typeface="华文楷体" panose="02010600040101010101" pitchFamily="2" charset="-122"/>
              </a:rPr>
              <a:t>主关键路径堆腔水池可整体</a:t>
            </a:r>
            <a:r>
              <a:rPr lang="zh-CN" altLang="zh-CN" sz="1600" dirty="0">
                <a:latin typeface="华文楷体" panose="02010600040101010101" pitchFamily="2" charset="-122"/>
                <a:ea typeface="华文楷体" panose="02010600040101010101" pitchFamily="2" charset="-122"/>
              </a:rPr>
              <a:t>提前</a:t>
            </a:r>
            <a:r>
              <a:rPr lang="en-US" altLang="zh-CN" sz="1600" dirty="0">
                <a:latin typeface="华文楷体" panose="02010600040101010101" pitchFamily="2" charset="-122"/>
                <a:ea typeface="华文楷体" panose="02010600040101010101" pitchFamily="2" charset="-122"/>
              </a:rPr>
              <a:t>4.5</a:t>
            </a:r>
            <a:r>
              <a:rPr lang="zh-CN" altLang="zh-CN" sz="1600" dirty="0">
                <a:latin typeface="华文楷体" panose="02010600040101010101" pitchFamily="2" charset="-122"/>
                <a:ea typeface="华文楷体" panose="02010600040101010101" pitchFamily="2" charset="-122"/>
              </a:rPr>
              <a:t>个月将水池移交安装</a:t>
            </a:r>
            <a:r>
              <a:rPr lang="zh-CN" altLang="en-US" sz="1600" dirty="0">
                <a:latin typeface="华文楷体" panose="02010600040101010101" pitchFamily="2" charset="-122"/>
                <a:ea typeface="华文楷体" panose="02010600040101010101" pitchFamily="2" charset="-122"/>
              </a:rPr>
              <a:t>单位</a:t>
            </a:r>
            <a:r>
              <a:rPr lang="zh-CN" altLang="zh-CN" sz="1600" dirty="0">
                <a:latin typeface="华文楷体" panose="02010600040101010101" pitchFamily="2" charset="-122"/>
                <a:ea typeface="华文楷体" panose="02010600040101010101" pitchFamily="2" charset="-122"/>
              </a:rPr>
              <a:t>；模块化施工一次性吊装就位，避免了传统工艺下的单片材料倒运过程的质量风险、安全风险。</a:t>
            </a:r>
          </a:p>
        </p:txBody>
      </p:sp>
      <p:pic>
        <p:nvPicPr>
          <p:cNvPr id="9" name="图片 1" descr="说明: C:\Program Files\Glodon\GXT\DATA\1675\3053\temp\2017112116314984341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2787" y="3003798"/>
            <a:ext cx="21907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3" descr="说明: C:\Program Files\Glodon\GXT\DATA\1675\3053\temp\201711218494993718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2710" y="794082"/>
            <a:ext cx="2247900" cy="186055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C:\Program Files\Glodon\GXT\DATA\1675\3053\temp\20171121202937187197.png"/>
          <p:cNvPicPr/>
          <p:nvPr/>
        </p:nvPicPr>
        <p:blipFill>
          <a:blip r:embed="rId7" cstate="print"/>
          <a:srcRect/>
          <a:stretch>
            <a:fillRect/>
          </a:stretch>
        </p:blipFill>
        <p:spPr bwMode="auto">
          <a:xfrm>
            <a:off x="4551251" y="544516"/>
            <a:ext cx="1512168" cy="2226166"/>
          </a:xfrm>
          <a:prstGeom prst="rect">
            <a:avLst/>
          </a:prstGeom>
          <a:noFill/>
          <a:ln w="9525">
            <a:noFill/>
            <a:miter lim="800000"/>
            <a:headEnd/>
            <a:tailEnd/>
          </a:ln>
        </p:spPr>
      </p:pic>
      <p:pic>
        <p:nvPicPr>
          <p:cNvPr id="12" name="图片 11" descr="示意图.png"/>
          <p:cNvPicPr/>
          <p:nvPr/>
        </p:nvPicPr>
        <p:blipFill>
          <a:blip r:embed="rId8" cstate="print"/>
          <a:stretch>
            <a:fillRect/>
          </a:stretch>
        </p:blipFill>
        <p:spPr>
          <a:xfrm>
            <a:off x="6463537" y="3003798"/>
            <a:ext cx="2704723" cy="1901036"/>
          </a:xfrm>
          <a:prstGeom prst="rect">
            <a:avLst/>
          </a:prstGeom>
        </p:spPr>
      </p:pic>
      <p:sp>
        <p:nvSpPr>
          <p:cNvPr id="13" name="矩形 12"/>
          <p:cNvSpPr/>
          <p:nvPr/>
        </p:nvSpPr>
        <p:spPr>
          <a:xfrm>
            <a:off x="4896032" y="2737175"/>
            <a:ext cx="3888432" cy="276999"/>
          </a:xfrm>
          <a:prstGeom prst="rect">
            <a:avLst/>
          </a:prstGeom>
        </p:spPr>
        <p:txBody>
          <a:bodyPr wrap="square">
            <a:spAutoFit/>
          </a:bodyPr>
          <a:lstStyle/>
          <a:p>
            <a:r>
              <a:rPr lang="zh-CN" altLang="zh-CN" sz="1200" dirty="0">
                <a:solidFill>
                  <a:schemeClr val="tx2"/>
                </a:solidFill>
                <a:latin typeface="微软雅黑" pitchFamily="34" charset="-122"/>
                <a:ea typeface="微软雅黑" pitchFamily="34" charset="-122"/>
              </a:rPr>
              <a:t>图</a:t>
            </a:r>
            <a:r>
              <a:rPr lang="en-US" altLang="zh-CN" sz="1200" dirty="0">
                <a:solidFill>
                  <a:schemeClr val="tx2"/>
                </a:solidFill>
                <a:latin typeface="微软雅黑" pitchFamily="34" charset="-122"/>
                <a:ea typeface="微软雅黑" pitchFamily="34" charset="-122"/>
              </a:rPr>
              <a:t>5</a:t>
            </a:r>
            <a:r>
              <a:rPr lang="zh-CN" altLang="zh-CN" sz="1200" dirty="0">
                <a:solidFill>
                  <a:schemeClr val="tx2"/>
                </a:solidFill>
                <a:latin typeface="微软雅黑" pitchFamily="34" charset="-122"/>
                <a:ea typeface="微软雅黑" pitchFamily="34" charset="-122"/>
              </a:rPr>
              <a:t>：非能动堆腔注水箱</a:t>
            </a:r>
            <a:r>
              <a:rPr lang="en-US" altLang="zh-CN" sz="1200" dirty="0">
                <a:solidFill>
                  <a:schemeClr val="tx2"/>
                </a:solidFill>
                <a:latin typeface="微软雅黑" pitchFamily="34" charset="-122"/>
                <a:ea typeface="微软雅黑" pitchFamily="34" charset="-122"/>
              </a:rPr>
              <a:t>                 </a:t>
            </a:r>
            <a:r>
              <a:rPr lang="zh-CN" altLang="zh-CN" sz="1200" dirty="0">
                <a:solidFill>
                  <a:schemeClr val="tx2"/>
                </a:solidFill>
                <a:latin typeface="微软雅黑" pitchFamily="34" charset="-122"/>
                <a:ea typeface="微软雅黑" pitchFamily="34" charset="-122"/>
              </a:rPr>
              <a:t>图</a:t>
            </a:r>
            <a:r>
              <a:rPr lang="en-US" altLang="zh-CN" sz="1200" dirty="0">
                <a:solidFill>
                  <a:schemeClr val="tx2"/>
                </a:solidFill>
                <a:latin typeface="微软雅黑" pitchFamily="34" charset="-122"/>
                <a:ea typeface="微软雅黑" pitchFamily="34" charset="-122"/>
              </a:rPr>
              <a:t>6</a:t>
            </a:r>
            <a:r>
              <a:rPr lang="zh-CN" altLang="zh-CN" sz="1200" dirty="0">
                <a:solidFill>
                  <a:schemeClr val="tx2"/>
                </a:solidFill>
                <a:latin typeface="微软雅黑" pitchFamily="34" charset="-122"/>
                <a:ea typeface="微软雅黑" pitchFamily="34" charset="-122"/>
              </a:rPr>
              <a:t>：堆腔水池</a:t>
            </a:r>
          </a:p>
        </p:txBody>
      </p:sp>
      <p:sp>
        <p:nvSpPr>
          <p:cNvPr id="14" name="矩形 13"/>
          <p:cNvSpPr/>
          <p:nvPr/>
        </p:nvSpPr>
        <p:spPr>
          <a:xfrm>
            <a:off x="4625347" y="4825721"/>
            <a:ext cx="4572000" cy="276999"/>
          </a:xfrm>
          <a:prstGeom prst="rect">
            <a:avLst/>
          </a:prstGeom>
        </p:spPr>
        <p:txBody>
          <a:bodyPr>
            <a:spAutoFit/>
          </a:bodyPr>
          <a:lstStyle/>
          <a:p>
            <a:r>
              <a:rPr lang="zh-CN" altLang="zh-CN" sz="1200" dirty="0">
                <a:solidFill>
                  <a:schemeClr val="tx2"/>
                </a:solidFill>
                <a:latin typeface="微软雅黑" pitchFamily="34" charset="-122"/>
                <a:ea typeface="微软雅黑" pitchFamily="34" charset="-122"/>
              </a:rPr>
              <a:t>图</a:t>
            </a:r>
            <a:r>
              <a:rPr lang="en-US" altLang="zh-CN" sz="1200" dirty="0">
                <a:solidFill>
                  <a:schemeClr val="tx2"/>
                </a:solidFill>
                <a:latin typeface="微软雅黑" pitchFamily="34" charset="-122"/>
                <a:ea typeface="微软雅黑" pitchFamily="34" charset="-122"/>
              </a:rPr>
              <a:t>7</a:t>
            </a:r>
            <a:r>
              <a:rPr lang="zh-CN" altLang="zh-CN" sz="1200" dirty="0">
                <a:solidFill>
                  <a:schemeClr val="tx2"/>
                </a:solidFill>
                <a:latin typeface="微软雅黑" pitchFamily="34" charset="-122"/>
                <a:ea typeface="微软雅黑" pitchFamily="34" charset="-122"/>
              </a:rPr>
              <a:t>：内置换料水箱图</a:t>
            </a:r>
            <a:r>
              <a:rPr lang="en-US" altLang="zh-CN" sz="1200" dirty="0">
                <a:solidFill>
                  <a:schemeClr val="tx2"/>
                </a:solidFill>
                <a:latin typeface="微软雅黑" pitchFamily="34" charset="-122"/>
                <a:ea typeface="微软雅黑" pitchFamily="34" charset="-122"/>
              </a:rPr>
              <a:t>                 8</a:t>
            </a:r>
            <a:r>
              <a:rPr lang="zh-CN" altLang="zh-CN" sz="1200" dirty="0">
                <a:solidFill>
                  <a:schemeClr val="tx2"/>
                </a:solidFill>
                <a:latin typeface="微软雅黑" pitchFamily="34" charset="-122"/>
                <a:ea typeface="微软雅黑" pitchFamily="34" charset="-122"/>
              </a:rPr>
              <a:t>：非能动热量导出水池</a:t>
            </a:r>
          </a:p>
        </p:txBody>
      </p:sp>
    </p:spTree>
    <p:extLst>
      <p:ext uri="{BB962C8B-B14F-4D97-AF65-F5344CB8AC3E}">
        <p14:creationId xmlns:p14="http://schemas.microsoft.com/office/powerpoint/2010/main" val="178388423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6090247"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推行施工优化创新，</a:t>
            </a:r>
            <a:r>
              <a:rPr lang="zh-CN" altLang="zh-CN" sz="2000" b="1" dirty="0">
                <a:solidFill>
                  <a:srgbClr val="045A92"/>
                </a:solidFill>
                <a:latin typeface="微软雅黑" panose="020B0503020204020204" pitchFamily="34" charset="-122"/>
                <a:ea typeface="微软雅黑" panose="020B0503020204020204" pitchFamily="34" charset="-122"/>
              </a:rPr>
              <a:t>释放工期冗余</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rgbClr val="045A92"/>
                </a:solidFill>
                <a:latin typeface="微软雅黑" panose="020B0503020204020204" pitchFamily="34" charset="-122"/>
                <a:ea typeface="微软雅黑" panose="020B0503020204020204" pitchFamily="34" charset="-122"/>
              </a:rPr>
              <a:t>提升质量保障率</a:t>
            </a:r>
            <a:endParaRPr lang="en-US" altLang="zh-CN" sz="2000" b="1" dirty="0">
              <a:solidFill>
                <a:srgbClr val="045A92"/>
              </a:solidFill>
              <a:latin typeface="微软雅黑" panose="020B0503020204020204" pitchFamily="34" charset="-122"/>
              <a:ea typeface="微软雅黑" panose="020B0503020204020204" pitchFamily="34" charset="-122"/>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3.5</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9B75F107-DA1E-425C-ACF9-A19764E6884D}"/>
              </a:ext>
            </a:extLst>
          </p:cNvPr>
          <p:cNvSpPr/>
          <p:nvPr/>
        </p:nvSpPr>
        <p:spPr>
          <a:xfrm>
            <a:off x="209581" y="797375"/>
            <a:ext cx="4126483" cy="1772793"/>
          </a:xfrm>
          <a:prstGeom prst="rect">
            <a:avLst/>
          </a:prstGeom>
          <a:ln w="12700">
            <a:solidFill>
              <a:srgbClr val="1479BE"/>
            </a:solidFill>
            <a:prstDash val="dashDot"/>
          </a:ln>
        </p:spPr>
        <p:txBody>
          <a:bodyPr wrap="square">
            <a:spAutoFit/>
          </a:bodyPr>
          <a:lstStyle/>
          <a:p>
            <a:pPr indent="457200" fontAlgn="ctr">
              <a:lnSpc>
                <a:spcPct val="130000"/>
              </a:lnSpc>
              <a:spcBef>
                <a:spcPts val="600"/>
              </a:spcBef>
            </a:pPr>
            <a:r>
              <a:rPr lang="zh-CN" altLang="zh-CN" sz="1400" dirty="0">
                <a:latin typeface="华文楷体" panose="02010600040101010101" pitchFamily="2" charset="-122"/>
                <a:ea typeface="华文楷体" panose="02010600040101010101" pitchFamily="2" charset="-122"/>
              </a:rPr>
              <a:t>引入先进的数控</a:t>
            </a:r>
            <a:r>
              <a:rPr lang="zh-CN" altLang="en-US" sz="1400" dirty="0">
                <a:latin typeface="华文楷体" panose="02010600040101010101" pitchFamily="2" charset="-122"/>
                <a:ea typeface="华文楷体" panose="02010600040101010101" pitchFamily="2" charset="-122"/>
              </a:rPr>
              <a:t>激光</a:t>
            </a:r>
            <a:r>
              <a:rPr lang="zh-CN" altLang="zh-CN" sz="1400" dirty="0">
                <a:latin typeface="华文楷体" panose="02010600040101010101" pitchFamily="2" charset="-122"/>
                <a:ea typeface="华文楷体" panose="02010600040101010101" pitchFamily="2" charset="-122"/>
              </a:rPr>
              <a:t>下料加工设备，采用热丝</a:t>
            </a:r>
            <a:r>
              <a:rPr lang="en-US" altLang="zh-CN" sz="1400" dirty="0">
                <a:latin typeface="华文楷体" panose="02010600040101010101" pitchFamily="2" charset="-122"/>
                <a:ea typeface="华文楷体" panose="02010600040101010101" pitchFamily="2" charset="-122"/>
              </a:rPr>
              <a:t>TIG</a:t>
            </a:r>
            <a:r>
              <a:rPr lang="zh-CN" altLang="zh-CN" sz="1400" dirty="0">
                <a:latin typeface="华文楷体" panose="02010600040101010101" pitchFamily="2" charset="-122"/>
                <a:ea typeface="华文楷体" panose="02010600040101010101" pitchFamily="2" charset="-122"/>
              </a:rPr>
              <a:t>自动焊</a:t>
            </a:r>
            <a:r>
              <a:rPr lang="zh-CN" altLang="en-US" sz="1400" dirty="0">
                <a:latin typeface="华文楷体" panose="02010600040101010101" pitchFamily="2" charset="-122"/>
                <a:ea typeface="华文楷体" panose="02010600040101010101" pitchFamily="2" charset="-122"/>
              </a:rPr>
              <a:t>、</a:t>
            </a:r>
            <a:r>
              <a:rPr lang="zh-CN" altLang="zh-CN" sz="1400" dirty="0">
                <a:latin typeface="华文楷体" panose="02010600040101010101" pitchFamily="2" charset="-122"/>
                <a:ea typeface="华文楷体" panose="02010600040101010101" pitchFamily="2" charset="-122"/>
              </a:rPr>
              <a:t>等离子弧自动焊</a:t>
            </a:r>
            <a:r>
              <a:rPr lang="zh-CN" altLang="en-US" sz="1400" dirty="0">
                <a:latin typeface="华文楷体" panose="02010600040101010101" pitchFamily="2" charset="-122"/>
                <a:ea typeface="华文楷体" panose="02010600040101010101" pitchFamily="2" charset="-122"/>
              </a:rPr>
              <a:t>等自动化</a:t>
            </a:r>
            <a:r>
              <a:rPr lang="zh-CN" altLang="zh-CN" sz="1400" dirty="0">
                <a:latin typeface="华文楷体" panose="02010600040101010101" pitchFamily="2" charset="-122"/>
                <a:ea typeface="华文楷体" panose="02010600040101010101" pitchFamily="2" charset="-122"/>
              </a:rPr>
              <a:t>工艺进行模块化产品制作，</a:t>
            </a:r>
            <a:r>
              <a:rPr lang="zh-CN" altLang="en-US" sz="1400" dirty="0">
                <a:latin typeface="华文楷体" panose="02010600040101010101" pitchFamily="2" charset="-122"/>
                <a:ea typeface="华文楷体" panose="02010600040101010101" pitchFamily="2" charset="-122"/>
              </a:rPr>
              <a:t>可实现</a:t>
            </a:r>
            <a:r>
              <a:rPr lang="zh-CN" altLang="en-US" sz="1400" b="1" dirty="0">
                <a:solidFill>
                  <a:srgbClr val="C00000"/>
                </a:solidFill>
                <a:latin typeface="华文楷体" panose="02010600040101010101" pitchFamily="2" charset="-122"/>
                <a:ea typeface="华文楷体" panose="02010600040101010101" pitchFamily="2" charset="-122"/>
              </a:rPr>
              <a:t>下料、组对、焊接集成式自动化</a:t>
            </a:r>
            <a:r>
              <a:rPr lang="zh-CN" altLang="en-US" sz="1400" dirty="0">
                <a:latin typeface="华文楷体" panose="02010600040101010101" pitchFamily="2" charset="-122"/>
                <a:ea typeface="华文楷体" panose="02010600040101010101" pitchFamily="2" charset="-122"/>
              </a:rPr>
              <a:t>。</a:t>
            </a:r>
            <a:r>
              <a:rPr lang="zh-CN" altLang="zh-CN" sz="1400" dirty="0">
                <a:latin typeface="华文楷体" panose="02010600040101010101" pitchFamily="2" charset="-122"/>
                <a:ea typeface="华文楷体" panose="02010600040101010101" pitchFamily="2" charset="-122"/>
              </a:rPr>
              <a:t>提高模块化产品制作效率，优化模块施工工序，减小模块焊接变形，</a:t>
            </a:r>
            <a:r>
              <a:rPr lang="zh-CN" altLang="en-US" sz="1400" dirty="0">
                <a:latin typeface="华文楷体" panose="02010600040101010101" pitchFamily="2" charset="-122"/>
                <a:ea typeface="华文楷体" panose="02010600040101010101" pitchFamily="2" charset="-122"/>
              </a:rPr>
              <a:t>提高一次焊接合格率，极大保障工程建造质量</a:t>
            </a:r>
            <a:r>
              <a:rPr lang="zh-CN" altLang="zh-CN" sz="1400" dirty="0">
                <a:latin typeface="华文楷体" panose="02010600040101010101" pitchFamily="2" charset="-122"/>
                <a:ea typeface="华文楷体" panose="02010600040101010101" pitchFamily="2" charset="-122"/>
              </a:rPr>
              <a:t>。</a:t>
            </a:r>
            <a:endParaRPr lang="en-US" altLang="zh-CN" sz="1400" dirty="0">
              <a:latin typeface="华文楷体" panose="02010600040101010101" pitchFamily="2" charset="-122"/>
              <a:ea typeface="华文楷体" panose="02010600040101010101" pitchFamily="2" charset="-122"/>
            </a:endParaRPr>
          </a:p>
        </p:txBody>
      </p:sp>
      <p:sp>
        <p:nvSpPr>
          <p:cNvPr id="9" name="Rectangle 7"/>
          <p:cNvSpPr>
            <a:spLocks noChangeArrowheads="1"/>
          </p:cNvSpPr>
          <p:nvPr/>
        </p:nvSpPr>
        <p:spPr bwMode="auto">
          <a:xfrm>
            <a:off x="239434" y="4360922"/>
            <a:ext cx="44177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1100" dirty="0">
                <a:solidFill>
                  <a:schemeClr val="tx2"/>
                </a:solidFill>
                <a:latin typeface="华文楷体" panose="02010600040101010101" pitchFamily="2" charset="-122"/>
                <a:ea typeface="华文楷体" panose="02010600040101010101" pitchFamily="2" charset="-122"/>
              </a:rPr>
              <a:t>          </a:t>
            </a:r>
            <a:r>
              <a:rPr lang="zh-CN" altLang="zh-CN" sz="1100" dirty="0">
                <a:solidFill>
                  <a:schemeClr val="tx2"/>
                </a:solidFill>
                <a:latin typeface="华文楷体" panose="02010600040101010101" pitchFamily="2" charset="-122"/>
                <a:ea typeface="华文楷体" panose="02010600040101010101" pitchFamily="2" charset="-122"/>
              </a:rPr>
              <a:t>激光切割加工</a:t>
            </a:r>
            <a:r>
              <a:rPr lang="zh-CN" altLang="en-US" sz="1100" dirty="0">
                <a:solidFill>
                  <a:schemeClr val="tx2"/>
                </a:solidFill>
                <a:latin typeface="华文楷体" panose="02010600040101010101" pitchFamily="2" charset="-122"/>
                <a:ea typeface="华文楷体" panose="02010600040101010101" pitchFamily="2" charset="-122"/>
              </a:rPr>
              <a:t>技术应用</a:t>
            </a:r>
            <a:r>
              <a:rPr kumimoji="0" lang="zh-CN" altLang="en-US" sz="1100" b="0" i="0" u="none" strike="noStrike" cap="none" normalizeH="0" baseline="0" dirty="0">
                <a:ln>
                  <a:noFill/>
                </a:ln>
                <a:solidFill>
                  <a:schemeClr val="tx2"/>
                </a:solidFill>
                <a:effectLst/>
                <a:latin typeface="华文楷体" panose="02010600040101010101" pitchFamily="2" charset="-122"/>
                <a:ea typeface="华文楷体" panose="02010600040101010101" pitchFamily="2" charset="-122"/>
                <a:cs typeface="Times New Roman" pitchFamily="18" charset="0"/>
              </a:rPr>
              <a:t>                 </a:t>
            </a:r>
            <a:r>
              <a:rPr lang="zh-CN" altLang="zh-CN" sz="1100" dirty="0">
                <a:solidFill>
                  <a:schemeClr val="tx2"/>
                </a:solidFill>
                <a:latin typeface="华文楷体" panose="02010600040101010101" pitchFamily="2" charset="-122"/>
                <a:ea typeface="华文楷体" panose="02010600040101010101" pitchFamily="2" charset="-122"/>
              </a:rPr>
              <a:t>数控折弯加工</a:t>
            </a:r>
            <a:r>
              <a:rPr lang="zh-CN" altLang="en-US" sz="1100" dirty="0">
                <a:solidFill>
                  <a:schemeClr val="tx2"/>
                </a:solidFill>
                <a:latin typeface="华文楷体" panose="02010600040101010101" pitchFamily="2" charset="-122"/>
                <a:ea typeface="华文楷体" panose="02010600040101010101" pitchFamily="2" charset="-122"/>
              </a:rPr>
              <a:t>技术应用</a:t>
            </a:r>
            <a:endParaRPr kumimoji="0" lang="zh-CN" altLang="en-US" sz="1100" b="0" i="0" u="none" strike="noStrike" cap="none" normalizeH="0" baseline="0" dirty="0">
              <a:ln>
                <a:noFill/>
              </a:ln>
              <a:solidFill>
                <a:schemeClr val="tx2"/>
              </a:solidFill>
              <a:effectLst/>
              <a:latin typeface="华文楷体" panose="02010600040101010101" pitchFamily="2" charset="-122"/>
              <a:ea typeface="华文楷体" panose="02010600040101010101" pitchFamily="2" charset="-122"/>
              <a:cs typeface="宋体" pitchFamily="2" charset="-122"/>
            </a:endParaRPr>
          </a:p>
        </p:txBody>
      </p:sp>
      <p:pic>
        <p:nvPicPr>
          <p:cNvPr id="10" name="图片 8" descr="说明: C:\Users\Administrator\AppData\Local\Temp\WeChat Files\4d7330964bc3f31411be88e4b52b992.jpg"/>
          <p:cNvPicPr>
            <a:picLocks noChangeAspect="1" noChangeArrowheads="1"/>
          </p:cNvPicPr>
          <p:nvPr/>
        </p:nvPicPr>
        <p:blipFill>
          <a:blip r:embed="rId5" cstate="print">
            <a:lum contrast="10000"/>
            <a:extLst>
              <a:ext uri="{28A0092B-C50C-407E-A947-70E740481C1C}">
                <a14:useLocalDpi xmlns:a14="http://schemas.microsoft.com/office/drawing/2010/main" val="0"/>
              </a:ext>
            </a:extLst>
          </a:blip>
          <a:srcRect l="6865" t="34351" r="3796" b="34828"/>
          <a:stretch>
            <a:fillRect/>
          </a:stretch>
        </p:blipFill>
        <p:spPr bwMode="auto">
          <a:xfrm>
            <a:off x="253801" y="2722828"/>
            <a:ext cx="2250995" cy="1548507"/>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9" descr="说明: C:\Users\Administrator\AppData\Local\Temp\WeChat Files\018be211f51a2ec6b9603248417895f.jpg"/>
          <p:cNvPicPr>
            <a:picLocks noChangeAspect="1" noChangeArrowheads="1"/>
          </p:cNvPicPr>
          <p:nvPr/>
        </p:nvPicPr>
        <p:blipFill>
          <a:blip r:embed="rId6" cstate="print">
            <a:lum contrast="10000"/>
            <a:extLst>
              <a:ext uri="{28A0092B-C50C-407E-A947-70E740481C1C}">
                <a14:useLocalDpi xmlns:a14="http://schemas.microsoft.com/office/drawing/2010/main" val="0"/>
              </a:ext>
            </a:extLst>
          </a:blip>
          <a:srcRect l="19858" t="18677" r="13475" b="1892"/>
          <a:stretch>
            <a:fillRect/>
          </a:stretch>
        </p:blipFill>
        <p:spPr bwMode="auto">
          <a:xfrm>
            <a:off x="2557167" y="2724704"/>
            <a:ext cx="2088233" cy="158615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p:nvPr/>
        </p:nvPicPr>
        <p:blipFill>
          <a:blip r:embed="rId7" cstate="print">
            <a:lum bright="10000" contrast="20000"/>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10960" b="31665"/>
          <a:stretch>
            <a:fillRect/>
          </a:stretch>
        </p:blipFill>
        <p:spPr>
          <a:xfrm>
            <a:off x="4794761" y="2724704"/>
            <a:ext cx="2053707" cy="1551682"/>
          </a:xfrm>
          <a:prstGeom prst="rect">
            <a:avLst/>
          </a:prstGeom>
          <a:noFill/>
          <a:ln>
            <a:noFill/>
          </a:ln>
        </p:spPr>
      </p:pic>
      <p:pic>
        <p:nvPicPr>
          <p:cNvPr id="13" name="图片 12" descr="IMG_20190108_105404"/>
          <p:cNvPicPr/>
          <p:nvPr/>
        </p:nvPicPr>
        <p:blipFill>
          <a:blip r:embed="rId9" cstate="print">
            <a:lum bright="10000"/>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6894183" y="2722828"/>
            <a:ext cx="2133600" cy="1520974"/>
          </a:xfrm>
          <a:prstGeom prst="rect">
            <a:avLst/>
          </a:prstGeom>
          <a:ln>
            <a:noFill/>
          </a:ln>
          <a:effectLst/>
        </p:spPr>
      </p:pic>
      <p:sp>
        <p:nvSpPr>
          <p:cNvPr id="14" name="矩形 13"/>
          <p:cNvSpPr/>
          <p:nvPr/>
        </p:nvSpPr>
        <p:spPr>
          <a:xfrm>
            <a:off x="4651615" y="4333677"/>
            <a:ext cx="4600905" cy="261610"/>
          </a:xfrm>
          <a:prstGeom prst="rect">
            <a:avLst/>
          </a:prstGeom>
        </p:spPr>
        <p:txBody>
          <a:bodyPr wrap="square">
            <a:spAutoFit/>
          </a:bodyPr>
          <a:lstStyle/>
          <a:p>
            <a:pPr fontAlgn="base">
              <a:spcBef>
                <a:spcPct val="0"/>
              </a:spcBef>
              <a:spcAft>
                <a:spcPct val="0"/>
              </a:spcAft>
            </a:pPr>
            <a:r>
              <a:rPr lang="en-US" altLang="zh-CN" sz="1100" dirty="0">
                <a:solidFill>
                  <a:schemeClr val="tx2"/>
                </a:solidFill>
                <a:latin typeface="华文楷体" panose="02010600040101010101" pitchFamily="2" charset="-122"/>
                <a:ea typeface="华文楷体" panose="02010600040101010101" pitchFamily="2" charset="-122"/>
              </a:rPr>
              <a:t>       </a:t>
            </a:r>
            <a:r>
              <a:rPr lang="zh-CN" altLang="zh-CN" sz="1100" dirty="0">
                <a:solidFill>
                  <a:schemeClr val="tx2"/>
                </a:solidFill>
                <a:latin typeface="华文楷体" panose="02010600040101010101" pitchFamily="2" charset="-122"/>
                <a:ea typeface="华文楷体" panose="02010600040101010101" pitchFamily="2" charset="-122"/>
              </a:rPr>
              <a:t>热丝</a:t>
            </a:r>
            <a:r>
              <a:rPr lang="en-US" altLang="zh-CN" sz="1100" dirty="0">
                <a:solidFill>
                  <a:schemeClr val="tx2"/>
                </a:solidFill>
                <a:latin typeface="华文楷体" panose="02010600040101010101" pitchFamily="2" charset="-122"/>
                <a:ea typeface="华文楷体" panose="02010600040101010101" pitchFamily="2" charset="-122"/>
              </a:rPr>
              <a:t>TIG</a:t>
            </a:r>
            <a:r>
              <a:rPr lang="zh-CN" altLang="zh-CN" sz="1100" dirty="0">
                <a:solidFill>
                  <a:schemeClr val="tx2"/>
                </a:solidFill>
                <a:latin typeface="华文楷体" panose="02010600040101010101" pitchFamily="2" charset="-122"/>
                <a:ea typeface="华文楷体" panose="02010600040101010101" pitchFamily="2" charset="-122"/>
              </a:rPr>
              <a:t>自动焊</a:t>
            </a:r>
            <a:r>
              <a:rPr lang="zh-CN" altLang="en-US" sz="1100" dirty="0">
                <a:solidFill>
                  <a:schemeClr val="tx2"/>
                </a:solidFill>
                <a:latin typeface="华文楷体" panose="02010600040101010101" pitchFamily="2" charset="-122"/>
                <a:ea typeface="华文楷体" panose="02010600040101010101" pitchFamily="2" charset="-122"/>
              </a:rPr>
              <a:t>技术应用                等离子弧</a:t>
            </a:r>
            <a:r>
              <a:rPr lang="zh-CN" altLang="zh-CN" sz="1100" dirty="0">
                <a:solidFill>
                  <a:schemeClr val="tx2"/>
                </a:solidFill>
                <a:latin typeface="华文楷体" panose="02010600040101010101" pitchFamily="2" charset="-122"/>
                <a:ea typeface="华文楷体" panose="02010600040101010101" pitchFamily="2" charset="-122"/>
              </a:rPr>
              <a:t>自动焊</a:t>
            </a:r>
            <a:r>
              <a:rPr lang="zh-CN" altLang="en-US" sz="1100" dirty="0">
                <a:solidFill>
                  <a:schemeClr val="tx2"/>
                </a:solidFill>
                <a:latin typeface="华文楷体" panose="02010600040101010101" pitchFamily="2" charset="-122"/>
                <a:ea typeface="华文楷体" panose="02010600040101010101" pitchFamily="2" charset="-122"/>
              </a:rPr>
              <a:t>技术应用 </a:t>
            </a:r>
            <a:endParaRPr lang="zh-CN" altLang="en-US" sz="1100" dirty="0">
              <a:solidFill>
                <a:schemeClr val="tx2"/>
              </a:solidFill>
              <a:latin typeface="华文楷体" panose="02010600040101010101" pitchFamily="2" charset="-122"/>
              <a:ea typeface="华文楷体" panose="02010600040101010101" pitchFamily="2" charset="-122"/>
              <a:cs typeface="宋体" pitchFamily="2" charset="-122"/>
            </a:endParaRPr>
          </a:p>
        </p:txBody>
      </p:sp>
      <p:pic>
        <p:nvPicPr>
          <p:cNvPr id="15" name="图片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01621" y="699542"/>
            <a:ext cx="205976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8" descr="说明: F:\Coremail\CoremailClient\account\SoftwareData\tmp\IMG_20210131_094124.jpg"/>
          <p:cNvPicPr>
            <a:picLocks noChangeAspect="1" noChangeArrowheads="1"/>
          </p:cNvPicPr>
          <p:nvPr/>
        </p:nvPicPr>
        <p:blipFill>
          <a:blip r:embed="rId12" cstate="print">
            <a:extLst>
              <a:ext uri="{28A0092B-C50C-407E-A947-70E740481C1C}">
                <a14:useLocalDpi xmlns:a14="http://schemas.microsoft.com/office/drawing/2010/main" val="0"/>
              </a:ext>
            </a:extLst>
          </a:blip>
          <a:srcRect l="29617" t="1445" r="23972"/>
          <a:stretch>
            <a:fillRect/>
          </a:stretch>
        </p:blipFill>
        <p:spPr bwMode="auto">
          <a:xfrm>
            <a:off x="7020274" y="698731"/>
            <a:ext cx="2017528" cy="1656995"/>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860032" y="2427734"/>
            <a:ext cx="4283968" cy="261610"/>
          </a:xfrm>
          <a:prstGeom prst="rect">
            <a:avLst/>
          </a:prstGeom>
        </p:spPr>
        <p:txBody>
          <a:bodyPr wrap="square">
            <a:spAutoFit/>
          </a:bodyPr>
          <a:lstStyle/>
          <a:p>
            <a:pPr fontAlgn="base">
              <a:spcBef>
                <a:spcPct val="0"/>
              </a:spcBef>
              <a:spcAft>
                <a:spcPct val="0"/>
              </a:spcAft>
            </a:pPr>
            <a:r>
              <a:rPr lang="zh-CN" altLang="en-US" sz="1100" dirty="0">
                <a:solidFill>
                  <a:schemeClr val="tx2"/>
                </a:solidFill>
                <a:latin typeface="华文楷体" panose="02010600040101010101" pitchFamily="2" charset="-122"/>
                <a:ea typeface="华文楷体" panose="02010600040101010101" pitchFamily="2" charset="-122"/>
                <a:cs typeface="Times New Roman" pitchFamily="18" charset="0"/>
              </a:rPr>
              <a:t>    内置换料水池模块吊装</a:t>
            </a:r>
            <a:r>
              <a:rPr lang="zh-CN" altLang="en-US" sz="1100" dirty="0">
                <a:solidFill>
                  <a:schemeClr val="tx2"/>
                </a:solidFill>
                <a:latin typeface="华文楷体" panose="02010600040101010101" pitchFamily="2" charset="-122"/>
                <a:ea typeface="华文楷体" panose="02010600040101010101" pitchFamily="2" charset="-122"/>
              </a:rPr>
              <a:t>图             </a:t>
            </a:r>
            <a:r>
              <a:rPr lang="zh-CN" altLang="en-US" sz="1100" dirty="0">
                <a:solidFill>
                  <a:schemeClr val="tx2"/>
                </a:solidFill>
                <a:latin typeface="华文楷体" panose="02010600040101010101" pitchFamily="2" charset="-122"/>
                <a:ea typeface="华文楷体" panose="02010600040101010101" pitchFamily="2" charset="-122"/>
                <a:cs typeface="Times New Roman" pitchFamily="18" charset="0"/>
              </a:rPr>
              <a:t>堆腔存放水池模块吊装</a:t>
            </a:r>
            <a:r>
              <a:rPr lang="zh-CN" altLang="en-US" sz="1100" dirty="0">
                <a:solidFill>
                  <a:schemeClr val="tx2"/>
                </a:solidFill>
                <a:latin typeface="华文楷体" panose="02010600040101010101" pitchFamily="2" charset="-122"/>
                <a:ea typeface="华文楷体" panose="02010600040101010101" pitchFamily="2" charset="-122"/>
              </a:rPr>
              <a:t>图 </a:t>
            </a:r>
            <a:endParaRPr lang="zh-CN" altLang="en-US" sz="1100" dirty="0">
              <a:solidFill>
                <a:schemeClr val="tx2"/>
              </a:solidFill>
              <a:latin typeface="华文楷体" panose="02010600040101010101" pitchFamily="2" charset="-122"/>
              <a:ea typeface="华文楷体" panose="02010600040101010101" pitchFamily="2" charset="-122"/>
              <a:cs typeface="宋体" pitchFamily="2" charset="-122"/>
            </a:endParaRPr>
          </a:p>
        </p:txBody>
      </p:sp>
    </p:spTree>
    <p:extLst>
      <p:ext uri="{BB962C8B-B14F-4D97-AF65-F5344CB8AC3E}">
        <p14:creationId xmlns:p14="http://schemas.microsoft.com/office/powerpoint/2010/main" val="178388423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62074" y="191135"/>
            <a:ext cx="4780275"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狠</a:t>
            </a:r>
            <a:r>
              <a:rPr lang="zh-CN" altLang="zh-CN" sz="2000" b="1" dirty="0">
                <a:solidFill>
                  <a:srgbClr val="045A92"/>
                </a:solidFill>
                <a:latin typeface="微软雅黑" panose="020B0503020204020204" pitchFamily="34" charset="-122"/>
                <a:ea typeface="微软雅黑" panose="020B0503020204020204" pitchFamily="34" charset="-122"/>
              </a:rPr>
              <a:t>抓核安全文化建设</a:t>
            </a:r>
            <a:endParaRPr lang="zh-CN" altLang="en-US" sz="2000" b="1" dirty="0">
              <a:solidFill>
                <a:srgbClr val="045A92"/>
              </a:solidFill>
              <a:latin typeface="微软雅黑" panose="020B0503020204020204" pitchFamily="34" charset="-122"/>
              <a:ea typeface="微软雅黑" panose="020B0503020204020204" pitchFamily="34" charset="-122"/>
              <a:sym typeface="+mn-ea"/>
            </a:endParaRPr>
          </a:p>
        </p:txBody>
      </p:sp>
      <p:sp>
        <p:nvSpPr>
          <p:cNvPr id="12" name="文本框 7"/>
          <p:cNvSpPr txBox="1">
            <a:spLocks noChangeArrowheads="1"/>
          </p:cNvSpPr>
          <p:nvPr>
            <p:custDataLst>
              <p:tags r:id="rId2"/>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3.6</a:t>
            </a:r>
          </a:p>
        </p:txBody>
      </p:sp>
      <p:cxnSp>
        <p:nvCxnSpPr>
          <p:cNvPr id="14" name="直接连接符 13"/>
          <p:cNvCxnSpPr/>
          <p:nvPr>
            <p:custDataLst>
              <p:tags r:id="rId3"/>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5" name="燕尾形 14"/>
          <p:cNvSpPr/>
          <p:nvPr>
            <p:custDataLst>
              <p:tags r:id="rId4"/>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弧形 2"/>
          <p:cNvSpPr/>
          <p:nvPr>
            <p:custDataLst>
              <p:tags r:id="rId5"/>
            </p:custDataLst>
          </p:nvPr>
        </p:nvSpPr>
        <p:spPr>
          <a:xfrm>
            <a:off x="2442210" y="1274445"/>
            <a:ext cx="4312920" cy="4312920"/>
          </a:xfrm>
          <a:prstGeom prst="arc">
            <a:avLst>
              <a:gd name="adj1" fmla="val 10856911"/>
              <a:gd name="adj2" fmla="val 0"/>
            </a:avLst>
          </a:prstGeom>
          <a:ln w="698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 name="椭圆 1"/>
          <p:cNvSpPr/>
          <p:nvPr>
            <p:custDataLst>
              <p:tags r:id="rId6"/>
            </p:custDataLst>
          </p:nvPr>
        </p:nvSpPr>
        <p:spPr>
          <a:xfrm>
            <a:off x="3506470" y="1013460"/>
            <a:ext cx="679450" cy="679450"/>
          </a:xfrm>
          <a:prstGeom prst="ellipse">
            <a:avLst/>
          </a:prstGeom>
          <a:solidFill>
            <a:srgbClr val="2C85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 name="梯形 4"/>
          <p:cNvSpPr/>
          <p:nvPr>
            <p:custDataLst>
              <p:tags r:id="rId7"/>
            </p:custDataLst>
          </p:nvPr>
        </p:nvSpPr>
        <p:spPr>
          <a:xfrm flipV="1">
            <a:off x="3248660" y="2682875"/>
            <a:ext cx="2700020" cy="1269365"/>
          </a:xfrm>
          <a:prstGeom prst="trapezoid">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dirty="0">
              <a:latin typeface="华文楷体" panose="02010600040101010101" pitchFamily="2" charset="-122"/>
              <a:ea typeface="华文楷体" panose="02010600040101010101" pitchFamily="2" charset="-122"/>
            </a:endParaRPr>
          </a:p>
        </p:txBody>
      </p:sp>
      <p:sp>
        <p:nvSpPr>
          <p:cNvPr id="6" name="圆角矩形 5"/>
          <p:cNvSpPr/>
          <p:nvPr>
            <p:custDataLst>
              <p:tags r:id="rId8"/>
            </p:custDataLst>
          </p:nvPr>
        </p:nvSpPr>
        <p:spPr>
          <a:xfrm>
            <a:off x="3249295" y="2572385"/>
            <a:ext cx="2699385" cy="232410"/>
          </a:xfrm>
          <a:prstGeom prst="roundRect">
            <a:avLst>
              <a:gd name="adj" fmla="val 20769"/>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10" name="圆角矩形 9"/>
          <p:cNvSpPr/>
          <p:nvPr>
            <p:custDataLst>
              <p:tags r:id="rId9"/>
            </p:custDataLst>
          </p:nvPr>
        </p:nvSpPr>
        <p:spPr>
          <a:xfrm rot="5109056">
            <a:off x="4420870" y="2162175"/>
            <a:ext cx="995680" cy="180340"/>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6" name="圆角矩形 35"/>
          <p:cNvSpPr/>
          <p:nvPr>
            <p:custDataLst>
              <p:tags r:id="rId10"/>
            </p:custDataLst>
          </p:nvPr>
        </p:nvSpPr>
        <p:spPr>
          <a:xfrm rot="6570399">
            <a:off x="3815080" y="2162175"/>
            <a:ext cx="995680" cy="180340"/>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9" name="椭圆 38"/>
          <p:cNvSpPr/>
          <p:nvPr>
            <p:custDataLst>
              <p:tags r:id="rId11"/>
            </p:custDataLst>
          </p:nvPr>
        </p:nvSpPr>
        <p:spPr>
          <a:xfrm>
            <a:off x="2113915" y="3033395"/>
            <a:ext cx="679450" cy="679450"/>
          </a:xfrm>
          <a:prstGeom prst="ellipse">
            <a:avLst/>
          </a:prstGeom>
          <a:solidFill>
            <a:srgbClr val="4276AA"/>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0" name="椭圆 39"/>
          <p:cNvSpPr/>
          <p:nvPr>
            <p:custDataLst>
              <p:tags r:id="rId12"/>
            </p:custDataLst>
          </p:nvPr>
        </p:nvSpPr>
        <p:spPr>
          <a:xfrm>
            <a:off x="5012055" y="1020445"/>
            <a:ext cx="679450" cy="679450"/>
          </a:xfrm>
          <a:prstGeom prst="ellipse">
            <a:avLst/>
          </a:prstGeom>
          <a:solidFill>
            <a:srgbClr val="00A09D"/>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1" name="文本框 40"/>
          <p:cNvSpPr txBox="1"/>
          <p:nvPr>
            <p:custDataLst>
              <p:tags r:id="rId13"/>
            </p:custDataLst>
          </p:nvPr>
        </p:nvSpPr>
        <p:spPr>
          <a:xfrm>
            <a:off x="3537585" y="3291840"/>
            <a:ext cx="2219960" cy="478155"/>
          </a:xfrm>
          <a:prstGeom prst="rect">
            <a:avLst/>
          </a:prstGeom>
          <a:noFill/>
        </p:spPr>
        <p:txBody>
          <a:bodyPr wrap="square" lIns="67500" tIns="0" rIns="67500" bIns="35100" anchor="ctr" anchorCtr="1"/>
          <a:lstStyle/>
          <a:p>
            <a:pPr marL="0" indent="0" algn="ctr">
              <a:lnSpc>
                <a:spcPct val="120000"/>
              </a:lnSpc>
              <a:spcBef>
                <a:spcPts val="0"/>
              </a:spcBef>
              <a:spcAft>
                <a:spcPts val="0"/>
              </a:spcAft>
              <a:buSzPct val="100000"/>
            </a:pPr>
            <a:r>
              <a:rPr lang="zh-CN" altLang="en-US" sz="1000" spc="150" dirty="0">
                <a:latin typeface="华文楷体" panose="02010600040101010101" pitchFamily="2" charset="-122"/>
                <a:ea typeface="华文楷体" panose="02010600040101010101" pitchFamily="2" charset="-122"/>
                <a:cs typeface="Times New Roman" panose="02020603050405020304" pitchFamily="18" charset="0"/>
                <a:sym typeface="+mn-ea"/>
              </a:rPr>
              <a:t>始终贯彻卓越核安全文化原则，追求卓越绩效，提升管理水平，倡导“核安全高于一切”的理念。</a:t>
            </a:r>
          </a:p>
        </p:txBody>
      </p:sp>
      <p:sp>
        <p:nvSpPr>
          <p:cNvPr id="42" name="矩形 41"/>
          <p:cNvSpPr/>
          <p:nvPr>
            <p:custDataLst>
              <p:tags r:id="rId14"/>
            </p:custDataLst>
          </p:nvPr>
        </p:nvSpPr>
        <p:spPr>
          <a:xfrm>
            <a:off x="3538220" y="2965450"/>
            <a:ext cx="2122170" cy="271780"/>
          </a:xfrm>
          <a:prstGeom prst="rect">
            <a:avLst/>
          </a:prstGeom>
        </p:spPr>
        <p:txBody>
          <a:bodyPr wrap="square" lIns="67500" tIns="35100" rIns="67500" bIns="0" anchor="b" anchorCtr="0"/>
          <a:lstStyle/>
          <a:p>
            <a:pPr marL="0" lvl="0" indent="0" algn="ctr" defTabSz="913765">
              <a:lnSpc>
                <a:spcPct val="130000"/>
              </a:lnSpc>
              <a:spcBef>
                <a:spcPts val="0"/>
              </a:spcBef>
              <a:spcAft>
                <a:spcPts val="0"/>
              </a:spcAft>
              <a:buSzPct val="100000"/>
            </a:pPr>
            <a:r>
              <a:rPr lang="zh-CN" altLang="en-US" sz="1400" b="1" spc="300" dirty="0">
                <a:solidFill>
                  <a:srgbClr val="69A35B"/>
                </a:solidFill>
                <a:latin typeface="华文楷体" panose="02010600040101010101" pitchFamily="2" charset="-122"/>
                <a:ea typeface="华文楷体" panose="02010600040101010101" pitchFamily="2" charset="-122"/>
                <a:cs typeface="+mn-ea"/>
              </a:rPr>
              <a:t>核安全文化提升目标</a:t>
            </a:r>
          </a:p>
        </p:txBody>
      </p:sp>
      <p:sp>
        <p:nvSpPr>
          <p:cNvPr id="43" name="文本框 42"/>
          <p:cNvSpPr txBox="1"/>
          <p:nvPr>
            <p:custDataLst>
              <p:tags r:id="rId15"/>
            </p:custDataLst>
          </p:nvPr>
        </p:nvSpPr>
        <p:spPr>
          <a:xfrm>
            <a:off x="193040" y="2300605"/>
            <a:ext cx="1920875" cy="382270"/>
          </a:xfrm>
          <a:prstGeom prst="rect">
            <a:avLst/>
          </a:prstGeom>
          <a:noFill/>
        </p:spPr>
        <p:txBody>
          <a:bodyPr wrap="square" lIns="67500" tIns="0" rIns="67500" bIns="35100" anchor="ctr" anchorCtr="0"/>
          <a:lstStyle/>
          <a:p>
            <a:pPr marL="0" indent="0" algn="r" defTabSz="913765">
              <a:lnSpc>
                <a:spcPct val="120000"/>
              </a:lnSpc>
              <a:spcBef>
                <a:spcPts val="0"/>
              </a:spcBef>
              <a:spcAft>
                <a:spcPts val="0"/>
              </a:spcAft>
              <a:buSzPct val="100000"/>
            </a:pPr>
            <a:r>
              <a:rPr lang="zh-CN" altLang="en-US" sz="1000" spc="150" dirty="0">
                <a:latin typeface="华文楷体" panose="02010600040101010101" pitchFamily="2" charset="-122"/>
                <a:ea typeface="华文楷体" panose="02010600040101010101" pitchFamily="2" charset="-122"/>
                <a:sym typeface="+mn-ea"/>
              </a:rPr>
              <a:t>进行安全质量教育培训、核安全文化十大原则宣贯等。</a:t>
            </a:r>
          </a:p>
        </p:txBody>
      </p:sp>
      <p:sp>
        <p:nvSpPr>
          <p:cNvPr id="44" name="矩形 43"/>
          <p:cNvSpPr/>
          <p:nvPr>
            <p:custDataLst>
              <p:tags r:id="rId16"/>
            </p:custDataLst>
          </p:nvPr>
        </p:nvSpPr>
        <p:spPr>
          <a:xfrm>
            <a:off x="191770" y="1951990"/>
            <a:ext cx="1922780" cy="321945"/>
          </a:xfrm>
          <a:prstGeom prst="rect">
            <a:avLst/>
          </a:prstGeom>
        </p:spPr>
        <p:txBody>
          <a:bodyPr wrap="square" lIns="67500" tIns="35100" rIns="67500" bIns="0" anchor="b" anchorCtr="0">
            <a:normAutofit/>
          </a:bodyPr>
          <a:lstStyle/>
          <a:p>
            <a:pPr marL="0" lvl="0" indent="0" algn="r" defTabSz="913765">
              <a:lnSpc>
                <a:spcPct val="120000"/>
              </a:lnSpc>
              <a:spcBef>
                <a:spcPts val="0"/>
              </a:spcBef>
              <a:spcAft>
                <a:spcPts val="0"/>
              </a:spcAft>
              <a:buSzPct val="100000"/>
            </a:pPr>
            <a:r>
              <a:rPr lang="zh-CN" altLang="en-US" sz="1400" b="1" spc="300" dirty="0">
                <a:solidFill>
                  <a:srgbClr val="3498DB"/>
                </a:solidFill>
                <a:latin typeface="华文楷体" panose="02010600040101010101" pitchFamily="2" charset="-122"/>
                <a:ea typeface="华文楷体" panose="02010600040101010101" pitchFamily="2" charset="-122"/>
                <a:cs typeface="+mn-ea"/>
              </a:rPr>
              <a:t>培训宣贯</a:t>
            </a:r>
          </a:p>
        </p:txBody>
      </p:sp>
      <p:sp>
        <p:nvSpPr>
          <p:cNvPr id="45" name="文本框 44"/>
          <p:cNvSpPr txBox="1"/>
          <p:nvPr>
            <p:custDataLst>
              <p:tags r:id="rId17"/>
            </p:custDataLst>
          </p:nvPr>
        </p:nvSpPr>
        <p:spPr>
          <a:xfrm>
            <a:off x="6031865" y="1274445"/>
            <a:ext cx="1869440" cy="382270"/>
          </a:xfrm>
          <a:prstGeom prst="rect">
            <a:avLst/>
          </a:prstGeom>
          <a:noFill/>
        </p:spPr>
        <p:txBody>
          <a:bodyPr wrap="square" lIns="67500" tIns="0" rIns="67500" bIns="35100" anchor="ctr" anchorCtr="0">
            <a:normAutofit fontScale="97500" lnSpcReduction="10000"/>
          </a:bodyPr>
          <a:lstStyle/>
          <a:p>
            <a:pPr marL="0" indent="0" algn="l" defTabSz="913765">
              <a:lnSpc>
                <a:spcPct val="120000"/>
              </a:lnSpc>
              <a:spcBef>
                <a:spcPts val="0"/>
              </a:spcBef>
              <a:spcAft>
                <a:spcPts val="0"/>
              </a:spcAft>
              <a:buSzPct val="100000"/>
            </a:pPr>
            <a:r>
              <a:rPr lang="zh-CN" altLang="en-US" sz="1000" spc="150" dirty="0">
                <a:latin typeface="华文楷体" panose="02010600040101010101" pitchFamily="2" charset="-122"/>
                <a:ea typeface="华文楷体" panose="02010600040101010101" pitchFamily="2" charset="-122"/>
              </a:rPr>
              <a:t>推进工程现场施工人员防人因工具的使用。</a:t>
            </a:r>
          </a:p>
        </p:txBody>
      </p:sp>
      <p:sp>
        <p:nvSpPr>
          <p:cNvPr id="46" name="矩形 45"/>
          <p:cNvSpPr/>
          <p:nvPr>
            <p:custDataLst>
              <p:tags r:id="rId18"/>
            </p:custDataLst>
          </p:nvPr>
        </p:nvSpPr>
        <p:spPr>
          <a:xfrm>
            <a:off x="6028690" y="939165"/>
            <a:ext cx="1869440" cy="321945"/>
          </a:xfrm>
          <a:prstGeom prst="rect">
            <a:avLst/>
          </a:prstGeom>
        </p:spPr>
        <p:txBody>
          <a:bodyPr wrap="square" lIns="67500" tIns="35100" rIns="67500" bIns="0" anchor="b" anchorCtr="0">
            <a:normAutofit/>
          </a:bodyPr>
          <a:lstStyle/>
          <a:p>
            <a:pPr marL="0" lvl="0" indent="0" algn="l" defTabSz="913765">
              <a:lnSpc>
                <a:spcPct val="120000"/>
              </a:lnSpc>
              <a:spcBef>
                <a:spcPts val="0"/>
              </a:spcBef>
              <a:spcAft>
                <a:spcPts val="0"/>
              </a:spcAft>
              <a:buSzPct val="100000"/>
            </a:pPr>
            <a:r>
              <a:rPr lang="zh-CN" altLang="en-US" sz="1400" b="1" spc="300" dirty="0">
                <a:solidFill>
                  <a:srgbClr val="00A09D"/>
                </a:solidFill>
                <a:latin typeface="华文楷体" panose="02010600040101010101" pitchFamily="2" charset="-122"/>
                <a:ea typeface="华文楷体" panose="02010600040101010101" pitchFamily="2" charset="-122"/>
                <a:cs typeface="+mn-ea"/>
              </a:rPr>
              <a:t>提升人因管理</a:t>
            </a:r>
          </a:p>
        </p:txBody>
      </p:sp>
      <p:sp>
        <p:nvSpPr>
          <p:cNvPr id="47" name="文本框 46"/>
          <p:cNvSpPr txBox="1"/>
          <p:nvPr>
            <p:custDataLst>
              <p:tags r:id="rId19"/>
            </p:custDataLst>
          </p:nvPr>
        </p:nvSpPr>
        <p:spPr>
          <a:xfrm>
            <a:off x="0" y="3316605"/>
            <a:ext cx="2024380" cy="525145"/>
          </a:xfrm>
          <a:prstGeom prst="rect">
            <a:avLst/>
          </a:prstGeom>
          <a:noFill/>
        </p:spPr>
        <p:txBody>
          <a:bodyPr wrap="square" lIns="67500" tIns="0" rIns="67500" bIns="35100" anchor="ctr" anchorCtr="0"/>
          <a:lstStyle/>
          <a:p>
            <a:pPr marL="0" indent="0" algn="r" defTabSz="913765">
              <a:lnSpc>
                <a:spcPct val="120000"/>
              </a:lnSpc>
              <a:spcBef>
                <a:spcPts val="0"/>
              </a:spcBef>
              <a:spcAft>
                <a:spcPts val="0"/>
              </a:spcAft>
              <a:buSzPct val="100000"/>
            </a:pPr>
            <a:r>
              <a:rPr lang="zh-CN" altLang="en-US" sz="1000" spc="150" dirty="0">
                <a:latin typeface="华文楷体" panose="02010600040101010101" pitchFamily="2" charset="-122"/>
                <a:ea typeface="华文楷体" panose="02010600040101010101" pitchFamily="2" charset="-122"/>
              </a:rPr>
              <a:t>组织各参建单位，编制核电项目大团队的核安全文化年度专项计划。</a:t>
            </a:r>
          </a:p>
        </p:txBody>
      </p:sp>
      <p:sp>
        <p:nvSpPr>
          <p:cNvPr id="48" name="矩形 47"/>
          <p:cNvSpPr/>
          <p:nvPr>
            <p:custDataLst>
              <p:tags r:id="rId20"/>
            </p:custDataLst>
          </p:nvPr>
        </p:nvSpPr>
        <p:spPr>
          <a:xfrm>
            <a:off x="50800" y="2970530"/>
            <a:ext cx="1922780" cy="321945"/>
          </a:xfrm>
          <a:prstGeom prst="rect">
            <a:avLst/>
          </a:prstGeom>
        </p:spPr>
        <p:txBody>
          <a:bodyPr wrap="square" lIns="67500" tIns="35100" rIns="67500" bIns="0" anchor="b" anchorCtr="0">
            <a:normAutofit/>
          </a:bodyPr>
          <a:lstStyle/>
          <a:p>
            <a:pPr marL="0" lvl="0" indent="0" algn="r" defTabSz="913765">
              <a:lnSpc>
                <a:spcPct val="120000"/>
              </a:lnSpc>
              <a:spcBef>
                <a:spcPts val="0"/>
              </a:spcBef>
              <a:spcAft>
                <a:spcPts val="0"/>
              </a:spcAft>
              <a:buSzPct val="100000"/>
            </a:pPr>
            <a:r>
              <a:rPr lang="zh-CN" altLang="en-US" sz="1400" b="1" spc="300" dirty="0">
                <a:solidFill>
                  <a:srgbClr val="1F74AD"/>
                </a:solidFill>
                <a:latin typeface="华文楷体" panose="02010600040101010101" pitchFamily="2" charset="-122"/>
                <a:ea typeface="华文楷体" panose="02010600040101010101" pitchFamily="2" charset="-122"/>
                <a:cs typeface="+mn-ea"/>
              </a:rPr>
              <a:t>专项计划</a:t>
            </a:r>
          </a:p>
        </p:txBody>
      </p:sp>
      <p:sp>
        <p:nvSpPr>
          <p:cNvPr id="49" name="文本框 48"/>
          <p:cNvSpPr txBox="1"/>
          <p:nvPr>
            <p:custDataLst>
              <p:tags r:id="rId21"/>
            </p:custDataLst>
          </p:nvPr>
        </p:nvSpPr>
        <p:spPr>
          <a:xfrm>
            <a:off x="6755130" y="2027555"/>
            <a:ext cx="2335530" cy="724535"/>
          </a:xfrm>
          <a:prstGeom prst="rect">
            <a:avLst/>
          </a:prstGeom>
          <a:noFill/>
        </p:spPr>
        <p:txBody>
          <a:bodyPr wrap="square" lIns="67500" tIns="0" rIns="67500" bIns="35100" anchor="ctr" anchorCtr="0"/>
          <a:lstStyle/>
          <a:p>
            <a:pPr marL="0" indent="0" algn="l" defTabSz="913765">
              <a:lnSpc>
                <a:spcPct val="120000"/>
              </a:lnSpc>
              <a:spcBef>
                <a:spcPts val="0"/>
              </a:spcBef>
              <a:spcAft>
                <a:spcPts val="0"/>
              </a:spcAft>
              <a:buSzPct val="100000"/>
            </a:pPr>
            <a:r>
              <a:rPr lang="zh-CN" altLang="en-US" sz="1000" spc="150" dirty="0">
                <a:latin typeface="华文楷体" panose="02010600040101010101" pitchFamily="2" charset="-122"/>
                <a:ea typeface="华文楷体" panose="02010600040101010101" pitchFamily="2" charset="-122"/>
                <a:sym typeface="+mn-ea"/>
              </a:rPr>
              <a:t>微信推送核安全文化、典型案例经验反馈、工程设计等领域开展专项活动、安全生产责任分区、核安全文化宣传周等活动。</a:t>
            </a:r>
          </a:p>
        </p:txBody>
      </p:sp>
      <p:sp>
        <p:nvSpPr>
          <p:cNvPr id="50" name="矩形 49"/>
          <p:cNvSpPr/>
          <p:nvPr>
            <p:custDataLst>
              <p:tags r:id="rId22"/>
            </p:custDataLst>
          </p:nvPr>
        </p:nvSpPr>
        <p:spPr>
          <a:xfrm>
            <a:off x="6807835" y="1711325"/>
            <a:ext cx="1869440" cy="321945"/>
          </a:xfrm>
          <a:prstGeom prst="rect">
            <a:avLst/>
          </a:prstGeom>
        </p:spPr>
        <p:txBody>
          <a:bodyPr wrap="square" lIns="67500" tIns="35100" rIns="67500" bIns="0" anchor="b" anchorCtr="0">
            <a:normAutofit/>
          </a:bodyPr>
          <a:lstStyle/>
          <a:p>
            <a:pPr marL="0" lvl="0" indent="0" algn="l" defTabSz="913765">
              <a:lnSpc>
                <a:spcPct val="120000"/>
              </a:lnSpc>
              <a:spcBef>
                <a:spcPts val="0"/>
              </a:spcBef>
              <a:spcAft>
                <a:spcPts val="0"/>
              </a:spcAft>
              <a:buSzPct val="100000"/>
            </a:pPr>
            <a:r>
              <a:rPr lang="zh-CN" altLang="en-US" sz="1400" b="1" spc="300" dirty="0">
                <a:solidFill>
                  <a:srgbClr val="1891AB"/>
                </a:solidFill>
                <a:latin typeface="华文楷体" panose="02010600040101010101" pitchFamily="2" charset="-122"/>
                <a:ea typeface="华文楷体" panose="02010600040101010101" pitchFamily="2" charset="-122"/>
                <a:cs typeface="+mn-ea"/>
              </a:rPr>
              <a:t>特色活动</a:t>
            </a:r>
          </a:p>
        </p:txBody>
      </p:sp>
      <p:sp>
        <p:nvSpPr>
          <p:cNvPr id="51" name="任意多边形 50"/>
          <p:cNvSpPr/>
          <p:nvPr>
            <p:custDataLst>
              <p:tags r:id="rId23"/>
            </p:custDataLst>
          </p:nvPr>
        </p:nvSpPr>
        <p:spPr bwMode="auto">
          <a:xfrm>
            <a:off x="3684905" y="1192530"/>
            <a:ext cx="322580" cy="321945"/>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2" name="任意多边形 51"/>
          <p:cNvSpPr/>
          <p:nvPr>
            <p:custDataLst>
              <p:tags r:id="rId24"/>
            </p:custDataLst>
          </p:nvPr>
        </p:nvSpPr>
        <p:spPr bwMode="auto">
          <a:xfrm>
            <a:off x="2302510" y="3237230"/>
            <a:ext cx="325755" cy="267970"/>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3" name="椭圆 52"/>
          <p:cNvSpPr/>
          <p:nvPr>
            <p:custDataLst>
              <p:tags r:id="rId25"/>
            </p:custDataLst>
          </p:nvPr>
        </p:nvSpPr>
        <p:spPr>
          <a:xfrm>
            <a:off x="2482215" y="1825625"/>
            <a:ext cx="679450" cy="679450"/>
          </a:xfrm>
          <a:prstGeom prst="ellipse">
            <a:avLst/>
          </a:pr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4" name="任意多边形 53"/>
          <p:cNvSpPr/>
          <p:nvPr>
            <p:custDataLst>
              <p:tags r:id="rId26"/>
            </p:custDataLst>
          </p:nvPr>
        </p:nvSpPr>
        <p:spPr bwMode="auto">
          <a:xfrm>
            <a:off x="2650490" y="1981200"/>
            <a:ext cx="347345" cy="33464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5" name="椭圆 54"/>
          <p:cNvSpPr/>
          <p:nvPr>
            <p:custDataLst>
              <p:tags r:id="rId27"/>
            </p:custDataLst>
          </p:nvPr>
        </p:nvSpPr>
        <p:spPr>
          <a:xfrm>
            <a:off x="6031865" y="1812925"/>
            <a:ext cx="679450" cy="679450"/>
          </a:xfrm>
          <a:prstGeom prst="ellipse">
            <a:avLst/>
          </a:prstGeom>
          <a:solidFill>
            <a:srgbClr val="1891A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6" name="任意多边形 55"/>
          <p:cNvSpPr/>
          <p:nvPr>
            <p:custDataLst>
              <p:tags r:id="rId28"/>
            </p:custDataLst>
          </p:nvPr>
        </p:nvSpPr>
        <p:spPr bwMode="auto">
          <a:xfrm>
            <a:off x="6142355" y="1948180"/>
            <a:ext cx="437515" cy="40449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7" name="任意多边形 56"/>
          <p:cNvSpPr/>
          <p:nvPr>
            <p:custDataLst>
              <p:tags r:id="rId29"/>
            </p:custDataLst>
          </p:nvPr>
        </p:nvSpPr>
        <p:spPr bwMode="auto">
          <a:xfrm>
            <a:off x="5255895" y="1192530"/>
            <a:ext cx="186690" cy="335280"/>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8" name="椭圆 57"/>
          <p:cNvSpPr/>
          <p:nvPr>
            <p:custDataLst>
              <p:tags r:id="rId30"/>
            </p:custDataLst>
          </p:nvPr>
        </p:nvSpPr>
        <p:spPr>
          <a:xfrm>
            <a:off x="6371590" y="3030855"/>
            <a:ext cx="679450" cy="679450"/>
          </a:xfrm>
          <a:prstGeom prst="ellipse">
            <a:avLst/>
          </a:prstGeom>
          <a:solidFill>
            <a:srgbClr val="5E5CA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9" name="文本框 58"/>
          <p:cNvSpPr txBox="1"/>
          <p:nvPr>
            <p:custDataLst>
              <p:tags r:id="rId31"/>
            </p:custDataLst>
          </p:nvPr>
        </p:nvSpPr>
        <p:spPr>
          <a:xfrm>
            <a:off x="7120890" y="3380740"/>
            <a:ext cx="1917065" cy="635635"/>
          </a:xfrm>
          <a:prstGeom prst="rect">
            <a:avLst/>
          </a:prstGeom>
          <a:noFill/>
        </p:spPr>
        <p:txBody>
          <a:bodyPr wrap="square" lIns="67500" tIns="0" rIns="67500" bIns="35100" anchor="ctr" anchorCtr="0"/>
          <a:lstStyle/>
          <a:p>
            <a:pPr defTabSz="913765">
              <a:lnSpc>
                <a:spcPct val="120000"/>
              </a:lnSpc>
            </a:pPr>
            <a:r>
              <a:rPr lang="zh-CN" altLang="en-US" sz="1000" spc="150" dirty="0">
                <a:latin typeface="华文楷体" panose="02010600040101010101" pitchFamily="2" charset="-122"/>
                <a:ea typeface="华文楷体" panose="02010600040101010101" pitchFamily="2" charset="-122"/>
              </a:rPr>
              <a:t>向监管单位开放各种公司级有关安全的会议，相关会议计划、通知和纪要及时发送监管单位。</a:t>
            </a:r>
          </a:p>
        </p:txBody>
      </p:sp>
      <p:sp>
        <p:nvSpPr>
          <p:cNvPr id="60" name="矩形 59"/>
          <p:cNvSpPr/>
          <p:nvPr>
            <p:custDataLst>
              <p:tags r:id="rId32"/>
            </p:custDataLst>
          </p:nvPr>
        </p:nvSpPr>
        <p:spPr>
          <a:xfrm>
            <a:off x="7201535" y="2969895"/>
            <a:ext cx="1888490" cy="321945"/>
          </a:xfrm>
          <a:prstGeom prst="rect">
            <a:avLst/>
          </a:prstGeom>
        </p:spPr>
        <p:txBody>
          <a:bodyPr wrap="square" lIns="67500" tIns="35100" rIns="67500" bIns="0" anchor="b" anchorCtr="0"/>
          <a:lstStyle/>
          <a:p>
            <a:pPr lvl="0" defTabSz="913765">
              <a:lnSpc>
                <a:spcPct val="120000"/>
              </a:lnSpc>
            </a:pPr>
            <a:r>
              <a:rPr lang="zh-CN" altLang="en-US" sz="1400" b="1" spc="300" dirty="0">
                <a:solidFill>
                  <a:srgbClr val="5E5CA2"/>
                </a:solidFill>
                <a:latin typeface="华文楷体" panose="02010600040101010101" pitchFamily="2" charset="-122"/>
                <a:ea typeface="华文楷体" panose="02010600040101010101" pitchFamily="2" charset="-122"/>
                <a:cs typeface="+mj-cs"/>
              </a:rPr>
              <a:t>提倡开放透明</a:t>
            </a:r>
          </a:p>
        </p:txBody>
      </p:sp>
      <p:sp>
        <p:nvSpPr>
          <p:cNvPr id="61" name="文本框 60"/>
          <p:cNvSpPr txBox="1"/>
          <p:nvPr>
            <p:custDataLst>
              <p:tags r:id="rId33"/>
            </p:custDataLst>
          </p:nvPr>
        </p:nvSpPr>
        <p:spPr>
          <a:xfrm>
            <a:off x="707390" y="1329055"/>
            <a:ext cx="1920875" cy="382270"/>
          </a:xfrm>
          <a:prstGeom prst="rect">
            <a:avLst/>
          </a:prstGeom>
          <a:noFill/>
        </p:spPr>
        <p:txBody>
          <a:bodyPr wrap="square" lIns="67500" tIns="0" rIns="67500" bIns="35100" anchor="ctr" anchorCtr="0"/>
          <a:lstStyle/>
          <a:p>
            <a:pPr marL="0" indent="0" algn="r" defTabSz="913765">
              <a:lnSpc>
                <a:spcPct val="120000"/>
              </a:lnSpc>
              <a:spcBef>
                <a:spcPts val="0"/>
              </a:spcBef>
              <a:spcAft>
                <a:spcPts val="0"/>
              </a:spcAft>
              <a:buSzPct val="100000"/>
            </a:pPr>
            <a:r>
              <a:rPr lang="zh-CN" altLang="en-US" sz="1000" spc="150" dirty="0">
                <a:latin typeface="华文楷体" panose="02010600040101010101" pitchFamily="2" charset="-122"/>
                <a:ea typeface="华文楷体" panose="02010600040101010101" pitchFamily="2" charset="-122"/>
              </a:rPr>
              <a:t>管理巡视、安全生产责任分区、授课讲核安全文化等。</a:t>
            </a:r>
          </a:p>
        </p:txBody>
      </p:sp>
      <p:sp>
        <p:nvSpPr>
          <p:cNvPr id="62" name="矩形 61"/>
          <p:cNvSpPr/>
          <p:nvPr>
            <p:custDataLst>
              <p:tags r:id="rId34"/>
            </p:custDataLst>
          </p:nvPr>
        </p:nvSpPr>
        <p:spPr>
          <a:xfrm>
            <a:off x="707390" y="995045"/>
            <a:ext cx="1922780" cy="321945"/>
          </a:xfrm>
          <a:prstGeom prst="rect">
            <a:avLst/>
          </a:prstGeom>
        </p:spPr>
        <p:txBody>
          <a:bodyPr wrap="square" lIns="67500" tIns="35100" rIns="67500" bIns="0" anchor="b" anchorCtr="0">
            <a:normAutofit/>
          </a:bodyPr>
          <a:lstStyle/>
          <a:p>
            <a:pPr marL="0" lvl="0" indent="0" algn="r" defTabSz="913765">
              <a:lnSpc>
                <a:spcPct val="120000"/>
              </a:lnSpc>
              <a:spcBef>
                <a:spcPts val="0"/>
              </a:spcBef>
              <a:spcAft>
                <a:spcPts val="0"/>
              </a:spcAft>
              <a:buSzPct val="100000"/>
            </a:pPr>
            <a:r>
              <a:rPr lang="zh-CN" altLang="en-US" sz="1400" b="1" spc="300" dirty="0">
                <a:solidFill>
                  <a:srgbClr val="2C85AE"/>
                </a:solidFill>
                <a:latin typeface="华文楷体" panose="02010600040101010101" pitchFamily="2" charset="-122"/>
                <a:ea typeface="华文楷体" panose="02010600040101010101" pitchFamily="2" charset="-122"/>
                <a:cs typeface="+mn-ea"/>
              </a:rPr>
              <a:t>公司领导做表率</a:t>
            </a:r>
          </a:p>
        </p:txBody>
      </p:sp>
      <p:pic>
        <p:nvPicPr>
          <p:cNvPr id="63" name="图形 39"/>
          <p:cNvPicPr>
            <a:picLocks noChangeAspect="1"/>
          </p:cNvPicPr>
          <p:nvPr>
            <p:custDataLst>
              <p:tags r:id="rId35"/>
            </p:custDataLst>
          </p:nvPr>
        </p:nvPicPr>
        <p:blipFill>
          <a:blip r:embed="rId37"/>
          <a:stretch>
            <a:fillRect/>
          </a:stretch>
        </p:blipFill>
        <p:spPr>
          <a:xfrm>
            <a:off x="6481445" y="3140075"/>
            <a:ext cx="462280" cy="462280"/>
          </a:xfrm>
          <a:prstGeom prst="rect">
            <a:avLst/>
          </a:prstGeom>
        </p:spPr>
      </p:pic>
    </p:spTree>
    <p:custDataLst>
      <p:tags r:id="rId1"/>
    </p:custDataLst>
    <p:extLst>
      <p:ext uri="{BB962C8B-B14F-4D97-AF65-F5344CB8AC3E}">
        <p14:creationId xmlns:p14="http://schemas.microsoft.com/office/powerpoint/2010/main" val="299825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P spid="49" grpId="0"/>
      <p:bldP spid="59"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3134981" y="1481430"/>
            <a:ext cx="5255967" cy="621030"/>
            <a:chOff x="3203848" y="915566"/>
            <a:chExt cx="5256329" cy="621274"/>
          </a:xfrm>
        </p:grpSpPr>
        <p:sp>
          <p:nvSpPr>
            <p:cNvPr id="88" name="Freeform 9"/>
            <p:cNvSpPr>
              <a:spLocks noChangeArrowheads="1"/>
            </p:cNvSpPr>
            <p:nvPr/>
          </p:nvSpPr>
          <p:spPr bwMode="auto">
            <a:xfrm>
              <a:off x="3203848" y="915566"/>
              <a:ext cx="724886" cy="549949"/>
            </a:xfrm>
            <a:custGeom>
              <a:avLst/>
              <a:gdLst>
                <a:gd name="T0" fmla="*/ 2147483646 w 1940"/>
                <a:gd name="T1" fmla="*/ 2147483646 h 1680"/>
                <a:gd name="T2" fmla="*/ 2147483646 w 1940"/>
                <a:gd name="T3" fmla="*/ 2147483646 h 1680"/>
                <a:gd name="T4" fmla="*/ 2147483646 w 1940"/>
                <a:gd name="T5" fmla="*/ 2147483646 h 1680"/>
                <a:gd name="T6" fmla="*/ 2147483646 w 1940"/>
                <a:gd name="T7" fmla="*/ 2147483646 h 1680"/>
                <a:gd name="T8" fmla="*/ 2147483646 w 1940"/>
                <a:gd name="T9" fmla="*/ 2147483646 h 1680"/>
                <a:gd name="T10" fmla="*/ 2147483646 w 1940"/>
                <a:gd name="T11" fmla="*/ 2147483646 h 1680"/>
                <a:gd name="T12" fmla="*/ 0 w 1940"/>
                <a:gd name="T13" fmla="*/ 2147483646 h 1680"/>
                <a:gd name="T14" fmla="*/ 2147483646 w 1940"/>
                <a:gd name="T15" fmla="*/ 2147483646 h 1680"/>
                <a:gd name="T16" fmla="*/ 2147483646 w 1940"/>
                <a:gd name="T17" fmla="*/ 0 h 1680"/>
                <a:gd name="T18" fmla="*/ 2147483646 w 1940"/>
                <a:gd name="T19" fmla="*/ 0 h 1680"/>
                <a:gd name="T20" fmla="*/ 2147483646 w 1940"/>
                <a:gd name="T21" fmla="*/ 0 h 1680"/>
                <a:gd name="T22" fmla="*/ 2147483646 w 1940"/>
                <a:gd name="T23" fmla="*/ 2147483646 h 1680"/>
                <a:gd name="T24" fmla="*/ 2147483646 w 1940"/>
                <a:gd name="T25" fmla="*/ 2147483646 h 1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0"/>
                <a:gd name="T40" fmla="*/ 0 h 1680"/>
                <a:gd name="T41" fmla="*/ 1940 w 1940"/>
                <a:gd name="T42" fmla="*/ 1680 h 16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0" h="1680">
                  <a:moveTo>
                    <a:pt x="1940" y="840"/>
                  </a:moveTo>
                  <a:lnTo>
                    <a:pt x="1698" y="1260"/>
                  </a:lnTo>
                  <a:lnTo>
                    <a:pt x="1455" y="1680"/>
                  </a:lnTo>
                  <a:lnTo>
                    <a:pt x="970" y="1680"/>
                  </a:lnTo>
                  <a:lnTo>
                    <a:pt x="485" y="1680"/>
                  </a:lnTo>
                  <a:lnTo>
                    <a:pt x="243" y="1260"/>
                  </a:lnTo>
                  <a:lnTo>
                    <a:pt x="0" y="840"/>
                  </a:lnTo>
                  <a:lnTo>
                    <a:pt x="243" y="420"/>
                  </a:lnTo>
                  <a:lnTo>
                    <a:pt x="485" y="0"/>
                  </a:lnTo>
                  <a:lnTo>
                    <a:pt x="970" y="0"/>
                  </a:lnTo>
                  <a:lnTo>
                    <a:pt x="1455" y="0"/>
                  </a:lnTo>
                  <a:lnTo>
                    <a:pt x="1698" y="420"/>
                  </a:lnTo>
                  <a:lnTo>
                    <a:pt x="1940" y="840"/>
                  </a:lnTo>
                  <a:close/>
                </a:path>
              </a:pathLst>
            </a:custGeom>
            <a:solidFill>
              <a:srgbClr val="0070C0"/>
            </a:solidFill>
            <a:ln w="9525">
              <a:noFill/>
              <a:round/>
            </a:ln>
          </p:spPr>
          <p:txBody>
            <a:bodyPr/>
            <a:lstStyle/>
            <a:p>
              <a:pPr>
                <a:defRPr/>
              </a:pPr>
              <a:endParaRPr lang="zh-CN" altLang="en-US" sz="2400">
                <a:solidFill>
                  <a:prstClr val="black"/>
                </a:solidFill>
                <a:latin typeface="Arial" panose="020B0604020202020204"/>
                <a:ea typeface="+mn-ea"/>
              </a:endParaRPr>
            </a:p>
          </p:txBody>
        </p:sp>
        <p:sp>
          <p:nvSpPr>
            <p:cNvPr id="89" name="Rectangle 82"/>
            <p:cNvSpPr>
              <a:spLocks noChangeArrowheads="1"/>
            </p:cNvSpPr>
            <p:nvPr/>
          </p:nvSpPr>
          <p:spPr bwMode="auto">
            <a:xfrm>
              <a:off x="3483372" y="979066"/>
              <a:ext cx="160337" cy="430887"/>
            </a:xfrm>
            <a:prstGeom prst="rect">
              <a:avLst/>
            </a:prstGeom>
            <a:noFill/>
            <a:ln w="9525">
              <a:noFill/>
              <a:miter lim="800000"/>
            </a:ln>
          </p:spPr>
          <p:txBody>
            <a:bodyPr lIns="0" tIns="0" rIns="0" bIns="0">
              <a:spAutoFit/>
            </a:bodyPr>
            <a:lstStyle/>
            <a:p>
              <a:pPr eaLnBrk="1" hangingPunct="1">
                <a:buFont typeface="Arial" panose="020B0604020202020204" pitchFamily="34" charset="0"/>
                <a:buNone/>
                <a:defRPr/>
              </a:pPr>
              <a:r>
                <a:rPr lang="en-US" altLang="zh-CN" sz="2800" dirty="0">
                  <a:solidFill>
                    <a:schemeClr val="bg1"/>
                  </a:solidFill>
                  <a:latin typeface="Impact" panose="020B0806030902050204" pitchFamily="34" charset="0"/>
                  <a:ea typeface="+mn-ea"/>
                </a:rPr>
                <a:t>1</a:t>
              </a:r>
              <a:endParaRPr lang="zh-CN" altLang="zh-CN" sz="2400" dirty="0">
                <a:solidFill>
                  <a:schemeClr val="bg1"/>
                </a:solidFill>
                <a:latin typeface="Arial" panose="020B0604020202020204"/>
                <a:ea typeface="+mn-ea"/>
              </a:endParaRPr>
            </a:p>
          </p:txBody>
        </p:sp>
        <p:pic>
          <p:nvPicPr>
            <p:cNvPr id="90" name="Picture 87" descr="C:\Users\Administrator\Desktop\PPT\未标题-1.png"/>
            <p:cNvPicPr>
              <a:picLocks noChangeAspect="1" noChangeArrowheads="1"/>
            </p:cNvPicPr>
            <p:nvPr/>
          </p:nvPicPr>
          <p:blipFill>
            <a:blip r:embed="rId2"/>
            <a:srcRect/>
            <a:stretch>
              <a:fillRect/>
            </a:stretch>
          </p:blipFill>
          <p:spPr bwMode="auto">
            <a:xfrm>
              <a:off x="3637600" y="1340191"/>
              <a:ext cx="4822577" cy="196649"/>
            </a:xfrm>
            <a:prstGeom prst="rect">
              <a:avLst/>
            </a:prstGeom>
            <a:noFill/>
            <a:ln w="9525">
              <a:noFill/>
              <a:miter lim="800000"/>
              <a:headEnd/>
              <a:tailEnd/>
            </a:ln>
          </p:spPr>
        </p:pic>
        <p:sp>
          <p:nvSpPr>
            <p:cNvPr id="91" name="TextBox 33"/>
            <p:cNvSpPr txBox="1">
              <a:spLocks noChangeArrowheads="1"/>
            </p:cNvSpPr>
            <p:nvPr/>
          </p:nvSpPr>
          <p:spPr bwMode="auto">
            <a:xfrm>
              <a:off x="4000742" y="967471"/>
              <a:ext cx="3811618" cy="419735"/>
            </a:xfrm>
            <a:prstGeom prst="rect">
              <a:avLst/>
            </a:prstGeom>
            <a:noFill/>
            <a:ln>
              <a:noFill/>
            </a:ln>
          </p:spPr>
          <p:txBody>
            <a:bodyPr wrap="square" lIns="81644" tIns="40822" rIns="81644" bIns="4082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41985" eaLnBrk="1" fontAlgn="auto" hangingPunct="1">
                <a:spcBef>
                  <a:spcPts val="0"/>
                </a:spcBef>
                <a:spcAft>
                  <a:spcPts val="0"/>
                </a:spcAft>
                <a:defRPr/>
              </a:pPr>
              <a:r>
                <a:rPr lang="zh-CN" altLang="en-US" sz="2200" b="1" kern="0" spc="200" dirty="0">
                  <a:solidFill>
                    <a:srgbClr val="0070C0"/>
                  </a:solidFill>
                  <a:latin typeface="Arial" panose="020B0604020202020204"/>
                  <a:ea typeface="微软雅黑" panose="020B0503020204020204" pitchFamily="34" charset="-122"/>
                  <a:cs typeface="+mn-ea"/>
                  <a:sym typeface="+mn-lt"/>
                </a:rPr>
                <a:t>            项目概况</a:t>
              </a:r>
              <a:endParaRPr sz="2200" b="1" kern="0" spc="200" dirty="0">
                <a:solidFill>
                  <a:srgbClr val="0070C0"/>
                </a:solidFill>
                <a:latin typeface="Arial" panose="020B0604020202020204"/>
                <a:ea typeface="微软雅黑" panose="020B0503020204020204" pitchFamily="34" charset="-122"/>
                <a:cs typeface="+mn-ea"/>
                <a:sym typeface="+mn-lt"/>
              </a:endParaRPr>
            </a:p>
          </p:txBody>
        </p:sp>
      </p:grpSp>
      <p:sp>
        <p:nvSpPr>
          <p:cNvPr id="92" name="文本框 1"/>
          <p:cNvSpPr txBox="1"/>
          <p:nvPr/>
        </p:nvSpPr>
        <p:spPr>
          <a:xfrm>
            <a:off x="1404620" y="1771015"/>
            <a:ext cx="954405" cy="1565275"/>
          </a:xfrm>
          <a:prstGeom prst="rect">
            <a:avLst/>
          </a:prstGeom>
          <a:noFill/>
        </p:spPr>
        <p:txBody>
          <a:bodyPr vert="eaVert" wrap="none">
            <a:spAutoFit/>
          </a:bodyPr>
          <a:lstStyle/>
          <a:p>
            <a:pPr eaLnBrk="1" fontAlgn="auto" hangingPunct="1">
              <a:spcBef>
                <a:spcPts val="0"/>
              </a:spcBef>
              <a:spcAft>
                <a:spcPts val="0"/>
              </a:spcAft>
              <a:defRPr/>
            </a:pPr>
            <a:r>
              <a:rPr lang="zh-CN" altLang="en-US" sz="5000" b="1" dirty="0">
                <a:solidFill>
                  <a:srgbClr val="0070C0"/>
                </a:solidFill>
                <a:latin typeface="微软雅黑" panose="020B0503020204020204" pitchFamily="34" charset="-122"/>
                <a:ea typeface="微软雅黑" panose="020B0503020204020204" pitchFamily="34" charset="-122"/>
                <a:sym typeface="+mn-ea"/>
              </a:rPr>
              <a:t>目 录</a:t>
            </a:r>
          </a:p>
        </p:txBody>
      </p:sp>
      <p:sp>
        <p:nvSpPr>
          <p:cNvPr id="93" name="文本框 2"/>
          <p:cNvSpPr txBox="1"/>
          <p:nvPr/>
        </p:nvSpPr>
        <p:spPr>
          <a:xfrm>
            <a:off x="2124710" y="2562860"/>
            <a:ext cx="461645" cy="1331595"/>
          </a:xfrm>
          <a:prstGeom prst="rect">
            <a:avLst/>
          </a:prstGeom>
          <a:noFill/>
        </p:spPr>
        <p:txBody>
          <a:bodyPr vert="eaVert" wrap="none">
            <a:spAutoFit/>
          </a:bodyPr>
          <a:lstStyle/>
          <a:p>
            <a:pPr eaLnBrk="1" fontAlgn="auto" hangingPunct="1">
              <a:spcBef>
                <a:spcPts val="0"/>
              </a:spcBef>
              <a:spcAft>
                <a:spcPts val="0"/>
              </a:spcAft>
              <a:defRPr/>
            </a:pPr>
            <a:r>
              <a:rPr lang="en-US" altLang="zh-CN" dirty="0">
                <a:solidFill>
                  <a:srgbClr val="0070C0"/>
                </a:solidFill>
                <a:latin typeface="微软雅黑" panose="020B0503020204020204" pitchFamily="34" charset="-122"/>
                <a:ea typeface="微软雅黑" panose="020B0503020204020204" pitchFamily="34" charset="-122"/>
                <a:sym typeface="+mn-ea"/>
              </a:rPr>
              <a:t>CONTENTS</a:t>
            </a:r>
            <a:endParaRPr lang="zh-CN" altLang="en-US" dirty="0">
              <a:solidFill>
                <a:srgbClr val="0070C0"/>
              </a:solidFill>
              <a:latin typeface="微软雅黑" panose="020B0503020204020204" pitchFamily="34" charset="-122"/>
              <a:ea typeface="微软雅黑" panose="020B0503020204020204" pitchFamily="34" charset="-122"/>
              <a:sym typeface="+mn-ea"/>
            </a:endParaRPr>
          </a:p>
        </p:txBody>
      </p:sp>
      <p:grpSp>
        <p:nvGrpSpPr>
          <p:cNvPr id="141" name="组合 140"/>
          <p:cNvGrpSpPr/>
          <p:nvPr/>
        </p:nvGrpSpPr>
        <p:grpSpPr>
          <a:xfrm>
            <a:off x="3134981" y="2391108"/>
            <a:ext cx="5327977" cy="621030"/>
            <a:chOff x="3203848" y="915566"/>
            <a:chExt cx="5328052" cy="621274"/>
          </a:xfrm>
        </p:grpSpPr>
        <p:sp>
          <p:nvSpPr>
            <p:cNvPr id="142" name="Freeform 9"/>
            <p:cNvSpPr>
              <a:spLocks noChangeArrowheads="1"/>
            </p:cNvSpPr>
            <p:nvPr/>
          </p:nvSpPr>
          <p:spPr bwMode="auto">
            <a:xfrm>
              <a:off x="3203848" y="915566"/>
              <a:ext cx="724886" cy="549949"/>
            </a:xfrm>
            <a:custGeom>
              <a:avLst/>
              <a:gdLst>
                <a:gd name="T0" fmla="*/ 2147483646 w 1940"/>
                <a:gd name="T1" fmla="*/ 2147483646 h 1680"/>
                <a:gd name="T2" fmla="*/ 2147483646 w 1940"/>
                <a:gd name="T3" fmla="*/ 2147483646 h 1680"/>
                <a:gd name="T4" fmla="*/ 2147483646 w 1940"/>
                <a:gd name="T5" fmla="*/ 2147483646 h 1680"/>
                <a:gd name="T6" fmla="*/ 2147483646 w 1940"/>
                <a:gd name="T7" fmla="*/ 2147483646 h 1680"/>
                <a:gd name="T8" fmla="*/ 2147483646 w 1940"/>
                <a:gd name="T9" fmla="*/ 2147483646 h 1680"/>
                <a:gd name="T10" fmla="*/ 2147483646 w 1940"/>
                <a:gd name="T11" fmla="*/ 2147483646 h 1680"/>
                <a:gd name="T12" fmla="*/ 0 w 1940"/>
                <a:gd name="T13" fmla="*/ 2147483646 h 1680"/>
                <a:gd name="T14" fmla="*/ 2147483646 w 1940"/>
                <a:gd name="T15" fmla="*/ 2147483646 h 1680"/>
                <a:gd name="T16" fmla="*/ 2147483646 w 1940"/>
                <a:gd name="T17" fmla="*/ 0 h 1680"/>
                <a:gd name="T18" fmla="*/ 2147483646 w 1940"/>
                <a:gd name="T19" fmla="*/ 0 h 1680"/>
                <a:gd name="T20" fmla="*/ 2147483646 w 1940"/>
                <a:gd name="T21" fmla="*/ 0 h 1680"/>
                <a:gd name="T22" fmla="*/ 2147483646 w 1940"/>
                <a:gd name="T23" fmla="*/ 2147483646 h 1680"/>
                <a:gd name="T24" fmla="*/ 2147483646 w 1940"/>
                <a:gd name="T25" fmla="*/ 2147483646 h 1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0"/>
                <a:gd name="T40" fmla="*/ 0 h 1680"/>
                <a:gd name="T41" fmla="*/ 1940 w 1940"/>
                <a:gd name="T42" fmla="*/ 1680 h 16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0" h="1680">
                  <a:moveTo>
                    <a:pt x="1940" y="840"/>
                  </a:moveTo>
                  <a:lnTo>
                    <a:pt x="1698" y="1260"/>
                  </a:lnTo>
                  <a:lnTo>
                    <a:pt x="1455" y="1680"/>
                  </a:lnTo>
                  <a:lnTo>
                    <a:pt x="970" y="1680"/>
                  </a:lnTo>
                  <a:lnTo>
                    <a:pt x="485" y="1680"/>
                  </a:lnTo>
                  <a:lnTo>
                    <a:pt x="243" y="1260"/>
                  </a:lnTo>
                  <a:lnTo>
                    <a:pt x="0" y="840"/>
                  </a:lnTo>
                  <a:lnTo>
                    <a:pt x="243" y="420"/>
                  </a:lnTo>
                  <a:lnTo>
                    <a:pt x="485" y="0"/>
                  </a:lnTo>
                  <a:lnTo>
                    <a:pt x="970" y="0"/>
                  </a:lnTo>
                  <a:lnTo>
                    <a:pt x="1455" y="0"/>
                  </a:lnTo>
                  <a:lnTo>
                    <a:pt x="1698" y="420"/>
                  </a:lnTo>
                  <a:lnTo>
                    <a:pt x="1940" y="840"/>
                  </a:lnTo>
                  <a:close/>
                </a:path>
              </a:pathLst>
            </a:custGeom>
            <a:solidFill>
              <a:srgbClr val="0070C0"/>
            </a:solidFill>
            <a:ln w="9525">
              <a:noFill/>
              <a:round/>
            </a:ln>
          </p:spPr>
          <p:txBody>
            <a:bodyPr/>
            <a:lstStyle/>
            <a:p>
              <a:pPr>
                <a:defRPr/>
              </a:pPr>
              <a:endParaRPr lang="zh-CN" altLang="en-US" sz="2400">
                <a:solidFill>
                  <a:prstClr val="black"/>
                </a:solidFill>
                <a:latin typeface="Arial" panose="020B0604020202020204"/>
                <a:ea typeface="+mn-ea"/>
              </a:endParaRPr>
            </a:p>
          </p:txBody>
        </p:sp>
        <p:sp>
          <p:nvSpPr>
            <p:cNvPr id="143" name="Rectangle 82"/>
            <p:cNvSpPr>
              <a:spLocks noChangeArrowheads="1"/>
            </p:cNvSpPr>
            <p:nvPr/>
          </p:nvSpPr>
          <p:spPr bwMode="auto">
            <a:xfrm>
              <a:off x="3483372" y="979066"/>
              <a:ext cx="160337" cy="430887"/>
            </a:xfrm>
            <a:prstGeom prst="rect">
              <a:avLst/>
            </a:prstGeom>
            <a:noFill/>
            <a:ln w="9525">
              <a:noFill/>
              <a:miter lim="800000"/>
            </a:ln>
          </p:spPr>
          <p:txBody>
            <a:bodyPr lIns="0" tIns="0" rIns="0" bIns="0">
              <a:spAutoFit/>
            </a:bodyPr>
            <a:lstStyle/>
            <a:p>
              <a:pPr eaLnBrk="1" hangingPunct="1">
                <a:buFont typeface="Arial" panose="020B0604020202020204" pitchFamily="34" charset="0"/>
                <a:buNone/>
                <a:defRPr/>
              </a:pPr>
              <a:r>
                <a:rPr lang="en-US" altLang="zh-CN" sz="2800" dirty="0">
                  <a:solidFill>
                    <a:schemeClr val="bg1"/>
                  </a:solidFill>
                  <a:latin typeface="Impact" panose="020B0806030902050204" pitchFamily="34" charset="0"/>
                  <a:ea typeface="+mn-ea"/>
                </a:rPr>
                <a:t>2</a:t>
              </a:r>
              <a:endParaRPr lang="zh-CN" altLang="zh-CN" sz="2400" dirty="0">
                <a:solidFill>
                  <a:schemeClr val="bg1"/>
                </a:solidFill>
                <a:latin typeface="Arial" panose="020B0604020202020204"/>
                <a:ea typeface="+mn-ea"/>
              </a:endParaRPr>
            </a:p>
          </p:txBody>
        </p:sp>
        <p:pic>
          <p:nvPicPr>
            <p:cNvPr id="144" name="Picture 87" descr="C:\Users\Administrator\Desktop\PPT\未标题-1.png"/>
            <p:cNvPicPr>
              <a:picLocks noChangeAspect="1" noChangeArrowheads="1"/>
            </p:cNvPicPr>
            <p:nvPr/>
          </p:nvPicPr>
          <p:blipFill>
            <a:blip r:embed="rId2"/>
            <a:srcRect/>
            <a:stretch>
              <a:fillRect/>
            </a:stretch>
          </p:blipFill>
          <p:spPr bwMode="auto">
            <a:xfrm>
              <a:off x="3637601" y="1340191"/>
              <a:ext cx="4822289" cy="196649"/>
            </a:xfrm>
            <a:prstGeom prst="rect">
              <a:avLst/>
            </a:prstGeom>
            <a:noFill/>
            <a:ln w="9525">
              <a:noFill/>
              <a:miter lim="800000"/>
              <a:headEnd/>
              <a:tailEnd/>
            </a:ln>
          </p:spPr>
        </p:pic>
        <p:sp>
          <p:nvSpPr>
            <p:cNvPr id="145" name="TextBox 33"/>
            <p:cNvSpPr txBox="1">
              <a:spLocks noChangeArrowheads="1"/>
            </p:cNvSpPr>
            <p:nvPr/>
          </p:nvSpPr>
          <p:spPr bwMode="auto">
            <a:xfrm>
              <a:off x="4000742" y="967471"/>
              <a:ext cx="4531158" cy="390372"/>
            </a:xfrm>
            <a:prstGeom prst="rect">
              <a:avLst/>
            </a:prstGeom>
            <a:noFill/>
            <a:ln>
              <a:noFill/>
            </a:ln>
          </p:spPr>
          <p:txBody>
            <a:bodyPr wrap="square" lIns="81644" tIns="40822" rIns="81644" bIns="4082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41985" eaLnBrk="1" fontAlgn="auto" hangingPunct="1">
                <a:spcBef>
                  <a:spcPts val="0"/>
                </a:spcBef>
                <a:spcAft>
                  <a:spcPts val="0"/>
                </a:spcAft>
                <a:defRPr/>
              </a:pPr>
              <a:r>
                <a:rPr lang="zh-CN" altLang="en-US" sz="2000" b="1" kern="0" spc="200" dirty="0">
                  <a:solidFill>
                    <a:srgbClr val="0070C0"/>
                  </a:solidFill>
                  <a:latin typeface="微软雅黑" panose="020B0503020204020204" pitchFamily="34" charset="-122"/>
                  <a:ea typeface="微软雅黑" panose="020B0503020204020204" pitchFamily="34" charset="-122"/>
                  <a:cs typeface="+mn-ea"/>
                  <a:sym typeface="+mn-lt"/>
                </a:rPr>
                <a:t>核电工程质量管理特点及形势分析</a:t>
              </a:r>
            </a:p>
          </p:txBody>
        </p:sp>
      </p:grpSp>
      <p:grpSp>
        <p:nvGrpSpPr>
          <p:cNvPr id="19" name="组合 18">
            <a:extLst>
              <a:ext uri="{FF2B5EF4-FFF2-40B4-BE49-F238E27FC236}">
                <a16:creationId xmlns:a16="http://schemas.microsoft.com/office/drawing/2014/main" id="{53E30EBE-A0E9-4C47-AAF8-42BA4784BAFB}"/>
              </a:ext>
            </a:extLst>
          </p:cNvPr>
          <p:cNvGrpSpPr/>
          <p:nvPr/>
        </p:nvGrpSpPr>
        <p:grpSpPr>
          <a:xfrm>
            <a:off x="3134981" y="3229991"/>
            <a:ext cx="5255967" cy="621030"/>
            <a:chOff x="3203848" y="915566"/>
            <a:chExt cx="5256329" cy="621274"/>
          </a:xfrm>
        </p:grpSpPr>
        <p:sp>
          <p:nvSpPr>
            <p:cNvPr id="20" name="Freeform 9">
              <a:extLst>
                <a:ext uri="{FF2B5EF4-FFF2-40B4-BE49-F238E27FC236}">
                  <a16:creationId xmlns:a16="http://schemas.microsoft.com/office/drawing/2014/main" id="{ADE317B6-90A6-4CC3-8B92-262B6E48A1DE}"/>
                </a:ext>
              </a:extLst>
            </p:cNvPr>
            <p:cNvSpPr>
              <a:spLocks noChangeArrowheads="1"/>
            </p:cNvSpPr>
            <p:nvPr/>
          </p:nvSpPr>
          <p:spPr bwMode="auto">
            <a:xfrm>
              <a:off x="3203848" y="915566"/>
              <a:ext cx="724886" cy="549949"/>
            </a:xfrm>
            <a:custGeom>
              <a:avLst/>
              <a:gdLst>
                <a:gd name="T0" fmla="*/ 2147483646 w 1940"/>
                <a:gd name="T1" fmla="*/ 2147483646 h 1680"/>
                <a:gd name="T2" fmla="*/ 2147483646 w 1940"/>
                <a:gd name="T3" fmla="*/ 2147483646 h 1680"/>
                <a:gd name="T4" fmla="*/ 2147483646 w 1940"/>
                <a:gd name="T5" fmla="*/ 2147483646 h 1680"/>
                <a:gd name="T6" fmla="*/ 2147483646 w 1940"/>
                <a:gd name="T7" fmla="*/ 2147483646 h 1680"/>
                <a:gd name="T8" fmla="*/ 2147483646 w 1940"/>
                <a:gd name="T9" fmla="*/ 2147483646 h 1680"/>
                <a:gd name="T10" fmla="*/ 2147483646 w 1940"/>
                <a:gd name="T11" fmla="*/ 2147483646 h 1680"/>
                <a:gd name="T12" fmla="*/ 0 w 1940"/>
                <a:gd name="T13" fmla="*/ 2147483646 h 1680"/>
                <a:gd name="T14" fmla="*/ 2147483646 w 1940"/>
                <a:gd name="T15" fmla="*/ 2147483646 h 1680"/>
                <a:gd name="T16" fmla="*/ 2147483646 w 1940"/>
                <a:gd name="T17" fmla="*/ 0 h 1680"/>
                <a:gd name="T18" fmla="*/ 2147483646 w 1940"/>
                <a:gd name="T19" fmla="*/ 0 h 1680"/>
                <a:gd name="T20" fmla="*/ 2147483646 w 1940"/>
                <a:gd name="T21" fmla="*/ 0 h 1680"/>
                <a:gd name="T22" fmla="*/ 2147483646 w 1940"/>
                <a:gd name="T23" fmla="*/ 2147483646 h 1680"/>
                <a:gd name="T24" fmla="*/ 2147483646 w 1940"/>
                <a:gd name="T25" fmla="*/ 2147483646 h 1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0"/>
                <a:gd name="T40" fmla="*/ 0 h 1680"/>
                <a:gd name="T41" fmla="*/ 1940 w 1940"/>
                <a:gd name="T42" fmla="*/ 1680 h 16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0" h="1680">
                  <a:moveTo>
                    <a:pt x="1940" y="840"/>
                  </a:moveTo>
                  <a:lnTo>
                    <a:pt x="1698" y="1260"/>
                  </a:lnTo>
                  <a:lnTo>
                    <a:pt x="1455" y="1680"/>
                  </a:lnTo>
                  <a:lnTo>
                    <a:pt x="970" y="1680"/>
                  </a:lnTo>
                  <a:lnTo>
                    <a:pt x="485" y="1680"/>
                  </a:lnTo>
                  <a:lnTo>
                    <a:pt x="243" y="1260"/>
                  </a:lnTo>
                  <a:lnTo>
                    <a:pt x="0" y="840"/>
                  </a:lnTo>
                  <a:lnTo>
                    <a:pt x="243" y="420"/>
                  </a:lnTo>
                  <a:lnTo>
                    <a:pt x="485" y="0"/>
                  </a:lnTo>
                  <a:lnTo>
                    <a:pt x="970" y="0"/>
                  </a:lnTo>
                  <a:lnTo>
                    <a:pt x="1455" y="0"/>
                  </a:lnTo>
                  <a:lnTo>
                    <a:pt x="1698" y="420"/>
                  </a:lnTo>
                  <a:lnTo>
                    <a:pt x="1940" y="840"/>
                  </a:lnTo>
                  <a:close/>
                </a:path>
              </a:pathLst>
            </a:custGeom>
            <a:solidFill>
              <a:srgbClr val="0070C0"/>
            </a:solidFill>
            <a:ln w="9525">
              <a:noFill/>
              <a:round/>
            </a:ln>
          </p:spPr>
          <p:txBody>
            <a:bodyPr/>
            <a:lstStyle/>
            <a:p>
              <a:pPr>
                <a:defRPr/>
              </a:pPr>
              <a:endParaRPr lang="zh-CN" altLang="en-US" sz="2400">
                <a:solidFill>
                  <a:prstClr val="black"/>
                </a:solidFill>
                <a:latin typeface="Arial" panose="020B0604020202020204"/>
                <a:ea typeface="+mn-ea"/>
              </a:endParaRPr>
            </a:p>
          </p:txBody>
        </p:sp>
        <p:sp>
          <p:nvSpPr>
            <p:cNvPr id="21" name="Rectangle 82">
              <a:extLst>
                <a:ext uri="{FF2B5EF4-FFF2-40B4-BE49-F238E27FC236}">
                  <a16:creationId xmlns:a16="http://schemas.microsoft.com/office/drawing/2014/main" id="{8B9D12DC-4857-43FC-A891-F033A4A8D91F}"/>
                </a:ext>
              </a:extLst>
            </p:cNvPr>
            <p:cNvSpPr>
              <a:spLocks noChangeArrowheads="1"/>
            </p:cNvSpPr>
            <p:nvPr/>
          </p:nvSpPr>
          <p:spPr bwMode="auto">
            <a:xfrm>
              <a:off x="3483372" y="979066"/>
              <a:ext cx="160337" cy="430887"/>
            </a:xfrm>
            <a:prstGeom prst="rect">
              <a:avLst/>
            </a:prstGeom>
            <a:noFill/>
            <a:ln w="9525">
              <a:noFill/>
              <a:miter lim="800000"/>
            </a:ln>
          </p:spPr>
          <p:txBody>
            <a:bodyPr lIns="0" tIns="0" rIns="0" bIns="0">
              <a:spAutoFit/>
            </a:bodyPr>
            <a:lstStyle/>
            <a:p>
              <a:pPr eaLnBrk="1" hangingPunct="1">
                <a:buFont typeface="Arial" panose="020B0604020202020204" pitchFamily="34" charset="0"/>
                <a:buNone/>
                <a:defRPr/>
              </a:pPr>
              <a:r>
                <a:rPr lang="en-US" altLang="zh-CN" sz="2800" dirty="0">
                  <a:solidFill>
                    <a:schemeClr val="bg1"/>
                  </a:solidFill>
                  <a:latin typeface="Impact" panose="020B0806030902050204" pitchFamily="34" charset="0"/>
                  <a:ea typeface="+mn-ea"/>
                </a:rPr>
                <a:t>3</a:t>
              </a:r>
              <a:endParaRPr lang="zh-CN" altLang="zh-CN" sz="2400" dirty="0">
                <a:solidFill>
                  <a:schemeClr val="bg1"/>
                </a:solidFill>
                <a:latin typeface="Arial" panose="020B0604020202020204"/>
                <a:ea typeface="+mn-ea"/>
              </a:endParaRPr>
            </a:p>
          </p:txBody>
        </p:sp>
        <p:pic>
          <p:nvPicPr>
            <p:cNvPr id="22" name="Picture 87" descr="C:\Users\Administrator\Desktop\PPT\未标题-1.png">
              <a:extLst>
                <a:ext uri="{FF2B5EF4-FFF2-40B4-BE49-F238E27FC236}">
                  <a16:creationId xmlns:a16="http://schemas.microsoft.com/office/drawing/2014/main" id="{0B4E8FE8-019F-4ECF-ACE9-039DDB8A5EFA}"/>
                </a:ext>
              </a:extLst>
            </p:cNvPr>
            <p:cNvPicPr>
              <a:picLocks noChangeAspect="1" noChangeArrowheads="1"/>
            </p:cNvPicPr>
            <p:nvPr/>
          </p:nvPicPr>
          <p:blipFill>
            <a:blip r:embed="rId2"/>
            <a:srcRect/>
            <a:stretch>
              <a:fillRect/>
            </a:stretch>
          </p:blipFill>
          <p:spPr bwMode="auto">
            <a:xfrm>
              <a:off x="3637602" y="1340191"/>
              <a:ext cx="4822575" cy="196649"/>
            </a:xfrm>
            <a:prstGeom prst="rect">
              <a:avLst/>
            </a:prstGeom>
            <a:noFill/>
            <a:ln w="9525">
              <a:noFill/>
              <a:miter lim="800000"/>
              <a:headEnd/>
              <a:tailEnd/>
            </a:ln>
          </p:spPr>
        </p:pic>
        <p:sp>
          <p:nvSpPr>
            <p:cNvPr id="23" name="TextBox 33">
              <a:extLst>
                <a:ext uri="{FF2B5EF4-FFF2-40B4-BE49-F238E27FC236}">
                  <a16:creationId xmlns:a16="http://schemas.microsoft.com/office/drawing/2014/main" id="{E925DFFF-3246-4DFE-85ED-DB17B6883B1F}"/>
                </a:ext>
              </a:extLst>
            </p:cNvPr>
            <p:cNvSpPr txBox="1">
              <a:spLocks noChangeArrowheads="1"/>
            </p:cNvSpPr>
            <p:nvPr/>
          </p:nvSpPr>
          <p:spPr bwMode="auto">
            <a:xfrm>
              <a:off x="4000742" y="967471"/>
              <a:ext cx="3739610" cy="390371"/>
            </a:xfrm>
            <a:prstGeom prst="rect">
              <a:avLst/>
            </a:prstGeom>
            <a:noFill/>
            <a:ln>
              <a:noFill/>
            </a:ln>
          </p:spPr>
          <p:txBody>
            <a:bodyPr wrap="square" lIns="81644" tIns="40822" rIns="81644" bIns="4082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41985" eaLnBrk="1" fontAlgn="auto" hangingPunct="1">
                <a:spcBef>
                  <a:spcPts val="0"/>
                </a:spcBef>
                <a:spcAft>
                  <a:spcPts val="0"/>
                </a:spcAft>
                <a:defRPr/>
              </a:pPr>
              <a:r>
                <a:rPr lang="zh-CN" altLang="en-US" sz="2000" b="1" kern="0" spc="200" dirty="0">
                  <a:solidFill>
                    <a:srgbClr val="0070C0"/>
                  </a:solidFill>
                  <a:latin typeface="微软雅黑" panose="020B0503020204020204" pitchFamily="34" charset="-122"/>
                  <a:ea typeface="微软雅黑" panose="020B0503020204020204" pitchFamily="34" charset="-122"/>
                  <a:cs typeface="+mn-ea"/>
                  <a:sym typeface="+mn-lt"/>
                </a:rPr>
                <a:t>        质量管理提升措施</a:t>
              </a:r>
            </a:p>
          </p:txBody>
        </p:sp>
      </p:gr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7544" y="699542"/>
            <a:ext cx="7848872" cy="938719"/>
          </a:xfrm>
          <a:prstGeom prst="rect">
            <a:avLst/>
          </a:prstGeom>
          <a:ln w="9525">
            <a:solidFill>
              <a:schemeClr val="tx2"/>
            </a:solidFill>
            <a:prstDash val="solid"/>
          </a:ln>
        </p:spPr>
        <p:txBody>
          <a:bodyPr wrap="square">
            <a:spAutoFit/>
          </a:bodyPr>
          <a:lstStyle/>
          <a:p>
            <a:pPr indent="457200">
              <a:lnSpc>
                <a:spcPts val="2200"/>
              </a:lnSpc>
            </a:pPr>
            <a:r>
              <a:rPr lang="zh-CN" altLang="en-US" sz="1600" dirty="0">
                <a:latin typeface="华文楷体" panose="02010600040101010101" pitchFamily="2" charset="-122"/>
                <a:ea typeface="华文楷体" panose="02010600040101010101" pitchFamily="2" charset="-122"/>
              </a:rPr>
              <a:t>发布建立</a:t>
            </a:r>
            <a:r>
              <a:rPr lang="zh-CN" altLang="zh-CN" sz="1600" dirty="0">
                <a:latin typeface="华文楷体" panose="02010600040101010101" pitchFamily="2" charset="-122"/>
                <a:ea typeface="华文楷体" panose="02010600040101010101" pitchFamily="2" charset="-122"/>
              </a:rPr>
              <a:t>核安全文化专项提升</a:t>
            </a:r>
            <a:r>
              <a:rPr lang="zh-CN" altLang="en-US" sz="1600" dirty="0">
                <a:latin typeface="华文楷体" panose="02010600040101010101" pitchFamily="2" charset="-122"/>
                <a:ea typeface="华文楷体" panose="02010600040101010101" pitchFamily="2" charset="-122"/>
              </a:rPr>
              <a:t>中长期规划并制定各阶段详细工作计划</a:t>
            </a:r>
            <a:r>
              <a:rPr lang="zh-CN"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设立</a:t>
            </a:r>
            <a:r>
              <a:rPr lang="zh-CN" altLang="zh-CN" sz="1600" dirty="0">
                <a:latin typeface="华文楷体" panose="02010600040101010101" pitchFamily="2" charset="-122"/>
                <a:ea typeface="华文楷体" panose="02010600040101010101" pitchFamily="2" charset="-122"/>
              </a:rPr>
              <a:t>核安全文化培育和发展的短期、中期和长期目标，按</a:t>
            </a:r>
            <a:r>
              <a:rPr lang="zh-CN" altLang="en-US" sz="1600" dirty="0">
                <a:latin typeface="华文楷体" panose="02010600040101010101" pitchFamily="2" charset="-122"/>
                <a:ea typeface="华文楷体" panose="02010600040101010101" pitchFamily="2" charset="-122"/>
              </a:rPr>
              <a:t>“建章立制、专项运作、持续改进”</a:t>
            </a:r>
            <a:r>
              <a:rPr lang="zh-CN" altLang="zh-CN" sz="1600" dirty="0">
                <a:latin typeface="华文楷体" panose="02010600040101010101" pitchFamily="2" charset="-122"/>
                <a:ea typeface="华文楷体" panose="02010600040101010101" pitchFamily="2" charset="-122"/>
              </a:rPr>
              <a:t>三个阶段分步推进</a:t>
            </a:r>
            <a:r>
              <a:rPr lang="zh-CN" altLang="en-US" sz="1600" dirty="0">
                <a:latin typeface="华文楷体" panose="02010600040101010101" pitchFamily="2" charset="-122"/>
                <a:ea typeface="华文楷体" panose="02010600040101010101" pitchFamily="2" charset="-122"/>
              </a:rPr>
              <a:t>公司核安全文化水平提升</a:t>
            </a:r>
            <a:r>
              <a:rPr lang="zh-CN" altLang="zh-CN" sz="1600" dirty="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10" name="图示 9"/>
          <p:cNvGraphicFramePr/>
          <p:nvPr>
            <p:extLst>
              <p:ext uri="{D42A27DB-BD31-4B8C-83A1-F6EECF244321}">
                <p14:modId xmlns:p14="http://schemas.microsoft.com/office/powerpoint/2010/main" val="1213119228"/>
              </p:ext>
            </p:extLst>
          </p:nvPr>
        </p:nvGraphicFramePr>
        <p:xfrm>
          <a:off x="467544" y="1689986"/>
          <a:ext cx="7728723" cy="3703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文本框 1"/>
          <p:cNvSpPr txBox="1"/>
          <p:nvPr/>
        </p:nvSpPr>
        <p:spPr>
          <a:xfrm>
            <a:off x="707435" y="3132501"/>
            <a:ext cx="2016224" cy="369332"/>
          </a:xfrm>
          <a:prstGeom prst="rect">
            <a:avLst/>
          </a:prstGeom>
          <a:noFill/>
        </p:spPr>
        <p:txBody>
          <a:bodyPr wrap="square" rtlCol="0">
            <a:spAutoFit/>
          </a:bodyPr>
          <a:lstStyle/>
          <a:p>
            <a:r>
              <a:rPr lang="zh-CN" altLang="en-US" dirty="0">
                <a:solidFill>
                  <a:srgbClr val="FF0000"/>
                </a:solidFill>
                <a:latin typeface="华文楷体" panose="02010600040101010101" pitchFamily="2" charset="-122"/>
                <a:ea typeface="华文楷体" panose="02010600040101010101" pitchFamily="2" charset="-122"/>
              </a:rPr>
              <a:t>短期：建章立制</a:t>
            </a:r>
          </a:p>
        </p:txBody>
      </p:sp>
      <p:sp>
        <p:nvSpPr>
          <p:cNvPr id="15" name="文本框 14"/>
          <p:cNvSpPr txBox="1"/>
          <p:nvPr/>
        </p:nvSpPr>
        <p:spPr>
          <a:xfrm>
            <a:off x="3443739" y="2340413"/>
            <a:ext cx="1872208" cy="369332"/>
          </a:xfrm>
          <a:prstGeom prst="rect">
            <a:avLst/>
          </a:prstGeom>
          <a:noFill/>
        </p:spPr>
        <p:txBody>
          <a:bodyPr wrap="square" rtlCol="0">
            <a:spAutoFit/>
          </a:bodyPr>
          <a:lstStyle/>
          <a:p>
            <a:r>
              <a:rPr lang="zh-CN" altLang="en-US" dirty="0">
                <a:solidFill>
                  <a:srgbClr val="FF0000"/>
                </a:solidFill>
                <a:latin typeface="华文楷体" panose="02010600040101010101" pitchFamily="2" charset="-122"/>
                <a:ea typeface="华文楷体" panose="02010600040101010101" pitchFamily="2" charset="-122"/>
              </a:rPr>
              <a:t>中期：专项运作</a:t>
            </a:r>
          </a:p>
        </p:txBody>
      </p:sp>
      <p:sp>
        <p:nvSpPr>
          <p:cNvPr id="6" name="文本框 5"/>
          <p:cNvSpPr txBox="1"/>
          <p:nvPr/>
        </p:nvSpPr>
        <p:spPr>
          <a:xfrm>
            <a:off x="6036027" y="1715973"/>
            <a:ext cx="2016224" cy="369332"/>
          </a:xfrm>
          <a:prstGeom prst="rect">
            <a:avLst/>
          </a:prstGeom>
          <a:noFill/>
        </p:spPr>
        <p:txBody>
          <a:bodyPr wrap="square" rtlCol="0">
            <a:spAutoFit/>
          </a:bodyPr>
          <a:lstStyle/>
          <a:p>
            <a:r>
              <a:rPr lang="zh-CN" altLang="en-US" dirty="0">
                <a:solidFill>
                  <a:srgbClr val="FF0000"/>
                </a:solidFill>
                <a:latin typeface="华文楷体" panose="02010600040101010101" pitchFamily="2" charset="-122"/>
                <a:ea typeface="华文楷体" panose="02010600040101010101" pitchFamily="2" charset="-122"/>
              </a:rPr>
              <a:t>长期：持续改进</a:t>
            </a:r>
          </a:p>
        </p:txBody>
      </p:sp>
      <p:sp>
        <p:nvSpPr>
          <p:cNvPr id="8" name="矩形 7"/>
          <p:cNvSpPr/>
          <p:nvPr/>
        </p:nvSpPr>
        <p:spPr>
          <a:xfrm>
            <a:off x="1362074" y="191135"/>
            <a:ext cx="4780275"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狠</a:t>
            </a:r>
            <a:r>
              <a:rPr lang="zh-CN" altLang="zh-CN" sz="2000" b="1" dirty="0">
                <a:solidFill>
                  <a:srgbClr val="045A92"/>
                </a:solidFill>
                <a:latin typeface="微软雅黑" panose="020B0503020204020204" pitchFamily="34" charset="-122"/>
                <a:ea typeface="微软雅黑" panose="020B0503020204020204" pitchFamily="34" charset="-122"/>
              </a:rPr>
              <a:t>抓核安全文化建设</a:t>
            </a:r>
            <a:endParaRPr lang="zh-CN" altLang="en-US" sz="2000" b="1" dirty="0">
              <a:solidFill>
                <a:srgbClr val="045A92"/>
              </a:solidFill>
              <a:latin typeface="微软雅黑" panose="020B0503020204020204" pitchFamily="34" charset="-122"/>
              <a:ea typeface="微软雅黑" panose="020B0503020204020204" pitchFamily="34" charset="-122"/>
              <a:sym typeface="+mn-ea"/>
            </a:endParaRPr>
          </a:p>
        </p:txBody>
      </p:sp>
      <p:sp>
        <p:nvSpPr>
          <p:cNvPr id="9" name="文本框 7"/>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3.6</a:t>
            </a:r>
          </a:p>
        </p:txBody>
      </p:sp>
      <p:sp>
        <p:nvSpPr>
          <p:cNvPr id="13" name="燕尾形 12"/>
          <p:cNvSpPr/>
          <p:nvPr>
            <p:custDataLst>
              <p:tags r:id="rId2"/>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610257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1159" y="766038"/>
            <a:ext cx="266627" cy="156199"/>
            <a:chOff x="455243" y="1269940"/>
            <a:chExt cx="141631" cy="82972"/>
          </a:xfrm>
        </p:grpSpPr>
        <p:sp>
          <p:nvSpPr>
            <p:cNvPr id="9" name="L 形 8"/>
            <p:cNvSpPr/>
            <p:nvPr/>
          </p:nvSpPr>
          <p:spPr>
            <a:xfrm rot="13434738">
              <a:off x="513903" y="1269940"/>
              <a:ext cx="82971" cy="82971"/>
            </a:xfrm>
            <a:prstGeom prst="corner">
              <a:avLst>
                <a:gd name="adj1" fmla="val 30158"/>
                <a:gd name="adj2" fmla="val 32363"/>
              </a:avLst>
            </a:prstGeom>
            <a:solidFill>
              <a:srgbClr val="E87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13" name="L 形 12"/>
            <p:cNvSpPr/>
            <p:nvPr/>
          </p:nvSpPr>
          <p:spPr>
            <a:xfrm rot="13434738">
              <a:off x="455243" y="1269941"/>
              <a:ext cx="82971" cy="82971"/>
            </a:xfrm>
            <a:prstGeom prst="corner">
              <a:avLst>
                <a:gd name="adj1" fmla="val 30158"/>
                <a:gd name="adj2" fmla="val 3236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14" name="文本框 3"/>
          <p:cNvSpPr txBox="1"/>
          <p:nvPr/>
        </p:nvSpPr>
        <p:spPr>
          <a:xfrm>
            <a:off x="666088" y="659470"/>
            <a:ext cx="4409968" cy="369332"/>
          </a:xfrm>
          <a:prstGeom prst="rect">
            <a:avLst/>
          </a:prstGeom>
          <a:noFill/>
        </p:spPr>
        <p:txBody>
          <a:bodyPr wrap="square" rtlCol="0">
            <a:spAutoFit/>
          </a:bodyPr>
          <a:lstStyle/>
          <a:p>
            <a:r>
              <a:rPr lang="zh-CN" altLang="en-US" b="1" dirty="0">
                <a:solidFill>
                  <a:srgbClr val="376092"/>
                </a:solidFill>
                <a:latin typeface="方正姚体" panose="02010601030101010101" pitchFamily="2" charset="-122"/>
                <a:ea typeface="方正姚体" panose="02010601030101010101" pitchFamily="2" charset="-122"/>
                <a:cs typeface="Calibri" panose="020F0502020204030204" pitchFamily="34" charset="0"/>
              </a:rPr>
              <a:t>开展核安全文化评估</a:t>
            </a:r>
            <a:r>
              <a:rPr lang="zh-CN" altLang="en-US"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任</a:t>
            </a:r>
            <a:endParaRPr lang="zh-CN" altLang="en-US" b="1" dirty="0">
              <a:solidFill>
                <a:srgbClr val="376092"/>
              </a:solidFill>
              <a:latin typeface="方正姚体" panose="02010601030101010101" pitchFamily="2" charset="-122"/>
              <a:ea typeface="方正姚体" panose="02010601030101010101" pitchFamily="2" charset="-122"/>
              <a:cs typeface="Calibri" panose="020F0502020204030204" pitchFamily="34" charset="0"/>
            </a:endParaRPr>
          </a:p>
        </p:txBody>
      </p:sp>
      <p:sp>
        <p:nvSpPr>
          <p:cNvPr id="10" name="矩形 9"/>
          <p:cNvSpPr/>
          <p:nvPr/>
        </p:nvSpPr>
        <p:spPr>
          <a:xfrm>
            <a:off x="1362074" y="191135"/>
            <a:ext cx="4780275"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rPr>
              <a:t>狠</a:t>
            </a:r>
            <a:r>
              <a:rPr lang="zh-CN" altLang="zh-CN" sz="2000" b="1" dirty="0">
                <a:solidFill>
                  <a:srgbClr val="045A92"/>
                </a:solidFill>
                <a:latin typeface="微软雅黑" panose="020B0503020204020204" pitchFamily="34" charset="-122"/>
                <a:ea typeface="微软雅黑" panose="020B0503020204020204" pitchFamily="34" charset="-122"/>
              </a:rPr>
              <a:t>抓核安全文化建设</a:t>
            </a:r>
            <a:endParaRPr lang="zh-CN" altLang="en-US" sz="2000" b="1" dirty="0">
              <a:solidFill>
                <a:srgbClr val="045A92"/>
              </a:solidFill>
              <a:latin typeface="微软雅黑" panose="020B0503020204020204" pitchFamily="34" charset="-122"/>
              <a:ea typeface="微软雅黑" panose="020B0503020204020204" pitchFamily="34" charset="-122"/>
              <a:sym typeface="+mn-ea"/>
            </a:endParaRPr>
          </a:p>
        </p:txBody>
      </p:sp>
      <p:sp>
        <p:nvSpPr>
          <p:cNvPr id="12" name="文本框 7"/>
          <p:cNvSpPr txBox="1">
            <a:spLocks noChangeArrowheads="1"/>
          </p:cNvSpPr>
          <p:nvPr>
            <p:custDataLst>
              <p:tags r:id="rId2"/>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3.6</a:t>
            </a:r>
          </a:p>
        </p:txBody>
      </p:sp>
      <p:sp>
        <p:nvSpPr>
          <p:cNvPr id="15" name="燕尾形 14"/>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圆角矩形 4">
            <a:extLst>
              <a:ext uri="{FF2B5EF4-FFF2-40B4-BE49-F238E27FC236}">
                <a16:creationId xmlns:a16="http://schemas.microsoft.com/office/drawing/2014/main" id="{E90914C8-8F93-428C-9EFD-5CEB30FD7552}"/>
              </a:ext>
            </a:extLst>
          </p:cNvPr>
          <p:cNvSpPr/>
          <p:nvPr/>
        </p:nvSpPr>
        <p:spPr bwMode="auto">
          <a:xfrm>
            <a:off x="221076" y="1203599"/>
            <a:ext cx="8640960" cy="2448272"/>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latin typeface="华文楷体" panose="02010600040101010101" pitchFamily="2" charset="-122"/>
                <a:ea typeface="华文楷体" panose="02010600040101010101" pitchFamily="2" charset="-122"/>
              </a:rPr>
              <a:t>结合工程各阶段实际需求，</a:t>
            </a:r>
            <a:r>
              <a:rPr lang="zh-CN" altLang="zh-CN" dirty="0">
                <a:latin typeface="华文楷体" panose="02010600040101010101" pitchFamily="2" charset="-122"/>
                <a:ea typeface="华文楷体" panose="02010600040101010101" pitchFamily="2" charset="-122"/>
              </a:rPr>
              <a:t>组织</a:t>
            </a:r>
            <a:r>
              <a:rPr lang="zh-CN" altLang="en-US" dirty="0">
                <a:latin typeface="华文楷体" panose="02010600040101010101" pitchFamily="2" charset="-122"/>
                <a:ea typeface="华文楷体" panose="02010600040101010101" pitchFamily="2" charset="-122"/>
              </a:rPr>
              <a:t>行业内专家</a:t>
            </a:r>
            <a:r>
              <a:rPr lang="zh-CN" altLang="zh-CN" dirty="0">
                <a:latin typeface="华文楷体" panose="02010600040101010101" pitchFamily="2" charset="-122"/>
                <a:ea typeface="华文楷体" panose="02010600040101010101" pitchFamily="2" charset="-122"/>
              </a:rPr>
              <a:t>以《中国核电卓越核安全文化的十大原则》</a:t>
            </a:r>
            <a:r>
              <a:rPr lang="zh-CN" altLang="en-US" dirty="0">
                <a:latin typeface="华文楷体" panose="02010600040101010101" pitchFamily="2" charset="-122"/>
                <a:ea typeface="华文楷体" panose="02010600040101010101" pitchFamily="2" charset="-122"/>
              </a:rPr>
              <a:t>为依据</a:t>
            </a:r>
            <a:r>
              <a:rPr lang="zh-CN" altLang="zh-CN" dirty="0">
                <a:latin typeface="华文楷体" panose="02010600040101010101" pitchFamily="2" charset="-122"/>
                <a:ea typeface="华文楷体" panose="02010600040101010101" pitchFamily="2" charset="-122"/>
              </a:rPr>
              <a:t>对</a:t>
            </a:r>
            <a:r>
              <a:rPr lang="zh-CN" altLang="en-US" dirty="0">
                <a:latin typeface="华文楷体" panose="02010600040101010101" pitchFamily="2" charset="-122"/>
                <a:ea typeface="华文楷体" panose="02010600040101010101" pitchFamily="2" charset="-122"/>
              </a:rPr>
              <a:t>总包单位、监理单位及主要施工</a:t>
            </a:r>
            <a:r>
              <a:rPr lang="zh-CN" altLang="zh-CN" dirty="0">
                <a:latin typeface="华文楷体" panose="02010600040101010101" pitchFamily="2" charset="-122"/>
                <a:ea typeface="华文楷体" panose="02010600040101010101" pitchFamily="2" charset="-122"/>
              </a:rPr>
              <a:t>单位</a:t>
            </a:r>
            <a:r>
              <a:rPr lang="zh-CN" altLang="en-US" dirty="0">
                <a:latin typeface="华文楷体" panose="02010600040101010101" pitchFamily="2" charset="-122"/>
                <a:ea typeface="华文楷体" panose="02010600040101010101" pitchFamily="2" charset="-122"/>
              </a:rPr>
              <a:t>开展</a:t>
            </a:r>
            <a:r>
              <a:rPr lang="zh-CN" altLang="zh-CN" dirty="0">
                <a:latin typeface="华文楷体" panose="02010600040101010101" pitchFamily="2" charset="-122"/>
                <a:ea typeface="华文楷体" panose="02010600040101010101" pitchFamily="2" charset="-122"/>
              </a:rPr>
              <a:t>核安全文化评估。</a:t>
            </a:r>
            <a:r>
              <a:rPr lang="zh-CN" altLang="en-US" dirty="0">
                <a:latin typeface="华文楷体" panose="02010600040101010101" pitchFamily="2" charset="-122"/>
                <a:ea typeface="华文楷体" panose="02010600040101010101" pitchFamily="2" charset="-122"/>
              </a:rPr>
              <a:t>在首阶段评估中，</a:t>
            </a:r>
            <a:r>
              <a:rPr lang="zh-CN" altLang="zh-CN" dirty="0">
                <a:latin typeface="华文楷体" panose="02010600040101010101" pitchFamily="2" charset="-122"/>
                <a:ea typeface="华文楷体" panose="02010600040101010101" pitchFamily="2" charset="-122"/>
              </a:rPr>
              <a:t>主要通过问卷调查、现场人员访谈、文件和记录查阅等方式开展。评估</a:t>
            </a:r>
            <a:r>
              <a:rPr lang="zh-CN" altLang="en-US" dirty="0">
                <a:latin typeface="华文楷体" panose="02010600040101010101" pitchFamily="2" charset="-122"/>
                <a:ea typeface="华文楷体" panose="02010600040101010101" pitchFamily="2" charset="-122"/>
              </a:rPr>
              <a:t>针对</a:t>
            </a:r>
            <a:r>
              <a:rPr lang="zh-CN" altLang="zh-CN" dirty="0">
                <a:latin typeface="华文楷体" panose="02010600040101010101" pitchFamily="2" charset="-122"/>
                <a:ea typeface="华文楷体" panose="02010600040101010101" pitchFamily="2" charset="-122"/>
              </a:rPr>
              <a:t>核安全人人有责</a:t>
            </a:r>
            <a:r>
              <a:rPr lang="zh-CN" altLang="en-US"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沟通关注安全</a:t>
            </a:r>
            <a:r>
              <a:rPr lang="zh-CN" altLang="en-US"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领导做安全的表率</a:t>
            </a:r>
            <a:r>
              <a:rPr lang="zh-CN" altLang="en-US" dirty="0">
                <a:latin typeface="华文楷体" panose="02010600040101010101" pitchFamily="2" charset="-122"/>
                <a:ea typeface="华文楷体" panose="02010600040101010101" pitchFamily="2" charset="-122"/>
              </a:rPr>
              <a:t>、认识核技术的独特性、识别并解决问题、</a:t>
            </a:r>
            <a:r>
              <a:rPr lang="zh-CN" altLang="zh-CN" dirty="0">
                <a:latin typeface="华文楷体" panose="02010600040101010101" pitchFamily="2" charset="-122"/>
                <a:ea typeface="华文楷体" panose="02010600040101010101" pitchFamily="2" charset="-122"/>
              </a:rPr>
              <a:t>倡导学习型组织</a:t>
            </a:r>
            <a:r>
              <a:rPr lang="zh-CN" altLang="en-US" dirty="0">
                <a:latin typeface="华文楷体" panose="02010600040101010101" pitchFamily="2" charset="-122"/>
                <a:ea typeface="华文楷体" panose="02010600040101010101" pitchFamily="2" charset="-122"/>
              </a:rPr>
              <a:t>几个方面进行了全面评估，</a:t>
            </a:r>
            <a:r>
              <a:rPr lang="zh-CN" altLang="zh-CN" dirty="0">
                <a:latin typeface="华文楷体" panose="02010600040101010101" pitchFamily="2" charset="-122"/>
                <a:ea typeface="华文楷体" panose="02010600040101010101" pitchFamily="2" charset="-122"/>
              </a:rPr>
              <a:t>共产生</a:t>
            </a:r>
            <a:r>
              <a:rPr lang="en-US" altLang="zh-CN" dirty="0">
                <a:latin typeface="华文楷体" panose="02010600040101010101" pitchFamily="2" charset="-122"/>
                <a:ea typeface="华文楷体" panose="02010600040101010101" pitchFamily="2" charset="-122"/>
              </a:rPr>
              <a:t>1</a:t>
            </a:r>
            <a:r>
              <a:rPr lang="zh-CN" altLang="zh-CN" dirty="0">
                <a:latin typeface="华文楷体" panose="02010600040101010101" pitchFamily="2" charset="-122"/>
                <a:ea typeface="华文楷体" panose="02010600040101010101" pitchFamily="2" charset="-122"/>
              </a:rPr>
              <a:t>项正面观察、</a:t>
            </a:r>
            <a:r>
              <a:rPr lang="en-US" altLang="zh-CN" dirty="0">
                <a:latin typeface="华文楷体" panose="02010600040101010101" pitchFamily="2" charset="-122"/>
                <a:ea typeface="华文楷体" panose="02010600040101010101" pitchFamily="2" charset="-122"/>
              </a:rPr>
              <a:t>1</a:t>
            </a:r>
            <a:r>
              <a:rPr lang="zh-CN" altLang="zh-CN" dirty="0">
                <a:latin typeface="华文楷体" panose="02010600040101010101" pitchFamily="2" charset="-122"/>
                <a:ea typeface="华文楷体" panose="02010600040101010101" pitchFamily="2" charset="-122"/>
              </a:rPr>
              <a:t>项一般观察、</a:t>
            </a:r>
            <a:r>
              <a:rPr lang="en-US" altLang="zh-CN" dirty="0">
                <a:latin typeface="华文楷体" panose="02010600040101010101" pitchFamily="2" charset="-122"/>
                <a:ea typeface="华文楷体" panose="02010600040101010101" pitchFamily="2" charset="-122"/>
              </a:rPr>
              <a:t>9</a:t>
            </a:r>
            <a:r>
              <a:rPr lang="zh-CN" altLang="zh-CN" dirty="0">
                <a:latin typeface="华文楷体" panose="02010600040101010101" pitchFamily="2" charset="-122"/>
                <a:ea typeface="华文楷体" panose="02010600040101010101" pitchFamily="2" charset="-122"/>
              </a:rPr>
              <a:t>项负面观察。</a:t>
            </a:r>
            <a:r>
              <a:rPr lang="zh-CN" altLang="en-US" dirty="0">
                <a:latin typeface="华文楷体" panose="02010600040101010101" pitchFamily="2" charset="-122"/>
                <a:ea typeface="华文楷体" panose="02010600040101010101" pitchFamily="2" charset="-122"/>
              </a:rPr>
              <a:t>对下一阶段核安全文化建设提升、改进提供明确方向、措施。</a:t>
            </a:r>
          </a:p>
        </p:txBody>
      </p:sp>
      <p:graphicFrame>
        <p:nvGraphicFramePr>
          <p:cNvPr id="2" name="对象 1"/>
          <p:cNvGraphicFramePr>
            <a:graphicFrameLocks noChangeAspect="1"/>
          </p:cNvGraphicFramePr>
          <p:nvPr>
            <p:extLst>
              <p:ext uri="{D42A27DB-BD31-4B8C-83A1-F6EECF244321}">
                <p14:modId xmlns:p14="http://schemas.microsoft.com/office/powerpoint/2010/main" val="1437520084"/>
              </p:ext>
            </p:extLst>
          </p:nvPr>
        </p:nvGraphicFramePr>
        <p:xfrm>
          <a:off x="4084356" y="3867894"/>
          <a:ext cx="914400" cy="828675"/>
        </p:xfrm>
        <a:graphic>
          <a:graphicData uri="http://schemas.openxmlformats.org/presentationml/2006/ole">
            <mc:AlternateContent xmlns:mc="http://schemas.openxmlformats.org/markup-compatibility/2006">
              <mc:Choice xmlns:v="urn:schemas-microsoft-com:vml" Requires="v">
                <p:oleObj spid="_x0000_s8209" name="PDF" showAsIcon="1" r:id="rId6" imgW="914400" imgH="828720" progId="FoxitPhantomPDF.Document">
                  <p:embed/>
                </p:oleObj>
              </mc:Choice>
              <mc:Fallback>
                <p:oleObj name="PDF" showAsIcon="1" r:id="rId6" imgW="914400" imgH="828720" progId="FoxitPhantomPDF.Document">
                  <p:embed/>
                  <p:pic>
                    <p:nvPicPr>
                      <p:cNvPr id="0" name=""/>
                      <p:cNvPicPr/>
                      <p:nvPr/>
                    </p:nvPicPr>
                    <p:blipFill>
                      <a:blip r:embed="rId7"/>
                      <a:stretch>
                        <a:fillRect/>
                      </a:stretch>
                    </p:blipFill>
                    <p:spPr>
                      <a:xfrm>
                        <a:off x="4084356" y="3867894"/>
                        <a:ext cx="914400" cy="828675"/>
                      </a:xfrm>
                      <a:prstGeom prst="rect">
                        <a:avLst/>
                      </a:prstGeom>
                    </p:spPr>
                  </p:pic>
                </p:oleObj>
              </mc:Fallback>
            </mc:AlternateContent>
          </a:graphicData>
        </a:graphic>
      </p:graphicFrame>
    </p:spTree>
    <p:extLst>
      <p:ext uri="{BB962C8B-B14F-4D97-AF65-F5344CB8AC3E}">
        <p14:creationId xmlns:p14="http://schemas.microsoft.com/office/powerpoint/2010/main" val="261233321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600CEE-BF30-4DED-B7E0-987732142E85}"/>
              </a:ext>
            </a:extLst>
          </p:cNvPr>
          <p:cNvSpPr/>
          <p:nvPr/>
        </p:nvSpPr>
        <p:spPr>
          <a:xfrm>
            <a:off x="1362073" y="191135"/>
            <a:ext cx="5442167" cy="400110"/>
          </a:xfrm>
          <a:prstGeom prst="rect">
            <a:avLst/>
          </a:prstGeom>
        </p:spPr>
        <p:txBody>
          <a:bodyPr wrap="square">
            <a:spAutoFit/>
          </a:bodyPr>
          <a:lstStyle/>
          <a:p>
            <a:r>
              <a:rPr lang="zh-CN" altLang="zh-CN" sz="2000" b="1" dirty="0">
                <a:solidFill>
                  <a:srgbClr val="045A92"/>
                </a:solidFill>
                <a:latin typeface="微软雅黑" panose="020B0503020204020204" pitchFamily="34" charset="-122"/>
                <a:ea typeface="微软雅黑" panose="020B0503020204020204" pitchFamily="34" charset="-122"/>
              </a:rPr>
              <a:t>提升核电工程质量管理信息化手段运用</a:t>
            </a:r>
            <a:endParaRPr lang="en-US" altLang="zh-CN" b="1" dirty="0">
              <a:solidFill>
                <a:srgbClr val="045A92"/>
              </a:solidFill>
              <a:latin typeface="微软雅黑" panose="020B0503020204020204" pitchFamily="34" charset="-122"/>
              <a:ea typeface="微软雅黑" panose="020B0503020204020204" pitchFamily="34" charset="-122"/>
            </a:endParaRPr>
          </a:p>
        </p:txBody>
      </p:sp>
      <p:sp>
        <p:nvSpPr>
          <p:cNvPr id="4" name="文本框 7">
            <a:extLst>
              <a:ext uri="{FF2B5EF4-FFF2-40B4-BE49-F238E27FC236}">
                <a16:creationId xmlns:a16="http://schemas.microsoft.com/office/drawing/2014/main" id="{B4AB59F7-7B7B-4D71-899A-675126070518}"/>
              </a:ext>
            </a:extLst>
          </p:cNvPr>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3.7</a:t>
            </a:r>
          </a:p>
        </p:txBody>
      </p:sp>
      <p:cxnSp>
        <p:nvCxnSpPr>
          <p:cNvPr id="5" name="直接连接符 4">
            <a:extLst>
              <a:ext uri="{FF2B5EF4-FFF2-40B4-BE49-F238E27FC236}">
                <a16:creationId xmlns:a16="http://schemas.microsoft.com/office/drawing/2014/main" id="{AC90B55C-0E23-4FDF-B4CD-735253788201}"/>
              </a:ext>
            </a:extLst>
          </p:cNvPr>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燕尾形 14">
            <a:extLst>
              <a:ext uri="{FF2B5EF4-FFF2-40B4-BE49-F238E27FC236}">
                <a16:creationId xmlns:a16="http://schemas.microsoft.com/office/drawing/2014/main" id="{CEA2D0F4-B2FE-40B0-A5BF-047941FD6250}"/>
              </a:ext>
            </a:extLst>
          </p:cNvPr>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4">
            <a:extLst>
              <a:ext uri="{FF2B5EF4-FFF2-40B4-BE49-F238E27FC236}">
                <a16:creationId xmlns:a16="http://schemas.microsoft.com/office/drawing/2014/main" id="{E90914C8-8F93-428C-9EFD-5CEB30FD7552}"/>
              </a:ext>
            </a:extLst>
          </p:cNvPr>
          <p:cNvSpPr/>
          <p:nvPr/>
        </p:nvSpPr>
        <p:spPr bwMode="auto">
          <a:xfrm>
            <a:off x="276860" y="822325"/>
            <a:ext cx="8640960" cy="3549625"/>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indent="537887" algn="just">
              <a:lnSpc>
                <a:spcPct val="150000"/>
              </a:lnSpc>
            </a:pP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提升核电工程质量管理信息化手段运用</a:t>
            </a:r>
            <a:r>
              <a:rPr lang="zh-CN" altLang="en-US" sz="1600" dirty="0">
                <a:latin typeface="华文楷体" panose="02010600040101010101" pitchFamily="2" charset="-122"/>
                <a:ea typeface="华文楷体" panose="02010600040101010101" pitchFamily="2" charset="-122"/>
                <a:cs typeface="Times New Roman" panose="02020603050405020304" pitchFamily="18" charset="0"/>
              </a:rPr>
              <a:t>，推行</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质量计划</a:t>
            </a:r>
            <a:r>
              <a:rPr lang="zh-CN" altLang="en-US" sz="1600" dirty="0">
                <a:latin typeface="华文楷体" panose="02010600040101010101" pitchFamily="2" charset="-122"/>
                <a:ea typeface="华文楷体" panose="02010600040101010101" pitchFamily="2" charset="-122"/>
                <a:cs typeface="Times New Roman" panose="02020603050405020304" pitchFamily="18" charset="0"/>
              </a:rPr>
              <a:t>线上实施，供方评价</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、方案等线上审查</a:t>
            </a:r>
            <a:r>
              <a:rPr lang="zh-CN" altLang="en-US" sz="1600" dirty="0">
                <a:latin typeface="华文楷体" panose="02010600040101010101" pitchFamily="2" charset="-122"/>
                <a:ea typeface="华文楷体" panose="02010600040101010101" pitchFamily="2" charset="-122"/>
                <a:cs typeface="Times New Roman" panose="02020603050405020304" pitchFamily="18" charset="0"/>
              </a:rPr>
              <a:t>，实现</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全过程数字化、信息化管理</a:t>
            </a:r>
            <a:r>
              <a:rPr lang="zh-CN" altLang="en-US" sz="1600" dirty="0">
                <a:latin typeface="华文楷体" panose="02010600040101010101" pitchFamily="2" charset="-122"/>
                <a:ea typeface="华文楷体" panose="02010600040101010101" pitchFamily="2" charset="-122"/>
                <a:cs typeface="Times New Roman" panose="02020603050405020304" pitchFamily="18" charset="0"/>
              </a:rPr>
              <a:t>，使各项质控</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工作同步化、信息化、智能化</a:t>
            </a:r>
            <a:r>
              <a:rPr lang="zh-CN" altLang="en-US" sz="1600" dirty="0">
                <a:latin typeface="华文楷体" panose="02010600040101010101" pitchFamily="2" charset="-122"/>
                <a:ea typeface="华文楷体" panose="02010600040101010101" pitchFamily="2" charset="-122"/>
                <a:cs typeface="Times New Roman" panose="02020603050405020304" pitchFamily="18" charset="0"/>
              </a:rPr>
              <a:t>，避免违规、造假等情况。</a:t>
            </a:r>
            <a:endParaRPr lang="en-US" altLang="zh-CN" sz="1600" dirty="0">
              <a:latin typeface="华文楷体" panose="02010600040101010101" pitchFamily="2" charset="-122"/>
              <a:ea typeface="华文楷体" panose="02010600040101010101" pitchFamily="2" charset="-122"/>
              <a:cs typeface="Times New Roman" panose="02020603050405020304" pitchFamily="18" charset="0"/>
            </a:endParaRPr>
          </a:p>
          <a:p>
            <a:pPr indent="537887" algn="just">
              <a:lnSpc>
                <a:spcPct val="150000"/>
              </a:lnSpc>
            </a:pP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质量计划</a:t>
            </a:r>
            <a:r>
              <a:rPr lang="zh-CN" altLang="en-US" sz="1600" dirty="0">
                <a:latin typeface="华文楷体" panose="02010600040101010101" pitchFamily="2" charset="-122"/>
                <a:ea typeface="华文楷体" panose="02010600040101010101" pitchFamily="2" charset="-122"/>
                <a:cs typeface="Times New Roman" panose="02020603050405020304" pitchFamily="18" charset="0"/>
              </a:rPr>
              <a:t>线上消点：</a:t>
            </a:r>
            <a:endParaRPr lang="en-US" altLang="zh-CN" sz="1600" dirty="0">
              <a:latin typeface="华文楷体" panose="02010600040101010101" pitchFamily="2" charset="-122"/>
              <a:ea typeface="华文楷体" panose="02010600040101010101" pitchFamily="2" charset="-122"/>
              <a:cs typeface="Times New Roman" panose="02020603050405020304" pitchFamily="18" charset="0"/>
            </a:endParaRPr>
          </a:p>
          <a:p>
            <a:pPr indent="355600" algn="l">
              <a:lnSpc>
                <a:spcPct val="150000"/>
              </a:lnSpc>
            </a:pPr>
            <a:r>
              <a:rPr lang="en-US" altLang="zh-CN" sz="1600" dirty="0">
                <a:latin typeface="华文楷体" panose="02010600040101010101" pitchFamily="2" charset="-122"/>
                <a:ea typeface="华文楷体" panose="02010600040101010101" pitchFamily="2" charset="-122"/>
                <a:cs typeface="Times New Roman" panose="02020603050405020304" pitchFamily="18" charset="0"/>
              </a:rPr>
              <a:t>1</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、质控消点业务将直接生成消点数据，确保消点数据的真实性和准确性；</a:t>
            </a:r>
          </a:p>
          <a:p>
            <a:pPr indent="355600" algn="l">
              <a:lnSpc>
                <a:spcPct val="150000"/>
              </a:lnSpc>
            </a:pPr>
            <a:r>
              <a:rPr lang="en-US" altLang="zh-CN" sz="1600" dirty="0">
                <a:latin typeface="华文楷体" panose="02010600040101010101" pitchFamily="2" charset="-122"/>
                <a:ea typeface="华文楷体" panose="02010600040101010101" pitchFamily="2" charset="-122"/>
                <a:cs typeface="Times New Roman" panose="02020603050405020304" pitchFamily="18" charset="0"/>
              </a:rPr>
              <a:t>2</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、管理系统依据施工单位、作业工种及建安子项等多维度生成质量计划消点统计报表，细化质量趋势分析、提升质量风险预警和控制能力；</a:t>
            </a:r>
          </a:p>
          <a:p>
            <a:pPr indent="355600" algn="l">
              <a:lnSpc>
                <a:spcPct val="150000"/>
              </a:lnSpc>
            </a:pPr>
            <a:r>
              <a:rPr lang="en-US" altLang="zh-CN" sz="1600" dirty="0">
                <a:latin typeface="华文楷体" panose="02010600040101010101" pitchFamily="2" charset="-122"/>
                <a:ea typeface="华文楷体" panose="02010600040101010101" pitchFamily="2" charset="-122"/>
                <a:cs typeface="Times New Roman" panose="02020603050405020304" pitchFamily="18" charset="0"/>
              </a:rPr>
              <a:t>3</a:t>
            </a:r>
            <a:r>
              <a:rPr lang="zh-CN" altLang="zh-CN" sz="1600" dirty="0">
                <a:latin typeface="华文楷体" panose="02010600040101010101" pitchFamily="2" charset="-122"/>
                <a:ea typeface="华文楷体" panose="02010600040101010101" pitchFamily="2" charset="-122"/>
                <a:cs typeface="Times New Roman" panose="02020603050405020304" pitchFamily="18" charset="0"/>
              </a:rPr>
              <a:t>、质量计划过程消点采用移动端开展，通过严格的准入、身份验证、时间逻辑设定，可有效防止过程中漏签、错签、消点不及时、造假等；</a:t>
            </a:r>
          </a:p>
        </p:txBody>
      </p:sp>
    </p:spTree>
    <p:extLst>
      <p:ext uri="{BB962C8B-B14F-4D97-AF65-F5344CB8AC3E}">
        <p14:creationId xmlns:p14="http://schemas.microsoft.com/office/powerpoint/2010/main" val="251219528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62074" y="191135"/>
            <a:ext cx="4218037"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sym typeface="+mn-ea"/>
              </a:rPr>
              <a:t>重视总结分析，积极开展经验反馈</a:t>
            </a:r>
          </a:p>
        </p:txBody>
      </p:sp>
      <p:sp>
        <p:nvSpPr>
          <p:cNvPr id="12" name="文本框 7"/>
          <p:cNvSpPr txBox="1">
            <a:spLocks noChangeArrowheads="1"/>
          </p:cNvSpPr>
          <p:nvPr>
            <p:custDataLst>
              <p:tags r:id="rId2"/>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3.8</a:t>
            </a:r>
          </a:p>
        </p:txBody>
      </p:sp>
      <p:cxnSp>
        <p:nvCxnSpPr>
          <p:cNvPr id="14" name="直接连接符 13"/>
          <p:cNvCxnSpPr/>
          <p:nvPr>
            <p:custDataLst>
              <p:tags r:id="rId3"/>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5" name="燕尾形 14"/>
          <p:cNvSpPr/>
          <p:nvPr>
            <p:custDataLst>
              <p:tags r:id="rId4"/>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bwMode="auto">
          <a:xfrm>
            <a:off x="179512" y="680719"/>
            <a:ext cx="8641080" cy="3475207"/>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dirty="0">
              <a:ln>
                <a:noFill/>
              </a:ln>
              <a:solidFill>
                <a:srgbClr val="C00000"/>
              </a:solidFill>
              <a:effectLst/>
              <a:uLnTx/>
              <a:uFillTx/>
              <a:latin typeface="华文楷体" panose="02010600040101010101" pitchFamily="2" charset="-122"/>
              <a:ea typeface="华文楷体" panose="02010600040101010101" pitchFamily="2" charset="-122"/>
            </a:endParaRPr>
          </a:p>
        </p:txBody>
      </p:sp>
      <p:sp>
        <p:nvSpPr>
          <p:cNvPr id="3" name="矩形 2"/>
          <p:cNvSpPr/>
          <p:nvPr/>
        </p:nvSpPr>
        <p:spPr>
          <a:xfrm>
            <a:off x="421736" y="876406"/>
            <a:ext cx="8299908" cy="3139321"/>
          </a:xfrm>
          <a:prstGeom prst="rect">
            <a:avLst/>
          </a:prstGeom>
          <a:noFill/>
        </p:spPr>
        <p:txBody>
          <a:bodyPr wrap="square" rtlCol="0">
            <a:spAutoFit/>
          </a:bodyPr>
          <a:lstStyle/>
          <a:p>
            <a:pPr>
              <a:lnSpc>
                <a:spcPct val="150000"/>
              </a:lnSpc>
            </a:pP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1200" dirty="0">
                <a:latin typeface="华文楷体" panose="02010600040101010101" pitchFamily="2" charset="-122"/>
                <a:ea typeface="华文楷体" panose="02010600040101010101" pitchFamily="2" charset="-122"/>
                <a:cs typeface="Times New Roman" panose="02020603050405020304" pitchFamily="18" charset="0"/>
              </a:rPr>
              <a:t>漳州能源</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围绕核电项目建设需求，共选取了《华龙一号首堆示范工程重要经验反馈</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20</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项》、《阳江核电海生物堵塞鼓网导致多机组停堆停机事件》、《关于福清</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5</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6</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号机组无锡新峰部分核级管件违规分包事件》《关于加强核电厂土建施工阶段混凝土浇筑质量管理的函（国核安发</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[2020]122</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号）》《关于法国部分核电厂应急柴油机发电机组抗震性能不足问题经验反馈》等</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55</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起</a:t>
            </a:r>
            <a:r>
              <a:rPr lang="zh-CN" altLang="zh-CN" sz="12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外部典型事件</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，组织各处室开展适应性评价工作，提升公司管理水平。</a:t>
            </a:r>
            <a:endParaRPr lang="en-US" altLang="zh-CN" sz="1200" dirty="0">
              <a:latin typeface="华文楷体" panose="02010600040101010101" pitchFamily="2" charset="-122"/>
              <a:ea typeface="华文楷体" panose="02010600040101010101" pitchFamily="2" charset="-122"/>
              <a:cs typeface="Times New Roman" panose="02020603050405020304" pitchFamily="18" charset="0"/>
            </a:endParaRPr>
          </a:p>
          <a:p>
            <a:pPr>
              <a:lnSpc>
                <a:spcPct val="150000"/>
              </a:lnSpc>
            </a:pP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1200" dirty="0">
                <a:latin typeface="华文楷体" panose="02010600040101010101" pitchFamily="2" charset="-122"/>
                <a:ea typeface="华文楷体" panose="02010600040101010101" pitchFamily="2" charset="-122"/>
                <a:cs typeface="Times New Roman" panose="02020603050405020304" pitchFamily="18" charset="0"/>
              </a:rPr>
              <a:t>同时，漳州能源</a:t>
            </a:r>
            <a:r>
              <a:rPr lang="zh-CN" altLang="zh-CN" sz="1200" dirty="0">
                <a:latin typeface="华文楷体" panose="02010600040101010101" pitchFamily="2" charset="-122"/>
                <a:ea typeface="华文楷体" panose="02010600040101010101" pitchFamily="2" charset="-122"/>
              </a:rPr>
              <a:t>全面消化吸收</a:t>
            </a:r>
            <a:r>
              <a:rPr lang="zh-CN" altLang="zh-CN" sz="1200" b="1" dirty="0">
                <a:solidFill>
                  <a:srgbClr val="C00000"/>
                </a:solidFill>
                <a:latin typeface="华文楷体" panose="02010600040101010101" pitchFamily="2" charset="-122"/>
                <a:ea typeface="华文楷体" panose="02010600040101010101" pitchFamily="2" charset="-122"/>
              </a:rPr>
              <a:t>华龙一号示范工程的相关经验反馈及同行良好实践</a:t>
            </a:r>
            <a:r>
              <a:rPr lang="zh-CN"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组织</a:t>
            </a:r>
            <a:r>
              <a:rPr lang="zh-CN" altLang="en-US" sz="1200" dirty="0">
                <a:latin typeface="华文楷体" panose="02010600040101010101" pitchFamily="2" charset="-122"/>
                <a:ea typeface="华文楷体" panose="02010600040101010101" pitchFamily="2" charset="-122"/>
                <a:cs typeface="Times New Roman" panose="02020603050405020304" pitchFamily="18" charset="0"/>
              </a:rPr>
              <a:t>编制</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1200" dirty="0">
                <a:latin typeface="华文楷体" panose="02010600040101010101" pitchFamily="2" charset="-122"/>
                <a:ea typeface="华文楷体" panose="02010600040101010101" pitchFamily="2" charset="-122"/>
              </a:rPr>
              <a:t>福建漳州核电厂项目技术优化和经验反馈成果集</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12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1200" dirty="0">
                <a:latin typeface="华文楷体" panose="02010600040101010101" pitchFamily="2" charset="-122"/>
                <a:ea typeface="华文楷体" panose="02010600040101010101" pitchFamily="2" charset="-122"/>
              </a:rPr>
              <a:t>从设计</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28</a:t>
            </a:r>
            <a:r>
              <a:rPr lang="zh-CN" altLang="en-US" sz="1200" dirty="0">
                <a:latin typeface="华文楷体" panose="02010600040101010101" pitchFamily="2" charset="-122"/>
                <a:ea typeface="华文楷体" panose="02010600040101010101" pitchFamily="2" charset="-122"/>
              </a:rPr>
              <a:t>项）</a:t>
            </a:r>
            <a:r>
              <a:rPr lang="zh-CN"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运行（</a:t>
            </a:r>
            <a:r>
              <a:rPr lang="en-US" altLang="zh-CN" sz="1200" dirty="0">
                <a:latin typeface="华文楷体" panose="02010600040101010101" pitchFamily="2" charset="-122"/>
                <a:ea typeface="华文楷体" panose="02010600040101010101" pitchFamily="2" charset="-122"/>
              </a:rPr>
              <a:t>108</a:t>
            </a:r>
            <a:r>
              <a:rPr lang="zh-CN" altLang="en-US" sz="1200" dirty="0">
                <a:latin typeface="华文楷体" panose="02010600040101010101" pitchFamily="2" charset="-122"/>
                <a:ea typeface="华文楷体" panose="02010600040101010101" pitchFamily="2" charset="-122"/>
              </a:rPr>
              <a:t>项）</a:t>
            </a:r>
            <a:r>
              <a:rPr lang="zh-CN" altLang="zh-CN" sz="1200" dirty="0">
                <a:latin typeface="华文楷体" panose="02010600040101010101" pitchFamily="2" charset="-122"/>
                <a:ea typeface="华文楷体" panose="02010600040101010101" pitchFamily="2" charset="-122"/>
              </a:rPr>
              <a:t>、建安</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50</a:t>
            </a:r>
            <a:r>
              <a:rPr lang="zh-CN" altLang="en-US" sz="1200" dirty="0">
                <a:latin typeface="华文楷体" panose="02010600040101010101" pitchFamily="2" charset="-122"/>
                <a:ea typeface="华文楷体" panose="02010600040101010101" pitchFamily="2" charset="-122"/>
              </a:rPr>
              <a:t>项）、维修（</a:t>
            </a:r>
            <a:r>
              <a:rPr lang="en-US" altLang="zh-CN" sz="1200" dirty="0">
                <a:latin typeface="华文楷体" panose="02010600040101010101" pitchFamily="2" charset="-122"/>
                <a:ea typeface="华文楷体" panose="02010600040101010101" pitchFamily="2" charset="-122"/>
              </a:rPr>
              <a:t>65</a:t>
            </a:r>
            <a:r>
              <a:rPr lang="zh-CN" altLang="en-US" sz="1200" dirty="0">
                <a:latin typeface="华文楷体" panose="02010600040101010101" pitchFamily="2" charset="-122"/>
                <a:ea typeface="华文楷体" panose="02010600040101010101" pitchFamily="2" charset="-122"/>
              </a:rPr>
              <a:t>项）四</a:t>
            </a:r>
            <a:r>
              <a:rPr lang="zh-CN" altLang="zh-CN" sz="1200" dirty="0">
                <a:latin typeface="华文楷体" panose="02010600040101010101" pitchFamily="2" charset="-122"/>
                <a:ea typeface="华文楷体" panose="02010600040101010101" pitchFamily="2" charset="-122"/>
              </a:rPr>
              <a:t>大领域进行，对漳州核电开展的经验反馈成果进行总结，这些成果总结了漳州核电工程消化吸收的同行建设阶段发生的偏差和良好实践，提出改进方法，为后续工程建设积累经验，促使重点反应在漳州核电的落实情况和取得的实效</a:t>
            </a:r>
            <a:endParaRPr lang="en-US" altLang="zh-CN" sz="1200" dirty="0">
              <a:latin typeface="华文楷体" panose="02010600040101010101" pitchFamily="2" charset="-122"/>
              <a:ea typeface="华文楷体" panose="02010600040101010101" pitchFamily="2" charset="-122"/>
              <a:cs typeface="Times New Roman" panose="02020603050405020304" pitchFamily="18" charset="0"/>
            </a:endParaRPr>
          </a:p>
          <a:p>
            <a:pPr>
              <a:lnSpc>
                <a:spcPct val="150000"/>
              </a:lnSpc>
            </a:pP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公司还</a:t>
            </a:r>
            <a:r>
              <a:rPr lang="zh-CN" altLang="zh-CN" sz="12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创新经验反馈管理的形式方式</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12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与华东监督站联合组织开展“志同道合，共铸华龙”系列技术交流活动</a:t>
            </a:r>
            <a:r>
              <a:rPr lang="zh-CN" altLang="zh-CN" sz="1200" dirty="0">
                <a:latin typeface="华文楷体" panose="02010600040101010101" pitchFamily="2" charset="-122"/>
                <a:ea typeface="华文楷体" panose="02010600040101010101" pitchFamily="2" charset="-122"/>
                <a:cs typeface="Times New Roman" panose="02020603050405020304" pitchFamily="18" charset="0"/>
              </a:rPr>
              <a:t>，通过组织监管单位、业主方和核电各参建单位共同进行技术培训和研讨，提升各方人员技术业务水平，提升施工案例经验反馈实效，助力漳州核电项目高质量建设。</a:t>
            </a:r>
            <a:endParaRPr lang="zh-CN" altLang="en-US" sz="12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25337648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1" y="-20240"/>
            <a:ext cx="9180513" cy="516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标题 1"/>
          <p:cNvSpPr txBox="1"/>
          <p:nvPr/>
        </p:nvSpPr>
        <p:spPr>
          <a:xfrm>
            <a:off x="44498" y="1131590"/>
            <a:ext cx="9018493" cy="2578248"/>
          </a:xfrm>
          <a:prstGeom prst="rect">
            <a:avLst/>
          </a:prstGeom>
        </p:spPr>
        <p:txBody>
          <a:bodyPr lIns="91438" tIns="45719" rIns="91438" bIns="45719"/>
          <a:lstStyle/>
          <a:p>
            <a:pPr algn="ctr" eaLnBrk="0" hangingPunct="0">
              <a:lnSpc>
                <a:spcPct val="120000"/>
              </a:lnSpc>
              <a:defRPr/>
            </a:pPr>
            <a:r>
              <a:rPr lang="zh-CN" altLang="en-US" sz="5400" b="1" kern="0" dirty="0">
                <a:solidFill>
                  <a:srgbClr val="FFFF00"/>
                </a:solidFill>
                <a:latin typeface="微软雅黑" panose="020B0503020204020204" pitchFamily="34" charset="-122"/>
                <a:ea typeface="微软雅黑" panose="020B0503020204020204" pitchFamily="34" charset="-122"/>
              </a:rPr>
              <a:t>汇报完毕</a:t>
            </a:r>
            <a:endParaRPr lang="en-US" altLang="zh-CN" sz="5400" b="1" kern="0" dirty="0">
              <a:solidFill>
                <a:srgbClr val="FFFF00"/>
              </a:solidFill>
              <a:latin typeface="微软雅黑" panose="020B0503020204020204" pitchFamily="34" charset="-122"/>
              <a:ea typeface="微软雅黑" panose="020B0503020204020204" pitchFamily="34" charset="-122"/>
            </a:endParaRPr>
          </a:p>
          <a:p>
            <a:pPr algn="ctr" eaLnBrk="0" hangingPunct="0">
              <a:lnSpc>
                <a:spcPct val="120000"/>
              </a:lnSpc>
              <a:defRPr/>
            </a:pPr>
            <a:r>
              <a:rPr lang="en-US" altLang="zh-CN" sz="2400" b="1" kern="0" dirty="0">
                <a:solidFill>
                  <a:srgbClr val="FFFF00"/>
                </a:solidFill>
                <a:latin typeface="微软雅黑" panose="020B0503020204020204" pitchFamily="34" charset="-122"/>
                <a:ea typeface="微软雅黑" panose="020B0503020204020204" pitchFamily="34" charset="-122"/>
              </a:rPr>
              <a:t>  </a:t>
            </a:r>
          </a:p>
          <a:p>
            <a:pPr algn="ctr" eaLnBrk="0" hangingPunct="0">
              <a:lnSpc>
                <a:spcPct val="120000"/>
              </a:lnSpc>
              <a:defRPr/>
            </a:pPr>
            <a:r>
              <a:rPr lang="zh-CN" altLang="en-US" sz="3600" b="1" kern="0" dirty="0">
                <a:solidFill>
                  <a:srgbClr val="FFFF00"/>
                </a:solidFill>
                <a:latin typeface="微软雅黑" panose="020B0503020204020204" pitchFamily="34" charset="-122"/>
                <a:ea typeface="微软雅黑" panose="020B0503020204020204" pitchFamily="34" charset="-122"/>
              </a:rPr>
              <a:t>感谢各位领导、专家聆听指导</a:t>
            </a:r>
          </a:p>
        </p:txBody>
      </p:sp>
    </p:spTree>
    <p:extLst>
      <p:ext uri="{BB962C8B-B14F-4D97-AF65-F5344CB8AC3E}">
        <p14:creationId xmlns:p14="http://schemas.microsoft.com/office/powerpoint/2010/main" val="420028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组合 269"/>
          <p:cNvGrpSpPr/>
          <p:nvPr/>
        </p:nvGrpSpPr>
        <p:grpSpPr>
          <a:xfrm>
            <a:off x="1831340" y="1912620"/>
            <a:ext cx="5481320" cy="1318260"/>
            <a:chOff x="2687" y="3012"/>
            <a:chExt cx="8632" cy="2076"/>
          </a:xfrm>
        </p:grpSpPr>
        <p:sp>
          <p:nvSpPr>
            <p:cNvPr id="264" name="Freeform 9"/>
            <p:cNvSpPr>
              <a:spLocks noChangeArrowheads="1"/>
            </p:cNvSpPr>
            <p:nvPr/>
          </p:nvSpPr>
          <p:spPr bwMode="auto">
            <a:xfrm>
              <a:off x="2687" y="3012"/>
              <a:ext cx="2117" cy="1861"/>
            </a:xfrm>
            <a:custGeom>
              <a:avLst/>
              <a:gdLst>
                <a:gd name="T0" fmla="*/ 2147483646 w 1940"/>
                <a:gd name="T1" fmla="*/ 2147483646 h 1680"/>
                <a:gd name="T2" fmla="*/ 2147483646 w 1940"/>
                <a:gd name="T3" fmla="*/ 2147483646 h 1680"/>
                <a:gd name="T4" fmla="*/ 2147483646 w 1940"/>
                <a:gd name="T5" fmla="*/ 2147483646 h 1680"/>
                <a:gd name="T6" fmla="*/ 2147483646 w 1940"/>
                <a:gd name="T7" fmla="*/ 2147483646 h 1680"/>
                <a:gd name="T8" fmla="*/ 2147483646 w 1940"/>
                <a:gd name="T9" fmla="*/ 2147483646 h 1680"/>
                <a:gd name="T10" fmla="*/ 2147483646 w 1940"/>
                <a:gd name="T11" fmla="*/ 2147483646 h 1680"/>
                <a:gd name="T12" fmla="*/ 0 w 1940"/>
                <a:gd name="T13" fmla="*/ 2147483646 h 1680"/>
                <a:gd name="T14" fmla="*/ 2147483646 w 1940"/>
                <a:gd name="T15" fmla="*/ 2147483646 h 1680"/>
                <a:gd name="T16" fmla="*/ 2147483646 w 1940"/>
                <a:gd name="T17" fmla="*/ 0 h 1680"/>
                <a:gd name="T18" fmla="*/ 2147483646 w 1940"/>
                <a:gd name="T19" fmla="*/ 0 h 1680"/>
                <a:gd name="T20" fmla="*/ 2147483646 w 1940"/>
                <a:gd name="T21" fmla="*/ 0 h 1680"/>
                <a:gd name="T22" fmla="*/ 2147483646 w 1940"/>
                <a:gd name="T23" fmla="*/ 2147483646 h 1680"/>
                <a:gd name="T24" fmla="*/ 2147483646 w 1940"/>
                <a:gd name="T25" fmla="*/ 2147483646 h 1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0"/>
                <a:gd name="T40" fmla="*/ 0 h 1680"/>
                <a:gd name="T41" fmla="*/ 1940 w 1940"/>
                <a:gd name="T42" fmla="*/ 1680 h 16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0" h="1680">
                  <a:moveTo>
                    <a:pt x="1940" y="840"/>
                  </a:moveTo>
                  <a:lnTo>
                    <a:pt x="1698" y="1260"/>
                  </a:lnTo>
                  <a:lnTo>
                    <a:pt x="1455" y="1680"/>
                  </a:lnTo>
                  <a:lnTo>
                    <a:pt x="970" y="1680"/>
                  </a:lnTo>
                  <a:lnTo>
                    <a:pt x="485" y="1680"/>
                  </a:lnTo>
                  <a:lnTo>
                    <a:pt x="243" y="1260"/>
                  </a:lnTo>
                  <a:lnTo>
                    <a:pt x="0" y="840"/>
                  </a:lnTo>
                  <a:lnTo>
                    <a:pt x="243" y="420"/>
                  </a:lnTo>
                  <a:lnTo>
                    <a:pt x="485" y="0"/>
                  </a:lnTo>
                  <a:lnTo>
                    <a:pt x="970" y="0"/>
                  </a:lnTo>
                  <a:lnTo>
                    <a:pt x="1455" y="0"/>
                  </a:lnTo>
                  <a:lnTo>
                    <a:pt x="1698" y="420"/>
                  </a:lnTo>
                  <a:lnTo>
                    <a:pt x="1940" y="840"/>
                  </a:lnTo>
                  <a:close/>
                </a:path>
              </a:pathLst>
            </a:custGeom>
            <a:solidFill>
              <a:srgbClr val="0070C0"/>
            </a:solidFill>
            <a:ln w="9525">
              <a:noFill/>
              <a:round/>
            </a:ln>
          </p:spPr>
          <p:txBody>
            <a:bodyPr/>
            <a:lstStyle/>
            <a:p>
              <a:pPr>
                <a:defRPr/>
              </a:pPr>
              <a:endParaRPr lang="zh-CN" altLang="en-US" sz="2400">
                <a:solidFill>
                  <a:prstClr val="black"/>
                </a:solidFill>
                <a:latin typeface="Arial" panose="020B0604020202020204"/>
                <a:ea typeface="+mn-ea"/>
              </a:endParaRPr>
            </a:p>
          </p:txBody>
        </p:sp>
        <p:sp>
          <p:nvSpPr>
            <p:cNvPr id="265" name="Rectangle 82"/>
            <p:cNvSpPr>
              <a:spLocks noChangeArrowheads="1"/>
            </p:cNvSpPr>
            <p:nvPr/>
          </p:nvSpPr>
          <p:spPr bwMode="auto">
            <a:xfrm>
              <a:off x="3254" y="3071"/>
              <a:ext cx="983" cy="1744"/>
            </a:xfrm>
            <a:prstGeom prst="rect">
              <a:avLst/>
            </a:prstGeom>
            <a:noFill/>
            <a:ln w="9525">
              <a:noFill/>
              <a:miter lim="800000"/>
            </a:ln>
          </p:spPr>
          <p:txBody>
            <a:bodyPr wrap="square" lIns="0" tIns="0" rIns="0" bIns="0">
              <a:spAutoFit/>
            </a:bodyPr>
            <a:lstStyle/>
            <a:p>
              <a:pPr eaLnBrk="1" hangingPunct="1">
                <a:buFont typeface="Arial" panose="020B0604020202020204" pitchFamily="34" charset="0"/>
                <a:buNone/>
                <a:defRPr/>
              </a:pPr>
              <a:r>
                <a:rPr lang="en-US" altLang="zh-CN" sz="7200" b="1" dirty="0">
                  <a:solidFill>
                    <a:schemeClr val="bg1"/>
                  </a:solidFill>
                  <a:latin typeface="微软雅黑" panose="020B0503020204020204" pitchFamily="34" charset="-122"/>
                  <a:ea typeface="微软雅黑" panose="020B0503020204020204" pitchFamily="34" charset="-122"/>
                </a:rPr>
                <a:t>1</a:t>
              </a:r>
            </a:p>
          </p:txBody>
        </p:sp>
        <p:pic>
          <p:nvPicPr>
            <p:cNvPr id="266" name="Picture 87" descr="C:\Users\Administrator\Desktop\PPT\未标题-1.png"/>
            <p:cNvPicPr>
              <a:picLocks noChangeAspect="1" noChangeArrowheads="1"/>
            </p:cNvPicPr>
            <p:nvPr/>
          </p:nvPicPr>
          <p:blipFill>
            <a:blip r:embed="rId2"/>
            <a:srcRect/>
            <a:stretch>
              <a:fillRect/>
            </a:stretch>
          </p:blipFill>
          <p:spPr bwMode="auto">
            <a:xfrm>
              <a:off x="3695" y="4494"/>
              <a:ext cx="7624" cy="594"/>
            </a:xfrm>
            <a:prstGeom prst="rect">
              <a:avLst/>
            </a:prstGeom>
            <a:noFill/>
            <a:ln w="9525">
              <a:noFill/>
              <a:miter lim="800000"/>
              <a:headEnd/>
              <a:tailEnd/>
            </a:ln>
          </p:spPr>
        </p:pic>
        <p:sp>
          <p:nvSpPr>
            <p:cNvPr id="267" name="TextBox 33"/>
            <p:cNvSpPr txBox="1">
              <a:spLocks noChangeArrowheads="1"/>
            </p:cNvSpPr>
            <p:nvPr/>
          </p:nvSpPr>
          <p:spPr bwMode="auto">
            <a:xfrm>
              <a:off x="5225" y="3494"/>
              <a:ext cx="5194" cy="1000"/>
            </a:xfrm>
            <a:prstGeom prst="rect">
              <a:avLst/>
            </a:prstGeom>
            <a:noFill/>
            <a:ln>
              <a:noFill/>
            </a:ln>
          </p:spPr>
          <p:txBody>
            <a:bodyPr wrap="square" lIns="81644" tIns="40822" rIns="81644" bIns="4082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41985" eaLnBrk="1" fontAlgn="auto" hangingPunct="1">
                <a:spcBef>
                  <a:spcPts val="0"/>
                </a:spcBef>
                <a:spcAft>
                  <a:spcPts val="0"/>
                </a:spcAft>
                <a:defRPr/>
              </a:pPr>
              <a:r>
                <a:rPr lang="zh-CN" altLang="en-US" sz="3600" b="1" kern="0" spc="200" dirty="0">
                  <a:solidFill>
                    <a:srgbClr val="0070C0"/>
                  </a:solidFill>
                  <a:latin typeface="微软雅黑" panose="020B0503020204020204" pitchFamily="34" charset="-122"/>
                  <a:ea typeface="微软雅黑" panose="020B0503020204020204" pitchFamily="34" charset="-122"/>
                  <a:cs typeface="+mn-ea"/>
                  <a:sym typeface="+mn-lt"/>
                </a:rPr>
                <a:t>   项目概况</a:t>
              </a:r>
              <a:endParaRPr sz="3600" b="1" kern="0" spc="200" dirty="0">
                <a:solidFill>
                  <a:srgbClr val="0070C0"/>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995E9C2B-A8F4-400B-96B9-689AD18A4BCC}"/>
              </a:ext>
            </a:extLst>
          </p:cNvPr>
          <p:cNvSpPr/>
          <p:nvPr/>
        </p:nvSpPr>
        <p:spPr>
          <a:xfrm>
            <a:off x="1362075" y="191135"/>
            <a:ext cx="1793240" cy="400110"/>
          </a:xfrm>
          <a:prstGeom prst="rect">
            <a:avLst/>
          </a:prstGeom>
        </p:spPr>
        <p:txBody>
          <a:bodyPr wrap="square">
            <a:spAutoFit/>
          </a:bodyPr>
          <a:lstStyle/>
          <a:p>
            <a:r>
              <a:rPr lang="zh-CN" altLang="en-US" sz="2000" b="1" dirty="0">
                <a:solidFill>
                  <a:srgbClr val="045A92"/>
                </a:solidFill>
                <a:latin typeface="微软雅黑" panose="020B0503020204020204" pitchFamily="34" charset="-122"/>
                <a:ea typeface="微软雅黑" panose="020B0503020204020204" pitchFamily="34" charset="-122"/>
                <a:sym typeface="+mn-ea"/>
              </a:rPr>
              <a:t>核电项目概况</a:t>
            </a:r>
          </a:p>
        </p:txBody>
      </p:sp>
      <p:sp>
        <p:nvSpPr>
          <p:cNvPr id="26" name="文本框 7">
            <a:extLst>
              <a:ext uri="{FF2B5EF4-FFF2-40B4-BE49-F238E27FC236}">
                <a16:creationId xmlns:a16="http://schemas.microsoft.com/office/drawing/2014/main" id="{73C94F20-7EC9-4ECE-9006-846CCBBF9779}"/>
              </a:ext>
            </a:extLst>
          </p:cNvPr>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1.1</a:t>
            </a:r>
          </a:p>
        </p:txBody>
      </p:sp>
      <p:cxnSp>
        <p:nvCxnSpPr>
          <p:cNvPr id="27" name="直接连接符 26">
            <a:extLst>
              <a:ext uri="{FF2B5EF4-FFF2-40B4-BE49-F238E27FC236}">
                <a16:creationId xmlns:a16="http://schemas.microsoft.com/office/drawing/2014/main" id="{761D1FB6-A7B2-4C55-B8D7-58F475E55A77}"/>
              </a:ext>
            </a:extLst>
          </p:cNvPr>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28" name="燕尾形 420">
            <a:extLst>
              <a:ext uri="{FF2B5EF4-FFF2-40B4-BE49-F238E27FC236}">
                <a16:creationId xmlns:a16="http://schemas.microsoft.com/office/drawing/2014/main" id="{929F7FB9-AA3D-4F9C-8905-DB4F937F84A0}"/>
              </a:ext>
            </a:extLst>
          </p:cNvPr>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28537" y="684621"/>
            <a:ext cx="4571955" cy="3831818"/>
          </a:xfrm>
          <a:prstGeom prst="rect">
            <a:avLst/>
          </a:prstGeom>
        </p:spPr>
        <p:txBody>
          <a:bodyPr wrap="square">
            <a:spAutoFit/>
          </a:bodyPr>
          <a:lstStyle/>
          <a:p>
            <a:pPr indent="457200">
              <a:lnSpc>
                <a:spcPct val="150000"/>
              </a:lnSpc>
            </a:pP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漳州核电项目规划</a:t>
            </a:r>
            <a:r>
              <a:rPr lang="zh-CN" altLang="zh-CN"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建设</a:t>
            </a:r>
            <a:r>
              <a:rPr lang="en-US" altLang="zh-CN"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zh-CN"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台百万千瓦</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级“华龙一号”融合技术核电机组，总投资约</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1500</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亿元。一期工程两台机组已开工建设，单台机组</a:t>
            </a:r>
            <a:r>
              <a:rPr lang="zh-CN" altLang="zh-CN"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建设工期为</a:t>
            </a:r>
            <a:r>
              <a:rPr lang="en-US" altLang="zh-CN"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个月</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27</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日，漳州核电</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3-6 </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号机组项目建议书正式上报至国家发改委。国家能源局已将漳州核电</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3-6</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号机组列入国家核电中长期发展规划开工备选项目清单。</a:t>
            </a:r>
            <a:r>
              <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7-8</a:t>
            </a:r>
            <a:r>
              <a:rPr lang="zh-CN"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号机组当前正在开展总平面设计及论证大纲编制工作。</a:t>
            </a:r>
            <a:endParaRPr lang="en-US" altLang="zh-CN"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Picture 6"/>
          <p:cNvPicPr>
            <a:picLocks noChangeAspect="1" noChangeArrowheads="1"/>
          </p:cNvPicPr>
          <p:nvPr/>
        </p:nvPicPr>
        <p:blipFill>
          <a:blip r:embed="rId6" cstate="print">
            <a:lum bright="10000" contrast="30000"/>
          </a:blip>
          <a:srcRect/>
          <a:stretch>
            <a:fillRect/>
          </a:stretch>
        </p:blipFill>
        <p:spPr bwMode="auto">
          <a:xfrm>
            <a:off x="4860032" y="1491630"/>
            <a:ext cx="4024527" cy="2571750"/>
          </a:xfrm>
          <a:prstGeom prst="rect">
            <a:avLst/>
          </a:prstGeom>
          <a:noFill/>
          <a:ln w="9525">
            <a:noFill/>
            <a:miter lim="800000"/>
            <a:headEnd/>
            <a:tailEnd/>
          </a:ln>
        </p:spPr>
      </p:pic>
    </p:spTree>
    <p:extLst>
      <p:ext uri="{BB962C8B-B14F-4D97-AF65-F5344CB8AC3E}">
        <p14:creationId xmlns:p14="http://schemas.microsoft.com/office/powerpoint/2010/main" val="28610613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矩形 406"/>
          <p:cNvSpPr/>
          <p:nvPr/>
        </p:nvSpPr>
        <p:spPr>
          <a:xfrm>
            <a:off x="1362075" y="191135"/>
            <a:ext cx="1793240" cy="398780"/>
          </a:xfrm>
          <a:prstGeom prst="rect">
            <a:avLst/>
          </a:prstGeom>
        </p:spPr>
        <p:txBody>
          <a:bodyPr wrap="square">
            <a:spAutoFit/>
          </a:bodyPr>
          <a:lstStyle/>
          <a:p>
            <a:r>
              <a:rPr lang="zh-CN" altLang="en-US" sz="2000" b="1">
                <a:solidFill>
                  <a:srgbClr val="045A92"/>
                </a:solidFill>
                <a:latin typeface="微软雅黑" panose="020B0503020204020204" pitchFamily="34" charset="-122"/>
                <a:ea typeface="微软雅黑" panose="020B0503020204020204" pitchFamily="34" charset="-122"/>
                <a:sym typeface="+mn-ea"/>
              </a:rPr>
              <a:t>项目管理模式</a:t>
            </a:r>
          </a:p>
        </p:txBody>
      </p:sp>
      <p:sp>
        <p:nvSpPr>
          <p:cNvPr id="419" name="文本框 7"/>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1.2</a:t>
            </a:r>
          </a:p>
        </p:txBody>
      </p:sp>
      <p:cxnSp>
        <p:nvCxnSpPr>
          <p:cNvPr id="420" name="直接连接符 419"/>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421" name="燕尾形 420"/>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4"/>
            </p:custDataLst>
          </p:nvPr>
        </p:nvSpPr>
        <p:spPr>
          <a:xfrm>
            <a:off x="-53917" y="2932430"/>
            <a:ext cx="3027680" cy="670560"/>
          </a:xfrm>
          <a:prstGeom prst="rect">
            <a:avLst/>
          </a:prstGeom>
        </p:spPr>
        <p:txBody>
          <a:bodyPr wrap="square" lIns="67500" tIns="35100" rIns="67500" bIns="35100" anchor="ctr" anchorCtr="0">
            <a:normAutofit/>
          </a:bodyPr>
          <a:lstStyle>
            <a:defPPr>
              <a:defRPr lang="zh-CN"/>
            </a:defPPr>
            <a:lvl1pPr algn="r">
              <a:defRPr sz="2000">
                <a:solidFill>
                  <a:sysClr val="window" lastClr="FFFFFF"/>
                </a:solidFill>
              </a:defRPr>
            </a:lvl1pPr>
          </a:lstStyle>
          <a:p>
            <a:pPr algn="l">
              <a:lnSpc>
                <a:spcPct val="120000"/>
              </a:lnSpc>
            </a:pPr>
            <a:r>
              <a:rPr lang="zh-CN" altLang="en-US" sz="105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开展独立监理。对核电工程施工质量承担监理责任</a:t>
            </a:r>
          </a:p>
        </p:txBody>
      </p:sp>
      <p:sp>
        <p:nvSpPr>
          <p:cNvPr id="4" name="Freeform 5"/>
          <p:cNvSpPr/>
          <p:nvPr>
            <p:custDataLst>
              <p:tags r:id="rId5"/>
            </p:custDataLst>
          </p:nvPr>
        </p:nvSpPr>
        <p:spPr bwMode="auto">
          <a:xfrm>
            <a:off x="4769543" y="2354580"/>
            <a:ext cx="1343025" cy="1404620"/>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rgbClr val="79B6D3"/>
          </a:solidFill>
          <a:ln>
            <a:noFill/>
          </a:ln>
        </p:spPr>
        <p:txBody>
          <a:bodyPr vert="horz" wrap="square" lIns="67500" tIns="35100" rIns="67500" bIns="35100" numCol="1" anchor="t" anchorCtr="0" compatLnSpc="1">
            <a:normAutofit/>
          </a:bodyPr>
          <a:lstStyle/>
          <a:p>
            <a:pPr>
              <a:lnSpc>
                <a:spcPct val="120000"/>
              </a:lnSpc>
            </a:pPr>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6"/>
          <p:cNvSpPr/>
          <p:nvPr>
            <p:custDataLst>
              <p:tags r:id="rId6"/>
            </p:custDataLst>
          </p:nvPr>
        </p:nvSpPr>
        <p:spPr bwMode="auto">
          <a:xfrm>
            <a:off x="4039928" y="1305560"/>
            <a:ext cx="1248410" cy="1305560"/>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rgbClr val="8EAADC"/>
          </a:solidFill>
          <a:ln>
            <a:noFill/>
          </a:ln>
        </p:spPr>
        <p:txBody>
          <a:bodyPr vert="horz" wrap="square" lIns="67500" tIns="35100" rIns="67500" bIns="35100" numCol="1" anchor="t" anchorCtr="0" compatLnSpc="1">
            <a:normAutofit/>
          </a:bodyPr>
          <a:lstStyle/>
          <a:p>
            <a:pPr>
              <a:lnSpc>
                <a:spcPct val="120000"/>
              </a:lnSpc>
            </a:pPr>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7"/>
          <p:cNvSpPr/>
          <p:nvPr>
            <p:custDataLst>
              <p:tags r:id="rId7"/>
            </p:custDataLst>
          </p:nvPr>
        </p:nvSpPr>
        <p:spPr bwMode="auto">
          <a:xfrm>
            <a:off x="3112193" y="2344420"/>
            <a:ext cx="1343025" cy="1405255"/>
          </a:xfrm>
          <a:custGeom>
            <a:avLst/>
            <a:gdLst>
              <a:gd name="T0" fmla="*/ 814 w 1143"/>
              <a:gd name="T1" fmla="*/ 656 h 1143"/>
              <a:gd name="T2" fmla="*/ 866 w 1143"/>
              <a:gd name="T3" fmla="*/ 781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2 h 1143"/>
              <a:gd name="T24" fmla="*/ 184 w 1143"/>
              <a:gd name="T25" fmla="*/ 755 h 1143"/>
              <a:gd name="T26" fmla="*/ 227 w 1143"/>
              <a:gd name="T27" fmla="*/ 798 h 1143"/>
              <a:gd name="T28" fmla="*/ 384 w 1143"/>
              <a:gd name="T29" fmla="*/ 956 h 1143"/>
              <a:gd name="T30" fmla="*/ 396 w 1143"/>
              <a:gd name="T31" fmla="*/ 969 h 1143"/>
              <a:gd name="T32" fmla="*/ 571 w 1143"/>
              <a:gd name="T33" fmla="*/ 1143 h 1143"/>
              <a:gd name="T34" fmla="*/ 571 w 1143"/>
              <a:gd name="T35" fmla="*/ 1143 h 1143"/>
              <a:gd name="T36" fmla="*/ 745 w 1143"/>
              <a:gd name="T37" fmla="*/ 970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1"/>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300"/>
                  <a:pt x="1057" y="243"/>
                </a:cubicBezTo>
                <a:cubicBezTo>
                  <a:pt x="1127" y="147"/>
                  <a:pt x="993" y="12"/>
                  <a:pt x="896" y="83"/>
                </a:cubicBezTo>
                <a:cubicBezTo>
                  <a:pt x="840" y="124"/>
                  <a:pt x="864" y="157"/>
                  <a:pt x="845" y="207"/>
                </a:cubicBezTo>
                <a:cubicBezTo>
                  <a:pt x="835" y="234"/>
                  <a:pt x="805" y="234"/>
                  <a:pt x="743" y="172"/>
                </a:cubicBezTo>
                <a:cubicBezTo>
                  <a:pt x="571" y="0"/>
                  <a:pt x="571" y="0"/>
                  <a:pt x="571" y="0"/>
                </a:cubicBezTo>
                <a:cubicBezTo>
                  <a:pt x="0" y="572"/>
                  <a:pt x="0" y="572"/>
                  <a:pt x="0" y="572"/>
                </a:cubicBezTo>
                <a:cubicBezTo>
                  <a:pt x="184" y="755"/>
                  <a:pt x="184" y="755"/>
                  <a:pt x="184" y="755"/>
                </a:cubicBezTo>
                <a:cubicBezTo>
                  <a:pt x="227" y="798"/>
                  <a:pt x="227" y="798"/>
                  <a:pt x="227" y="798"/>
                </a:cubicBezTo>
                <a:cubicBezTo>
                  <a:pt x="384" y="956"/>
                  <a:pt x="384" y="956"/>
                  <a:pt x="384" y="956"/>
                </a:cubicBezTo>
                <a:cubicBezTo>
                  <a:pt x="388" y="960"/>
                  <a:pt x="392" y="964"/>
                  <a:pt x="396" y="969"/>
                </a:cubicBezTo>
                <a:cubicBezTo>
                  <a:pt x="571" y="1143"/>
                  <a:pt x="571" y="1143"/>
                  <a:pt x="571" y="1143"/>
                </a:cubicBezTo>
                <a:cubicBezTo>
                  <a:pt x="571" y="1143"/>
                  <a:pt x="571" y="1143"/>
                  <a:pt x="571" y="1143"/>
                </a:cubicBezTo>
                <a:cubicBezTo>
                  <a:pt x="745" y="970"/>
                  <a:pt x="745" y="970"/>
                  <a:pt x="745" y="970"/>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rgbClr val="8590CA"/>
          </a:solidFill>
          <a:ln>
            <a:noFill/>
          </a:ln>
        </p:spPr>
        <p:txBody>
          <a:bodyPr vert="horz" wrap="square" lIns="67500" tIns="35100" rIns="67500" bIns="35100" numCol="1" anchor="t" anchorCtr="0" compatLnSpc="1">
            <a:normAutofit/>
          </a:bodyPr>
          <a:lstStyle/>
          <a:p>
            <a:pPr>
              <a:lnSpc>
                <a:spcPct val="120000"/>
              </a:lnSpc>
            </a:pPr>
            <a:endParaRPr lang="id-ID" sz="1350">
              <a:latin typeface="Arial" panose="020B0604020202020204" pitchFamily="34" charset="0"/>
              <a:ea typeface="微软雅黑" panose="020B0503020204020204" pitchFamily="34" charset="-122"/>
              <a:sym typeface="Arial" panose="020B0604020202020204" pitchFamily="34" charset="0"/>
            </a:endParaRPr>
          </a:p>
        </p:txBody>
      </p:sp>
      <p:cxnSp>
        <p:nvCxnSpPr>
          <p:cNvPr id="26" name="Straight Connector 25"/>
          <p:cNvCxnSpPr/>
          <p:nvPr>
            <p:custDataLst>
              <p:tags r:id="rId8"/>
            </p:custDataLst>
          </p:nvPr>
        </p:nvCxnSpPr>
        <p:spPr>
          <a:xfrm flipH="1">
            <a:off x="2128578" y="3047365"/>
            <a:ext cx="1035685" cy="0"/>
          </a:xfrm>
          <a:prstGeom prst="line">
            <a:avLst/>
          </a:prstGeom>
          <a:ln w="25400">
            <a:solidFill>
              <a:srgbClr val="8590CA"/>
            </a:solidFill>
            <a:tailEnd type="oval"/>
          </a:ln>
        </p:spPr>
        <p:style>
          <a:lnRef idx="1">
            <a:srgbClr val="8590CA"/>
          </a:lnRef>
          <a:fillRef idx="0">
            <a:srgbClr val="8590CA"/>
          </a:fillRef>
          <a:effectRef idx="0">
            <a:srgbClr val="8590CA"/>
          </a:effectRef>
          <a:fontRef idx="minor">
            <a:sysClr val="windowText" lastClr="000000"/>
          </a:fontRef>
        </p:style>
      </p:cxnSp>
      <p:cxnSp>
        <p:nvCxnSpPr>
          <p:cNvPr id="28" name="Straight Connector 27"/>
          <p:cNvCxnSpPr>
            <a:stCxn id="4" idx="11"/>
          </p:cNvCxnSpPr>
          <p:nvPr>
            <p:custDataLst>
              <p:tags r:id="rId9"/>
            </p:custDataLst>
          </p:nvPr>
        </p:nvCxnSpPr>
        <p:spPr>
          <a:xfrm>
            <a:off x="6111933" y="3057525"/>
            <a:ext cx="937260" cy="635"/>
          </a:xfrm>
          <a:prstGeom prst="line">
            <a:avLst/>
          </a:prstGeom>
          <a:ln w="25400">
            <a:solidFill>
              <a:srgbClr val="79B6D3"/>
            </a:solidFill>
            <a:tailEnd type="oval"/>
          </a:ln>
        </p:spPr>
        <p:style>
          <a:lnRef idx="1">
            <a:srgbClr val="8590CA"/>
          </a:lnRef>
          <a:fillRef idx="0">
            <a:srgbClr val="8590CA"/>
          </a:fillRef>
          <a:effectRef idx="0">
            <a:srgbClr val="8590CA"/>
          </a:effectRef>
          <a:fontRef idx="minor">
            <a:sysClr val="windowText" lastClr="000000"/>
          </a:fontRef>
        </p:style>
      </p:cxnSp>
      <p:cxnSp>
        <p:nvCxnSpPr>
          <p:cNvPr id="29" name="Straight Connector 28"/>
          <p:cNvCxnSpPr>
            <a:stCxn id="5" idx="12"/>
          </p:cNvCxnSpPr>
          <p:nvPr>
            <p:custDataLst>
              <p:tags r:id="rId10"/>
            </p:custDataLst>
          </p:nvPr>
        </p:nvCxnSpPr>
        <p:spPr>
          <a:xfrm flipH="1">
            <a:off x="3420168" y="1754505"/>
            <a:ext cx="815975" cy="5080"/>
          </a:xfrm>
          <a:prstGeom prst="line">
            <a:avLst/>
          </a:prstGeom>
          <a:ln w="25400">
            <a:solidFill>
              <a:srgbClr val="8EAADC"/>
            </a:solidFill>
            <a:tailEnd type="oval"/>
          </a:ln>
        </p:spPr>
        <p:style>
          <a:lnRef idx="1">
            <a:srgbClr val="8590CA"/>
          </a:lnRef>
          <a:fillRef idx="0">
            <a:srgbClr val="8590CA"/>
          </a:fillRef>
          <a:effectRef idx="0">
            <a:srgbClr val="8590CA"/>
          </a:effectRef>
          <a:fontRef idx="minor">
            <a:sysClr val="windowText" lastClr="000000"/>
          </a:fontRef>
        </p:style>
      </p:cxnSp>
      <p:sp>
        <p:nvSpPr>
          <p:cNvPr id="20" name="文本框 19"/>
          <p:cNvSpPr txBox="1"/>
          <p:nvPr>
            <p:custDataLst>
              <p:tags r:id="rId11"/>
            </p:custDataLst>
          </p:nvPr>
        </p:nvSpPr>
        <p:spPr>
          <a:xfrm>
            <a:off x="81338" y="1424305"/>
            <a:ext cx="3167380" cy="670560"/>
          </a:xfrm>
          <a:prstGeom prst="rect">
            <a:avLst/>
          </a:prstGeom>
        </p:spPr>
        <p:txBody>
          <a:bodyPr wrap="square" lIns="67500" tIns="35100" rIns="67500" bIns="35100" anchor="ctr" anchorCtr="0">
            <a:normAutofit/>
          </a:bodyPr>
          <a:lstStyle>
            <a:defPPr>
              <a:defRPr lang="zh-CN"/>
            </a:defPPr>
            <a:lvl1pPr algn="r">
              <a:defRPr sz="2000">
                <a:solidFill>
                  <a:sysClr val="window" lastClr="FFFFFF"/>
                </a:solidFill>
              </a:defRPr>
            </a:lvl1pPr>
          </a:lstStyle>
          <a:p>
            <a:pPr algn="l">
              <a:lnSpc>
                <a:spcPct val="120000"/>
              </a:lnSpc>
            </a:pPr>
            <a:r>
              <a:rPr lang="zh-CN" altLang="en-US" sz="105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按“业主负责制下总承包模式”开展项目管理工作，作为业主负总责和最终责任</a:t>
            </a:r>
          </a:p>
        </p:txBody>
      </p:sp>
      <p:sp>
        <p:nvSpPr>
          <p:cNvPr id="21" name="文本框 20"/>
          <p:cNvSpPr txBox="1"/>
          <p:nvPr>
            <p:custDataLst>
              <p:tags r:id="rId12"/>
            </p:custDataLst>
          </p:nvPr>
        </p:nvSpPr>
        <p:spPr>
          <a:xfrm>
            <a:off x="81338" y="1179194"/>
            <a:ext cx="4030345" cy="464185"/>
          </a:xfrm>
          <a:prstGeom prst="rect">
            <a:avLst/>
          </a:prstGeom>
          <a:noFill/>
        </p:spPr>
        <p:txBody>
          <a:bodyPr wrap="square" lIns="67500" tIns="35100" rIns="67500" bIns="35100" rtlCol="0" anchor="ctr" anchorCtr="0"/>
          <a:lstStyle>
            <a:defPPr>
              <a:defRPr lang="zh-CN"/>
            </a:defPPr>
            <a:lvl1pPr algn="r">
              <a:defRPr sz="2400" b="1">
                <a:solidFill>
                  <a:sysClr val="window" lastClr="FFFFFF"/>
                </a:solidFill>
                <a:latin typeface="Arial" panose="020B0604020202020204" pitchFamily="34" charset="0"/>
                <a:ea typeface="微软雅黑" panose="020B0503020204020204" pitchFamily="34" charset="-122"/>
                <a:cs typeface="+mn-ea"/>
              </a:defRPr>
            </a:lvl1pPr>
          </a:lstStyle>
          <a:p>
            <a:pPr>
              <a:lnSpc>
                <a:spcPct val="120000"/>
              </a:lnSpc>
            </a:pPr>
            <a:r>
              <a:rPr lang="zh-CN" altLang="en-US" sz="16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中核国电漳州能源有限公司</a:t>
            </a:r>
            <a:r>
              <a:rPr lang="zh-CN" altLang="en-US" sz="7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700" spc="300" dirty="0">
                <a:solidFill>
                  <a:sysClr val="windowText" lastClr="000000"/>
                </a:solidFill>
                <a:sym typeface="Arial" panose="020B0604020202020204" pitchFamily="34" charset="0"/>
              </a:rPr>
              <a:t>简称漳州能源</a:t>
            </a:r>
            <a:r>
              <a:rPr lang="zh-CN" altLang="en-US" sz="7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p>
        </p:txBody>
      </p:sp>
      <p:sp>
        <p:nvSpPr>
          <p:cNvPr id="23" name="文本框 22"/>
          <p:cNvSpPr txBox="1"/>
          <p:nvPr>
            <p:custDataLst>
              <p:tags r:id="rId13"/>
            </p:custDataLst>
          </p:nvPr>
        </p:nvSpPr>
        <p:spPr>
          <a:xfrm>
            <a:off x="81338" y="2661285"/>
            <a:ext cx="3296285" cy="464185"/>
          </a:xfrm>
          <a:prstGeom prst="rect">
            <a:avLst/>
          </a:prstGeom>
          <a:noFill/>
        </p:spPr>
        <p:txBody>
          <a:bodyPr wrap="square" lIns="67500" tIns="35100" rIns="67500" bIns="35100" rtlCol="0" anchor="ctr" anchorCtr="0"/>
          <a:lstStyle>
            <a:defPPr>
              <a:defRPr lang="zh-CN"/>
            </a:defPPr>
            <a:lvl1pPr algn="r">
              <a:defRPr sz="2400" b="1">
                <a:solidFill>
                  <a:sysClr val="window" lastClr="FFFFFF"/>
                </a:solidFill>
                <a:latin typeface="Arial" panose="020B0604020202020204" pitchFamily="34" charset="0"/>
                <a:ea typeface="微软雅黑" panose="020B0503020204020204" pitchFamily="34" charset="-122"/>
                <a:cs typeface="+mn-ea"/>
              </a:defRPr>
            </a:lvl1pPr>
          </a:lstStyle>
          <a:p>
            <a:pPr>
              <a:lnSpc>
                <a:spcPct val="120000"/>
              </a:lnSpc>
            </a:pPr>
            <a:r>
              <a:rPr lang="zh-CN" altLang="en-US" sz="16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中核工程咨询有限公司</a:t>
            </a:r>
            <a:r>
              <a:rPr lang="zh-CN" altLang="en-US" sz="7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（简称监理）</a:t>
            </a:r>
          </a:p>
        </p:txBody>
      </p:sp>
      <p:sp>
        <p:nvSpPr>
          <p:cNvPr id="24" name="文本框 23"/>
          <p:cNvSpPr txBox="1"/>
          <p:nvPr>
            <p:custDataLst>
              <p:tags r:id="rId14"/>
            </p:custDataLst>
          </p:nvPr>
        </p:nvSpPr>
        <p:spPr>
          <a:xfrm>
            <a:off x="6112568" y="2932430"/>
            <a:ext cx="2896870" cy="670560"/>
          </a:xfrm>
          <a:prstGeom prst="rect">
            <a:avLst/>
          </a:prstGeom>
        </p:spPr>
        <p:txBody>
          <a:bodyPr wrap="square" lIns="67500" tIns="35100" rIns="67500" bIns="35100" anchor="ctr" anchorCtr="0">
            <a:normAutofit/>
          </a:bodyPr>
          <a:lstStyle>
            <a:defPPr>
              <a:defRPr lang="zh-CN"/>
            </a:defPPr>
            <a:lvl1pPr algn="r">
              <a:defRPr sz="2000">
                <a:solidFill>
                  <a:sysClr val="window" lastClr="FFFFFF"/>
                </a:solidFill>
              </a:defRPr>
            </a:lvl1pPr>
          </a:lstStyle>
          <a:p>
            <a:pPr algn="l">
              <a:lnSpc>
                <a:spcPct val="120000"/>
              </a:lnSpc>
            </a:pPr>
            <a:r>
              <a:rPr lang="zh-CN" altLang="en-US" sz="105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做为总包方对其承担的工程设计、设备采购、施工管理、调试等工作负直接责任</a:t>
            </a:r>
          </a:p>
        </p:txBody>
      </p:sp>
      <p:sp>
        <p:nvSpPr>
          <p:cNvPr id="25" name="文本框 24"/>
          <p:cNvSpPr txBox="1"/>
          <p:nvPr>
            <p:custDataLst>
              <p:tags r:id="rId15"/>
            </p:custDataLst>
          </p:nvPr>
        </p:nvSpPr>
        <p:spPr>
          <a:xfrm>
            <a:off x="5690928" y="2678354"/>
            <a:ext cx="3528392" cy="464185"/>
          </a:xfrm>
          <a:prstGeom prst="rect">
            <a:avLst/>
          </a:prstGeom>
          <a:noFill/>
        </p:spPr>
        <p:txBody>
          <a:bodyPr wrap="square" lIns="67500" tIns="35100" rIns="67500" bIns="35100" rtlCol="0" anchor="ctr" anchorCtr="0"/>
          <a:lstStyle>
            <a:defPPr>
              <a:defRPr lang="zh-CN"/>
            </a:defPPr>
            <a:lvl1pPr algn="r">
              <a:defRPr sz="2400" b="1">
                <a:solidFill>
                  <a:sysClr val="window" lastClr="FFFFFF"/>
                </a:solidFill>
                <a:latin typeface="Arial" panose="020B0604020202020204" pitchFamily="34" charset="0"/>
                <a:ea typeface="微软雅黑" panose="020B0503020204020204" pitchFamily="34" charset="-122"/>
                <a:cs typeface="+mn-ea"/>
              </a:defRPr>
            </a:lvl1pPr>
          </a:lstStyle>
          <a:p>
            <a:pPr algn="l">
              <a:lnSpc>
                <a:spcPct val="120000"/>
              </a:lnSpc>
            </a:pPr>
            <a:r>
              <a:rPr lang="zh-CN" altLang="en-US" sz="16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中国核电工程有限公司</a:t>
            </a:r>
            <a:r>
              <a:rPr lang="zh-CN" altLang="en-US" sz="7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（简称工程公司）</a:t>
            </a:r>
          </a:p>
        </p:txBody>
      </p:sp>
      <p:sp>
        <p:nvSpPr>
          <p:cNvPr id="71" name="任意多边形 15"/>
          <p:cNvSpPr/>
          <p:nvPr>
            <p:custDataLst>
              <p:tags r:id="rId16"/>
            </p:custDataLst>
          </p:nvPr>
        </p:nvSpPr>
        <p:spPr bwMode="auto">
          <a:xfrm>
            <a:off x="3479858" y="2874010"/>
            <a:ext cx="353060" cy="368935"/>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solidFill>
              <a:schemeClr val="bg1"/>
            </a:solidFill>
          </a:ln>
        </p:spPr>
        <p:txBody>
          <a:bodyPr vert="horz" wrap="square" lIns="68580" tIns="34290" rIns="68580" bIns="34290"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endParaRPr lang="zh-CN" altLang="en-US" sz="1350" dirty="0">
              <a:solidFill>
                <a:schemeClr val="accent4"/>
              </a:solidFill>
              <a:latin typeface="微软雅黑" panose="020B0503020204020204" pitchFamily="34" charset="-122"/>
              <a:ea typeface="微软雅黑" panose="020B0503020204020204" pitchFamily="34" charset="-122"/>
              <a:sym typeface="+mn-lt"/>
            </a:endParaRPr>
          </a:p>
        </p:txBody>
      </p:sp>
      <p:sp>
        <p:nvSpPr>
          <p:cNvPr id="52" name="任意多边形 9"/>
          <p:cNvSpPr/>
          <p:nvPr>
            <p:custDataLst>
              <p:tags r:id="rId17"/>
            </p:custDataLst>
          </p:nvPr>
        </p:nvSpPr>
        <p:spPr bwMode="auto">
          <a:xfrm>
            <a:off x="4487603" y="1754505"/>
            <a:ext cx="353060" cy="29273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solidFill>
              <a:schemeClr val="bg1"/>
            </a:solidFill>
          </a:ln>
        </p:spPr>
        <p:txBody>
          <a:bodyPr vert="horz" wrap="square" lIns="68580" tIns="34290" rIns="68580" bIns="34290"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任意多边形 12"/>
          <p:cNvSpPr/>
          <p:nvPr>
            <p:custDataLst>
              <p:tags r:id="rId18"/>
            </p:custDataLst>
          </p:nvPr>
        </p:nvSpPr>
        <p:spPr bwMode="auto">
          <a:xfrm>
            <a:off x="5364538" y="2874010"/>
            <a:ext cx="326390" cy="334645"/>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solidFill>
              <a:schemeClr val="bg1"/>
            </a:solidFill>
          </a:ln>
        </p:spPr>
        <p:txBody>
          <a:bodyPr vert="horz" wrap="square" lIns="68580" tIns="34290" rIns="68580" bIns="34290"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pPr>
            <a:endParaRPr lang="zh-CN" altLang="en-US" sz="135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7248113" y="3842239"/>
            <a:ext cx="1891030" cy="927735"/>
            <a:chOff x="10154" y="5443"/>
            <a:chExt cx="2978" cy="1461"/>
          </a:xfrm>
        </p:grpSpPr>
        <p:sp>
          <p:nvSpPr>
            <p:cNvPr id="12" name="文本框 11"/>
            <p:cNvSpPr txBox="1"/>
            <p:nvPr>
              <p:custDataLst>
                <p:tags r:id="rId21"/>
              </p:custDataLst>
            </p:nvPr>
          </p:nvSpPr>
          <p:spPr>
            <a:xfrm>
              <a:off x="10353" y="5848"/>
              <a:ext cx="2779" cy="1056"/>
            </a:xfrm>
            <a:prstGeom prst="rect">
              <a:avLst/>
            </a:prstGeom>
          </p:spPr>
          <p:txBody>
            <a:bodyPr wrap="square" lIns="67500" tIns="35100" rIns="67500" bIns="35100" anchor="ctr" anchorCtr="0">
              <a:normAutofit/>
            </a:bodyPr>
            <a:lstStyle>
              <a:defPPr>
                <a:defRPr lang="zh-CN"/>
              </a:defPPr>
              <a:lvl1pPr algn="r">
                <a:defRPr sz="2000">
                  <a:solidFill>
                    <a:sysClr val="window" lastClr="FFFFFF"/>
                  </a:solidFill>
                </a:defRPr>
              </a:lvl1pPr>
            </a:lstStyle>
            <a:p>
              <a:pPr algn="ctr">
                <a:lnSpc>
                  <a:spcPct val="120000"/>
                </a:lnSpc>
              </a:pPr>
              <a:r>
                <a:rPr lang="zh-CN" altLang="en-US" sz="105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对其所承担的核电工程施工质量负责</a:t>
              </a:r>
            </a:p>
          </p:txBody>
        </p:sp>
        <p:sp>
          <p:nvSpPr>
            <p:cNvPr id="13" name="文本框 12"/>
            <p:cNvSpPr txBox="1"/>
            <p:nvPr>
              <p:custDataLst>
                <p:tags r:id="rId22"/>
              </p:custDataLst>
            </p:nvPr>
          </p:nvSpPr>
          <p:spPr>
            <a:xfrm>
              <a:off x="10154" y="5443"/>
              <a:ext cx="2969" cy="731"/>
            </a:xfrm>
            <a:prstGeom prst="rect">
              <a:avLst/>
            </a:prstGeom>
            <a:noFill/>
          </p:spPr>
          <p:txBody>
            <a:bodyPr wrap="square" lIns="67500" tIns="35100" rIns="67500" bIns="35100" rtlCol="0" anchor="ctr" anchorCtr="0"/>
            <a:lstStyle>
              <a:defPPr>
                <a:defRPr lang="zh-CN"/>
              </a:defPPr>
              <a:lvl1pPr algn="r">
                <a:defRPr sz="2400" b="1">
                  <a:solidFill>
                    <a:sysClr val="window" lastClr="FFFFFF"/>
                  </a:solidFill>
                  <a:latin typeface="Arial" panose="020B0604020202020204" pitchFamily="34" charset="0"/>
                  <a:ea typeface="微软雅黑" panose="020B0503020204020204" pitchFamily="34" charset="-122"/>
                  <a:cs typeface="+mn-ea"/>
                </a:defRPr>
              </a:lvl1pPr>
            </a:lstStyle>
            <a:p>
              <a:pPr algn="ctr">
                <a:lnSpc>
                  <a:spcPct val="120000"/>
                </a:lnSpc>
              </a:pPr>
              <a:r>
                <a:rPr lang="zh-CN" altLang="en-US" sz="1600" spc="3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施工单位</a:t>
              </a:r>
            </a:p>
          </p:txBody>
        </p:sp>
      </p:grpSp>
      <p:pic>
        <p:nvPicPr>
          <p:cNvPr id="15" name="图片 14" descr="resource"/>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5400000">
            <a:off x="8032010" y="3617063"/>
            <a:ext cx="568809" cy="206375"/>
          </a:xfrm>
          <a:prstGeom prst="rect">
            <a:avLst/>
          </a:prstGeom>
        </p:spPr>
      </p:pic>
      <p:sp>
        <p:nvSpPr>
          <p:cNvPr id="2" name="TextBox 1"/>
          <p:cNvSpPr txBox="1"/>
          <p:nvPr/>
        </p:nvSpPr>
        <p:spPr>
          <a:xfrm>
            <a:off x="476885" y="680720"/>
            <a:ext cx="8239581" cy="584775"/>
          </a:xfrm>
          <a:prstGeom prst="rect">
            <a:avLst/>
          </a:prstGeom>
          <a:noFill/>
        </p:spPr>
        <p:txBody>
          <a:bodyPr wrap="square" rtlCol="0">
            <a:spAutoFit/>
          </a:bodyPr>
          <a:lstStyle/>
          <a:p>
            <a:r>
              <a:rPr lang="zh-CN" altLang="en-US" sz="1600" b="1" dirty="0"/>
              <a:t>    核电厂营运单位、核电工程总承包单位、设计单位、设备制造单位、施工单位、监理单位等按照各自职责对所承担的核电工程质量负有终身责任。</a:t>
            </a:r>
          </a:p>
        </p:txBody>
      </p:sp>
      <p:grpSp>
        <p:nvGrpSpPr>
          <p:cNvPr id="27" name="组合 26"/>
          <p:cNvGrpSpPr/>
          <p:nvPr/>
        </p:nvGrpSpPr>
        <p:grpSpPr>
          <a:xfrm>
            <a:off x="5536731" y="3814877"/>
            <a:ext cx="1969135" cy="929005"/>
            <a:chOff x="10241" y="5453"/>
            <a:chExt cx="3101" cy="1463"/>
          </a:xfrm>
        </p:grpSpPr>
        <p:sp>
          <p:nvSpPr>
            <p:cNvPr id="30" name="文本框 11"/>
            <p:cNvSpPr txBox="1"/>
            <p:nvPr>
              <p:custDataLst>
                <p:tags r:id="rId19"/>
              </p:custDataLst>
            </p:nvPr>
          </p:nvSpPr>
          <p:spPr>
            <a:xfrm>
              <a:off x="10309" y="5860"/>
              <a:ext cx="3033" cy="1056"/>
            </a:xfrm>
            <a:prstGeom prst="rect">
              <a:avLst/>
            </a:prstGeom>
          </p:spPr>
          <p:txBody>
            <a:bodyPr wrap="square" lIns="67500" tIns="35100" rIns="67500" bIns="35100" anchor="ctr" anchorCtr="0">
              <a:normAutofit/>
            </a:bodyPr>
            <a:lstStyle>
              <a:defPPr>
                <a:defRPr lang="zh-CN"/>
              </a:defPPr>
              <a:lvl1pPr algn="r">
                <a:defRPr sz="2000">
                  <a:solidFill>
                    <a:sysClr val="window" lastClr="FFFFFF"/>
                  </a:solidFill>
                </a:defRPr>
              </a:lvl1pPr>
            </a:lstStyle>
            <a:p>
              <a:pPr algn="ctr">
                <a:lnSpc>
                  <a:spcPct val="120000"/>
                </a:lnSpc>
              </a:pPr>
              <a:r>
                <a:rPr lang="zh-CN" altLang="en-US" sz="1050" spc="150" dirty="0">
                  <a:solidFill>
                    <a:schemeClr val="tx1"/>
                  </a:solidFill>
                  <a:latin typeface="Arial" panose="020B0604020202020204" pitchFamily="34" charset="0"/>
                  <a:ea typeface="微软雅黑" panose="020B0503020204020204" pitchFamily="34" charset="-122"/>
                  <a:sym typeface="Arial" panose="020B0604020202020204" pitchFamily="34" charset="0"/>
                </a:rPr>
                <a:t>对其所承担的核电工程设备制造质量负责</a:t>
              </a:r>
            </a:p>
          </p:txBody>
        </p:sp>
        <p:sp>
          <p:nvSpPr>
            <p:cNvPr id="31" name="文本框 12"/>
            <p:cNvSpPr txBox="1"/>
            <p:nvPr>
              <p:custDataLst>
                <p:tags r:id="rId20"/>
              </p:custDataLst>
            </p:nvPr>
          </p:nvSpPr>
          <p:spPr>
            <a:xfrm>
              <a:off x="10241" y="5453"/>
              <a:ext cx="2969" cy="731"/>
            </a:xfrm>
            <a:prstGeom prst="rect">
              <a:avLst/>
            </a:prstGeom>
            <a:noFill/>
          </p:spPr>
          <p:txBody>
            <a:bodyPr wrap="square" lIns="67500" tIns="35100" rIns="67500" bIns="35100" rtlCol="0" anchor="ctr" anchorCtr="0"/>
            <a:lstStyle>
              <a:defPPr>
                <a:defRPr lang="zh-CN"/>
              </a:defPPr>
              <a:lvl1pPr algn="r">
                <a:defRPr sz="2400" b="1">
                  <a:solidFill>
                    <a:sysClr val="window" lastClr="FFFFFF"/>
                  </a:solidFill>
                  <a:latin typeface="Arial" panose="020B0604020202020204" pitchFamily="34" charset="0"/>
                  <a:ea typeface="微软雅黑" panose="020B0503020204020204" pitchFamily="34" charset="-122"/>
                  <a:cs typeface="+mn-ea"/>
                </a:defRPr>
              </a:lvl1pPr>
            </a:lstStyle>
            <a:p>
              <a:pPr algn="ctr">
                <a:lnSpc>
                  <a:spcPct val="120000"/>
                </a:lnSpc>
              </a:pPr>
              <a:r>
                <a:rPr lang="zh-CN" altLang="en-US" sz="1600" spc="300" dirty="0">
                  <a:solidFill>
                    <a:schemeClr val="tx1"/>
                  </a:solidFill>
                  <a:latin typeface="Arial" panose="020B0604020202020204" pitchFamily="34" charset="0"/>
                  <a:ea typeface="微软雅黑" panose="020B0503020204020204" pitchFamily="34" charset="-122"/>
                  <a:sym typeface="Arial" panose="020B0604020202020204" pitchFamily="34" charset="0"/>
                </a:rPr>
                <a:t>设备制造单位</a:t>
              </a:r>
            </a:p>
          </p:txBody>
        </p:sp>
      </p:grpSp>
      <p:pic>
        <p:nvPicPr>
          <p:cNvPr id="32" name="图片 31" descr="resource"/>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5400000">
            <a:off x="6361671" y="3573191"/>
            <a:ext cx="568808" cy="206375"/>
          </a:xfrm>
          <a:prstGeom prst="rect">
            <a:avLst/>
          </a:prstGeom>
        </p:spPr>
      </p:pic>
    </p:spTree>
    <p:extLst>
      <p:ext uri="{BB962C8B-B14F-4D97-AF65-F5344CB8AC3E}">
        <p14:creationId xmlns:p14="http://schemas.microsoft.com/office/powerpoint/2010/main" val="4082422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组合 269"/>
          <p:cNvGrpSpPr/>
          <p:nvPr/>
        </p:nvGrpSpPr>
        <p:grpSpPr>
          <a:xfrm>
            <a:off x="395536" y="1858816"/>
            <a:ext cx="8352790" cy="1318260"/>
            <a:chOff x="2687" y="3012"/>
            <a:chExt cx="13154" cy="2076"/>
          </a:xfrm>
        </p:grpSpPr>
        <p:sp>
          <p:nvSpPr>
            <p:cNvPr id="264" name="Freeform 9"/>
            <p:cNvSpPr>
              <a:spLocks noChangeArrowheads="1"/>
            </p:cNvSpPr>
            <p:nvPr/>
          </p:nvSpPr>
          <p:spPr bwMode="auto">
            <a:xfrm>
              <a:off x="2687" y="3012"/>
              <a:ext cx="2117" cy="1861"/>
            </a:xfrm>
            <a:custGeom>
              <a:avLst/>
              <a:gdLst>
                <a:gd name="T0" fmla="*/ 2147483646 w 1940"/>
                <a:gd name="T1" fmla="*/ 2147483646 h 1680"/>
                <a:gd name="T2" fmla="*/ 2147483646 w 1940"/>
                <a:gd name="T3" fmla="*/ 2147483646 h 1680"/>
                <a:gd name="T4" fmla="*/ 2147483646 w 1940"/>
                <a:gd name="T5" fmla="*/ 2147483646 h 1680"/>
                <a:gd name="T6" fmla="*/ 2147483646 w 1940"/>
                <a:gd name="T7" fmla="*/ 2147483646 h 1680"/>
                <a:gd name="T8" fmla="*/ 2147483646 w 1940"/>
                <a:gd name="T9" fmla="*/ 2147483646 h 1680"/>
                <a:gd name="T10" fmla="*/ 2147483646 w 1940"/>
                <a:gd name="T11" fmla="*/ 2147483646 h 1680"/>
                <a:gd name="T12" fmla="*/ 0 w 1940"/>
                <a:gd name="T13" fmla="*/ 2147483646 h 1680"/>
                <a:gd name="T14" fmla="*/ 2147483646 w 1940"/>
                <a:gd name="T15" fmla="*/ 2147483646 h 1680"/>
                <a:gd name="T16" fmla="*/ 2147483646 w 1940"/>
                <a:gd name="T17" fmla="*/ 0 h 1680"/>
                <a:gd name="T18" fmla="*/ 2147483646 w 1940"/>
                <a:gd name="T19" fmla="*/ 0 h 1680"/>
                <a:gd name="T20" fmla="*/ 2147483646 w 1940"/>
                <a:gd name="T21" fmla="*/ 0 h 1680"/>
                <a:gd name="T22" fmla="*/ 2147483646 w 1940"/>
                <a:gd name="T23" fmla="*/ 2147483646 h 1680"/>
                <a:gd name="T24" fmla="*/ 2147483646 w 1940"/>
                <a:gd name="T25" fmla="*/ 2147483646 h 1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0"/>
                <a:gd name="T40" fmla="*/ 0 h 1680"/>
                <a:gd name="T41" fmla="*/ 1940 w 1940"/>
                <a:gd name="T42" fmla="*/ 1680 h 16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0" h="1680">
                  <a:moveTo>
                    <a:pt x="1940" y="840"/>
                  </a:moveTo>
                  <a:lnTo>
                    <a:pt x="1698" y="1260"/>
                  </a:lnTo>
                  <a:lnTo>
                    <a:pt x="1455" y="1680"/>
                  </a:lnTo>
                  <a:lnTo>
                    <a:pt x="970" y="1680"/>
                  </a:lnTo>
                  <a:lnTo>
                    <a:pt x="485" y="1680"/>
                  </a:lnTo>
                  <a:lnTo>
                    <a:pt x="243" y="1260"/>
                  </a:lnTo>
                  <a:lnTo>
                    <a:pt x="0" y="840"/>
                  </a:lnTo>
                  <a:lnTo>
                    <a:pt x="243" y="420"/>
                  </a:lnTo>
                  <a:lnTo>
                    <a:pt x="485" y="0"/>
                  </a:lnTo>
                  <a:lnTo>
                    <a:pt x="970" y="0"/>
                  </a:lnTo>
                  <a:lnTo>
                    <a:pt x="1455" y="0"/>
                  </a:lnTo>
                  <a:lnTo>
                    <a:pt x="1698" y="420"/>
                  </a:lnTo>
                  <a:lnTo>
                    <a:pt x="1940" y="840"/>
                  </a:lnTo>
                  <a:close/>
                </a:path>
              </a:pathLst>
            </a:custGeom>
            <a:solidFill>
              <a:srgbClr val="0070C0"/>
            </a:solidFill>
            <a:ln w="9525">
              <a:noFill/>
              <a:round/>
            </a:ln>
          </p:spPr>
          <p:txBody>
            <a:bodyPr/>
            <a:lstStyle/>
            <a:p>
              <a:pPr>
                <a:defRPr/>
              </a:pPr>
              <a:endParaRPr lang="zh-CN" altLang="en-US" sz="2400">
                <a:solidFill>
                  <a:prstClr val="black"/>
                </a:solidFill>
                <a:latin typeface="Arial" panose="020B0604020202020204"/>
                <a:ea typeface="+mn-ea"/>
              </a:endParaRPr>
            </a:p>
          </p:txBody>
        </p:sp>
        <p:sp>
          <p:nvSpPr>
            <p:cNvPr id="265" name="Rectangle 82"/>
            <p:cNvSpPr>
              <a:spLocks noChangeArrowheads="1"/>
            </p:cNvSpPr>
            <p:nvPr/>
          </p:nvSpPr>
          <p:spPr bwMode="auto">
            <a:xfrm>
              <a:off x="3254" y="3071"/>
              <a:ext cx="983" cy="1744"/>
            </a:xfrm>
            <a:prstGeom prst="rect">
              <a:avLst/>
            </a:prstGeom>
            <a:noFill/>
            <a:ln w="9525">
              <a:noFill/>
              <a:miter lim="800000"/>
            </a:ln>
          </p:spPr>
          <p:txBody>
            <a:bodyPr wrap="square" lIns="0" tIns="0" rIns="0" bIns="0">
              <a:spAutoFit/>
            </a:bodyPr>
            <a:lstStyle/>
            <a:p>
              <a:pPr eaLnBrk="1" hangingPunct="1">
                <a:buFont typeface="Arial" panose="020B0604020202020204" pitchFamily="34" charset="0"/>
                <a:buNone/>
                <a:defRPr/>
              </a:pPr>
              <a:r>
                <a:rPr lang="en-US" altLang="zh-CN" sz="7200" b="1" dirty="0">
                  <a:solidFill>
                    <a:schemeClr val="bg1"/>
                  </a:solidFill>
                  <a:latin typeface="微软雅黑" panose="020B0503020204020204" pitchFamily="34" charset="-122"/>
                  <a:ea typeface="微软雅黑" panose="020B0503020204020204" pitchFamily="34" charset="-122"/>
                </a:rPr>
                <a:t>2</a:t>
              </a:r>
            </a:p>
          </p:txBody>
        </p:sp>
        <p:pic>
          <p:nvPicPr>
            <p:cNvPr id="266" name="Picture 87" descr="C:\Users\Administrator\Desktop\PPT\未标题-1.png"/>
            <p:cNvPicPr>
              <a:picLocks noChangeAspect="1" noChangeArrowheads="1"/>
            </p:cNvPicPr>
            <p:nvPr/>
          </p:nvPicPr>
          <p:blipFill>
            <a:blip r:embed="rId2"/>
            <a:srcRect/>
            <a:stretch>
              <a:fillRect/>
            </a:stretch>
          </p:blipFill>
          <p:spPr bwMode="auto">
            <a:xfrm>
              <a:off x="3695" y="4494"/>
              <a:ext cx="12146" cy="594"/>
            </a:xfrm>
            <a:prstGeom prst="rect">
              <a:avLst/>
            </a:prstGeom>
            <a:noFill/>
            <a:ln w="9525">
              <a:noFill/>
              <a:miter lim="800000"/>
              <a:headEnd/>
              <a:tailEnd/>
            </a:ln>
          </p:spPr>
        </p:pic>
        <p:sp>
          <p:nvSpPr>
            <p:cNvPr id="267" name="TextBox 33"/>
            <p:cNvSpPr txBox="1">
              <a:spLocks noChangeArrowheads="1"/>
            </p:cNvSpPr>
            <p:nvPr/>
          </p:nvSpPr>
          <p:spPr bwMode="auto">
            <a:xfrm>
              <a:off x="5225" y="3494"/>
              <a:ext cx="10616" cy="905"/>
            </a:xfrm>
            <a:prstGeom prst="rect">
              <a:avLst/>
            </a:prstGeom>
            <a:noFill/>
            <a:ln>
              <a:noFill/>
            </a:ln>
          </p:spPr>
          <p:txBody>
            <a:bodyPr wrap="square" lIns="81644" tIns="40822" rIns="81644" bIns="4082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41985" eaLnBrk="1" fontAlgn="auto" hangingPunct="1">
                <a:spcBef>
                  <a:spcPts val="0"/>
                </a:spcBef>
                <a:spcAft>
                  <a:spcPts val="0"/>
                </a:spcAft>
                <a:defRPr/>
              </a:pPr>
              <a:r>
                <a:rPr lang="zh-CN" altLang="en-US" sz="3200" b="1" kern="0" spc="200" dirty="0">
                  <a:solidFill>
                    <a:srgbClr val="0070C0"/>
                  </a:solidFill>
                  <a:latin typeface="微软雅黑" panose="020B0503020204020204" pitchFamily="34" charset="-122"/>
                  <a:ea typeface="微软雅黑" panose="020B0503020204020204" pitchFamily="34" charset="-122"/>
                  <a:cs typeface="+mn-ea"/>
                  <a:sym typeface="+mn-lt"/>
                </a:rPr>
                <a:t>核电工程质量管理特点及形势分析</a:t>
              </a:r>
              <a:endParaRPr sz="3200" b="1" kern="0" spc="200" dirty="0">
                <a:solidFill>
                  <a:srgbClr val="0070C0"/>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58360052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339281" y="965091"/>
            <a:ext cx="8640960" cy="3378232"/>
          </a:xfrm>
          <a:prstGeom prst="roundRect">
            <a:avLst/>
          </a:prstGeom>
          <a:solidFill>
            <a:schemeClr val="bg1">
              <a:lumMod val="95000"/>
            </a:schemeClr>
          </a:solid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sp>
        <p:nvSpPr>
          <p:cNvPr id="6" name="矩形 5"/>
          <p:cNvSpPr/>
          <p:nvPr/>
        </p:nvSpPr>
        <p:spPr>
          <a:xfrm>
            <a:off x="509807" y="1061699"/>
            <a:ext cx="8299908" cy="3000821"/>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核安全不仅是核电的生命线，更是国家安全的重要组成部分。工程质量是保证核电安全的物质基础，建设期的质量就是运行期的核安全。核电工程建设相关方需站在维护国家安全的高度，充分认识核电工程质量的极端重要性。</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57175" indent="-257175">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社会影响大，关乎行业有序发展</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57175" indent="-257175">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参建方众多、质量管理环节、接口繁杂（“华龙一号”首堆工程</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5300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多家企业参与 ）</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57175" indent="-257175">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涉及专业领域多，工艺复杂、</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技术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难度大。（“华龙一号”工程</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建造过程涉及</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70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余</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个</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专业</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领域</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360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多个系统、</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余个构筑物，每一项细节的质量都对核安全提出更高的要求）</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57175" indent="-257175">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劳动力高度密集，专业</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人员</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技能要求</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高</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（“华龙一号”工程建设各环节涉及参与人员</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万以上，每个人的质量行为都关乎核电工程建设质量）</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514349" y="598170"/>
            <a:ext cx="2977525" cy="338554"/>
          </a:xfrm>
          <a:prstGeom prst="rect">
            <a:avLst/>
          </a:prstGeom>
        </p:spPr>
        <p:txBody>
          <a:bodyPr wrap="square">
            <a:spAutoFit/>
          </a:bodyPr>
          <a:lstStyle/>
          <a:p>
            <a:pPr defTabSz="386080" eaLnBrk="0" fontAlgn="base" hangingPunct="0">
              <a:spcBef>
                <a:spcPct val="0"/>
              </a:spcBef>
              <a:spcAft>
                <a:spcPct val="0"/>
              </a:spcAft>
              <a:defRPr/>
            </a:pPr>
            <a:r>
              <a:rPr lang="zh-CN" altLang="en-US" sz="1600" b="1" spc="225" dirty="0">
                <a:solidFill>
                  <a:srgbClr val="002060"/>
                </a:solidFill>
                <a:latin typeface="微软雅黑" panose="020B0503020204020204" pitchFamily="34" charset="-122"/>
                <a:ea typeface="微软雅黑" panose="020B0503020204020204" pitchFamily="34" charset="-122"/>
              </a:rPr>
              <a:t>核电工程建设质量管理特点</a:t>
            </a:r>
          </a:p>
        </p:txBody>
      </p:sp>
      <p:grpSp>
        <p:nvGrpSpPr>
          <p:cNvPr id="4" name="组合 7"/>
          <p:cNvGrpSpPr/>
          <p:nvPr/>
        </p:nvGrpSpPr>
        <p:grpSpPr>
          <a:xfrm>
            <a:off x="127419" y="705014"/>
            <a:ext cx="355503" cy="156199"/>
            <a:chOff x="455243" y="1269940"/>
            <a:chExt cx="141631" cy="82972"/>
          </a:xfrm>
        </p:grpSpPr>
        <p:sp>
          <p:nvSpPr>
            <p:cNvPr id="2" name="L 形 1"/>
            <p:cNvSpPr/>
            <p:nvPr/>
          </p:nvSpPr>
          <p:spPr>
            <a:xfrm rot="13434738">
              <a:off x="513903" y="1269940"/>
              <a:ext cx="82971" cy="82971"/>
            </a:xfrm>
            <a:prstGeom prst="corner">
              <a:avLst>
                <a:gd name="adj1" fmla="val 30158"/>
                <a:gd name="adj2" fmla="val 32363"/>
              </a:avLst>
            </a:prstGeom>
            <a:solidFill>
              <a:srgbClr val="E87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3" name="L 形 2"/>
            <p:cNvSpPr/>
            <p:nvPr/>
          </p:nvSpPr>
          <p:spPr>
            <a:xfrm rot="13434738">
              <a:off x="455243" y="1269941"/>
              <a:ext cx="82971" cy="82971"/>
            </a:xfrm>
            <a:prstGeom prst="corner">
              <a:avLst>
                <a:gd name="adj1" fmla="val 30158"/>
                <a:gd name="adj2" fmla="val 3236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1362074" y="191135"/>
            <a:ext cx="4578078" cy="400110"/>
          </a:xfrm>
          <a:prstGeom prst="rect">
            <a:avLst/>
          </a:prstGeom>
        </p:spPr>
        <p:txBody>
          <a:bodyPr wrap="square">
            <a:spAutoFit/>
          </a:bodyPr>
          <a:lstStyle/>
          <a:p>
            <a:pPr defTabSz="641985">
              <a:defRPr/>
            </a:pPr>
            <a:r>
              <a:rPr lang="zh-CN" altLang="en-US" sz="2000" b="1" kern="0" spc="200" dirty="0">
                <a:solidFill>
                  <a:srgbClr val="0070C0"/>
                </a:solidFill>
                <a:latin typeface="微软雅黑" panose="020B0503020204020204" pitchFamily="34" charset="-122"/>
                <a:ea typeface="微软雅黑" panose="020B0503020204020204" pitchFamily="34" charset="-122"/>
                <a:cs typeface="+mn-ea"/>
                <a:sym typeface="+mn-lt"/>
              </a:rPr>
              <a:t>核电工程质量管理特点及形势分析</a:t>
            </a:r>
          </a:p>
        </p:txBody>
      </p:sp>
      <p:sp>
        <p:nvSpPr>
          <p:cNvPr id="27" name="文本框 7"/>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2.1</a:t>
            </a:r>
          </a:p>
        </p:txBody>
      </p:sp>
      <p:cxnSp>
        <p:nvCxnSpPr>
          <p:cNvPr id="28" name="直接连接符 27"/>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95892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4349" y="598170"/>
            <a:ext cx="3625603" cy="338554"/>
          </a:xfrm>
          <a:prstGeom prst="rect">
            <a:avLst/>
          </a:prstGeom>
        </p:spPr>
        <p:txBody>
          <a:bodyPr wrap="square">
            <a:spAutoFit/>
          </a:bodyPr>
          <a:lstStyle/>
          <a:p>
            <a:pPr defTabSz="386080" eaLnBrk="0" fontAlgn="base" hangingPunct="0">
              <a:spcBef>
                <a:spcPct val="0"/>
              </a:spcBef>
              <a:spcAft>
                <a:spcPct val="0"/>
              </a:spcAft>
              <a:defRPr/>
            </a:pPr>
            <a:r>
              <a:rPr lang="zh-CN" altLang="en-US" sz="1600" b="1" spc="225" dirty="0">
                <a:solidFill>
                  <a:srgbClr val="002060"/>
                </a:solidFill>
                <a:latin typeface="微软雅黑" panose="020B0503020204020204" pitchFamily="34" charset="-122"/>
                <a:ea typeface="微软雅黑" panose="020B0503020204020204" pitchFamily="34" charset="-122"/>
              </a:rPr>
              <a:t>核电工程建设质量管理形势分析</a:t>
            </a:r>
          </a:p>
        </p:txBody>
      </p:sp>
      <p:grpSp>
        <p:nvGrpSpPr>
          <p:cNvPr id="4" name="组合 7"/>
          <p:cNvGrpSpPr/>
          <p:nvPr/>
        </p:nvGrpSpPr>
        <p:grpSpPr>
          <a:xfrm>
            <a:off x="127419" y="705014"/>
            <a:ext cx="355503" cy="156199"/>
            <a:chOff x="455243" y="1269940"/>
            <a:chExt cx="141631" cy="82972"/>
          </a:xfrm>
        </p:grpSpPr>
        <p:sp>
          <p:nvSpPr>
            <p:cNvPr id="2" name="L 形 1"/>
            <p:cNvSpPr/>
            <p:nvPr/>
          </p:nvSpPr>
          <p:spPr>
            <a:xfrm rot="13434738">
              <a:off x="513903" y="1269940"/>
              <a:ext cx="82971" cy="82971"/>
            </a:xfrm>
            <a:prstGeom prst="corner">
              <a:avLst>
                <a:gd name="adj1" fmla="val 30158"/>
                <a:gd name="adj2" fmla="val 32363"/>
              </a:avLst>
            </a:prstGeom>
            <a:solidFill>
              <a:srgbClr val="E87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3" name="L 形 2"/>
            <p:cNvSpPr/>
            <p:nvPr/>
          </p:nvSpPr>
          <p:spPr>
            <a:xfrm rot="13434738">
              <a:off x="455243" y="1269941"/>
              <a:ext cx="82971" cy="82971"/>
            </a:xfrm>
            <a:prstGeom prst="corner">
              <a:avLst>
                <a:gd name="adj1" fmla="val 30158"/>
                <a:gd name="adj2" fmla="val 3236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1362074" y="191135"/>
            <a:ext cx="4578078" cy="400110"/>
          </a:xfrm>
          <a:prstGeom prst="rect">
            <a:avLst/>
          </a:prstGeom>
        </p:spPr>
        <p:txBody>
          <a:bodyPr wrap="square">
            <a:spAutoFit/>
          </a:bodyPr>
          <a:lstStyle/>
          <a:p>
            <a:pPr defTabSz="641985">
              <a:defRPr/>
            </a:pPr>
            <a:r>
              <a:rPr lang="zh-CN" altLang="en-US" sz="2000" b="1" kern="0" spc="200" dirty="0">
                <a:solidFill>
                  <a:srgbClr val="0070C0"/>
                </a:solidFill>
                <a:latin typeface="微软雅黑" panose="020B0503020204020204" pitchFamily="34" charset="-122"/>
                <a:ea typeface="微软雅黑" panose="020B0503020204020204" pitchFamily="34" charset="-122"/>
                <a:cs typeface="+mn-ea"/>
                <a:sym typeface="+mn-lt"/>
              </a:rPr>
              <a:t>核电工程质量管理特点及形势分析</a:t>
            </a:r>
          </a:p>
        </p:txBody>
      </p:sp>
      <p:sp>
        <p:nvSpPr>
          <p:cNvPr id="27" name="文本框 7"/>
          <p:cNvSpPr txBox="1">
            <a:spLocks noChangeArrowheads="1"/>
          </p:cNvSpPr>
          <p:nvPr>
            <p:custDataLst>
              <p:tags r:id="rId1"/>
            </p:custDataLst>
          </p:nvPr>
        </p:nvSpPr>
        <p:spPr bwMode="auto">
          <a:xfrm>
            <a:off x="320040" y="116840"/>
            <a:ext cx="116332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045A92"/>
                </a:solidFill>
                <a:latin typeface="微软雅黑" panose="020B0503020204020204" pitchFamily="34" charset="-122"/>
                <a:ea typeface="微软雅黑" panose="020B0503020204020204" pitchFamily="34" charset="-122"/>
              </a:rPr>
              <a:t>2.1</a:t>
            </a:r>
          </a:p>
        </p:txBody>
      </p:sp>
      <p:cxnSp>
        <p:nvCxnSpPr>
          <p:cNvPr id="28" name="直接连接符 27"/>
          <p:cNvCxnSpPr/>
          <p:nvPr>
            <p:custDataLst>
              <p:tags r:id="rId2"/>
            </p:custDataLst>
          </p:nvPr>
        </p:nvCxnSpPr>
        <p:spPr bwMode="auto">
          <a:xfrm>
            <a:off x="1253490" y="279400"/>
            <a:ext cx="0" cy="222885"/>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custDataLst>
              <p:tags r:id="rId3"/>
            </p:custDataLst>
          </p:nvPr>
        </p:nvSpPr>
        <p:spPr>
          <a:xfrm>
            <a:off x="76835" y="287020"/>
            <a:ext cx="400050" cy="20637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0000" lnSpcReduction="20000"/>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aphicFrame>
        <p:nvGraphicFramePr>
          <p:cNvPr id="12" name="图示 11"/>
          <p:cNvGraphicFramePr/>
          <p:nvPr>
            <p:extLst>
              <p:ext uri="{D42A27DB-BD31-4B8C-83A1-F6EECF244321}">
                <p14:modId xmlns:p14="http://schemas.microsoft.com/office/powerpoint/2010/main" val="1479384498"/>
              </p:ext>
            </p:extLst>
          </p:nvPr>
        </p:nvGraphicFramePr>
        <p:xfrm>
          <a:off x="745807" y="1131590"/>
          <a:ext cx="7663512" cy="34563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文本框 8"/>
          <p:cNvSpPr txBox="1"/>
          <p:nvPr/>
        </p:nvSpPr>
        <p:spPr>
          <a:xfrm>
            <a:off x="899592" y="1563638"/>
            <a:ext cx="717583" cy="523220"/>
          </a:xfrm>
          <a:prstGeom prst="rect">
            <a:avLst/>
          </a:prstGeom>
          <a:noFill/>
        </p:spPr>
        <p:txBody>
          <a:bodyPr wrap="square" rtlCol="0">
            <a:spAutoFit/>
          </a:bodyPr>
          <a:lstStyle/>
          <a:p>
            <a:r>
              <a:rPr lang="zh-CN" altLang="en-US" sz="1400" b="1" dirty="0">
                <a:solidFill>
                  <a:srgbClr val="00B050"/>
                </a:solidFill>
                <a:latin typeface="微软雅黑" panose="020B0503020204020204" pitchFamily="34" charset="-122"/>
                <a:ea typeface="微软雅黑" panose="020B0503020204020204" pitchFamily="34" charset="-122"/>
              </a:rPr>
              <a:t>核行业形   势</a:t>
            </a:r>
          </a:p>
        </p:txBody>
      </p:sp>
      <p:sp>
        <p:nvSpPr>
          <p:cNvPr id="14" name="文本框 9"/>
          <p:cNvSpPr txBox="1"/>
          <p:nvPr/>
        </p:nvSpPr>
        <p:spPr>
          <a:xfrm>
            <a:off x="1115616" y="2571750"/>
            <a:ext cx="775622" cy="523220"/>
          </a:xfrm>
          <a:prstGeom prst="rect">
            <a:avLst/>
          </a:prstGeom>
          <a:noFill/>
        </p:spPr>
        <p:txBody>
          <a:bodyPr wrap="square" rtlCol="0">
            <a:spAutoFit/>
          </a:bodyPr>
          <a:lstStyle/>
          <a:p>
            <a:pPr lvl="0"/>
            <a:r>
              <a:rPr lang="zh-CN" altLang="en-US" sz="1400" b="1" dirty="0">
                <a:solidFill>
                  <a:srgbClr val="00B050"/>
                </a:solidFill>
                <a:latin typeface="微软雅黑" panose="020B0503020204020204" pitchFamily="34" charset="-122"/>
                <a:ea typeface="微软雅黑" panose="020B0503020204020204" pitchFamily="34" charset="-122"/>
              </a:rPr>
              <a:t>国内时代大势</a:t>
            </a:r>
            <a:endParaRPr lang="zh-CN" altLang="en-US" sz="1400" dirty="0">
              <a:solidFill>
                <a:srgbClr val="00B050"/>
              </a:solidFill>
            </a:endParaRPr>
          </a:p>
        </p:txBody>
      </p:sp>
      <p:sp>
        <p:nvSpPr>
          <p:cNvPr id="15" name="文本框 10"/>
          <p:cNvSpPr txBox="1"/>
          <p:nvPr/>
        </p:nvSpPr>
        <p:spPr>
          <a:xfrm>
            <a:off x="855012" y="3651870"/>
            <a:ext cx="806742" cy="523220"/>
          </a:xfrm>
          <a:prstGeom prst="rect">
            <a:avLst/>
          </a:prstGeom>
          <a:noFill/>
        </p:spPr>
        <p:txBody>
          <a:bodyPr wrap="square" rtlCol="0">
            <a:spAutoFit/>
          </a:bodyPr>
          <a:lstStyle/>
          <a:p>
            <a:r>
              <a:rPr lang="zh-CN" altLang="en-US" sz="1400" b="1" dirty="0">
                <a:solidFill>
                  <a:srgbClr val="00B050"/>
                </a:solidFill>
                <a:latin typeface="微软雅黑" panose="020B0503020204020204" pitchFamily="34" charset="-122"/>
                <a:ea typeface="微软雅黑" panose="020B0503020204020204" pitchFamily="34" charset="-122"/>
              </a:rPr>
              <a:t>项目管理需求</a:t>
            </a:r>
          </a:p>
        </p:txBody>
      </p:sp>
    </p:spTree>
    <p:extLst>
      <p:ext uri="{BB962C8B-B14F-4D97-AF65-F5344CB8AC3E}">
        <p14:creationId xmlns:p14="http://schemas.microsoft.com/office/powerpoint/2010/main" val="151161488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组合 269"/>
          <p:cNvGrpSpPr/>
          <p:nvPr/>
        </p:nvGrpSpPr>
        <p:grpSpPr>
          <a:xfrm>
            <a:off x="1831340" y="1912620"/>
            <a:ext cx="5481320" cy="1318260"/>
            <a:chOff x="2687" y="3012"/>
            <a:chExt cx="8632" cy="2076"/>
          </a:xfrm>
        </p:grpSpPr>
        <p:sp>
          <p:nvSpPr>
            <p:cNvPr id="264" name="Freeform 9"/>
            <p:cNvSpPr>
              <a:spLocks noChangeArrowheads="1"/>
            </p:cNvSpPr>
            <p:nvPr/>
          </p:nvSpPr>
          <p:spPr bwMode="auto">
            <a:xfrm>
              <a:off x="2687" y="3012"/>
              <a:ext cx="2117" cy="1861"/>
            </a:xfrm>
            <a:custGeom>
              <a:avLst/>
              <a:gdLst>
                <a:gd name="T0" fmla="*/ 2147483646 w 1940"/>
                <a:gd name="T1" fmla="*/ 2147483646 h 1680"/>
                <a:gd name="T2" fmla="*/ 2147483646 w 1940"/>
                <a:gd name="T3" fmla="*/ 2147483646 h 1680"/>
                <a:gd name="T4" fmla="*/ 2147483646 w 1940"/>
                <a:gd name="T5" fmla="*/ 2147483646 h 1680"/>
                <a:gd name="T6" fmla="*/ 2147483646 w 1940"/>
                <a:gd name="T7" fmla="*/ 2147483646 h 1680"/>
                <a:gd name="T8" fmla="*/ 2147483646 w 1940"/>
                <a:gd name="T9" fmla="*/ 2147483646 h 1680"/>
                <a:gd name="T10" fmla="*/ 2147483646 w 1940"/>
                <a:gd name="T11" fmla="*/ 2147483646 h 1680"/>
                <a:gd name="T12" fmla="*/ 0 w 1940"/>
                <a:gd name="T13" fmla="*/ 2147483646 h 1680"/>
                <a:gd name="T14" fmla="*/ 2147483646 w 1940"/>
                <a:gd name="T15" fmla="*/ 2147483646 h 1680"/>
                <a:gd name="T16" fmla="*/ 2147483646 w 1940"/>
                <a:gd name="T17" fmla="*/ 0 h 1680"/>
                <a:gd name="T18" fmla="*/ 2147483646 w 1940"/>
                <a:gd name="T19" fmla="*/ 0 h 1680"/>
                <a:gd name="T20" fmla="*/ 2147483646 w 1940"/>
                <a:gd name="T21" fmla="*/ 0 h 1680"/>
                <a:gd name="T22" fmla="*/ 2147483646 w 1940"/>
                <a:gd name="T23" fmla="*/ 2147483646 h 1680"/>
                <a:gd name="T24" fmla="*/ 2147483646 w 1940"/>
                <a:gd name="T25" fmla="*/ 2147483646 h 1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0"/>
                <a:gd name="T40" fmla="*/ 0 h 1680"/>
                <a:gd name="T41" fmla="*/ 1940 w 1940"/>
                <a:gd name="T42" fmla="*/ 1680 h 16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0" h="1680">
                  <a:moveTo>
                    <a:pt x="1940" y="840"/>
                  </a:moveTo>
                  <a:lnTo>
                    <a:pt x="1698" y="1260"/>
                  </a:lnTo>
                  <a:lnTo>
                    <a:pt x="1455" y="1680"/>
                  </a:lnTo>
                  <a:lnTo>
                    <a:pt x="970" y="1680"/>
                  </a:lnTo>
                  <a:lnTo>
                    <a:pt x="485" y="1680"/>
                  </a:lnTo>
                  <a:lnTo>
                    <a:pt x="243" y="1260"/>
                  </a:lnTo>
                  <a:lnTo>
                    <a:pt x="0" y="840"/>
                  </a:lnTo>
                  <a:lnTo>
                    <a:pt x="243" y="420"/>
                  </a:lnTo>
                  <a:lnTo>
                    <a:pt x="485" y="0"/>
                  </a:lnTo>
                  <a:lnTo>
                    <a:pt x="970" y="0"/>
                  </a:lnTo>
                  <a:lnTo>
                    <a:pt x="1455" y="0"/>
                  </a:lnTo>
                  <a:lnTo>
                    <a:pt x="1698" y="420"/>
                  </a:lnTo>
                  <a:lnTo>
                    <a:pt x="1940" y="840"/>
                  </a:lnTo>
                  <a:close/>
                </a:path>
              </a:pathLst>
            </a:custGeom>
            <a:solidFill>
              <a:srgbClr val="0070C0"/>
            </a:solidFill>
            <a:ln w="9525">
              <a:noFill/>
              <a:round/>
            </a:ln>
          </p:spPr>
          <p:txBody>
            <a:bodyPr/>
            <a:lstStyle/>
            <a:p>
              <a:pPr>
                <a:defRPr/>
              </a:pPr>
              <a:endParaRPr lang="zh-CN" altLang="en-US" sz="2400">
                <a:solidFill>
                  <a:prstClr val="black"/>
                </a:solidFill>
                <a:latin typeface="Arial" panose="020B0604020202020204"/>
                <a:ea typeface="+mn-ea"/>
              </a:endParaRPr>
            </a:p>
          </p:txBody>
        </p:sp>
        <p:sp>
          <p:nvSpPr>
            <p:cNvPr id="265" name="Rectangle 82"/>
            <p:cNvSpPr>
              <a:spLocks noChangeArrowheads="1"/>
            </p:cNvSpPr>
            <p:nvPr/>
          </p:nvSpPr>
          <p:spPr bwMode="auto">
            <a:xfrm>
              <a:off x="3254" y="3071"/>
              <a:ext cx="983" cy="1744"/>
            </a:xfrm>
            <a:prstGeom prst="rect">
              <a:avLst/>
            </a:prstGeom>
            <a:noFill/>
            <a:ln w="9525">
              <a:noFill/>
              <a:miter lim="800000"/>
            </a:ln>
          </p:spPr>
          <p:txBody>
            <a:bodyPr wrap="square" lIns="0" tIns="0" rIns="0" bIns="0">
              <a:spAutoFit/>
            </a:bodyPr>
            <a:lstStyle/>
            <a:p>
              <a:pPr eaLnBrk="1" hangingPunct="1">
                <a:buFont typeface="Arial" panose="020B0604020202020204" pitchFamily="34" charset="0"/>
                <a:buNone/>
                <a:defRPr/>
              </a:pPr>
              <a:r>
                <a:rPr lang="en-US" altLang="zh-CN" sz="7200" b="1" dirty="0">
                  <a:solidFill>
                    <a:schemeClr val="bg1"/>
                  </a:solidFill>
                  <a:latin typeface="微软雅黑" panose="020B0503020204020204" pitchFamily="34" charset="-122"/>
                  <a:ea typeface="微软雅黑" panose="020B0503020204020204" pitchFamily="34" charset="-122"/>
                </a:rPr>
                <a:t>3</a:t>
              </a:r>
            </a:p>
          </p:txBody>
        </p:sp>
        <p:pic>
          <p:nvPicPr>
            <p:cNvPr id="266" name="Picture 87" descr="C:\Users\Administrator\Desktop\PPT\未标题-1.png"/>
            <p:cNvPicPr>
              <a:picLocks noChangeAspect="1" noChangeArrowheads="1"/>
            </p:cNvPicPr>
            <p:nvPr/>
          </p:nvPicPr>
          <p:blipFill>
            <a:blip r:embed="rId2"/>
            <a:srcRect/>
            <a:stretch>
              <a:fillRect/>
            </a:stretch>
          </p:blipFill>
          <p:spPr bwMode="auto">
            <a:xfrm>
              <a:off x="3695" y="4494"/>
              <a:ext cx="7624" cy="594"/>
            </a:xfrm>
            <a:prstGeom prst="rect">
              <a:avLst/>
            </a:prstGeom>
            <a:noFill/>
            <a:ln w="9525">
              <a:noFill/>
              <a:miter lim="800000"/>
              <a:headEnd/>
              <a:tailEnd/>
            </a:ln>
          </p:spPr>
        </p:pic>
        <p:sp>
          <p:nvSpPr>
            <p:cNvPr id="267" name="TextBox 33"/>
            <p:cNvSpPr txBox="1">
              <a:spLocks noChangeArrowheads="1"/>
            </p:cNvSpPr>
            <p:nvPr/>
          </p:nvSpPr>
          <p:spPr bwMode="auto">
            <a:xfrm>
              <a:off x="5075" y="3490"/>
              <a:ext cx="6094" cy="905"/>
            </a:xfrm>
            <a:prstGeom prst="rect">
              <a:avLst/>
            </a:prstGeom>
            <a:noFill/>
            <a:ln>
              <a:noFill/>
            </a:ln>
          </p:spPr>
          <p:txBody>
            <a:bodyPr wrap="square" lIns="81644" tIns="40822" rIns="81644" bIns="4082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41985" eaLnBrk="1" fontAlgn="auto" hangingPunct="1">
                <a:spcBef>
                  <a:spcPts val="0"/>
                </a:spcBef>
                <a:spcAft>
                  <a:spcPts val="0"/>
                </a:spcAft>
                <a:defRPr/>
              </a:pPr>
              <a:r>
                <a:rPr lang="zh-CN" altLang="en-US" sz="3200" b="1" kern="0" spc="200" dirty="0">
                  <a:solidFill>
                    <a:srgbClr val="0070C0"/>
                  </a:solidFill>
                  <a:latin typeface="微软雅黑" panose="020B0503020204020204" pitchFamily="34" charset="-122"/>
                  <a:ea typeface="微软雅黑" panose="020B0503020204020204" pitchFamily="34" charset="-122"/>
                  <a:cs typeface="+mn-ea"/>
                  <a:sym typeface="+mn-lt"/>
                </a:rPr>
                <a:t>质量管理提升措施</a:t>
              </a:r>
              <a:endParaRPr sz="3200" b="1" kern="0" spc="200" dirty="0">
                <a:solidFill>
                  <a:srgbClr val="0070C0"/>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122004965"/>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3_1"/>
  <p:tag name="KSO_WM_UNIT_ID" val="diagram20170390_2*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101.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102.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103.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104.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3_2"/>
  <p:tag name="KSO_WM_UNIT_ID" val="diagram20170390_2*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2_2"/>
  <p:tag name="KSO_WM_UNIT_ID" val="diagram20170390_2*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7"/>
  <p:tag name="KSO_WM_UNIT_LINE_FILL_TYPE" val="2"/>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1_2"/>
  <p:tag name="KSO_WM_UNIT_ID" val="diagram20170390_2*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6"/>
  <p:tag name="KSO_WM_UNIT_LINE_FILL_TYPE" val="2"/>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f"/>
  <p:tag name="KSO_WM_UNIT_INDEX" val="1_1_1"/>
  <p:tag name="KSO_WM_UNIT_LAYERLEVEL" val="1_1_1"/>
  <p:tag name="KSO_WM_UNIT_VALUE" val="30"/>
  <p:tag name="KSO_WM_UNIT_HIGHLIGHT" val="0"/>
  <p:tag name="KSO_WM_UNIT_COMPATIBLE" val="0"/>
  <p:tag name="KSO_WM_DIAGRAM_GROUP_CODE" val="l1-1"/>
  <p:tag name="KSO_WM_UNIT_ID" val="diagram20170390_2*l_h_f*1_1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1_1"/>
  <p:tag name="KSO_WM_UNIT_LAYERLEVEL" val="1_1_1"/>
  <p:tag name="KSO_WM_UNIT_VALUE" val="10"/>
  <p:tag name="KSO_WM_UNIT_HIGHLIGHT" val="0"/>
  <p:tag name="KSO_WM_UNIT_COMPATIBLE" val="0"/>
  <p:tag name="KSO_WM_DIAGRAM_GROUP_CODE" val="l1-1"/>
  <p:tag name="KSO_WM_UNIT_ID" val="diagram20170390_2*l_h_a*1_1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3_1"/>
  <p:tag name="KSO_WM_UNIT_LAYERLEVEL" val="1_1_1"/>
  <p:tag name="KSO_WM_UNIT_VALUE" val="10"/>
  <p:tag name="KSO_WM_UNIT_HIGHLIGHT" val="0"/>
  <p:tag name="KSO_WM_UNIT_COMPATIBLE" val="0"/>
  <p:tag name="KSO_WM_DIAGRAM_GROUP_CODE" val="l1-1"/>
  <p:tag name="KSO_WM_UNIT_ID" val="diagram20170390_2*l_h_a*1_3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f"/>
  <p:tag name="KSO_WM_UNIT_INDEX" val="1_2_1"/>
  <p:tag name="KSO_WM_UNIT_LAYERLEVEL" val="1_1_1"/>
  <p:tag name="KSO_WM_UNIT_VALUE" val="30"/>
  <p:tag name="KSO_WM_UNIT_HIGHLIGHT" val="0"/>
  <p:tag name="KSO_WM_UNIT_COMPATIBLE" val="0"/>
  <p:tag name="KSO_WM_DIAGRAM_GROUP_CODE" val="l1-1"/>
  <p:tag name="KSO_WM_UNIT_ID" val="diagram20170390_2*l_h_f*1_2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2_1"/>
  <p:tag name="KSO_WM_UNIT_LAYERLEVEL" val="1_1_1"/>
  <p:tag name="KSO_WM_UNIT_VALUE" val="10"/>
  <p:tag name="KSO_WM_UNIT_HIGHLIGHT" val="0"/>
  <p:tag name="KSO_WM_UNIT_COMPATIBLE" val="0"/>
  <p:tag name="KSO_WM_DIAGRAM_GROUP_CODE" val="l1-1"/>
  <p:tag name="KSO_WM_UNIT_ID" val="diagram20170390_2*l_h_a*1_2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COLOR_SCHEME_SHAPE_ID" val="80"/>
  <p:tag name="KSO_WM_UNIT_COLOR_SCHEME_PARENT_PAGE" val="0_4"/>
  <p:tag name="KSO_WM_UNIT_VALUE" val="128*128"/>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187563_2*q_h_x*1_4_1"/>
  <p:tag name="KSO_WM_TEMPLATE_CATEGORY" val="diagram"/>
  <p:tag name="KSO_WM_TEMPLATE_INDEX" val="20187563"/>
  <p:tag name="KSO_WM_UNIT_LAYERLEVEL" val="1_1_1"/>
  <p:tag name="KSO_WM_TAG_VERSION" val="1.0"/>
  <p:tag name="KSO_WM_BEAUTIFY_FLAG" val="#wm#"/>
  <p:tag name="KSO_WM_UNIT_USESOURCEFORMAT_APPLY" val="1"/>
  <p:tag name="KSO_WM_UNIT_FILL_FORE_SCHEMECOLOR_INDEX" val="8"/>
  <p:tag name="KSO_WM_UNIT_FILL_TYPE" val="1"/>
  <p:tag name="KSO_WM_UNIT_TEXT_FILL_FORE_SCHEMECOLOR_INDEX" val="8"/>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20.xml><?xml version="1.0" encoding="utf-8"?>
<p:tagLst xmlns:a="http://schemas.openxmlformats.org/drawingml/2006/main" xmlns:r="http://schemas.openxmlformats.org/officeDocument/2006/relationships" xmlns:p="http://schemas.openxmlformats.org/presentationml/2006/main">
  <p:tag name="KSO_WM_UNIT_COLOR_SCHEME_SHAPE_ID" val="42"/>
  <p:tag name="KSO_WM_UNIT_COLOR_SCHEME_PARENT_PAGE" val="0_4"/>
  <p:tag name="KSO_WM_UNIT_VALUE" val="101*128"/>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187563_1*q_h_x*1_1_1"/>
  <p:tag name="KSO_WM_TEMPLATE_CATEGORY" val="diagram"/>
  <p:tag name="KSO_WM_TEMPLATE_INDEX" val="2018756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4"/>
  <p:tag name="KSO_WM_UNIT_VALUE" val="124*121"/>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187563_1*q_h_x*1_2_1"/>
  <p:tag name="KSO_WM_TEMPLATE_CATEGORY" val="diagram"/>
  <p:tag name="KSO_WM_TEMPLATE_INDEX" val="2018756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f"/>
  <p:tag name="KSO_WM_UNIT_INDEX" val="1_1_1"/>
  <p:tag name="KSO_WM_UNIT_LAYERLEVEL" val="1_1_1"/>
  <p:tag name="KSO_WM_UNIT_VALUE" val="30"/>
  <p:tag name="KSO_WM_UNIT_HIGHLIGHT" val="0"/>
  <p:tag name="KSO_WM_UNIT_COMPATIBLE" val="0"/>
  <p:tag name="KSO_WM_DIAGRAM_GROUP_CODE" val="l1-1"/>
  <p:tag name="KSO_WM_UNIT_ID" val="diagram20170390_2*l_h_f*1_1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1_1"/>
  <p:tag name="KSO_WM_UNIT_LAYERLEVEL" val="1_1_1"/>
  <p:tag name="KSO_WM_UNIT_VALUE" val="10"/>
  <p:tag name="KSO_WM_UNIT_HIGHLIGHT" val="0"/>
  <p:tag name="KSO_WM_UNIT_COMPATIBLE" val="0"/>
  <p:tag name="KSO_WM_DIAGRAM_GROUP_CODE" val="l1-1"/>
  <p:tag name="KSO_WM_UNIT_ID" val="diagram20170390_2*l_h_a*1_1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f"/>
  <p:tag name="KSO_WM_UNIT_INDEX" val="1_1_1"/>
  <p:tag name="KSO_WM_UNIT_LAYERLEVEL" val="1_1_1"/>
  <p:tag name="KSO_WM_UNIT_VALUE" val="30"/>
  <p:tag name="KSO_WM_UNIT_HIGHLIGHT" val="0"/>
  <p:tag name="KSO_WM_UNIT_COMPATIBLE" val="0"/>
  <p:tag name="KSO_WM_DIAGRAM_GROUP_CODE" val="l1-1"/>
  <p:tag name="KSO_WM_UNIT_ID" val="diagram20170390_2*l_h_f*1_1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1_1"/>
  <p:tag name="KSO_WM_UNIT_LAYERLEVEL" val="1_1_1"/>
  <p:tag name="KSO_WM_UNIT_VALUE" val="10"/>
  <p:tag name="KSO_WM_UNIT_HIGHLIGHT" val="0"/>
  <p:tag name="KSO_WM_UNIT_COMPATIBLE" val="0"/>
  <p:tag name="KSO_WM_DIAGRAM_GROUP_CODE" val="l1-1"/>
  <p:tag name="KSO_WM_UNIT_ID" val="diagram20170390_2*l_h_a*1_1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27.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28.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29.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3.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30.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31.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32.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33.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34.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35.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36.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37.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38.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39.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4.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40.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41.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42.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43.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44.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45.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46.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47.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48.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49.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5.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50.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51.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52.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53.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54.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55.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56.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57.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58.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59.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6.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60.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61.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ags/tag62.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i"/>
  <p:tag name="KSO_WM_UNIT_INDEX" val="1_1"/>
  <p:tag name="KSO_WM_UNIT_ID" val="diagram20187638_5*n_i*1_1"/>
  <p:tag name="KSO_WM_TEMPLATE_CATEGORY" val="diagram"/>
  <p:tag name="KSO_WM_TEMPLATE_INDEX" val="20187638"/>
  <p:tag name="KSO_WM_UNIT_LAYERLEVEL" val="1_1"/>
  <p:tag name="KSO_WM_TAG_VERSION" val="1.0"/>
  <p:tag name="KSO_WM_BEAUTIFY_FLAG" val="#wm#"/>
  <p:tag name="KSO_WM_UNIT_DIAGRAM_ISNUMVISUAL" val="0"/>
  <p:tag name="KSO_WM_UNIT_DIAGRAM_ISREFERUNIT" val="0"/>
  <p:tag name="KSO_WM_UNIT_USESOURCEFORMAT_APPLY" val="1"/>
  <p:tag name="KSO_WM_UNIT_LINE_FORE_SCHEMECOLOR_INDEX" val="14"/>
  <p:tag name="KSO_WM_UNIT_LINE_FILL_TYPE" val="2"/>
  <p:tag name="KSO_WM_UNIT_TEXT_FILL_FORE_SCHEMECOLOR_INDEX" val="13"/>
  <p:tag name="KSO_WM_UNIT_TEXT_FILL_TYPE" val="1"/>
  <p:tag name="KSO_WM_UNIT_DIAGRAM_SCHEMECOLOR_ID"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1"/>
  <p:tag name="KSO_WM_UNIT_ID" val="diagram20187638_5*n_h_h_i*1_2_3_1"/>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8"/>
  <p:tag name="KSO_WM_UNIT_FILL_TYPE" val="1"/>
  <p:tag name="KSO_WM_UNIT_TEXT_FILL_FORE_SCHEMECOLOR_INDEX" val="2"/>
  <p:tag name="KSO_WM_UNIT_TEXT_FILL_TYPE" val="1"/>
  <p:tag name="KSO_WM_UNIT_DIAGRAM_SCHEMECOLOR_ID"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87638_5*n_h_i*1_1_1"/>
  <p:tag name="KSO_WM_TEMPLATE_CATEGORY" val="diagram"/>
  <p:tag name="KSO_WM_TEMPLATE_INDEX" val="20187638"/>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2"/>
  <p:tag name="KSO_WM_UNIT_ID" val="diagram20187638_5*n_h_i*1_1_2"/>
  <p:tag name="KSO_WM_TEMPLATE_CATEGORY" val="diagram"/>
  <p:tag name="KSO_WM_TEMPLATE_INDEX" val="20187638"/>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3"/>
  <p:tag name="KSO_WM_UNIT_ID" val="diagram20187638_5*n_h_i*1_1_3"/>
  <p:tag name="KSO_WM_TEMPLATE_CATEGORY" val="diagram"/>
  <p:tag name="KSO_WM_TEMPLATE_INDEX" val="20187638"/>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4"/>
  <p:tag name="KSO_WM_UNIT_ID" val="diagram20187638_5*n_h_i*1_1_4"/>
  <p:tag name="KSO_WM_TEMPLATE_CATEGORY" val="diagram"/>
  <p:tag name="KSO_WM_TEMPLATE_INDEX" val="20187638"/>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1"/>
  <p:tag name="KSO_WM_UNIT_ID" val="diagram20187638_5*n_h_h_i*1_2_1_1"/>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5"/>
  <p:tag name="KSO_WM_UNIT_FILL_TYPE" val="1"/>
  <p:tag name="KSO_WM_UNIT_TEXT_FILL_FORE_SCHEMECOLOR_INDEX" val="2"/>
  <p:tag name="KSO_WM_UNIT_TEXT_FILL_TYPE" val="1"/>
  <p:tag name="KSO_WM_UNIT_DIAGRAM_SCHEMECOLOR_ID"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f"/>
  <p:tag name="KSO_WM_UNIT_INDEX" val="1_3_1"/>
  <p:tag name="KSO_WM_UNIT_LAYERLEVEL" val="1_1_1"/>
  <p:tag name="KSO_WM_UNIT_VALUE" val="30"/>
  <p:tag name="KSO_WM_UNIT_HIGHLIGHT" val="0"/>
  <p:tag name="KSO_WM_UNIT_COMPATIBLE" val="0"/>
  <p:tag name="KSO_WM_DIAGRAM_GROUP_CODE" val="l1-1"/>
  <p:tag name="KSO_WM_UNIT_ID" val="diagram20170390_2*l_h_f*1_3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1"/>
  <p:tag name="KSO_WM_UNIT_ID" val="diagram20187638_5*n_h_h_i*1_2_4_1"/>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9"/>
  <p:tag name="KSO_WM_UNIT_FILL_TYPE" val="1"/>
  <p:tag name="KSO_WM_UNIT_TEXT_FILL_FORE_SCHEMECOLOR_INDEX" val="2"/>
  <p:tag name="KSO_WM_UNIT_TEXT_FILL_TYPE" val="1"/>
  <p:tag name="KSO_WM_UNIT_DIAGRAM_SCHEMECOLOR_ID" val="1"/>
</p:tagLst>
</file>

<file path=ppt/tags/tag71.xml><?xml version="1.0" encoding="utf-8"?>
<p:tagLst xmlns:a="http://schemas.openxmlformats.org/drawingml/2006/main" xmlns:r="http://schemas.openxmlformats.org/officeDocument/2006/relationships" xmlns:p="http://schemas.openxmlformats.org/presentationml/2006/main">
  <p:tag name="KSO_WM_UNIT_VALUE" val="30"/>
  <p:tag name="KSO_WM_UNIT_HIGHLIGHT" val="0"/>
  <p:tag name="KSO_WM_UNIT_COMPATIBLE" val="0"/>
  <p:tag name="KSO_WM_DIAGRAM_GROUP_CODE" val="n1-1"/>
  <p:tag name="KSO_WM_UNIT_TYPE" val="n_h_f"/>
  <p:tag name="KSO_WM_UNIT_INDEX" val="1_1_1"/>
  <p:tag name="KSO_WM_UNIT_ID" val="diagram20187638_5*n_h_f*1_1_1"/>
  <p:tag name="KSO_WM_TEMPLATE_CATEGORY" val="diagram"/>
  <p:tag name="KSO_WM_TEMPLATE_INDEX" val="20187638"/>
  <p:tag name="KSO_WM_UNIT_LAYERLEVEL" val="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a"/>
  <p:tag name="KSO_WM_UNIT_INDEX" val="1_1_1"/>
  <p:tag name="KSO_WM_UNIT_ID" val="diagram20187638_5*n_h_a*1_1_1"/>
  <p:tag name="KSO_WM_TEMPLATE_CATEGORY" val="diagram"/>
  <p:tag name="KSO_WM_TEMPLATE_INDEX" val="20187638"/>
  <p:tag name="KSO_WM_UNIT_LAYERLEVEL" val="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DIAGRAM_SCHEMECOLOR_ID" val="1"/>
</p:tagLst>
</file>

<file path=ppt/tags/tag73.xml><?xml version="1.0" encoding="utf-8"?>
<p:tagLst xmlns:a="http://schemas.openxmlformats.org/drawingml/2006/main" xmlns:r="http://schemas.openxmlformats.org/officeDocument/2006/relationships" xmlns:p="http://schemas.openxmlformats.org/presentationml/2006/main">
  <p:tag name="KSO_WM_UNIT_VALUE" val="32"/>
  <p:tag name="KSO_WM_UNIT_HIGHLIGHT" val="0"/>
  <p:tag name="KSO_WM_UNIT_COMPATIBLE" val="0"/>
  <p:tag name="KSO_WM_DIAGRAM_GROUP_CODE" val="n1-1"/>
  <p:tag name="KSO_WM_UNIT_TYPE" val="n_h_h_f"/>
  <p:tag name="KSO_WM_UNIT_INDEX" val="1_2_2_1"/>
  <p:tag name="KSO_WM_UNIT_ID" val="diagram20187638_5*n_h_h_f*1_2_2_1"/>
  <p:tag name="KSO_WM_TEMPLATE_CATEGORY" val="diagram"/>
  <p:tag name="KSO_WM_TEMPLATE_INDEX" val="20187638"/>
  <p:tag name="KSO_WM_UNIT_LAYERLEVEL" val="1_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2_1"/>
  <p:tag name="KSO_WM_UNIT_ID" val="diagram20187638_5*n_h_h_a*1_2_2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DIAGRAM_SCHEMECOLOR_ID" val="1"/>
</p:tagLst>
</file>

<file path=ppt/tags/tag75.xml><?xml version="1.0" encoding="utf-8"?>
<p:tagLst xmlns:a="http://schemas.openxmlformats.org/drawingml/2006/main" xmlns:r="http://schemas.openxmlformats.org/officeDocument/2006/relationships" xmlns:p="http://schemas.openxmlformats.org/presentationml/2006/main">
  <p:tag name="KSO_WM_UNIT_VALUE" val="32"/>
  <p:tag name="KSO_WM_UNIT_HIGHLIGHT" val="0"/>
  <p:tag name="KSO_WM_UNIT_COMPATIBLE" val="0"/>
  <p:tag name="KSO_WM_DIAGRAM_GROUP_CODE" val="n1-1"/>
  <p:tag name="KSO_WM_UNIT_TYPE" val="n_h_h_f"/>
  <p:tag name="KSO_WM_UNIT_INDEX" val="1_2_4_1"/>
  <p:tag name="KSO_WM_UNIT_ID" val="diagram20187638_5*n_h_h_f*1_2_4_1"/>
  <p:tag name="KSO_WM_TEMPLATE_CATEGORY" val="diagram"/>
  <p:tag name="KSO_WM_TEMPLATE_INDEX" val="20187638"/>
  <p:tag name="KSO_WM_UNIT_LAYERLEVEL" val="1_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7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4_1"/>
  <p:tag name="KSO_WM_UNIT_ID" val="diagram20187638_5*n_h_h_a*1_2_4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DIAGRAM_SCHEMECOLOR_ID" val="1"/>
</p:tagLst>
</file>

<file path=ppt/tags/tag77.xml><?xml version="1.0" encoding="utf-8"?>
<p:tagLst xmlns:a="http://schemas.openxmlformats.org/drawingml/2006/main" xmlns:r="http://schemas.openxmlformats.org/officeDocument/2006/relationships" xmlns:p="http://schemas.openxmlformats.org/presentationml/2006/main">
  <p:tag name="KSO_WM_UNIT_VALUE" val="32"/>
  <p:tag name="KSO_WM_UNIT_HIGHLIGHT" val="0"/>
  <p:tag name="KSO_WM_UNIT_COMPATIBLE" val="0"/>
  <p:tag name="KSO_WM_DIAGRAM_GROUP_CODE" val="n1-1"/>
  <p:tag name="KSO_WM_UNIT_TYPE" val="n_h_h_f"/>
  <p:tag name="KSO_WM_UNIT_INDEX" val="1_2_1_1"/>
  <p:tag name="KSO_WM_UNIT_ID" val="diagram20187638_5*n_h_h_f*1_2_1_1"/>
  <p:tag name="KSO_WM_TEMPLATE_CATEGORY" val="diagram"/>
  <p:tag name="KSO_WM_TEMPLATE_INDEX" val="20187638"/>
  <p:tag name="KSO_WM_UNIT_LAYERLEVEL" val="1_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78.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1_1"/>
  <p:tag name="KSO_WM_UNIT_ID" val="diagram20187638_5*n_h_h_a*1_2_1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DIAGRAM_SCHEMECOLOR_ID" val="1"/>
</p:tagLst>
</file>

<file path=ppt/tags/tag79.xml><?xml version="1.0" encoding="utf-8"?>
<p:tagLst xmlns:a="http://schemas.openxmlformats.org/drawingml/2006/main" xmlns:r="http://schemas.openxmlformats.org/officeDocument/2006/relationships" xmlns:p="http://schemas.openxmlformats.org/presentationml/2006/main">
  <p:tag name="KSO_WM_UNIT_VALUE" val="32"/>
  <p:tag name="KSO_WM_UNIT_HIGHLIGHT" val="0"/>
  <p:tag name="KSO_WM_UNIT_COMPATIBLE" val="0"/>
  <p:tag name="KSO_WM_DIAGRAM_GROUP_CODE" val="n1-1"/>
  <p:tag name="KSO_WM_UNIT_TYPE" val="n_h_h_f"/>
  <p:tag name="KSO_WM_UNIT_INDEX" val="1_2_5_1"/>
  <p:tag name="KSO_WM_UNIT_ID" val="diagram20187638_5*n_h_h_f*1_2_5_1"/>
  <p:tag name="KSO_WM_TEMPLATE_CATEGORY" val="diagram"/>
  <p:tag name="KSO_WM_TEMPLATE_INDEX" val="20187638"/>
  <p:tag name="KSO_WM_UNIT_LAYERLEVEL" val="1_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2_1"/>
  <p:tag name="KSO_WM_UNIT_ID" val="diagram20170390_2*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5_1"/>
  <p:tag name="KSO_WM_UNIT_ID" val="diagram20187638_5*n_h_h_a*1_2_5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DIAGRAM_SCHEMECOLOR_ID"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2"/>
  <p:tag name="KSO_WM_UNIT_ID" val="diagram20187638_5*n_h_h_i*1_2_3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 name="KSO_WM_UNIT_DIAGRAM_SCHEMECOLOR_ID"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2"/>
  <p:tag name="KSO_WM_UNIT_ID" val="diagram20187638_5*n_h_h_i*1_2_1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 name="KSO_WM_UNIT_DIAGRAM_SCHEMECOLOR_ID"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87638_5*n_h_h_i*1_2_2_1"/>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6"/>
  <p:tag name="KSO_WM_UNIT_FILL_TYPE" val="1"/>
  <p:tag name="KSO_WM_UNIT_TEXT_FILL_FORE_SCHEMECOLOR_INDEX" val="2"/>
  <p:tag name="KSO_WM_UNIT_TEXT_FILL_TYPE" val="1"/>
  <p:tag name="KSO_WM_UNIT_DIAGRAM_SCHEMECOLOR_ID"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2"/>
  <p:tag name="KSO_WM_UNIT_ID" val="diagram20187638_5*n_h_h_i*1_2_2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 name="KSO_WM_UNIT_DIAGRAM_SCHEMECOLOR_ID"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1"/>
  <p:tag name="KSO_WM_UNIT_ID" val="diagram20187638_5*n_h_h_i*1_2_5_1"/>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10"/>
  <p:tag name="KSO_WM_UNIT_FILL_TYPE" val="1"/>
  <p:tag name="KSO_WM_UNIT_TEXT_FILL_FORE_SCHEMECOLOR_INDEX" val="2"/>
  <p:tag name="KSO_WM_UNIT_TEXT_FILL_TYPE" val="1"/>
  <p:tag name="KSO_WM_UNIT_DIAGRAM_SCHEMECOLOR_ID"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2"/>
  <p:tag name="KSO_WM_UNIT_ID" val="diagram20187638_5*n_h_h_i*1_2_5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 name="KSO_WM_UNIT_DIAGRAM_SCHEMECOLOR_ID"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2"/>
  <p:tag name="KSO_WM_UNIT_ID" val="diagram20187638_5*n_h_h_i*1_2_4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 name="KSO_WM_UNIT_DIAGRAM_SCHEMECOLOR_ID"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6_1"/>
  <p:tag name="KSO_WM_UNIT_ID" val="diagram20187638_5*n_h_h_i*1_2_6_1"/>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FILL_FORE_SCHEMECOLOR_INDEX" val="7"/>
  <p:tag name="KSO_WM_UNIT_FILL_TYPE" val="1"/>
  <p:tag name="KSO_WM_UNIT_TEXT_FILL_FORE_SCHEMECOLOR_INDEX" val="2"/>
  <p:tag name="KSO_WM_UNIT_TEXT_FILL_TYPE" val="1"/>
  <p:tag name="KSO_WM_UNIT_DIAGRAM_SCHEMECOLOR_ID" val="1"/>
</p:tagLst>
</file>

<file path=ppt/tags/tag89.xml><?xml version="1.0" encoding="utf-8"?>
<p:tagLst xmlns:a="http://schemas.openxmlformats.org/drawingml/2006/main" xmlns:r="http://schemas.openxmlformats.org/officeDocument/2006/relationships" xmlns:p="http://schemas.openxmlformats.org/presentationml/2006/main">
  <p:tag name="KSO_WM_UNIT_VALUE" val="32"/>
  <p:tag name="KSO_WM_UNIT_HIGHLIGHT" val="0"/>
  <p:tag name="KSO_WM_UNIT_COMPATIBLE" val="0"/>
  <p:tag name="KSO_WM_DIAGRAM_GROUP_CODE" val="n1-1"/>
  <p:tag name="KSO_WM_UNIT_TYPE" val="n_h_h_f"/>
  <p:tag name="KSO_WM_UNIT_INDEX" val="1_2_6_1"/>
  <p:tag name="KSO_WM_UNIT_ID" val="diagram20187638_5*n_h_h_f*1_2_6_1"/>
  <p:tag name="KSO_WM_TEMPLATE_CATEGORY" val="diagram"/>
  <p:tag name="KSO_WM_TEMPLATE_INDEX" val="20187638"/>
  <p:tag name="KSO_WM_UNIT_LAYERLEVEL" val="1_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1_1"/>
  <p:tag name="KSO_WM_UNIT_ID" val="diagram20170390_2*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6_1"/>
  <p:tag name="KSO_WM_UNIT_ID" val="diagram20187638_5*n_h_h_a*1_2_6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TEXT_FILL_FORE_SCHEMECOLOR_INDEX" val="7"/>
  <p:tag name="KSO_WM_UNIT_TEXT_FILL_TYPE" val="1"/>
  <p:tag name="KSO_WM_UNIT_DIAGRAM_SCHEMECOLOR_ID" val="1"/>
</p:tagLst>
</file>

<file path=ppt/tags/tag91.xml><?xml version="1.0" encoding="utf-8"?>
<p:tagLst xmlns:a="http://schemas.openxmlformats.org/drawingml/2006/main" xmlns:r="http://schemas.openxmlformats.org/officeDocument/2006/relationships" xmlns:p="http://schemas.openxmlformats.org/presentationml/2006/main">
  <p:tag name="KSO_WM_UNIT_VALUE" val="32"/>
  <p:tag name="KSO_WM_UNIT_HIGHLIGHT" val="0"/>
  <p:tag name="KSO_WM_UNIT_COMPATIBLE" val="0"/>
  <p:tag name="KSO_WM_DIAGRAM_GROUP_CODE" val="n1-1"/>
  <p:tag name="KSO_WM_UNIT_TYPE" val="n_h_h_f"/>
  <p:tag name="KSO_WM_UNIT_INDEX" val="1_2_3_1"/>
  <p:tag name="KSO_WM_UNIT_ID" val="diagram20187638_5*n_h_h_f*1_2_3_1"/>
  <p:tag name="KSO_WM_TEMPLATE_CATEGORY" val="diagram"/>
  <p:tag name="KSO_WM_TEMPLATE_INDEX" val="20187638"/>
  <p:tag name="KSO_WM_UNIT_LAYERLEVEL" val="1_1_1_1"/>
  <p:tag name="KSO_WM_TAG_VERSION" val="1.0"/>
  <p:tag name="KSO_WM_BEAUTIFY_FLAG" val="#wm#"/>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 name="KSO_WM_UNIT_TEXT_FILL_FORE_SCHEMECOLOR_INDEX" val="13"/>
  <p:tag name="KSO_WM_UNIT_TEXT_FILL_TYPE" val="1"/>
  <p:tag name="KSO_WM_UNIT_DIAGRAM_SCHEMECOLOR_ID" val="1"/>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3_1"/>
  <p:tag name="KSO_WM_UNIT_ID" val="diagram20187638_5*n_h_h_a*1_2_3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USESOURCEFORMAT_APPLY" val="1"/>
  <p:tag name="KSO_WM_UNIT_DIAGRAM_SCHEMECOLOR_ID"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6_2"/>
  <p:tag name="KSO_WM_UNIT_ID" val="diagram20187638_5*n_h_h_i*1_2_6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USESOURCEFORMAT_APPLY" val="1"/>
  <p:tag name="KSO_WM_UNIT_DIAGRAM_SCHEMECOLOR_ID" val="1"/>
</p:tagLst>
</file>

<file path=ppt/tags/tag94.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95.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96.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97.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Chevron 47"/>
</p:tagLst>
</file>

<file path=ppt/tags/tag98.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文本框 7"/>
</p:tagLst>
</file>

<file path=ppt/tags/tag99.xml><?xml version="1.0" encoding="utf-8"?>
<p:tagLst xmlns:a="http://schemas.openxmlformats.org/drawingml/2006/main" xmlns:r="http://schemas.openxmlformats.org/officeDocument/2006/relationships" xmlns:p="http://schemas.openxmlformats.org/presentationml/2006/main">
  <p:tag name="MH" val="20160307180153"/>
  <p:tag name="MH_LIBRARY" val="GRAPHIC"/>
  <p:tag name="MH_ORDER" val="Straight Connector 8"/>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3089</Words>
  <Application>Microsoft Macintosh PowerPoint</Application>
  <PresentationFormat>全屏显示(16:9)</PresentationFormat>
  <Paragraphs>162</Paragraphs>
  <Slides>24</Slides>
  <Notes>4</Notes>
  <HiddenSlides>0</HiddenSlides>
  <MMClips>0</MMClips>
  <ScaleCrop>false</ScaleCrop>
  <HeadingPairs>
    <vt:vector size="10" baseType="variant">
      <vt:variant>
        <vt:lpstr>已用的字体</vt:lpstr>
      </vt:variant>
      <vt:variant>
        <vt:i4>11</vt:i4>
      </vt:variant>
      <vt:variant>
        <vt:lpstr>主题</vt:lpstr>
      </vt:variant>
      <vt:variant>
        <vt:i4>6</vt:i4>
      </vt:variant>
      <vt:variant>
        <vt:lpstr>嵌入 OLE 服务器</vt:lpstr>
      </vt:variant>
      <vt:variant>
        <vt:i4>2</vt:i4>
      </vt:variant>
      <vt:variant>
        <vt:lpstr>幻灯片标题</vt:lpstr>
      </vt:variant>
      <vt:variant>
        <vt:i4>24</vt:i4>
      </vt:variant>
      <vt:variant>
        <vt:lpstr>自定义放映</vt:lpstr>
      </vt:variant>
      <vt:variant>
        <vt:i4>1</vt:i4>
      </vt:variant>
    </vt:vector>
  </HeadingPairs>
  <TitlesOfParts>
    <vt:vector size="44" baseType="lpstr">
      <vt:lpstr>等线</vt:lpstr>
      <vt:lpstr>等线 Light</vt:lpstr>
      <vt:lpstr>方正姚体</vt:lpstr>
      <vt:lpstr>华文楷体</vt:lpstr>
      <vt:lpstr>宋体</vt:lpstr>
      <vt:lpstr>微软雅黑</vt:lpstr>
      <vt:lpstr>Arial</vt:lpstr>
      <vt:lpstr>Calibri</vt:lpstr>
      <vt:lpstr>Impact</vt:lpstr>
      <vt:lpstr>Times New Roman</vt:lpstr>
      <vt:lpstr>Wingdings</vt:lpstr>
      <vt:lpstr>自定义设计方案</vt:lpstr>
      <vt:lpstr>1_自定义设计方案</vt:lpstr>
      <vt:lpstr>5_自定义设计方案</vt:lpstr>
      <vt:lpstr>10_自定义设计方案</vt:lpstr>
      <vt:lpstr>2_自定义设计方案</vt:lpstr>
      <vt:lpstr>3_自定义设计方案</vt:lpstr>
      <vt:lpstr>PDF</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中国核能电力股份有限公司 2013年工作会议</dc:title>
  <dc:creator>apple</dc:creator>
  <cp:lastModifiedBy>Microsoft Office 用户</cp:lastModifiedBy>
  <cp:revision>3120</cp:revision>
  <cp:lastPrinted>2021-04-22T06:00:44Z</cp:lastPrinted>
  <dcterms:created xsi:type="dcterms:W3CDTF">2013-04-02T03:46:00Z</dcterms:created>
  <dcterms:modified xsi:type="dcterms:W3CDTF">2021-05-12T04:29:15Z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