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35" r:id="rId2"/>
    <p:sldId id="333" r:id="rId3"/>
    <p:sldId id="377" r:id="rId4"/>
    <p:sldId id="398" r:id="rId5"/>
    <p:sldId id="379" r:id="rId6"/>
    <p:sldId id="415" r:id="rId7"/>
    <p:sldId id="370" r:id="rId8"/>
    <p:sldId id="355" r:id="rId9"/>
    <p:sldId id="437" r:id="rId10"/>
    <p:sldId id="435" r:id="rId11"/>
    <p:sldId id="438" r:id="rId12"/>
    <p:sldId id="374" r:id="rId13"/>
    <p:sldId id="432" r:id="rId14"/>
    <p:sldId id="384" r:id="rId15"/>
    <p:sldId id="433" r:id="rId16"/>
    <p:sldId id="376" r:id="rId17"/>
    <p:sldId id="354" r:id="rId18"/>
  </p:sldIdLst>
  <p:sldSz cx="9144000" cy="514191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3">
          <p15:clr>
            <a:srgbClr val="A4A3A4"/>
          </p15:clr>
        </p15:guide>
        <p15:guide id="2" pos="285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FF3"/>
    <a:srgbClr val="558ED5"/>
    <a:srgbClr val="993300"/>
    <a:srgbClr val="53585E"/>
    <a:srgbClr val="F6D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6518" autoAdjust="0"/>
  </p:normalViewPr>
  <p:slideViewPr>
    <p:cSldViewPr showGuides="1">
      <p:cViewPr varScale="1">
        <p:scale>
          <a:sx n="95" d="100"/>
          <a:sy n="95" d="100"/>
        </p:scale>
        <p:origin x="1584" y="184"/>
      </p:cViewPr>
      <p:guideLst>
        <p:guide orient="horz" pos="1753"/>
        <p:guide pos="2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#5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#6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#7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#8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BB723-1066-42CE-9AD5-45223FF3140B}" type="doc">
      <dgm:prSet loTypeId="urn:microsoft.com/office/officeart/2005/8/layout/vList2#6" loCatId="list" qsTypeId="urn:microsoft.com/office/officeart/2005/8/quickstyle/simple4#5" qsCatId="simple" csTypeId="urn:microsoft.com/office/officeart/2005/8/colors/accent6_2#5" csCatId="accent3" phldr="1"/>
      <dgm:spPr/>
      <dgm:t>
        <a:bodyPr/>
        <a:lstStyle/>
        <a:p>
          <a:endParaRPr lang="zh-CN" altLang="en-US"/>
        </a:p>
      </dgm:t>
    </dgm:pt>
    <dgm:pt modelId="{15C606F4-0CB3-46B8-9485-5E0F60135592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rPr>
            <a:t>3.1  </a:t>
          </a:r>
          <a:r>
            <a:rPr lang="zh-CN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rPr>
            <a:t>高精度定位技术助力建造现场人员安全管理</a:t>
          </a:r>
        </a:p>
      </dgm:t>
    </dgm:pt>
    <dgm:pt modelId="{D960D126-66D3-4103-8BDB-634C09D0E335}" type="parTrans" cxnId="{EF76F208-2432-40F0-AD3A-04B9E6DEE67E}">
      <dgm:prSet/>
      <dgm:spPr/>
      <dgm:t>
        <a:bodyPr/>
        <a:lstStyle/>
        <a:p>
          <a:endParaRPr lang="zh-CN" altLang="en-US"/>
        </a:p>
      </dgm:t>
    </dgm:pt>
    <dgm:pt modelId="{0F33CF45-9896-4D4E-8CB5-2A05A9D24A62}" type="sibTrans" cxnId="{EF76F208-2432-40F0-AD3A-04B9E6DEE67E}">
      <dgm:prSet/>
      <dgm:spPr/>
      <dgm:t>
        <a:bodyPr/>
        <a:lstStyle/>
        <a:p>
          <a:endParaRPr lang="zh-CN" altLang="en-US"/>
        </a:p>
      </dgm:t>
    </dgm:pt>
    <dgm:pt modelId="{E10173E6-54D6-40B6-9090-AB532259B751}">
      <dgm:prSet phldrT="[文本]" phldr="0" custT="1"/>
      <dgm:spPr/>
      <dgm:t>
        <a:bodyPr vert="horz" wrap="square"/>
        <a:lstStyle/>
        <a:p>
          <a:pPr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在核电建设高速发展和华龙一号走出去的背景下，建立标准的信息自动采集和实时监控系统，有效提升项目标准化管理水平，树立良好的外部形象，提升企业竞争力和核电走出去的配套管理体系：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06BD2AF-9573-4810-A9A7-BC3958396144}" type="parTrans" cxnId="{A4144FE6-FEDE-4956-8AB4-4766ED057606}">
      <dgm:prSet/>
      <dgm:spPr/>
      <dgm:t>
        <a:bodyPr/>
        <a:lstStyle/>
        <a:p>
          <a:endParaRPr lang="zh-CN" altLang="en-US"/>
        </a:p>
      </dgm:t>
    </dgm:pt>
    <dgm:pt modelId="{DB2821F7-55CF-400C-9A32-8685C9E9CA7A}" type="sibTrans" cxnId="{A4144FE6-FEDE-4956-8AB4-4766ED057606}">
      <dgm:prSet/>
      <dgm:spPr/>
      <dgm:t>
        <a:bodyPr/>
        <a:lstStyle/>
        <a:p>
          <a:endParaRPr lang="zh-CN" altLang="en-US"/>
        </a:p>
      </dgm:t>
    </dgm:pt>
    <dgm:pt modelId="{C24DA9F7-0E2C-412C-820E-CE51776939AE}" type="pres">
      <dgm:prSet presAssocID="{4DCBB723-1066-42CE-9AD5-45223FF3140B}" presName="linear" presStyleCnt="0">
        <dgm:presLayoutVars>
          <dgm:animLvl val="lvl"/>
          <dgm:resizeHandles val="exact"/>
        </dgm:presLayoutVars>
      </dgm:prSet>
      <dgm:spPr/>
    </dgm:pt>
    <dgm:pt modelId="{D104811B-6AED-4C84-887A-8C6A1DB80FAA}" type="pres">
      <dgm:prSet presAssocID="{15C606F4-0CB3-46B8-9485-5E0F60135592}" presName="parentText" presStyleLbl="node1" presStyleIdx="0" presStyleCnt="1" custScaleY="40354" custLinFactNeighborY="-7568">
        <dgm:presLayoutVars>
          <dgm:chMax val="0"/>
          <dgm:bulletEnabled val="1"/>
        </dgm:presLayoutVars>
      </dgm:prSet>
      <dgm:spPr/>
    </dgm:pt>
    <dgm:pt modelId="{37998E4E-EF17-43FE-9930-76F1B537944F}" type="pres">
      <dgm:prSet presAssocID="{15C606F4-0CB3-46B8-9485-5E0F60135592}" presName="childText" presStyleLbl="revTx" presStyleIdx="0" presStyleCnt="1" custScaleY="106421" custLinFactNeighborY="-5819">
        <dgm:presLayoutVars>
          <dgm:bulletEnabled val="1"/>
        </dgm:presLayoutVars>
      </dgm:prSet>
      <dgm:spPr/>
    </dgm:pt>
  </dgm:ptLst>
  <dgm:cxnLst>
    <dgm:cxn modelId="{EF76F208-2432-40F0-AD3A-04B9E6DEE67E}" srcId="{4DCBB723-1066-42CE-9AD5-45223FF3140B}" destId="{15C606F4-0CB3-46B8-9485-5E0F60135592}" srcOrd="0" destOrd="0" parTransId="{D960D126-66D3-4103-8BDB-634C09D0E335}" sibTransId="{0F33CF45-9896-4D4E-8CB5-2A05A9D24A62}"/>
    <dgm:cxn modelId="{943BB252-E9E4-4B8A-AFC9-738C9798748D}" type="presOf" srcId="{4DCBB723-1066-42CE-9AD5-45223FF3140B}" destId="{C24DA9F7-0E2C-412C-820E-CE51776939AE}" srcOrd="0" destOrd="0" presId="urn:microsoft.com/office/officeart/2005/8/layout/vList2#6"/>
    <dgm:cxn modelId="{DBB097B5-D23E-4042-8ECD-202380B0995B}" type="presOf" srcId="{E10173E6-54D6-40B6-9090-AB532259B751}" destId="{37998E4E-EF17-43FE-9930-76F1B537944F}" srcOrd="0" destOrd="0" presId="urn:microsoft.com/office/officeart/2005/8/layout/vList2#6"/>
    <dgm:cxn modelId="{540919D0-B274-4B78-875E-B4032FB8ED97}" type="presOf" srcId="{15C606F4-0CB3-46B8-9485-5E0F60135592}" destId="{D104811B-6AED-4C84-887A-8C6A1DB80FAA}" srcOrd="0" destOrd="0" presId="urn:microsoft.com/office/officeart/2005/8/layout/vList2#6"/>
    <dgm:cxn modelId="{A4144FE6-FEDE-4956-8AB4-4766ED057606}" srcId="{15C606F4-0CB3-46B8-9485-5E0F60135592}" destId="{E10173E6-54D6-40B6-9090-AB532259B751}" srcOrd="0" destOrd="0" parTransId="{406BD2AF-9573-4810-A9A7-BC3958396144}" sibTransId="{DB2821F7-55CF-400C-9A32-8685C9E9CA7A}"/>
    <dgm:cxn modelId="{BC8E4416-6055-46C2-A68B-5183EAE96DE4}" type="presParOf" srcId="{C24DA9F7-0E2C-412C-820E-CE51776939AE}" destId="{D104811B-6AED-4C84-887A-8C6A1DB80FAA}" srcOrd="0" destOrd="0" presId="urn:microsoft.com/office/officeart/2005/8/layout/vList2#6"/>
    <dgm:cxn modelId="{44FF50BD-1914-49BE-B89C-C3A4CCE7EA78}" type="presParOf" srcId="{C24DA9F7-0E2C-412C-820E-CE51776939AE}" destId="{37998E4E-EF17-43FE-9930-76F1B537944F}" srcOrd="1" destOrd="0" presId="urn:microsoft.com/office/officeart/2005/8/layout/vList2#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CBB723-1066-42CE-9AD5-45223FF3140B}" type="doc">
      <dgm:prSet loTypeId="urn:microsoft.com/office/officeart/2005/8/layout/vList2#7" loCatId="list" qsTypeId="urn:microsoft.com/office/officeart/2005/8/quickstyle/simple4#6" qsCatId="simple" csTypeId="urn:microsoft.com/office/officeart/2005/8/colors/accent6_2#6" csCatId="accent3" phldr="1"/>
      <dgm:spPr/>
      <dgm:t>
        <a:bodyPr/>
        <a:lstStyle/>
        <a:p>
          <a:endParaRPr lang="zh-CN" altLang="en-US"/>
        </a:p>
      </dgm:t>
    </dgm:pt>
    <dgm:pt modelId="{15C606F4-0CB3-46B8-9485-5E0F60135592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rPr>
            <a:t>3.1  </a:t>
          </a:r>
          <a:r>
            <a:rPr lang="zh-CN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rPr>
            <a:t>高精度定位技术助力建造现场人员安全管理</a:t>
          </a:r>
        </a:p>
      </dgm:t>
    </dgm:pt>
    <dgm:pt modelId="{D960D126-66D3-4103-8BDB-634C09D0E335}" type="parTrans" cxnId="{9364ACEB-9528-445D-B842-141D877A9AB7}">
      <dgm:prSet/>
      <dgm:spPr/>
      <dgm:t>
        <a:bodyPr/>
        <a:lstStyle/>
        <a:p>
          <a:endParaRPr lang="zh-CN" altLang="en-US"/>
        </a:p>
      </dgm:t>
    </dgm:pt>
    <dgm:pt modelId="{0F33CF45-9896-4D4E-8CB5-2A05A9D24A62}" type="sibTrans" cxnId="{9364ACEB-9528-445D-B842-141D877A9AB7}">
      <dgm:prSet/>
      <dgm:spPr/>
      <dgm:t>
        <a:bodyPr/>
        <a:lstStyle/>
        <a:p>
          <a:endParaRPr lang="zh-CN" altLang="en-US"/>
        </a:p>
      </dgm:t>
    </dgm:pt>
    <dgm:pt modelId="{E10173E6-54D6-40B6-9090-AB532259B751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在现场人员安全监管系统软件中以平面</a:t>
          </a:r>
          <a:r>
            <a: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/3D立体</a:t>
          </a: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视角的方式去查看人员位置；</a:t>
          </a:r>
        </a:p>
      </dgm:t>
    </dgm:pt>
    <dgm:pt modelId="{406BD2AF-9573-4810-A9A7-BC3958396144}" type="parTrans" cxnId="{6A21A202-B850-46E5-8746-F7AA979CBDA8}">
      <dgm:prSet/>
      <dgm:spPr/>
      <dgm:t>
        <a:bodyPr/>
        <a:lstStyle/>
        <a:p>
          <a:endParaRPr lang="zh-CN" altLang="en-US"/>
        </a:p>
      </dgm:t>
    </dgm:pt>
    <dgm:pt modelId="{DB2821F7-55CF-400C-9A32-8685C9E9CA7A}" type="sibTrans" cxnId="{6A21A202-B850-46E5-8746-F7AA979CBDA8}">
      <dgm:prSet/>
      <dgm:spPr/>
      <dgm:t>
        <a:bodyPr/>
        <a:lstStyle/>
        <a:p>
          <a:endParaRPr lang="zh-CN" altLang="en-US"/>
        </a:p>
      </dgm:t>
    </dgm:pt>
    <dgm:pt modelId="{61BB20D0-8A4B-4747-BB5F-74A08833AB3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排列出各个区域人员定位情况，实现了人员位置信息的详细查看；</a:t>
          </a:r>
        </a:p>
      </dgm:t>
    </dgm:pt>
    <dgm:pt modelId="{667872A3-37D6-40C1-9EB8-820013DE4309}" type="parTrans" cxnId="{C7B5E17B-0A59-43A3-9660-1036701C1541}">
      <dgm:prSet/>
      <dgm:spPr/>
      <dgm:t>
        <a:bodyPr/>
        <a:lstStyle/>
        <a:p>
          <a:endParaRPr lang="zh-CN" altLang="en-US"/>
        </a:p>
      </dgm:t>
    </dgm:pt>
    <dgm:pt modelId="{07328ABD-0340-41BD-BB17-D5CB97A478B7}" type="sibTrans" cxnId="{C7B5E17B-0A59-43A3-9660-1036701C1541}">
      <dgm:prSet/>
      <dgm:spPr/>
      <dgm:t>
        <a:bodyPr/>
        <a:lstStyle/>
        <a:p>
          <a:endParaRPr lang="zh-CN" altLang="en-US"/>
        </a:p>
      </dgm:t>
    </dgm:pt>
    <dgm:pt modelId="{6DA544DC-DB78-49C4-9FC1-7AA20A06387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实现了平面</a:t>
          </a:r>
          <a:r>
            <a: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/3D立体</a:t>
          </a: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视图轨迹回放查看人员的行进路线；</a:t>
          </a:r>
        </a:p>
      </dgm:t>
    </dgm:pt>
    <dgm:pt modelId="{C74D3FCB-2D48-463F-8903-F7C265B1D0C7}" type="parTrans" cxnId="{B50FDD6A-D12B-41F4-A530-0158B47662A1}">
      <dgm:prSet/>
      <dgm:spPr/>
      <dgm:t>
        <a:bodyPr/>
        <a:lstStyle/>
        <a:p>
          <a:endParaRPr lang="zh-CN" altLang="en-US"/>
        </a:p>
      </dgm:t>
    </dgm:pt>
    <dgm:pt modelId="{6D157C8E-8D35-4CF4-85B7-51008AB113B9}" type="sibTrans" cxnId="{B50FDD6A-D12B-41F4-A530-0158B47662A1}">
      <dgm:prSet/>
      <dgm:spPr/>
      <dgm:t>
        <a:bodyPr/>
        <a:lstStyle/>
        <a:p>
          <a:endParaRPr lang="zh-CN" altLang="en-US"/>
        </a:p>
      </dgm:t>
    </dgm:pt>
    <dgm:pt modelId="{2D823BFC-AC79-40C8-864C-4E691178DEA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实现了对劳务队的出勤率、各个劳务队班次出勤人数、未出勤人员考勤统计</a:t>
          </a:r>
        </a:p>
      </dgm:t>
    </dgm:pt>
    <dgm:pt modelId="{192287FC-675E-49CC-9AC4-46DD54ED46A4}" type="parTrans" cxnId="{3705CE84-93C7-4C1D-9C83-4F69FCBBD03C}">
      <dgm:prSet/>
      <dgm:spPr/>
      <dgm:t>
        <a:bodyPr/>
        <a:lstStyle/>
        <a:p>
          <a:endParaRPr lang="zh-CN" altLang="en-US"/>
        </a:p>
      </dgm:t>
    </dgm:pt>
    <dgm:pt modelId="{7122C1C6-FCF3-43B3-AA36-67536BAF993C}" type="sibTrans" cxnId="{3705CE84-93C7-4C1D-9C83-4F69FCBBD03C}">
      <dgm:prSet/>
      <dgm:spPr/>
      <dgm:t>
        <a:bodyPr/>
        <a:lstStyle/>
        <a:p>
          <a:endParaRPr lang="zh-CN" altLang="en-US"/>
        </a:p>
      </dgm:t>
    </dgm:pt>
    <dgm:pt modelId="{C24DA9F7-0E2C-412C-820E-CE51776939AE}" type="pres">
      <dgm:prSet presAssocID="{4DCBB723-1066-42CE-9AD5-45223FF3140B}" presName="linear" presStyleCnt="0">
        <dgm:presLayoutVars>
          <dgm:animLvl val="lvl"/>
          <dgm:resizeHandles val="exact"/>
        </dgm:presLayoutVars>
      </dgm:prSet>
      <dgm:spPr/>
    </dgm:pt>
    <dgm:pt modelId="{D104811B-6AED-4C84-887A-8C6A1DB80FAA}" type="pres">
      <dgm:prSet presAssocID="{15C606F4-0CB3-46B8-9485-5E0F60135592}" presName="parentText" presStyleLbl="node1" presStyleIdx="0" presStyleCnt="1" custScaleY="40354" custLinFactNeighborY="-7567">
        <dgm:presLayoutVars>
          <dgm:chMax val="0"/>
          <dgm:bulletEnabled val="1"/>
        </dgm:presLayoutVars>
      </dgm:prSet>
      <dgm:spPr/>
    </dgm:pt>
    <dgm:pt modelId="{37998E4E-EF17-43FE-9930-76F1B537944F}" type="pres">
      <dgm:prSet presAssocID="{15C606F4-0CB3-46B8-9485-5E0F60135592}" presName="childText" presStyleLbl="revTx" presStyleIdx="0" presStyleCnt="1" custScaleY="106421" custLinFactNeighborY="-5819">
        <dgm:presLayoutVars>
          <dgm:bulletEnabled val="1"/>
        </dgm:presLayoutVars>
      </dgm:prSet>
      <dgm:spPr/>
    </dgm:pt>
  </dgm:ptLst>
  <dgm:cxnLst>
    <dgm:cxn modelId="{2CFE8401-92EF-43C6-8A80-9B20BB3BD8B3}" type="presOf" srcId="{15C606F4-0CB3-46B8-9485-5E0F60135592}" destId="{D104811B-6AED-4C84-887A-8C6A1DB80FAA}" srcOrd="0" destOrd="0" presId="urn:microsoft.com/office/officeart/2005/8/layout/vList2#7"/>
    <dgm:cxn modelId="{6A21A202-B850-46E5-8746-F7AA979CBDA8}" srcId="{15C606F4-0CB3-46B8-9485-5E0F60135592}" destId="{E10173E6-54D6-40B6-9090-AB532259B751}" srcOrd="0" destOrd="0" parTransId="{406BD2AF-9573-4810-A9A7-BC3958396144}" sibTransId="{DB2821F7-55CF-400C-9A32-8685C9E9CA7A}"/>
    <dgm:cxn modelId="{617D960A-1D4F-454F-933E-34FEB3897F14}" type="presOf" srcId="{4DCBB723-1066-42CE-9AD5-45223FF3140B}" destId="{C24DA9F7-0E2C-412C-820E-CE51776939AE}" srcOrd="0" destOrd="0" presId="urn:microsoft.com/office/officeart/2005/8/layout/vList2#7"/>
    <dgm:cxn modelId="{1A8E8315-F913-4B7D-BB65-661E38246AB3}" type="presOf" srcId="{6DA544DC-DB78-49C4-9FC1-7AA20A06387E}" destId="{37998E4E-EF17-43FE-9930-76F1B537944F}" srcOrd="0" destOrd="2" presId="urn:microsoft.com/office/officeart/2005/8/layout/vList2#7"/>
    <dgm:cxn modelId="{3C0D1757-5DED-4CE7-BAA8-E6F32B94A176}" type="presOf" srcId="{61BB20D0-8A4B-4747-BB5F-74A08833AB3C}" destId="{37998E4E-EF17-43FE-9930-76F1B537944F}" srcOrd="0" destOrd="1" presId="urn:microsoft.com/office/officeart/2005/8/layout/vList2#7"/>
    <dgm:cxn modelId="{3A898466-9CBD-4F90-864D-BCD61A6AF65D}" type="presOf" srcId="{E10173E6-54D6-40B6-9090-AB532259B751}" destId="{37998E4E-EF17-43FE-9930-76F1B537944F}" srcOrd="0" destOrd="0" presId="urn:microsoft.com/office/officeart/2005/8/layout/vList2#7"/>
    <dgm:cxn modelId="{6CF30968-4A63-4DDB-A134-D9F796347969}" type="presOf" srcId="{2D823BFC-AC79-40C8-864C-4E691178DEAE}" destId="{37998E4E-EF17-43FE-9930-76F1B537944F}" srcOrd="0" destOrd="3" presId="urn:microsoft.com/office/officeart/2005/8/layout/vList2#7"/>
    <dgm:cxn modelId="{B50FDD6A-D12B-41F4-A530-0158B47662A1}" srcId="{15C606F4-0CB3-46B8-9485-5E0F60135592}" destId="{6DA544DC-DB78-49C4-9FC1-7AA20A06387E}" srcOrd="2" destOrd="0" parTransId="{C74D3FCB-2D48-463F-8903-F7C265B1D0C7}" sibTransId="{6D157C8E-8D35-4CF4-85B7-51008AB113B9}"/>
    <dgm:cxn modelId="{C7B5E17B-0A59-43A3-9660-1036701C1541}" srcId="{15C606F4-0CB3-46B8-9485-5E0F60135592}" destId="{61BB20D0-8A4B-4747-BB5F-74A08833AB3C}" srcOrd="1" destOrd="0" parTransId="{667872A3-37D6-40C1-9EB8-820013DE4309}" sibTransId="{07328ABD-0340-41BD-BB17-D5CB97A478B7}"/>
    <dgm:cxn modelId="{3705CE84-93C7-4C1D-9C83-4F69FCBBD03C}" srcId="{15C606F4-0CB3-46B8-9485-5E0F60135592}" destId="{2D823BFC-AC79-40C8-864C-4E691178DEAE}" srcOrd="3" destOrd="0" parTransId="{192287FC-675E-49CC-9AC4-46DD54ED46A4}" sibTransId="{7122C1C6-FCF3-43B3-AA36-67536BAF993C}"/>
    <dgm:cxn modelId="{9364ACEB-9528-445D-B842-141D877A9AB7}" srcId="{4DCBB723-1066-42CE-9AD5-45223FF3140B}" destId="{15C606F4-0CB3-46B8-9485-5E0F60135592}" srcOrd="0" destOrd="0" parTransId="{D960D126-66D3-4103-8BDB-634C09D0E335}" sibTransId="{0F33CF45-9896-4D4E-8CB5-2A05A9D24A62}"/>
    <dgm:cxn modelId="{4A562AEB-3B2D-4BD0-B44A-9533C64B221B}" type="presParOf" srcId="{C24DA9F7-0E2C-412C-820E-CE51776939AE}" destId="{D104811B-6AED-4C84-887A-8C6A1DB80FAA}" srcOrd="0" destOrd="0" presId="urn:microsoft.com/office/officeart/2005/8/layout/vList2#7"/>
    <dgm:cxn modelId="{E9D5BE08-68BE-4511-9B9E-0A3270E59149}" type="presParOf" srcId="{C24DA9F7-0E2C-412C-820E-CE51776939AE}" destId="{37998E4E-EF17-43FE-9930-76F1B537944F}" srcOrd="1" destOrd="0" presId="urn:microsoft.com/office/officeart/2005/8/layout/vList2#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BB723-1066-42CE-9AD5-45223FF3140B}" type="doc">
      <dgm:prSet loTypeId="urn:microsoft.com/office/officeart/2005/8/layout/vList2#8" loCatId="list" qsTypeId="urn:microsoft.com/office/officeart/2005/8/quickstyle/simple4#7" qsCatId="simple" csTypeId="urn:microsoft.com/office/officeart/2005/8/colors/accent6_2#7" csCatId="accent3" phldr="1"/>
      <dgm:spPr/>
      <dgm:t>
        <a:bodyPr/>
        <a:lstStyle/>
        <a:p>
          <a:endParaRPr lang="zh-CN" altLang="en-US"/>
        </a:p>
      </dgm:t>
    </dgm:pt>
    <dgm:pt modelId="{15C606F4-0CB3-46B8-9485-5E0F60135592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3.2 </a:t>
          </a:r>
          <a:r>
            <a:rPr lang="zh-CN" sz="1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系统规划，开展全过程质量提升管理</a:t>
          </a:r>
          <a:endParaRPr lang="zh-CN" altLang="zh-CN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960D126-66D3-4103-8BDB-634C09D0E335}" type="parTrans" cxnId="{9BE07331-72F3-423F-9DEC-6349ECBD7300}">
      <dgm:prSet/>
      <dgm:spPr/>
      <dgm:t>
        <a:bodyPr/>
        <a:lstStyle/>
        <a:p>
          <a:endParaRPr lang="zh-CN" altLang="en-US"/>
        </a:p>
      </dgm:t>
    </dgm:pt>
    <dgm:pt modelId="{0F33CF45-9896-4D4E-8CB5-2A05A9D24A62}" type="sibTrans" cxnId="{9BE07331-72F3-423F-9DEC-6349ECBD7300}">
      <dgm:prSet/>
      <dgm:spPr/>
      <dgm:t>
        <a:bodyPr/>
        <a:lstStyle/>
        <a:p>
          <a:endParaRPr lang="zh-CN" altLang="en-US"/>
        </a:p>
      </dgm:t>
    </dgm:pt>
    <dgm:pt modelId="{E10173E6-54D6-40B6-9090-AB532259B751}">
      <dgm:prSet phldrT="[文本]" phldr="0" custT="1"/>
      <dgm:spPr/>
      <dgm:t>
        <a:bodyPr vert="horz" wrap="square"/>
        <a:lstStyle/>
        <a:p>
          <a:pPr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统筹策划项目整体工程质量提升，制定自项目FCD至商运全过程的质量提升总体方案及专项提升方案，稳步开展提升行动，并根据工程进展逐年滚动更新，聚焦关键工程活动，整治质量痛点，提升主要工艺。</a:t>
          </a:r>
        </a:p>
      </dgm:t>
    </dgm:pt>
    <dgm:pt modelId="{406BD2AF-9573-4810-A9A7-BC3958396144}" type="parTrans" cxnId="{40ECA256-9897-4439-BF4A-FEDCE9A1CCDE}">
      <dgm:prSet/>
      <dgm:spPr/>
      <dgm:t>
        <a:bodyPr/>
        <a:lstStyle/>
        <a:p>
          <a:endParaRPr lang="zh-CN" altLang="en-US"/>
        </a:p>
      </dgm:t>
    </dgm:pt>
    <dgm:pt modelId="{DB2821F7-55CF-400C-9A32-8685C9E9CA7A}" type="sibTrans" cxnId="{40ECA256-9897-4439-BF4A-FEDCE9A1CCDE}">
      <dgm:prSet/>
      <dgm:spPr/>
      <dgm:t>
        <a:bodyPr/>
        <a:lstStyle/>
        <a:p>
          <a:endParaRPr lang="zh-CN" altLang="en-US"/>
        </a:p>
      </dgm:t>
    </dgm:pt>
    <dgm:pt modelId="{87A02A9C-92AC-4FEB-8251-9C231E6655B2}">
      <dgm:prSet phldr="0" custT="1"/>
      <dgm:spPr/>
      <dgm:t>
        <a:bodyPr vert="horz" wrap="square"/>
        <a:lstStyle/>
        <a:p>
          <a:pPr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  </a:t>
          </a:r>
          <a:r>
            <a:rPr lang="zh-CN" altLang="en-US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提升思路</a:t>
          </a:r>
          <a:r>
            <a: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                                                              </a:t>
          </a:r>
          <a:r>
            <a:rPr lang="zh-CN" altLang="en-US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主要举措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3D4057-A022-479D-86C2-FF0F7BE2128E}" type="parTrans" cxnId="{B68A258E-C7DB-4C17-999F-BCB905E90385}">
      <dgm:prSet/>
      <dgm:spPr/>
    </dgm:pt>
    <dgm:pt modelId="{0FEDBE26-9C01-48AD-BC2B-6C89E0F6A96E}" type="sibTrans" cxnId="{B68A258E-C7DB-4C17-999F-BCB905E90385}">
      <dgm:prSet/>
      <dgm:spPr/>
    </dgm:pt>
    <dgm:pt modelId="{C24DA9F7-0E2C-412C-820E-CE51776939AE}" type="pres">
      <dgm:prSet presAssocID="{4DCBB723-1066-42CE-9AD5-45223FF3140B}" presName="linear" presStyleCnt="0">
        <dgm:presLayoutVars>
          <dgm:animLvl val="lvl"/>
          <dgm:resizeHandles val="exact"/>
        </dgm:presLayoutVars>
      </dgm:prSet>
      <dgm:spPr/>
    </dgm:pt>
    <dgm:pt modelId="{D104811B-6AED-4C84-887A-8C6A1DB80FAA}" type="pres">
      <dgm:prSet presAssocID="{15C606F4-0CB3-46B8-9485-5E0F60135592}" presName="parentText" presStyleLbl="node1" presStyleIdx="0" presStyleCnt="1" custScaleY="40354" custLinFactNeighborY="-7567">
        <dgm:presLayoutVars>
          <dgm:chMax val="0"/>
          <dgm:bulletEnabled val="1"/>
        </dgm:presLayoutVars>
      </dgm:prSet>
      <dgm:spPr/>
    </dgm:pt>
    <dgm:pt modelId="{37998E4E-EF17-43FE-9930-76F1B537944F}" type="pres">
      <dgm:prSet presAssocID="{15C606F4-0CB3-46B8-9485-5E0F60135592}" presName="childText" presStyleLbl="revTx" presStyleIdx="0" presStyleCnt="1" custScaleY="106421" custLinFactNeighborY="-5819">
        <dgm:presLayoutVars>
          <dgm:bulletEnabled val="1"/>
        </dgm:presLayoutVars>
      </dgm:prSet>
      <dgm:spPr/>
    </dgm:pt>
  </dgm:ptLst>
  <dgm:cxnLst>
    <dgm:cxn modelId="{B677022F-00A4-4391-9767-C6D25A747A0E}" type="presOf" srcId="{4DCBB723-1066-42CE-9AD5-45223FF3140B}" destId="{C24DA9F7-0E2C-412C-820E-CE51776939AE}" srcOrd="0" destOrd="0" presId="urn:microsoft.com/office/officeart/2005/8/layout/vList2#8"/>
    <dgm:cxn modelId="{9BE07331-72F3-423F-9DEC-6349ECBD7300}" srcId="{4DCBB723-1066-42CE-9AD5-45223FF3140B}" destId="{15C606F4-0CB3-46B8-9485-5E0F60135592}" srcOrd="0" destOrd="0" parTransId="{D960D126-66D3-4103-8BDB-634C09D0E335}" sibTransId="{0F33CF45-9896-4D4E-8CB5-2A05A9D24A62}"/>
    <dgm:cxn modelId="{9E87D739-70F3-44E9-9453-F5DF22173DE2}" type="presOf" srcId="{E10173E6-54D6-40B6-9090-AB532259B751}" destId="{37998E4E-EF17-43FE-9930-76F1B537944F}" srcOrd="0" destOrd="0" presId="urn:microsoft.com/office/officeart/2005/8/layout/vList2#8"/>
    <dgm:cxn modelId="{40ECA256-9897-4439-BF4A-FEDCE9A1CCDE}" srcId="{15C606F4-0CB3-46B8-9485-5E0F60135592}" destId="{E10173E6-54D6-40B6-9090-AB532259B751}" srcOrd="0" destOrd="0" parTransId="{406BD2AF-9573-4810-A9A7-BC3958396144}" sibTransId="{DB2821F7-55CF-400C-9A32-8685C9E9CA7A}"/>
    <dgm:cxn modelId="{BE5DE66F-69BC-4490-AD1B-A643546F4098}" type="presOf" srcId="{87A02A9C-92AC-4FEB-8251-9C231E6655B2}" destId="{37998E4E-EF17-43FE-9930-76F1B537944F}" srcOrd="0" destOrd="1" presId="urn:microsoft.com/office/officeart/2005/8/layout/vList2#8"/>
    <dgm:cxn modelId="{B68A258E-C7DB-4C17-999F-BCB905E90385}" srcId="{15C606F4-0CB3-46B8-9485-5E0F60135592}" destId="{87A02A9C-92AC-4FEB-8251-9C231E6655B2}" srcOrd="1" destOrd="0" parTransId="{FE3D4057-A022-479D-86C2-FF0F7BE2128E}" sibTransId="{0FEDBE26-9C01-48AD-BC2B-6C89E0F6A96E}"/>
    <dgm:cxn modelId="{9337FDEC-D276-4D61-986E-BDBBE9677A25}" type="presOf" srcId="{15C606F4-0CB3-46B8-9485-5E0F60135592}" destId="{D104811B-6AED-4C84-887A-8C6A1DB80FAA}" srcOrd="0" destOrd="0" presId="urn:microsoft.com/office/officeart/2005/8/layout/vList2#8"/>
    <dgm:cxn modelId="{D922E3A2-DE4F-476F-9369-BA8DD49A8E9D}" type="presParOf" srcId="{C24DA9F7-0E2C-412C-820E-CE51776939AE}" destId="{D104811B-6AED-4C84-887A-8C6A1DB80FAA}" srcOrd="0" destOrd="0" presId="urn:microsoft.com/office/officeart/2005/8/layout/vList2#8"/>
    <dgm:cxn modelId="{52C5CD46-B208-4E3E-A423-B6D7781063AB}" type="presParOf" srcId="{C24DA9F7-0E2C-412C-820E-CE51776939AE}" destId="{37998E4E-EF17-43FE-9930-76F1B537944F}" srcOrd="1" destOrd="0" presId="urn:microsoft.com/office/officeart/2005/8/layout/vList2#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CBB723-1066-42CE-9AD5-45223FF3140B}" type="doc">
      <dgm:prSet loTypeId="urn:microsoft.com/office/officeart/2005/8/layout/vList2#9" loCatId="list" qsTypeId="urn:microsoft.com/office/officeart/2005/8/quickstyle/simple4#8" qsCatId="simple" csTypeId="urn:microsoft.com/office/officeart/2005/8/colors/accent6_2#8" csCatId="accent3" phldr="1"/>
      <dgm:spPr/>
      <dgm:t>
        <a:bodyPr/>
        <a:lstStyle/>
        <a:p>
          <a:endParaRPr lang="zh-CN" altLang="en-US"/>
        </a:p>
      </dgm:t>
    </dgm:pt>
    <dgm:pt modelId="{15C606F4-0CB3-46B8-9485-5E0F60135592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3.2 </a:t>
          </a:r>
          <a:r>
            <a:rPr lang="zh-CN" sz="1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系统规划，开展全过程质量提升管理</a:t>
          </a:r>
          <a:endParaRPr lang="zh-CN" altLang="zh-CN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960D126-66D3-4103-8BDB-634C09D0E335}" type="parTrans" cxnId="{65021793-E614-4E43-A517-67E3B20CF500}">
      <dgm:prSet/>
      <dgm:spPr/>
      <dgm:t>
        <a:bodyPr/>
        <a:lstStyle/>
        <a:p>
          <a:endParaRPr lang="zh-CN" altLang="en-US"/>
        </a:p>
      </dgm:t>
    </dgm:pt>
    <dgm:pt modelId="{0F33CF45-9896-4D4E-8CB5-2A05A9D24A62}" type="sibTrans" cxnId="{65021793-E614-4E43-A517-67E3B20CF500}">
      <dgm:prSet/>
      <dgm:spPr/>
      <dgm:t>
        <a:bodyPr/>
        <a:lstStyle/>
        <a:p>
          <a:endParaRPr lang="zh-CN" altLang="en-US"/>
        </a:p>
      </dgm:t>
    </dgm:pt>
    <dgm:pt modelId="{E10173E6-54D6-40B6-9090-AB532259B751}">
      <dgm:prSet phldrT="[文本]" phldr="0" custT="1"/>
      <dgm:spPr/>
      <dgm:t>
        <a:bodyPr vert="horz" wrap="square"/>
        <a:lstStyle/>
        <a:p>
          <a:pPr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主动对标其他机组，制定工程高质量投产目标以及高标准、严要求的指标体系，并采取阶段指标和全程指标的控制策略，对高质量投产的实施过程进行全流程管控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06BD2AF-9573-4810-A9A7-BC3958396144}" type="parTrans" cxnId="{4BE4ECBE-2AA6-497B-83F8-6F5CD1E13867}">
      <dgm:prSet/>
      <dgm:spPr/>
      <dgm:t>
        <a:bodyPr/>
        <a:lstStyle/>
        <a:p>
          <a:endParaRPr lang="zh-CN" altLang="en-US"/>
        </a:p>
      </dgm:t>
    </dgm:pt>
    <dgm:pt modelId="{DB2821F7-55CF-400C-9A32-8685C9E9CA7A}" type="sibTrans" cxnId="{4BE4ECBE-2AA6-497B-83F8-6F5CD1E13867}">
      <dgm:prSet/>
      <dgm:spPr/>
      <dgm:t>
        <a:bodyPr/>
        <a:lstStyle/>
        <a:p>
          <a:endParaRPr lang="zh-CN" altLang="en-US"/>
        </a:p>
      </dgm:t>
    </dgm:pt>
    <dgm:pt modelId="{C24DA9F7-0E2C-412C-820E-CE51776939AE}" type="pres">
      <dgm:prSet presAssocID="{4DCBB723-1066-42CE-9AD5-45223FF3140B}" presName="linear" presStyleCnt="0">
        <dgm:presLayoutVars>
          <dgm:animLvl val="lvl"/>
          <dgm:resizeHandles val="exact"/>
        </dgm:presLayoutVars>
      </dgm:prSet>
      <dgm:spPr/>
    </dgm:pt>
    <dgm:pt modelId="{D104811B-6AED-4C84-887A-8C6A1DB80FAA}" type="pres">
      <dgm:prSet presAssocID="{15C606F4-0CB3-46B8-9485-5E0F60135592}" presName="parentText" presStyleLbl="node1" presStyleIdx="0" presStyleCnt="1" custScaleY="40354" custLinFactNeighborY="-7567">
        <dgm:presLayoutVars>
          <dgm:chMax val="0"/>
          <dgm:bulletEnabled val="1"/>
        </dgm:presLayoutVars>
      </dgm:prSet>
      <dgm:spPr/>
    </dgm:pt>
    <dgm:pt modelId="{37998E4E-EF17-43FE-9930-76F1B537944F}" type="pres">
      <dgm:prSet presAssocID="{15C606F4-0CB3-46B8-9485-5E0F60135592}" presName="childText" presStyleLbl="revTx" presStyleIdx="0" presStyleCnt="1" custScaleY="106421" custLinFactNeighborY="-17467">
        <dgm:presLayoutVars>
          <dgm:bulletEnabled val="1"/>
        </dgm:presLayoutVars>
      </dgm:prSet>
      <dgm:spPr/>
    </dgm:pt>
  </dgm:ptLst>
  <dgm:cxnLst>
    <dgm:cxn modelId="{81617066-CFC7-457E-81A2-35CEDD671002}" type="presOf" srcId="{15C606F4-0CB3-46B8-9485-5E0F60135592}" destId="{D104811B-6AED-4C84-887A-8C6A1DB80FAA}" srcOrd="0" destOrd="0" presId="urn:microsoft.com/office/officeart/2005/8/layout/vList2#9"/>
    <dgm:cxn modelId="{7AC90F86-F35D-4399-9745-657191D1D150}" type="presOf" srcId="{4DCBB723-1066-42CE-9AD5-45223FF3140B}" destId="{C24DA9F7-0E2C-412C-820E-CE51776939AE}" srcOrd="0" destOrd="0" presId="urn:microsoft.com/office/officeart/2005/8/layout/vList2#9"/>
    <dgm:cxn modelId="{65021793-E614-4E43-A517-67E3B20CF500}" srcId="{4DCBB723-1066-42CE-9AD5-45223FF3140B}" destId="{15C606F4-0CB3-46B8-9485-5E0F60135592}" srcOrd="0" destOrd="0" parTransId="{D960D126-66D3-4103-8BDB-634C09D0E335}" sibTransId="{0F33CF45-9896-4D4E-8CB5-2A05A9D24A62}"/>
    <dgm:cxn modelId="{4BE4ECBE-2AA6-497B-83F8-6F5CD1E13867}" srcId="{15C606F4-0CB3-46B8-9485-5E0F60135592}" destId="{E10173E6-54D6-40B6-9090-AB532259B751}" srcOrd="0" destOrd="0" parTransId="{406BD2AF-9573-4810-A9A7-BC3958396144}" sibTransId="{DB2821F7-55CF-400C-9A32-8685C9E9CA7A}"/>
    <dgm:cxn modelId="{2EC1DAEF-4B64-4BFE-BF1F-578E38F5D0CD}" type="presOf" srcId="{E10173E6-54D6-40B6-9090-AB532259B751}" destId="{37998E4E-EF17-43FE-9930-76F1B537944F}" srcOrd="0" destOrd="0" presId="urn:microsoft.com/office/officeart/2005/8/layout/vList2#9"/>
    <dgm:cxn modelId="{2CBF2C07-0436-4ED2-8DC4-F97E3A9DCC51}" type="presParOf" srcId="{C24DA9F7-0E2C-412C-820E-CE51776939AE}" destId="{D104811B-6AED-4C84-887A-8C6A1DB80FAA}" srcOrd="0" destOrd="0" presId="urn:microsoft.com/office/officeart/2005/8/layout/vList2#9"/>
    <dgm:cxn modelId="{26941BC8-DF30-499D-BD13-5BBF856FB277}" type="presParOf" srcId="{C24DA9F7-0E2C-412C-820E-CE51776939AE}" destId="{37998E4E-EF17-43FE-9930-76F1B537944F}" srcOrd="1" destOrd="0" presId="urn:microsoft.com/office/officeart/2005/8/layout/vList2#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4811B-6AED-4C84-887A-8C6A1DB80FAA}">
      <dsp:nvSpPr>
        <dsp:cNvPr id="0" name=""/>
        <dsp:cNvSpPr/>
      </dsp:nvSpPr>
      <dsp:spPr>
        <a:xfrm>
          <a:off x="0" y="0"/>
          <a:ext cx="7919720" cy="2379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3.1  </a:t>
          </a:r>
          <a:r>
            <a:rPr lang="zh-CN" altLang="zh-CN" sz="1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高精度定位技术助力建造现场人员安全管理</a:t>
          </a:r>
        </a:p>
      </dsp:txBody>
      <dsp:txXfrm>
        <a:off x="11617" y="11617"/>
        <a:ext cx="7896486" cy="214736"/>
      </dsp:txXfrm>
    </dsp:sp>
    <dsp:sp modelId="{37998E4E-EF17-43FE-9930-76F1B537944F}">
      <dsp:nvSpPr>
        <dsp:cNvPr id="0" name=""/>
        <dsp:cNvSpPr/>
      </dsp:nvSpPr>
      <dsp:spPr>
        <a:xfrm>
          <a:off x="0" y="203928"/>
          <a:ext cx="7919720" cy="1480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5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3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在核电建设高速发展和华龙一号走出去的背景下，建立标准的信息自动采集和实时监控系统，有效提升项目标准化管理水平，树立良好的外部形象，提升企业竞争力和核电走出去的配套管理体系：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203928"/>
        <a:ext cx="7919720" cy="1480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4811B-6AED-4C84-887A-8C6A1DB80FAA}">
      <dsp:nvSpPr>
        <dsp:cNvPr id="0" name=""/>
        <dsp:cNvSpPr/>
      </dsp:nvSpPr>
      <dsp:spPr>
        <a:xfrm>
          <a:off x="0" y="100782"/>
          <a:ext cx="7919720" cy="48347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3.1  </a:t>
          </a:r>
          <a:r>
            <a:rPr lang="zh-CN" altLang="zh-CN" sz="1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高精度定位技术助力建造现场人员安全管理</a:t>
          </a:r>
        </a:p>
      </dsp:txBody>
      <dsp:txXfrm>
        <a:off x="23601" y="124383"/>
        <a:ext cx="7872518" cy="436271"/>
      </dsp:txXfrm>
    </dsp:sp>
    <dsp:sp modelId="{37998E4E-EF17-43FE-9930-76F1B537944F}">
      <dsp:nvSpPr>
        <dsp:cNvPr id="0" name=""/>
        <dsp:cNvSpPr/>
      </dsp:nvSpPr>
      <dsp:spPr>
        <a:xfrm>
          <a:off x="0" y="609774"/>
          <a:ext cx="7919720" cy="1339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5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在现场人员安全监管系统软件中以平面</a:t>
          </a:r>
          <a:r>
            <a:rPr lang="en-US" altLang="zh-CN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/3D立体</a:t>
          </a: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视角的方式去查看人员位置；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排列出各个区域人员定位情况，实现了人员位置信息的详细查看；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实现了平面</a:t>
          </a:r>
          <a:r>
            <a:rPr lang="en-US" altLang="zh-CN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en-US" altLang="zh-CN" sz="1400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/3D立体</a:t>
          </a: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视图轨迹回放查看人员的行进路线；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实现了对劳务队的出勤率、各个劳务队班次出勤人数、未出勤人员考勤统计</a:t>
          </a:r>
        </a:p>
      </dsp:txBody>
      <dsp:txXfrm>
        <a:off x="0" y="609774"/>
        <a:ext cx="7919720" cy="1339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4811B-6AED-4C84-887A-8C6A1DB80FAA}">
      <dsp:nvSpPr>
        <dsp:cNvPr id="0" name=""/>
        <dsp:cNvSpPr/>
      </dsp:nvSpPr>
      <dsp:spPr>
        <a:xfrm>
          <a:off x="0" y="0"/>
          <a:ext cx="7919720" cy="23985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3.2 </a:t>
          </a:r>
          <a:r>
            <a:rPr lang="zh-CN" sz="18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系统规划，开展全过程质量提升管理</a:t>
          </a:r>
          <a:endParaRPr lang="zh-CN" altLang="zh-CN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709" y="11709"/>
        <a:ext cx="7896302" cy="216433"/>
      </dsp:txXfrm>
    </dsp:sp>
    <dsp:sp modelId="{37998E4E-EF17-43FE-9930-76F1B537944F}">
      <dsp:nvSpPr>
        <dsp:cNvPr id="0" name=""/>
        <dsp:cNvSpPr/>
      </dsp:nvSpPr>
      <dsp:spPr>
        <a:xfrm>
          <a:off x="0" y="205340"/>
          <a:ext cx="7919720" cy="19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5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3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CN" sz="1600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统筹策划项目整体工程质量提升，制定自项目FCD至商运全过程的质量提升总体方案及专项提升方案，稳步开展提升行动，并根据工程进展逐年滚动更新，聚焦关键工程活动，整治质量痛点，提升主要工艺。</a:t>
          </a:r>
        </a:p>
        <a:p>
          <a:pPr marL="171450" lvl="1" indent="-171450" algn="l" defTabSz="711200">
            <a:lnSpc>
              <a:spcPct val="13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CN" altLang="en-US" sz="160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  </a:t>
          </a:r>
          <a:r>
            <a:rPr lang="zh-CN" altLang="en-US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提升思路</a:t>
          </a:r>
          <a:r>
            <a:rPr lang="zh-CN" altLang="en-US" sz="160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                                                              </a:t>
          </a:r>
          <a:r>
            <a:rPr lang="zh-CN" altLang="en-US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主要举措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205340"/>
        <a:ext cx="7919720" cy="1974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4811B-6AED-4C84-887A-8C6A1DB80FAA}">
      <dsp:nvSpPr>
        <dsp:cNvPr id="0" name=""/>
        <dsp:cNvSpPr/>
      </dsp:nvSpPr>
      <dsp:spPr>
        <a:xfrm>
          <a:off x="0" y="221559"/>
          <a:ext cx="7919720" cy="48347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3.2 </a:t>
          </a:r>
          <a:r>
            <a:rPr lang="zh-CN" sz="18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系统规划，开展全过程质量提升管理</a:t>
          </a:r>
          <a:endParaRPr lang="zh-CN" altLang="zh-CN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601" y="245160"/>
        <a:ext cx="7872518" cy="436271"/>
      </dsp:txXfrm>
    </dsp:sp>
    <dsp:sp modelId="{37998E4E-EF17-43FE-9930-76F1B537944F}">
      <dsp:nvSpPr>
        <dsp:cNvPr id="0" name=""/>
        <dsp:cNvSpPr/>
      </dsp:nvSpPr>
      <dsp:spPr>
        <a:xfrm>
          <a:off x="0" y="575961"/>
          <a:ext cx="7919720" cy="112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5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3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CN" sz="1600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主动对标其他机组，制定工程高质量投产目标以及高标准、严要求的指标体系，并采取阶段指标和全程指标的控制策略，对高质量投产的实施过程进行全流程管控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575961"/>
        <a:ext cx="7919720" cy="1127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6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7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8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#9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5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#6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#7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#8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1AFF-D539-45A2-81CA-66B921DD8D52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74456-EB52-4577-819A-4B7EA6F602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土耳其阿库尤核电厂</a:t>
            </a:r>
            <a:r>
              <a:rPr lang="en-US" altLang="zh-CN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号机组（</a:t>
            </a:r>
            <a:r>
              <a:rPr lang="en-US" altLang="zh-CN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Akkuyu</a:t>
            </a:r>
            <a:r>
              <a:rPr lang="en-US" altLang="zh-CN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</a:t>
            </a:r>
            <a:r>
              <a:rPr lang="zh-CN" altLang="zh-CN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2020-8-8</a:t>
            </a:r>
            <a:r>
              <a:rPr lang="zh-CN" altLang="en-U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新开工，堆型</a:t>
            </a:r>
            <a:r>
              <a:rPr lang="en-US" altLang="zh-CN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VVER</a:t>
            </a:r>
            <a:r>
              <a:rPr lang="en-US" altLang="zh-CN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V-509</a:t>
            </a:r>
            <a:r>
              <a:rPr lang="zh-CN" altLang="en-U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，额定容量</a:t>
            </a:r>
            <a:r>
              <a:rPr lang="en-US" altLang="zh-CN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1200MWe</a:t>
            </a:r>
            <a:endParaRPr lang="zh-CN" altLang="zh-CN" sz="1800" b="1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800" b="1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2020年我国火电供电煤耗（6000千瓦及以上电厂）为305.5克标准煤/千瓦时。减排计算方法来源于国家统计局网站，按照工业锅炉每燃烧一吨标准煤产生二氧化碳2620千克，二氧化硫8.5千克，氮氧化物7.4千克计算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7"/>
            <a:ext cx="7772400" cy="11021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2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11D-895D-40CB-894B-9333C12DE41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00D-CC9E-4D16-B725-9B57B3F3E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11D-895D-40CB-894B-9333C12DE41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00D-CC9E-4D16-B725-9B57B3F3E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5"/>
            <a:ext cx="2057400" cy="328868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5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11D-895D-40CB-894B-9333C12DE41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00D-CC9E-4D16-B725-9B57B3F3E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wangyan\中国核能行业协会Logo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000" y="122956"/>
            <a:ext cx="1872000" cy="395558"/>
          </a:xfrm>
          <a:prstGeom prst="rect">
            <a:avLst/>
          </a:prstGeom>
          <a:noFill/>
        </p:spPr>
      </p:pic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214952" y="640529"/>
            <a:ext cx="0" cy="430831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216569" y="4948839"/>
            <a:ext cx="8710863" cy="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>
            <a:off x="8925816" y="640529"/>
            <a:ext cx="0" cy="430831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 flipH="1">
            <a:off x="6063916" y="640529"/>
            <a:ext cx="2861904" cy="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214952" y="640529"/>
            <a:ext cx="2861904" cy="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11D-895D-40CB-894B-9333C12DE41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00D-CC9E-4D16-B725-9B57B3F3E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7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4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11D-895D-40CB-894B-9333C12DE41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00D-CC9E-4D16-B725-9B57B3F3E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11D-895D-40CB-894B-9333C12DE41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00D-CC9E-4D16-B725-9B57B3F3E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1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0981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11D-895D-40CB-894B-9333C12DE41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00D-CC9E-4D16-B725-9B57B3F3E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11D-895D-40CB-894B-9333C12DE41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00D-CC9E-4D16-B725-9B57B3F3E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25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6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11D-895D-40CB-894B-9333C12DE41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00D-CC9E-4D16-B725-9B57B3F3E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E11D-895D-40CB-894B-9333C12DE41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600D-CC9E-4D16-B725-9B57B3F3E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99781"/>
            <a:ext cx="8229600" cy="339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793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E11D-895D-40CB-894B-9333C12DE41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793"/>
            <a:ext cx="2895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793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9600D-CC9E-4D16-B725-9B57B3F3E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9.emf"/><Relationship Id="rId5" Type="http://schemas.openxmlformats.org/officeDocument/2006/relationships/diagramLayout" Target="../diagrams/layout2.xml"/><Relationship Id="rId10" Type="http://schemas.openxmlformats.org/officeDocument/2006/relationships/image" Target="../media/image18.emf"/><Relationship Id="rId4" Type="http://schemas.openxmlformats.org/officeDocument/2006/relationships/diagramData" Target="../diagrams/data2.xml"/><Relationship Id="rId9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3.xml"/><Relationship Id="rId5" Type="http://schemas.openxmlformats.org/officeDocument/2006/relationships/image" Target="../media/image22.png"/><Relationship Id="rId10" Type="http://schemas.microsoft.com/office/2007/relationships/diagramDrawing" Target="../diagrams/drawing3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3.pn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原创设计师QQ598969553             _1"/>
          <p:cNvSpPr txBox="1"/>
          <p:nvPr/>
        </p:nvSpPr>
        <p:spPr>
          <a:xfrm>
            <a:off x="-40708" y="1606722"/>
            <a:ext cx="6048000" cy="133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我国核电工程建设</a:t>
            </a:r>
          </a:p>
          <a:p>
            <a:pPr algn="ctr">
              <a:lnSpc>
                <a:spcPct val="120000"/>
              </a:lnSpc>
            </a:pPr>
            <a:r>
              <a:rPr lang="zh-CN" altLang="en-US" sz="3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总体情况报告</a:t>
            </a:r>
          </a:p>
        </p:txBody>
      </p:sp>
      <p:sp>
        <p:nvSpPr>
          <p:cNvPr id="23" name="原创设计师QQ598969553             _5"/>
          <p:cNvSpPr/>
          <p:nvPr/>
        </p:nvSpPr>
        <p:spPr>
          <a:xfrm rot="5400000">
            <a:off x="-784" y="699887"/>
            <a:ext cx="327583" cy="325722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05A9E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原创设计师QQ598969553             _6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6815646" y="0"/>
            <a:ext cx="807622" cy="403811"/>
          </a:xfrm>
          <a:custGeom>
            <a:avLst/>
            <a:gdLst>
              <a:gd name="connsiteX0" fmla="*/ 1071800 w 1071800"/>
              <a:gd name="connsiteY0" fmla="*/ 0 h 535900"/>
              <a:gd name="connsiteX1" fmla="*/ 535900 w 1071800"/>
              <a:gd name="connsiteY1" fmla="*/ 535900 h 535900"/>
              <a:gd name="connsiteX2" fmla="*/ 0 w 1071800"/>
              <a:gd name="connsiteY2" fmla="*/ 1 h 535900"/>
              <a:gd name="connsiteX3" fmla="*/ 1071800 w 1071800"/>
              <a:gd name="connsiteY3" fmla="*/ 0 h 53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800" h="535900">
                <a:moveTo>
                  <a:pt x="1071800" y="0"/>
                </a:moveTo>
                <a:lnTo>
                  <a:pt x="535900" y="535900"/>
                </a:lnTo>
                <a:lnTo>
                  <a:pt x="0" y="1"/>
                </a:lnTo>
                <a:lnTo>
                  <a:pt x="1071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原创设计师QQ598969553             _7"/>
          <p:cNvSpPr/>
          <p:nvPr/>
        </p:nvSpPr>
        <p:spPr>
          <a:xfrm>
            <a:off x="7209932" y="9525"/>
            <a:ext cx="1917170" cy="1434865"/>
          </a:xfrm>
          <a:custGeom>
            <a:avLst/>
            <a:gdLst>
              <a:gd name="connsiteX0" fmla="*/ 1849729 w 2461149"/>
              <a:gd name="connsiteY0" fmla="*/ 0 h 1841994"/>
              <a:gd name="connsiteX1" fmla="*/ 2461149 w 2461149"/>
              <a:gd name="connsiteY1" fmla="*/ 611420 h 1841994"/>
              <a:gd name="connsiteX2" fmla="*/ 1230575 w 2461149"/>
              <a:gd name="connsiteY2" fmla="*/ 1841994 h 1841994"/>
              <a:gd name="connsiteX3" fmla="*/ 0 w 2461149"/>
              <a:gd name="connsiteY3" fmla="*/ 611420 h 1841994"/>
              <a:gd name="connsiteX4" fmla="*/ 611419 w 2461149"/>
              <a:gd name="connsiteY4" fmla="*/ 1 h 1841994"/>
              <a:gd name="connsiteX5" fmla="*/ 1849729 w 2461149"/>
              <a:gd name="connsiteY5" fmla="*/ 0 h 184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1149" h="1841994">
                <a:moveTo>
                  <a:pt x="1849729" y="0"/>
                </a:moveTo>
                <a:lnTo>
                  <a:pt x="2461149" y="611420"/>
                </a:lnTo>
                <a:lnTo>
                  <a:pt x="1230575" y="1841994"/>
                </a:lnTo>
                <a:lnTo>
                  <a:pt x="0" y="611420"/>
                </a:lnTo>
                <a:lnTo>
                  <a:pt x="611419" y="1"/>
                </a:lnTo>
                <a:lnTo>
                  <a:pt x="18497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平等自愿</a:t>
            </a:r>
            <a:endParaRPr lang="en-US" altLang="zh-CN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合作开放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原创设计师QQ598969553             _8"/>
          <p:cNvSpPr/>
          <p:nvPr/>
        </p:nvSpPr>
        <p:spPr>
          <a:xfrm>
            <a:off x="5272075" y="-500787"/>
            <a:ext cx="1856562" cy="1856562"/>
          </a:xfrm>
          <a:custGeom>
            <a:avLst/>
            <a:gdLst>
              <a:gd name="connsiteX0" fmla="*/ 1231927 w 2463854"/>
              <a:gd name="connsiteY0" fmla="*/ 0 h 2463854"/>
              <a:gd name="connsiteX1" fmla="*/ 2463854 w 2463854"/>
              <a:gd name="connsiteY1" fmla="*/ 1231927 h 2463854"/>
              <a:gd name="connsiteX2" fmla="*/ 1231927 w 2463854"/>
              <a:gd name="connsiteY2" fmla="*/ 2463854 h 2463854"/>
              <a:gd name="connsiteX3" fmla="*/ 0 w 2463854"/>
              <a:gd name="connsiteY3" fmla="*/ 1231927 h 2463854"/>
              <a:gd name="connsiteX4" fmla="*/ 1231927 w 2463854"/>
              <a:gd name="connsiteY4" fmla="*/ 0 h 24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854" h="2463854">
                <a:moveTo>
                  <a:pt x="1231927" y="0"/>
                </a:moveTo>
                <a:lnTo>
                  <a:pt x="2463854" y="1231927"/>
                </a:lnTo>
                <a:lnTo>
                  <a:pt x="1231927" y="2463854"/>
                </a:lnTo>
                <a:lnTo>
                  <a:pt x="0" y="1231927"/>
                </a:lnTo>
                <a:lnTo>
                  <a:pt x="12319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规范有序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共享经验</a:t>
            </a:r>
            <a:endParaRPr lang="zh-CN" alt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原创设计师QQ598969553             _9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5295636" y="446313"/>
            <a:ext cx="3767200" cy="3767200"/>
          </a:xfrm>
          <a:custGeom>
            <a:avLst/>
            <a:gdLst>
              <a:gd name="connsiteX0" fmla="*/ 2499735 w 4999471"/>
              <a:gd name="connsiteY0" fmla="*/ 0 h 4999472"/>
              <a:gd name="connsiteX1" fmla="*/ 4999471 w 4999471"/>
              <a:gd name="connsiteY1" fmla="*/ 2499736 h 4999472"/>
              <a:gd name="connsiteX2" fmla="*/ 2499735 w 4999471"/>
              <a:gd name="connsiteY2" fmla="*/ 4999472 h 4999472"/>
              <a:gd name="connsiteX3" fmla="*/ 0 w 4999471"/>
              <a:gd name="connsiteY3" fmla="*/ 2499736 h 4999472"/>
              <a:gd name="connsiteX4" fmla="*/ 2499735 w 4999471"/>
              <a:gd name="connsiteY4" fmla="*/ 0 h 499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9471" h="4999472">
                <a:moveTo>
                  <a:pt x="2499735" y="0"/>
                </a:moveTo>
                <a:lnTo>
                  <a:pt x="4999471" y="2499736"/>
                </a:lnTo>
                <a:lnTo>
                  <a:pt x="2499735" y="4999472"/>
                </a:lnTo>
                <a:lnTo>
                  <a:pt x="0" y="2499736"/>
                </a:lnTo>
                <a:lnTo>
                  <a:pt x="2499735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原创设计师QQ598969553             _10"/>
          <p:cNvSpPr/>
          <p:nvPr/>
        </p:nvSpPr>
        <p:spPr>
          <a:xfrm>
            <a:off x="5272075" y="3301941"/>
            <a:ext cx="1856562" cy="1823144"/>
          </a:xfrm>
          <a:custGeom>
            <a:avLst/>
            <a:gdLst>
              <a:gd name="connsiteX0" fmla="*/ 1231927 w 2463854"/>
              <a:gd name="connsiteY0" fmla="*/ 0 h 2419505"/>
              <a:gd name="connsiteX1" fmla="*/ 2463854 w 2463854"/>
              <a:gd name="connsiteY1" fmla="*/ 1231927 h 2419505"/>
              <a:gd name="connsiteX2" fmla="*/ 1276277 w 2463854"/>
              <a:gd name="connsiteY2" fmla="*/ 2419505 h 2419505"/>
              <a:gd name="connsiteX3" fmla="*/ 1187578 w 2463854"/>
              <a:gd name="connsiteY3" fmla="*/ 2419505 h 2419505"/>
              <a:gd name="connsiteX4" fmla="*/ 0 w 2463854"/>
              <a:gd name="connsiteY4" fmla="*/ 1231927 h 2419505"/>
              <a:gd name="connsiteX5" fmla="*/ 1231927 w 2463854"/>
              <a:gd name="connsiteY5" fmla="*/ 0 h 241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854" h="2419505">
                <a:moveTo>
                  <a:pt x="1231927" y="0"/>
                </a:moveTo>
                <a:lnTo>
                  <a:pt x="2463854" y="1231927"/>
                </a:lnTo>
                <a:lnTo>
                  <a:pt x="1276277" y="2419505"/>
                </a:lnTo>
                <a:lnTo>
                  <a:pt x="1187578" y="2419505"/>
                </a:lnTo>
                <a:lnTo>
                  <a:pt x="0" y="1231927"/>
                </a:lnTo>
                <a:lnTo>
                  <a:pt x="12319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持续改进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追求卓越</a:t>
            </a:r>
            <a:endParaRPr lang="zh-CN" alt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原创设计师QQ598969553             _1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6269786" y="3456141"/>
            <a:ext cx="2912809" cy="1687754"/>
          </a:xfrm>
          <a:custGeom>
            <a:avLst/>
            <a:gdLst>
              <a:gd name="connsiteX0" fmla="*/ 2239826 w 3865605"/>
              <a:gd name="connsiteY0" fmla="*/ 0 h 2239827"/>
              <a:gd name="connsiteX1" fmla="*/ 3865605 w 3865605"/>
              <a:gd name="connsiteY1" fmla="*/ 1625779 h 2239827"/>
              <a:gd name="connsiteX2" fmla="*/ 3865605 w 3865605"/>
              <a:gd name="connsiteY2" fmla="*/ 2239827 h 2239827"/>
              <a:gd name="connsiteX3" fmla="*/ 0 w 3865605"/>
              <a:gd name="connsiteY3" fmla="*/ 2239827 h 2239827"/>
              <a:gd name="connsiteX4" fmla="*/ 2239826 w 3865605"/>
              <a:gd name="connsiteY4" fmla="*/ 0 h 22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5605" h="2239827">
                <a:moveTo>
                  <a:pt x="2239826" y="0"/>
                </a:moveTo>
                <a:lnTo>
                  <a:pt x="3865605" y="1625779"/>
                </a:lnTo>
                <a:lnTo>
                  <a:pt x="3865605" y="2239827"/>
                </a:lnTo>
                <a:lnTo>
                  <a:pt x="0" y="2239827"/>
                </a:lnTo>
                <a:lnTo>
                  <a:pt x="2239826" y="0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2" descr="E:\wangyan\中国核能行业协会Logo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000" y="626956"/>
            <a:ext cx="2304000" cy="4868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71926" y="3532158"/>
            <a:ext cx="1800000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巍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9" name="Picture 2" descr="E:\wangyan\中国核能行业协会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000" y="122956"/>
            <a:ext cx="1872000" cy="395558"/>
          </a:xfrm>
          <a:prstGeom prst="rect">
            <a:avLst/>
          </a:prstGeom>
          <a:noFill/>
        </p:spPr>
      </p:pic>
      <p:cxnSp>
        <p:nvCxnSpPr>
          <p:cNvPr id="72" name="直接连接符 71"/>
          <p:cNvCxnSpPr/>
          <p:nvPr/>
        </p:nvCxnSpPr>
        <p:spPr>
          <a:xfrm>
            <a:off x="214952" y="640529"/>
            <a:ext cx="0" cy="430831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544590" y="914956"/>
            <a:ext cx="8006770" cy="4017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/>
          </a:p>
        </p:txBody>
      </p:sp>
      <p:sp>
        <p:nvSpPr>
          <p:cNvPr id="55" name="矩形 54"/>
          <p:cNvSpPr/>
          <p:nvPr/>
        </p:nvSpPr>
        <p:spPr>
          <a:xfrm>
            <a:off x="569230" y="916579"/>
            <a:ext cx="8034770" cy="3987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2.2 设备焊接质量缺陷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5" y="925823"/>
            <a:ext cx="287915" cy="349133"/>
          </a:xfrm>
          <a:prstGeom prst="rect">
            <a:avLst/>
          </a:prstGeom>
        </p:spPr>
      </p:pic>
      <p:sp>
        <p:nvSpPr>
          <p:cNvPr id="12" name="原创设计师QQ598969553             _3"/>
          <p:cNvSpPr>
            <a:spLocks noChangeArrowheads="1"/>
          </p:cNvSpPr>
          <p:nvPr/>
        </p:nvSpPr>
        <p:spPr bwMode="auto">
          <a:xfrm>
            <a:off x="540000" y="410956"/>
            <a:ext cx="446845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二、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2020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年核电建造事件分析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3" name="Oval 65"/>
          <p:cNvSpPr>
            <a:spLocks noChangeArrowheads="1"/>
          </p:cNvSpPr>
          <p:nvPr/>
        </p:nvSpPr>
        <p:spPr bwMode="auto">
          <a:xfrm rot="10800000" flipV="1">
            <a:off x="215265" y="2930525"/>
            <a:ext cx="1956435" cy="462280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5" y="1490980"/>
            <a:ext cx="2058670" cy="1419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445770" y="1706880"/>
            <a:ext cx="1558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缺陷</a:t>
            </a:r>
            <a:r>
              <a:rPr lang="en-US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</a:t>
            </a:r>
            <a:r>
              <a:rPr lang="zh-CN" altLang="en-US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</a:t>
            </a:r>
            <a:r>
              <a:rPr lang="en-US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点焊过程中形成表面裂纹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5770" y="2210435"/>
            <a:ext cx="1726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zh-CN" altLang="en-US" sz="1200" b="1" i="0" u="none" strike="noStrike" kern="0" cap="none" spc="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原因</a:t>
            </a:r>
            <a:r>
              <a:rPr kumimoji="0" lang="zh-CN" altLang="en-US" sz="1200" b="0" i="0" u="none" strike="noStrike" kern="0" cap="none" spc="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0" lang="en-US" altLang="zh-CN" sz="1200" b="0" i="0" u="none" strike="noStrike" kern="0" cap="none" spc="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安装承包商对焊接技术管控存在不足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35673" y="1545066"/>
            <a:ext cx="874138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Gungsuh" panose="02030600000101010101" pitchFamily="18" charset="-127"/>
              </a:rPr>
              <a:t>01</a:t>
            </a:r>
          </a:p>
        </p:txBody>
      </p:sp>
      <p:sp>
        <p:nvSpPr>
          <p:cNvPr id="17" name="Oval 65"/>
          <p:cNvSpPr>
            <a:spLocks noChangeArrowheads="1"/>
          </p:cNvSpPr>
          <p:nvPr/>
        </p:nvSpPr>
        <p:spPr bwMode="auto">
          <a:xfrm rot="10800000" flipV="1">
            <a:off x="2499995" y="2930525"/>
            <a:ext cx="1956435" cy="462280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75" y="1490980"/>
            <a:ext cx="2058670" cy="1419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25"/>
          <p:cNvSpPr txBox="1"/>
          <p:nvPr/>
        </p:nvSpPr>
        <p:spPr>
          <a:xfrm>
            <a:off x="2678430" y="1706880"/>
            <a:ext cx="1530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缺陷</a:t>
            </a:r>
            <a:r>
              <a:rPr lang="en-US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</a:t>
            </a:r>
            <a:r>
              <a:rPr lang="zh-CN" altLang="en-US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：焊接速度未控制好且填丝不足导致焊缝</a:t>
            </a:r>
            <a:r>
              <a:rPr lang="en-US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未焊透</a:t>
            </a:r>
          </a:p>
        </p:txBody>
      </p:sp>
      <p:sp>
        <p:nvSpPr>
          <p:cNvPr id="20" name="TextBox 26"/>
          <p:cNvSpPr txBox="1"/>
          <p:nvPr/>
        </p:nvSpPr>
        <p:spPr>
          <a:xfrm>
            <a:off x="2678430" y="2282825"/>
            <a:ext cx="1726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zh-CN" altLang="en-US" sz="1200" b="1" i="0" u="none" strike="noStrike" kern="0" cap="none" spc="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原因</a:t>
            </a:r>
            <a:r>
              <a:rPr kumimoji="0" lang="zh-CN" altLang="en-US" sz="1200" b="0" i="0" u="none" strike="noStrike" kern="0" cap="none" spc="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：制造厂人员</a:t>
            </a:r>
            <a:r>
              <a:rPr kumimoji="0" lang="en-US" altLang="zh-CN" sz="1200" b="0" i="0" u="none" strike="noStrike" kern="0" cap="none" spc="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质疑的工作态度不足</a:t>
            </a:r>
          </a:p>
        </p:txBody>
      </p:sp>
      <p:sp>
        <p:nvSpPr>
          <p:cNvPr id="21" name="TextBox 27"/>
          <p:cNvSpPr txBox="1"/>
          <p:nvPr/>
        </p:nvSpPr>
        <p:spPr>
          <a:xfrm>
            <a:off x="4068333" y="1545066"/>
            <a:ext cx="874138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Gungsuh" panose="02030600000101010101" pitchFamily="18" charset="-127"/>
              </a:rPr>
              <a:t>02</a:t>
            </a:r>
          </a:p>
        </p:txBody>
      </p:sp>
      <p:sp>
        <p:nvSpPr>
          <p:cNvPr id="24" name="Oval 65"/>
          <p:cNvSpPr>
            <a:spLocks noChangeArrowheads="1"/>
          </p:cNvSpPr>
          <p:nvPr/>
        </p:nvSpPr>
        <p:spPr bwMode="auto">
          <a:xfrm rot="10800000" flipV="1">
            <a:off x="4660265" y="2930525"/>
            <a:ext cx="1956435" cy="462280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45" y="1490980"/>
            <a:ext cx="2058670" cy="1419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25"/>
          <p:cNvSpPr txBox="1"/>
          <p:nvPr/>
        </p:nvSpPr>
        <p:spPr>
          <a:xfrm>
            <a:off x="4890770" y="1706880"/>
            <a:ext cx="1558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缺陷</a:t>
            </a:r>
            <a:r>
              <a:rPr lang="en-US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</a:t>
            </a:r>
            <a:r>
              <a:rPr lang="zh-CN" altLang="en-US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</a:t>
            </a:r>
            <a:r>
              <a:rPr lang="en-US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焊接时操作不稳定导致内侧焊缝根部局部成型不良</a:t>
            </a:r>
          </a:p>
        </p:txBody>
      </p:sp>
      <p:sp>
        <p:nvSpPr>
          <p:cNvPr id="42" name="TextBox 26"/>
          <p:cNvSpPr txBox="1"/>
          <p:nvPr/>
        </p:nvSpPr>
        <p:spPr>
          <a:xfrm>
            <a:off x="4881880" y="2282825"/>
            <a:ext cx="1726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zh-CN" altLang="en-US" sz="1200" b="1" i="0" u="none" strike="noStrike" kern="0" cap="none" spc="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原因</a:t>
            </a:r>
            <a:r>
              <a:rPr kumimoji="0" lang="zh-CN" altLang="en-US" sz="1200" b="0" i="0" u="none" strike="noStrike" kern="0" cap="none" spc="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0" lang="en-US" altLang="zh-CN" sz="1200" b="0" i="0" u="none" strike="noStrike" kern="0" cap="none" spc="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对重要设备焊接重视程度不足</a:t>
            </a:r>
          </a:p>
        </p:txBody>
      </p:sp>
      <p:sp>
        <p:nvSpPr>
          <p:cNvPr id="43" name="TextBox 27"/>
          <p:cNvSpPr txBox="1"/>
          <p:nvPr/>
        </p:nvSpPr>
        <p:spPr>
          <a:xfrm>
            <a:off x="6227968" y="1545066"/>
            <a:ext cx="874138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Gungsuh" panose="02030600000101010101" pitchFamily="18" charset="-127"/>
              </a:rPr>
              <a:t>03</a:t>
            </a:r>
          </a:p>
        </p:txBody>
      </p:sp>
      <p:sp>
        <p:nvSpPr>
          <p:cNvPr id="44" name="Oval 65"/>
          <p:cNvSpPr>
            <a:spLocks noChangeArrowheads="1"/>
          </p:cNvSpPr>
          <p:nvPr/>
        </p:nvSpPr>
        <p:spPr bwMode="auto">
          <a:xfrm rot="10800000" flipV="1">
            <a:off x="6892290" y="2930525"/>
            <a:ext cx="1956435" cy="462280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90" y="1490980"/>
            <a:ext cx="2058670" cy="1419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25"/>
          <p:cNvSpPr txBox="1"/>
          <p:nvPr/>
        </p:nvSpPr>
        <p:spPr>
          <a:xfrm>
            <a:off x="7019925" y="1706880"/>
            <a:ext cx="1558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缺陷</a:t>
            </a:r>
            <a:r>
              <a:rPr lang="en-US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</a:t>
            </a:r>
            <a:r>
              <a:rPr lang="zh-CN" altLang="en-US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：母材</a:t>
            </a:r>
            <a:r>
              <a:rPr lang="en-US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焊缝根部</a:t>
            </a:r>
            <a:r>
              <a:rPr lang="zh-CN" altLang="en-US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裂纹</a:t>
            </a:r>
          </a:p>
        </p:txBody>
      </p:sp>
      <p:sp>
        <p:nvSpPr>
          <p:cNvPr id="47" name="TextBox 26"/>
          <p:cNvSpPr txBox="1"/>
          <p:nvPr/>
        </p:nvSpPr>
        <p:spPr>
          <a:xfrm>
            <a:off x="7019925" y="2210435"/>
            <a:ext cx="1878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zh-CN" altLang="en-US" sz="1200" b="1" i="0" u="none" strike="noStrike" kern="0" cap="none" spc="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原因</a:t>
            </a:r>
            <a:r>
              <a:rPr kumimoji="0" lang="zh-CN" altLang="en-US" sz="1200" b="0" i="0" u="none" strike="noStrike" kern="0" cap="none" spc="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：焊缝结构设计考虑不充分，</a:t>
            </a:r>
            <a:r>
              <a:rPr kumimoji="0" lang="en-US" altLang="zh-CN" sz="1200" b="0" i="0" u="none" strike="noStrike" kern="0" cap="none" spc="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焊接</a:t>
            </a:r>
            <a:r>
              <a:rPr kumimoji="0" lang="zh-CN" altLang="en-US" sz="1200" b="0" i="0" u="none" strike="noStrike" kern="0" cap="none" spc="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过程</a:t>
            </a:r>
            <a:r>
              <a:rPr kumimoji="0" lang="en-US" altLang="zh-CN" sz="1200" b="0" i="0" u="none" strike="noStrike" kern="0" cap="none" spc="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不规范</a:t>
            </a:r>
          </a:p>
        </p:txBody>
      </p:sp>
      <p:sp>
        <p:nvSpPr>
          <p:cNvPr id="48" name="TextBox 27"/>
          <p:cNvSpPr txBox="1"/>
          <p:nvPr/>
        </p:nvSpPr>
        <p:spPr>
          <a:xfrm>
            <a:off x="8459993" y="1545066"/>
            <a:ext cx="874138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Gungsuh" panose="02030600000101010101" pitchFamily="18" charset="-127"/>
              </a:rPr>
              <a:t>04</a:t>
            </a:r>
          </a:p>
        </p:txBody>
      </p:sp>
      <p:sp>
        <p:nvSpPr>
          <p:cNvPr id="51" name="矩形 3"/>
          <p:cNvSpPr/>
          <p:nvPr/>
        </p:nvSpPr>
        <p:spPr bwMode="auto">
          <a:xfrm flipH="1">
            <a:off x="774065" y="3650615"/>
            <a:ext cx="7686040" cy="1036955"/>
          </a:xfrm>
          <a:custGeom>
            <a:avLst/>
            <a:gdLst/>
            <a:ahLst/>
            <a:cxnLst/>
            <a:rect l="l" t="t" r="r" b="b"/>
            <a:pathLst>
              <a:path w="3638872" h="1347316">
                <a:moveTo>
                  <a:pt x="3638872" y="0"/>
                </a:moveTo>
                <a:lnTo>
                  <a:pt x="0" y="0"/>
                </a:lnTo>
                <a:lnTo>
                  <a:pt x="0" y="1347316"/>
                </a:lnTo>
                <a:lnTo>
                  <a:pt x="3638872" y="1347316"/>
                </a:lnTo>
                <a:close/>
              </a:path>
            </a:pathLst>
          </a:custGeom>
          <a:gradFill flip="none" rotWithShape="0">
            <a:gsLst>
              <a:gs pos="0">
                <a:srgbClr val="2676FF">
                  <a:lumMod val="20000"/>
                  <a:lumOff val="80000"/>
                </a:srgbClr>
              </a:gs>
              <a:gs pos="100000">
                <a:srgbClr val="2676FF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提醒：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细化设备焊接过程管控措施，明确焊接方案，对于重要设备的焊接工作，应设置见证点，做好质量控制；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管理程序中明确作业管理内容、管理方法以及监督检查要求，并落实和细化到作业文件及质量控制文件中。</a:t>
            </a:r>
            <a:endParaRPr lang="zh-CN" altLang="en-US" sz="1200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2" name="Freeform 4"/>
          <p:cNvSpPr/>
          <p:nvPr/>
        </p:nvSpPr>
        <p:spPr bwMode="gray">
          <a:xfrm rot="5400000" flipV="1">
            <a:off x="878205" y="2969895"/>
            <a:ext cx="861695" cy="638810"/>
          </a:xfrm>
          <a:custGeom>
            <a:avLst/>
            <a:gdLst>
              <a:gd name="T0" fmla="*/ 2147483647 w 1335"/>
              <a:gd name="T1" fmla="*/ 2147483647 h 1479"/>
              <a:gd name="T2" fmla="*/ 2147483647 w 1335"/>
              <a:gd name="T3" fmla="*/ 2147483647 h 1479"/>
              <a:gd name="T4" fmla="*/ 2147483647 w 1335"/>
              <a:gd name="T5" fmla="*/ 2147483647 h 1479"/>
              <a:gd name="T6" fmla="*/ 2147483647 w 1335"/>
              <a:gd name="T7" fmla="*/ 2147483647 h 1479"/>
              <a:gd name="T8" fmla="*/ 2147483647 w 1335"/>
              <a:gd name="T9" fmla="*/ 2147483647 h 1479"/>
              <a:gd name="T10" fmla="*/ 0 w 1335"/>
              <a:gd name="T11" fmla="*/ 2147483647 h 1479"/>
              <a:gd name="T12" fmla="*/ 2147483647 w 1335"/>
              <a:gd name="T13" fmla="*/ 2147483647 h 14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Freeform 5"/>
          <p:cNvSpPr/>
          <p:nvPr/>
        </p:nvSpPr>
        <p:spPr bwMode="gray">
          <a:xfrm rot="16200000" flipH="1" flipV="1">
            <a:off x="7679055" y="3025775"/>
            <a:ext cx="842645" cy="508635"/>
          </a:xfrm>
          <a:custGeom>
            <a:avLst/>
            <a:gdLst>
              <a:gd name="T0" fmla="*/ 2147483647 w 1335"/>
              <a:gd name="T1" fmla="*/ 2147483647 h 1479"/>
              <a:gd name="T2" fmla="*/ 2147483647 w 1335"/>
              <a:gd name="T3" fmla="*/ 2147483647 h 1479"/>
              <a:gd name="T4" fmla="*/ 2147483647 w 1335"/>
              <a:gd name="T5" fmla="*/ 2147483647 h 1479"/>
              <a:gd name="T6" fmla="*/ 2147483647 w 1335"/>
              <a:gd name="T7" fmla="*/ 2147483647 h 1479"/>
              <a:gd name="T8" fmla="*/ 2147483647 w 1335"/>
              <a:gd name="T9" fmla="*/ 2147483647 h 1479"/>
              <a:gd name="T10" fmla="*/ 0 w 1335"/>
              <a:gd name="T11" fmla="*/ 2147483647 h 1479"/>
              <a:gd name="T12" fmla="*/ 2147483647 w 1335"/>
              <a:gd name="T13" fmla="*/ 2147483647 h 14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4" name="Group 6"/>
          <p:cNvGrpSpPr/>
          <p:nvPr/>
        </p:nvGrpSpPr>
        <p:grpSpPr bwMode="auto">
          <a:xfrm flipV="1">
            <a:off x="3564255" y="2858770"/>
            <a:ext cx="188595" cy="879475"/>
            <a:chOff x="2687" y="1542"/>
            <a:chExt cx="398" cy="1542"/>
          </a:xfrm>
        </p:grpSpPr>
        <p:sp>
          <p:nvSpPr>
            <p:cNvPr id="56" name="Freeform 7"/>
            <p:cNvSpPr/>
            <p:nvPr/>
          </p:nvSpPr>
          <p:spPr bwMode="gray">
            <a:xfrm>
              <a:off x="2687" y="1542"/>
              <a:ext cx="398" cy="1542"/>
            </a:xfrm>
            <a:custGeom>
              <a:avLst/>
              <a:gdLst>
                <a:gd name="T0" fmla="*/ 229 w 398"/>
                <a:gd name="T1" fmla="*/ 318 h 1542"/>
                <a:gd name="T2" fmla="*/ 80 w 398"/>
                <a:gd name="T3" fmla="*/ 240 h 1542"/>
                <a:gd name="T4" fmla="*/ 10 w 398"/>
                <a:gd name="T5" fmla="*/ 1542 h 1542"/>
                <a:gd name="T6" fmla="*/ 362 w 398"/>
                <a:gd name="T7" fmla="*/ 1525 h 1542"/>
                <a:gd name="T8" fmla="*/ 229 w 398"/>
                <a:gd name="T9" fmla="*/ 318 h 1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8"/>
            <p:cNvSpPr/>
            <p:nvPr/>
          </p:nvSpPr>
          <p:spPr bwMode="gray">
            <a:xfrm>
              <a:off x="2811" y="1889"/>
              <a:ext cx="28" cy="562"/>
            </a:xfrm>
            <a:custGeom>
              <a:avLst/>
              <a:gdLst>
                <a:gd name="T0" fmla="*/ 9 w 34"/>
                <a:gd name="T1" fmla="*/ 1 h 562"/>
                <a:gd name="T2" fmla="*/ 34 w 34"/>
                <a:gd name="T3" fmla="*/ 241 h 562"/>
                <a:gd name="T4" fmla="*/ 19 w 34"/>
                <a:gd name="T5" fmla="*/ 562 h 562"/>
                <a:gd name="T6" fmla="*/ 2 w 34"/>
                <a:gd name="T7" fmla="*/ 233 h 562"/>
                <a:gd name="T8" fmla="*/ 9 w 34"/>
                <a:gd name="T9" fmla="*/ 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ysClr val="windowText" lastClr="000000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Group 6"/>
          <p:cNvGrpSpPr/>
          <p:nvPr/>
        </p:nvGrpSpPr>
        <p:grpSpPr bwMode="auto">
          <a:xfrm flipV="1">
            <a:off x="5544185" y="2858770"/>
            <a:ext cx="188595" cy="879475"/>
            <a:chOff x="2687" y="1542"/>
            <a:chExt cx="398" cy="1542"/>
          </a:xfrm>
        </p:grpSpPr>
        <p:sp>
          <p:nvSpPr>
            <p:cNvPr id="59" name="Freeform 7"/>
            <p:cNvSpPr/>
            <p:nvPr/>
          </p:nvSpPr>
          <p:spPr bwMode="gray">
            <a:xfrm>
              <a:off x="2687" y="1542"/>
              <a:ext cx="398" cy="1542"/>
            </a:xfrm>
            <a:custGeom>
              <a:avLst/>
              <a:gdLst>
                <a:gd name="T0" fmla="*/ 229 w 398"/>
                <a:gd name="T1" fmla="*/ 318 h 1542"/>
                <a:gd name="T2" fmla="*/ 80 w 398"/>
                <a:gd name="T3" fmla="*/ 240 h 1542"/>
                <a:gd name="T4" fmla="*/ 10 w 398"/>
                <a:gd name="T5" fmla="*/ 1542 h 1542"/>
                <a:gd name="T6" fmla="*/ 362 w 398"/>
                <a:gd name="T7" fmla="*/ 1525 h 1542"/>
                <a:gd name="T8" fmla="*/ 229 w 398"/>
                <a:gd name="T9" fmla="*/ 318 h 1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8"/>
            <p:cNvSpPr/>
            <p:nvPr/>
          </p:nvSpPr>
          <p:spPr bwMode="gray">
            <a:xfrm>
              <a:off x="2811" y="1889"/>
              <a:ext cx="28" cy="562"/>
            </a:xfrm>
            <a:custGeom>
              <a:avLst/>
              <a:gdLst>
                <a:gd name="T0" fmla="*/ 9 w 34"/>
                <a:gd name="T1" fmla="*/ 1 h 562"/>
                <a:gd name="T2" fmla="*/ 34 w 34"/>
                <a:gd name="T3" fmla="*/ 241 h 562"/>
                <a:gd name="T4" fmla="*/ 19 w 34"/>
                <a:gd name="T5" fmla="*/ 562 h 562"/>
                <a:gd name="T6" fmla="*/ 2 w 34"/>
                <a:gd name="T7" fmla="*/ 233 h 562"/>
                <a:gd name="T8" fmla="*/ 9 w 34"/>
                <a:gd name="T9" fmla="*/ 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ysClr val="windowText" lastClr="000000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9" name="Picture 2" descr="E:\wangyan\中国核能行业协会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000" y="122956"/>
            <a:ext cx="1872000" cy="395558"/>
          </a:xfrm>
          <a:prstGeom prst="rect">
            <a:avLst/>
          </a:prstGeom>
          <a:noFill/>
        </p:spPr>
      </p:pic>
      <p:cxnSp>
        <p:nvCxnSpPr>
          <p:cNvPr id="72" name="直接连接符 71"/>
          <p:cNvCxnSpPr/>
          <p:nvPr/>
        </p:nvCxnSpPr>
        <p:spPr>
          <a:xfrm>
            <a:off x="214952" y="640529"/>
            <a:ext cx="0" cy="430831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544590" y="945223"/>
            <a:ext cx="8006770" cy="4017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/>
          </a:p>
        </p:txBody>
      </p:sp>
      <p:sp>
        <p:nvSpPr>
          <p:cNvPr id="55" name="矩形 54"/>
          <p:cNvSpPr/>
          <p:nvPr/>
        </p:nvSpPr>
        <p:spPr>
          <a:xfrm>
            <a:off x="515502" y="946846"/>
            <a:ext cx="8034770" cy="3987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2.3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承包商管理监督不足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2" y="971522"/>
            <a:ext cx="287915" cy="349133"/>
          </a:xfrm>
          <a:prstGeom prst="rect">
            <a:avLst/>
          </a:prstGeom>
        </p:spPr>
      </p:pic>
      <p:sp>
        <p:nvSpPr>
          <p:cNvPr id="12" name="原创设计师QQ598969553             _3"/>
          <p:cNvSpPr>
            <a:spLocks noChangeArrowheads="1"/>
          </p:cNvSpPr>
          <p:nvPr/>
        </p:nvSpPr>
        <p:spPr bwMode="auto">
          <a:xfrm>
            <a:off x="540000" y="391179"/>
            <a:ext cx="446845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二、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2020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年核电建造事件分析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215265" y="1345565"/>
            <a:ext cx="4546600" cy="3733165"/>
          </a:xfrm>
          <a:prstGeom prst="rightArrow">
            <a:avLst>
              <a:gd name="adj1" fmla="val 79306"/>
              <a:gd name="adj2" fmla="val 30296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4716145" y="1706880"/>
            <a:ext cx="1588770" cy="3310255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l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原因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1、施工单位未严格按照质量控制程序进行施工过程控制；</a:t>
            </a: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2、现场作业过程中信息传递不通畅，管控不严，相关人员缺乏严谨的工作作风</a:t>
            </a: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3、承包商单位管理薄弱，过程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技术管理、质量监管不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足</a:t>
            </a:r>
            <a:endParaRPr kumimoji="0" lang="zh-CN" sz="1200" b="0" i="0" u="none" strike="noStrike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4485" y="1815465"/>
            <a:ext cx="3570605" cy="563880"/>
            <a:chOff x="152400" y="2209800"/>
            <a:chExt cx="4038600" cy="990600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152400" y="2209800"/>
              <a:ext cx="4038600" cy="990600"/>
            </a:xfrm>
            <a:prstGeom prst="roundRect">
              <a:avLst>
                <a:gd name="adj" fmla="val 9106"/>
              </a:avLst>
            </a:prstGeom>
            <a:gradFill flip="none" rotWithShape="0">
              <a:gsLst>
                <a:gs pos="0">
                  <a:srgbClr val="2676FF">
                    <a:lumMod val="20000"/>
                    <a:lumOff val="80000"/>
                  </a:srgbClr>
                </a:gs>
                <a:gs pos="100000">
                  <a:srgbClr val="2676FF"/>
                </a:gs>
              </a:gsLst>
              <a:lin ang="0" scaled="0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Autofit/>
            </a:bodyPr>
            <a:lstStyle/>
            <a:p>
              <a:pPr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承包商现场施工与规范和图纸不符</a:t>
              </a:r>
            </a:p>
          </p:txBody>
        </p:sp>
        <p:grpSp>
          <p:nvGrpSpPr>
            <p:cNvPr id="9" name="Group 11"/>
            <p:cNvGrpSpPr/>
            <p:nvPr/>
          </p:nvGrpSpPr>
          <p:grpSpPr bwMode="auto">
            <a:xfrm>
              <a:off x="304800" y="2438400"/>
              <a:ext cx="547688" cy="512763"/>
              <a:chOff x="5088" y="240"/>
              <a:chExt cx="384" cy="384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auto">
              <a:xfrm>
                <a:off x="5088" y="240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1" name="Oval 13"/>
              <p:cNvSpPr>
                <a:spLocks noChangeArrowheads="1"/>
              </p:cNvSpPr>
              <p:nvPr/>
            </p:nvSpPr>
            <p:spPr bwMode="auto">
              <a:xfrm>
                <a:off x="5232" y="240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3" name="Oval 14"/>
              <p:cNvSpPr>
                <a:spLocks noChangeArrowheads="1"/>
              </p:cNvSpPr>
              <p:nvPr/>
            </p:nvSpPr>
            <p:spPr bwMode="auto">
              <a:xfrm>
                <a:off x="5376" y="240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4" name="Oval 15"/>
              <p:cNvSpPr>
                <a:spLocks noChangeArrowheads="1"/>
              </p:cNvSpPr>
              <p:nvPr/>
            </p:nvSpPr>
            <p:spPr bwMode="auto">
              <a:xfrm>
                <a:off x="5088" y="384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5" name="Oval 16"/>
              <p:cNvSpPr>
                <a:spLocks noChangeArrowheads="1"/>
              </p:cNvSpPr>
              <p:nvPr/>
            </p:nvSpPr>
            <p:spPr bwMode="auto">
              <a:xfrm>
                <a:off x="5232" y="384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6" name="Oval 17"/>
              <p:cNvSpPr>
                <a:spLocks noChangeArrowheads="1"/>
              </p:cNvSpPr>
              <p:nvPr/>
            </p:nvSpPr>
            <p:spPr bwMode="auto">
              <a:xfrm>
                <a:off x="5376" y="384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7" name="Oval 18"/>
              <p:cNvSpPr>
                <a:spLocks noChangeArrowheads="1"/>
              </p:cNvSpPr>
              <p:nvPr/>
            </p:nvSpPr>
            <p:spPr bwMode="auto">
              <a:xfrm>
                <a:off x="5088" y="528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8" name="Oval 19"/>
              <p:cNvSpPr>
                <a:spLocks noChangeArrowheads="1"/>
              </p:cNvSpPr>
              <p:nvPr/>
            </p:nvSpPr>
            <p:spPr bwMode="auto">
              <a:xfrm>
                <a:off x="5232" y="528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9" name="Oval 20"/>
              <p:cNvSpPr>
                <a:spLocks noChangeArrowheads="1"/>
              </p:cNvSpPr>
              <p:nvPr/>
            </p:nvSpPr>
            <p:spPr bwMode="auto">
              <a:xfrm>
                <a:off x="5376" y="528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316230" y="2550795"/>
            <a:ext cx="3578225" cy="676275"/>
            <a:chOff x="144145" y="3357315"/>
            <a:chExt cx="4038600" cy="961704"/>
          </a:xfrm>
        </p:grpSpPr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144145" y="3357315"/>
              <a:ext cx="4038600" cy="961704"/>
            </a:xfrm>
            <a:prstGeom prst="roundRect">
              <a:avLst>
                <a:gd name="adj" fmla="val 9106"/>
              </a:avLst>
            </a:prstGeom>
            <a:gradFill flip="none" rotWithShape="0">
              <a:gsLst>
                <a:gs pos="0">
                  <a:srgbClr val="2676FF">
                    <a:lumMod val="20000"/>
                    <a:lumOff val="80000"/>
                  </a:srgbClr>
                </a:gs>
                <a:gs pos="100000">
                  <a:srgbClr val="2676FF"/>
                </a:gs>
              </a:gsLst>
              <a:lin ang="0" scaled="0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anchor="ctr">
              <a:noAutofit/>
            </a:bodyPr>
            <a:lstStyle/>
            <a:p>
              <a:pPr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   </a:t>
              </a:r>
              <a:r>
                <a:rPr lang="en-US" altLang="zh-CN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</a:t>
              </a:r>
              <a:r>
                <a: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承包商未遵守工作票管理要求导致误切割</a:t>
              </a:r>
            </a:p>
            <a:p>
              <a:pPr lv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       </a:t>
              </a:r>
              <a:r>
                <a: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并重新焊接</a:t>
              </a:r>
            </a:p>
          </p:txBody>
        </p:sp>
        <p:grpSp>
          <p:nvGrpSpPr>
            <p:cNvPr id="23" name="Group 21"/>
            <p:cNvGrpSpPr/>
            <p:nvPr/>
          </p:nvGrpSpPr>
          <p:grpSpPr bwMode="auto">
            <a:xfrm>
              <a:off x="304800" y="3581400"/>
              <a:ext cx="547688" cy="512763"/>
              <a:chOff x="5088" y="240"/>
              <a:chExt cx="384" cy="384"/>
            </a:xfrm>
          </p:grpSpPr>
          <p:sp>
            <p:nvSpPr>
              <p:cNvPr id="24" name="Oval 22"/>
              <p:cNvSpPr>
                <a:spLocks noChangeArrowheads="1"/>
              </p:cNvSpPr>
              <p:nvPr/>
            </p:nvSpPr>
            <p:spPr bwMode="auto">
              <a:xfrm>
                <a:off x="5088" y="240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25" name="Oval 23"/>
              <p:cNvSpPr>
                <a:spLocks noChangeArrowheads="1"/>
              </p:cNvSpPr>
              <p:nvPr/>
            </p:nvSpPr>
            <p:spPr bwMode="auto">
              <a:xfrm>
                <a:off x="5232" y="240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26" name="Oval 24"/>
              <p:cNvSpPr>
                <a:spLocks noChangeArrowheads="1"/>
              </p:cNvSpPr>
              <p:nvPr/>
            </p:nvSpPr>
            <p:spPr bwMode="auto">
              <a:xfrm>
                <a:off x="5376" y="240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27" name="Oval 25"/>
              <p:cNvSpPr>
                <a:spLocks noChangeArrowheads="1"/>
              </p:cNvSpPr>
              <p:nvPr/>
            </p:nvSpPr>
            <p:spPr bwMode="auto">
              <a:xfrm>
                <a:off x="5088" y="384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28" name="Oval 26"/>
              <p:cNvSpPr>
                <a:spLocks noChangeArrowheads="1"/>
              </p:cNvSpPr>
              <p:nvPr/>
            </p:nvSpPr>
            <p:spPr bwMode="auto">
              <a:xfrm>
                <a:off x="5232" y="384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29" name="Oval 27"/>
              <p:cNvSpPr>
                <a:spLocks noChangeArrowheads="1"/>
              </p:cNvSpPr>
              <p:nvPr/>
            </p:nvSpPr>
            <p:spPr bwMode="auto">
              <a:xfrm>
                <a:off x="5376" y="384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30" name="Oval 28"/>
              <p:cNvSpPr>
                <a:spLocks noChangeArrowheads="1"/>
              </p:cNvSpPr>
              <p:nvPr/>
            </p:nvSpPr>
            <p:spPr bwMode="auto">
              <a:xfrm>
                <a:off x="5088" y="528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31" name="Oval 29"/>
              <p:cNvSpPr>
                <a:spLocks noChangeArrowheads="1"/>
              </p:cNvSpPr>
              <p:nvPr/>
            </p:nvSpPr>
            <p:spPr bwMode="auto">
              <a:xfrm>
                <a:off x="5232" y="528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32" name="Oval 30"/>
              <p:cNvSpPr>
                <a:spLocks noChangeArrowheads="1"/>
              </p:cNvSpPr>
              <p:nvPr/>
            </p:nvSpPr>
            <p:spPr bwMode="auto">
              <a:xfrm>
                <a:off x="5376" y="528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316230" y="3362960"/>
            <a:ext cx="3579495" cy="536575"/>
            <a:chOff x="152400" y="4495800"/>
            <a:chExt cx="4038600" cy="990600"/>
          </a:xfrm>
        </p:grpSpPr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>
              <a:off x="152400" y="4495800"/>
              <a:ext cx="4038600" cy="990600"/>
            </a:xfrm>
            <a:prstGeom prst="roundRect">
              <a:avLst>
                <a:gd name="adj" fmla="val 9106"/>
              </a:avLst>
            </a:prstGeom>
            <a:gradFill flip="none" rotWithShape="0">
              <a:gsLst>
                <a:gs pos="0">
                  <a:srgbClr val="2676FF">
                    <a:lumMod val="20000"/>
                    <a:lumOff val="80000"/>
                  </a:srgbClr>
                </a:gs>
                <a:gs pos="100000">
                  <a:srgbClr val="2676FF"/>
                </a:gs>
              </a:gsLst>
              <a:lin ang="0" scaled="0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anchor="ctr">
              <a:noAutofit/>
            </a:bodyPr>
            <a:lstStyle/>
            <a:p>
              <a:pPr lv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       </a:t>
              </a:r>
              <a:r>
                <a: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承包商超许可证范围作业</a:t>
              </a:r>
            </a:p>
          </p:txBody>
        </p:sp>
        <p:grpSp>
          <p:nvGrpSpPr>
            <p:cNvPr id="35" name="Group 31"/>
            <p:cNvGrpSpPr/>
            <p:nvPr/>
          </p:nvGrpSpPr>
          <p:grpSpPr bwMode="auto">
            <a:xfrm>
              <a:off x="304800" y="4724400"/>
              <a:ext cx="547688" cy="512763"/>
              <a:chOff x="5088" y="240"/>
              <a:chExt cx="384" cy="384"/>
            </a:xfrm>
          </p:grpSpPr>
          <p:sp>
            <p:nvSpPr>
              <p:cNvPr id="36" name="Oval 32"/>
              <p:cNvSpPr>
                <a:spLocks noChangeArrowheads="1"/>
              </p:cNvSpPr>
              <p:nvPr/>
            </p:nvSpPr>
            <p:spPr bwMode="auto">
              <a:xfrm>
                <a:off x="5088" y="240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37" name="Oval 33"/>
              <p:cNvSpPr>
                <a:spLocks noChangeArrowheads="1"/>
              </p:cNvSpPr>
              <p:nvPr/>
            </p:nvSpPr>
            <p:spPr bwMode="auto">
              <a:xfrm>
                <a:off x="5232" y="240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38" name="Oval 34"/>
              <p:cNvSpPr>
                <a:spLocks noChangeArrowheads="1"/>
              </p:cNvSpPr>
              <p:nvPr/>
            </p:nvSpPr>
            <p:spPr bwMode="auto">
              <a:xfrm>
                <a:off x="5376" y="240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39" name="Oval 35"/>
              <p:cNvSpPr>
                <a:spLocks noChangeArrowheads="1"/>
              </p:cNvSpPr>
              <p:nvPr/>
            </p:nvSpPr>
            <p:spPr bwMode="auto">
              <a:xfrm>
                <a:off x="5088" y="384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42" name="Oval 36"/>
              <p:cNvSpPr>
                <a:spLocks noChangeArrowheads="1"/>
              </p:cNvSpPr>
              <p:nvPr/>
            </p:nvSpPr>
            <p:spPr bwMode="auto">
              <a:xfrm>
                <a:off x="5232" y="384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43" name="Oval 37"/>
              <p:cNvSpPr>
                <a:spLocks noChangeArrowheads="1"/>
              </p:cNvSpPr>
              <p:nvPr/>
            </p:nvSpPr>
            <p:spPr bwMode="auto">
              <a:xfrm>
                <a:off x="5376" y="384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44" name="Oval 38"/>
              <p:cNvSpPr>
                <a:spLocks noChangeArrowheads="1"/>
              </p:cNvSpPr>
              <p:nvPr/>
            </p:nvSpPr>
            <p:spPr bwMode="auto">
              <a:xfrm>
                <a:off x="5088" y="528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45" name="Oval 39"/>
              <p:cNvSpPr>
                <a:spLocks noChangeArrowheads="1"/>
              </p:cNvSpPr>
              <p:nvPr/>
            </p:nvSpPr>
            <p:spPr bwMode="auto">
              <a:xfrm>
                <a:off x="5232" y="528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46" name="Oval 40"/>
              <p:cNvSpPr>
                <a:spLocks noChangeArrowheads="1"/>
              </p:cNvSpPr>
              <p:nvPr/>
            </p:nvSpPr>
            <p:spPr bwMode="auto">
              <a:xfrm>
                <a:off x="5376" y="528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</p:grpSp>
      <p:sp>
        <p:nvSpPr>
          <p:cNvPr id="67" name="箭头1"/>
          <p:cNvSpPr/>
          <p:nvPr/>
        </p:nvSpPr>
        <p:spPr>
          <a:xfrm rot="5400000" flipV="1">
            <a:off x="6198689" y="2006686"/>
            <a:ext cx="584836" cy="19436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标题1"/>
          <p:cNvSpPr/>
          <p:nvPr/>
        </p:nvSpPr>
        <p:spPr>
          <a:xfrm>
            <a:off x="6631305" y="1609725"/>
            <a:ext cx="1918335" cy="9321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加强相关监管文件重视程度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学习力度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保持严谨的工作作风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质疑的态度</a:t>
            </a:r>
          </a:p>
        </p:txBody>
      </p:sp>
      <p:sp>
        <p:nvSpPr>
          <p:cNvPr id="70" name="箭头1"/>
          <p:cNvSpPr/>
          <p:nvPr/>
        </p:nvSpPr>
        <p:spPr>
          <a:xfrm rot="5400000" flipV="1">
            <a:off x="6198689" y="3180166"/>
            <a:ext cx="584836" cy="19436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标题1"/>
          <p:cNvSpPr/>
          <p:nvPr/>
        </p:nvSpPr>
        <p:spPr>
          <a:xfrm>
            <a:off x="6631305" y="2783205"/>
            <a:ext cx="1920875" cy="9321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明确工作流程要求、管理方法以及监督检查要求，并细化落实到作业文件及质量控制文件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73" name="箭头1"/>
          <p:cNvSpPr/>
          <p:nvPr/>
        </p:nvSpPr>
        <p:spPr>
          <a:xfrm rot="5400000" flipV="1">
            <a:off x="6155509" y="4368251"/>
            <a:ext cx="584836" cy="19436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标题1"/>
          <p:cNvSpPr/>
          <p:nvPr/>
        </p:nvSpPr>
        <p:spPr>
          <a:xfrm>
            <a:off x="6588125" y="3971290"/>
            <a:ext cx="1961515" cy="9321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充分审查承包商的资质以及人员资质的匹配性，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严禁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超许可证范围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作业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8610" y="4010660"/>
            <a:ext cx="3579495" cy="536575"/>
            <a:chOff x="152400" y="4495800"/>
            <a:chExt cx="4038600" cy="990600"/>
          </a:xfrm>
        </p:grpSpPr>
        <p:sp>
          <p:nvSpPr>
            <p:cNvPr id="41" name="AutoShape 6"/>
            <p:cNvSpPr>
              <a:spLocks noChangeArrowheads="1"/>
            </p:cNvSpPr>
            <p:nvPr/>
          </p:nvSpPr>
          <p:spPr bwMode="auto">
            <a:xfrm>
              <a:off x="152400" y="4495800"/>
              <a:ext cx="4038600" cy="990600"/>
            </a:xfrm>
            <a:prstGeom prst="roundRect">
              <a:avLst>
                <a:gd name="adj" fmla="val 9106"/>
              </a:avLst>
            </a:prstGeom>
            <a:gradFill flip="none" rotWithShape="0">
              <a:gsLst>
                <a:gs pos="0">
                  <a:srgbClr val="2676FF">
                    <a:lumMod val="20000"/>
                    <a:lumOff val="80000"/>
                  </a:srgbClr>
                </a:gs>
                <a:gs pos="100000">
                  <a:srgbClr val="2676FF"/>
                </a:gs>
              </a:gsLst>
              <a:lin ang="0" scaled="0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anchor="ctr">
              <a:noAutofit/>
            </a:bodyPr>
            <a:lstStyle/>
            <a:p>
              <a:pPr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      </a:t>
              </a:r>
              <a:r>
                <a: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承包商施工前未识别风险，导致设备损坏</a:t>
              </a:r>
            </a:p>
          </p:txBody>
        </p:sp>
        <p:grpSp>
          <p:nvGrpSpPr>
            <p:cNvPr id="60" name="Group 31"/>
            <p:cNvGrpSpPr/>
            <p:nvPr/>
          </p:nvGrpSpPr>
          <p:grpSpPr bwMode="auto">
            <a:xfrm>
              <a:off x="304800" y="4724400"/>
              <a:ext cx="547688" cy="512763"/>
              <a:chOff x="5088" y="240"/>
              <a:chExt cx="384" cy="384"/>
            </a:xfrm>
          </p:grpSpPr>
          <p:sp>
            <p:nvSpPr>
              <p:cNvPr id="61" name="Oval 32"/>
              <p:cNvSpPr>
                <a:spLocks noChangeArrowheads="1"/>
              </p:cNvSpPr>
              <p:nvPr/>
            </p:nvSpPr>
            <p:spPr bwMode="auto">
              <a:xfrm>
                <a:off x="5088" y="240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5232" y="240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5376" y="240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64" name="Oval 35"/>
              <p:cNvSpPr>
                <a:spLocks noChangeArrowheads="1"/>
              </p:cNvSpPr>
              <p:nvPr/>
            </p:nvSpPr>
            <p:spPr bwMode="auto">
              <a:xfrm>
                <a:off x="5088" y="384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65" name="Oval 36"/>
              <p:cNvSpPr>
                <a:spLocks noChangeArrowheads="1"/>
              </p:cNvSpPr>
              <p:nvPr/>
            </p:nvSpPr>
            <p:spPr bwMode="auto">
              <a:xfrm>
                <a:off x="5232" y="384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66" name="Oval 37"/>
              <p:cNvSpPr>
                <a:spLocks noChangeArrowheads="1"/>
              </p:cNvSpPr>
              <p:nvPr/>
            </p:nvSpPr>
            <p:spPr bwMode="auto">
              <a:xfrm>
                <a:off x="5376" y="384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75" name="Oval 38"/>
              <p:cNvSpPr>
                <a:spLocks noChangeArrowheads="1"/>
              </p:cNvSpPr>
              <p:nvPr/>
            </p:nvSpPr>
            <p:spPr bwMode="auto">
              <a:xfrm>
                <a:off x="5088" y="528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76" name="Oval 39"/>
              <p:cNvSpPr>
                <a:spLocks noChangeArrowheads="1"/>
              </p:cNvSpPr>
              <p:nvPr/>
            </p:nvSpPr>
            <p:spPr bwMode="auto">
              <a:xfrm>
                <a:off x="5232" y="528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77" name="Oval 40"/>
              <p:cNvSpPr>
                <a:spLocks noChangeArrowheads="1"/>
              </p:cNvSpPr>
              <p:nvPr/>
            </p:nvSpPr>
            <p:spPr bwMode="auto">
              <a:xfrm>
                <a:off x="5376" y="528"/>
                <a:ext cx="96" cy="96"/>
              </a:xfrm>
              <a:prstGeom prst="ellipse">
                <a:avLst/>
              </a:prstGeom>
              <a:gradFill flip="none" rotWithShape="0">
                <a:gsLst>
                  <a:gs pos="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/>
                  </a:gs>
                </a:gsLst>
                <a:lin ang="0" scaled="0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anchor="ctr">
                <a:no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endParaRPr lang="zh-CN" altLang="en-US" sz="1200" kern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9" name="Picture 2" descr="E:\wangyan\中国核能行业协会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000" y="122956"/>
            <a:ext cx="1872000" cy="395558"/>
          </a:xfrm>
          <a:prstGeom prst="rect">
            <a:avLst/>
          </a:prstGeom>
          <a:noFill/>
        </p:spPr>
      </p:pic>
      <p:cxnSp>
        <p:nvCxnSpPr>
          <p:cNvPr id="72" name="直接连接符 71"/>
          <p:cNvCxnSpPr/>
          <p:nvPr/>
        </p:nvCxnSpPr>
        <p:spPr>
          <a:xfrm>
            <a:off x="214952" y="640529"/>
            <a:ext cx="0" cy="430831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示 4"/>
          <p:cNvGraphicFramePr/>
          <p:nvPr/>
        </p:nvGraphicFramePr>
        <p:xfrm>
          <a:off x="683895" y="770890"/>
          <a:ext cx="7919720" cy="171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原创设计师QQ598969553             _3"/>
          <p:cNvSpPr>
            <a:spLocks noChangeArrowheads="1"/>
          </p:cNvSpPr>
          <p:nvPr/>
        </p:nvSpPr>
        <p:spPr bwMode="auto">
          <a:xfrm>
            <a:off x="540000" y="410956"/>
            <a:ext cx="468000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三、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2020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年核电建设管理亮点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040" y="2288540"/>
            <a:ext cx="7665720" cy="26600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9" name="Picture 2" descr="E:\wangyan\中国核能行业协会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000" y="122956"/>
            <a:ext cx="1872000" cy="395558"/>
          </a:xfrm>
          <a:prstGeom prst="rect">
            <a:avLst/>
          </a:prstGeom>
          <a:noFill/>
        </p:spPr>
      </p:pic>
      <p:cxnSp>
        <p:nvCxnSpPr>
          <p:cNvPr id="72" name="直接连接符 71"/>
          <p:cNvCxnSpPr/>
          <p:nvPr/>
        </p:nvCxnSpPr>
        <p:spPr>
          <a:xfrm>
            <a:off x="214952" y="640529"/>
            <a:ext cx="0" cy="430831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780484448"/>
              </p:ext>
            </p:extLst>
          </p:nvPr>
        </p:nvGraphicFramePr>
        <p:xfrm>
          <a:off x="683895" y="657860"/>
          <a:ext cx="7919720" cy="221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原创设计师QQ598969553             _3"/>
          <p:cNvSpPr>
            <a:spLocks noChangeArrowheads="1"/>
          </p:cNvSpPr>
          <p:nvPr/>
        </p:nvSpPr>
        <p:spPr bwMode="auto">
          <a:xfrm>
            <a:off x="540000" y="410956"/>
            <a:ext cx="468000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三、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2020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年核电建设管理亮点</a:t>
            </a:r>
          </a:p>
        </p:txBody>
      </p:sp>
      <p:pic>
        <p:nvPicPr>
          <p:cNvPr id="7" name="图片 6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2501900" y="2607945"/>
            <a:ext cx="2160000" cy="2428240"/>
          </a:xfrm>
          <a:prstGeom prst="rect">
            <a:avLst/>
          </a:prstGeom>
        </p:spPr>
      </p:pic>
      <p:pic>
        <p:nvPicPr>
          <p:cNvPr id="8" name="图片 7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662170" y="2601595"/>
            <a:ext cx="2160270" cy="2466975"/>
          </a:xfrm>
          <a:prstGeom prst="rect">
            <a:avLst/>
          </a:prstGeom>
        </p:spPr>
      </p:pic>
      <p:pic>
        <p:nvPicPr>
          <p:cNvPr id="10" name="图片 9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6822440" y="2607945"/>
            <a:ext cx="2160270" cy="2459990"/>
          </a:xfrm>
          <a:prstGeom prst="rect">
            <a:avLst/>
          </a:prstGeom>
        </p:spPr>
      </p:pic>
      <p:pic>
        <p:nvPicPr>
          <p:cNvPr id="11" name="图片 10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341630" y="2588895"/>
            <a:ext cx="2160000" cy="24244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9" name="Picture 2" descr="E:\wangyan\中国核能行业协会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000" y="122956"/>
            <a:ext cx="1872000" cy="395558"/>
          </a:xfrm>
          <a:prstGeom prst="rect">
            <a:avLst/>
          </a:prstGeom>
          <a:noFill/>
        </p:spPr>
      </p:pic>
      <p:cxnSp>
        <p:nvCxnSpPr>
          <p:cNvPr id="72" name="直接连接符 71"/>
          <p:cNvCxnSpPr/>
          <p:nvPr/>
        </p:nvCxnSpPr>
        <p:spPr>
          <a:xfrm>
            <a:off x="214952" y="640529"/>
            <a:ext cx="0" cy="430831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原创设计师QQ598969553             _3"/>
          <p:cNvSpPr>
            <a:spLocks noChangeArrowheads="1"/>
          </p:cNvSpPr>
          <p:nvPr/>
        </p:nvSpPr>
        <p:spPr bwMode="auto">
          <a:xfrm>
            <a:off x="540000" y="410956"/>
            <a:ext cx="446845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三、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2020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年核电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建设管理亮点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406" r="5907" b="12074"/>
          <a:stretch>
            <a:fillRect/>
          </a:stretch>
        </p:blipFill>
        <p:spPr>
          <a:xfrm>
            <a:off x="396240" y="2749550"/>
            <a:ext cx="4258310" cy="2164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145" y="2715260"/>
            <a:ext cx="4071620" cy="2233295"/>
          </a:xfrm>
          <a:prstGeom prst="rect">
            <a:avLst/>
          </a:prstGeom>
        </p:spPr>
      </p:pic>
      <p:graphicFrame>
        <p:nvGraphicFramePr>
          <p:cNvPr id="7" name="图示 6"/>
          <p:cNvGraphicFramePr/>
          <p:nvPr/>
        </p:nvGraphicFramePr>
        <p:xfrm>
          <a:off x="683895" y="699135"/>
          <a:ext cx="7919720" cy="221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9" name="Picture 2" descr="E:\wangyan\中国核能行业协会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000" y="122956"/>
            <a:ext cx="1872000" cy="395558"/>
          </a:xfrm>
          <a:prstGeom prst="rect">
            <a:avLst/>
          </a:prstGeom>
          <a:noFill/>
        </p:spPr>
      </p:pic>
      <p:cxnSp>
        <p:nvCxnSpPr>
          <p:cNvPr id="72" name="直接连接符 71"/>
          <p:cNvCxnSpPr/>
          <p:nvPr/>
        </p:nvCxnSpPr>
        <p:spPr>
          <a:xfrm>
            <a:off x="214952" y="640529"/>
            <a:ext cx="0" cy="430831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原创设计师QQ598969553             _3"/>
          <p:cNvSpPr>
            <a:spLocks noChangeArrowheads="1"/>
          </p:cNvSpPr>
          <p:nvPr/>
        </p:nvSpPr>
        <p:spPr bwMode="auto">
          <a:xfrm>
            <a:off x="540000" y="410956"/>
            <a:ext cx="446845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三、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2020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年核电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建设管理亮点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80" y="1922780"/>
            <a:ext cx="8600440" cy="3148330"/>
          </a:xfrm>
          <a:prstGeom prst="rect">
            <a:avLst/>
          </a:prstGeom>
        </p:spPr>
      </p:pic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183702989"/>
              </p:ext>
            </p:extLst>
          </p:nvPr>
        </p:nvGraphicFramePr>
        <p:xfrm>
          <a:off x="611505" y="554990"/>
          <a:ext cx="7919720" cy="221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原创设计师QQ598969553             _3"/>
          <p:cNvSpPr>
            <a:spLocks noChangeArrowheads="1"/>
          </p:cNvSpPr>
          <p:nvPr/>
        </p:nvSpPr>
        <p:spPr bwMode="auto">
          <a:xfrm>
            <a:off x="540000" y="391179"/>
            <a:ext cx="446845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四、结束语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69" name="Picture 2" descr="E:\wangyan\中国核能行业协会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000" y="122956"/>
            <a:ext cx="1872000" cy="395558"/>
          </a:xfrm>
          <a:prstGeom prst="rect">
            <a:avLst/>
          </a:prstGeom>
          <a:noFill/>
        </p:spPr>
      </p:pic>
      <p:cxnSp>
        <p:nvCxnSpPr>
          <p:cNvPr id="72" name="直接连接符 71"/>
          <p:cNvCxnSpPr/>
          <p:nvPr/>
        </p:nvCxnSpPr>
        <p:spPr>
          <a:xfrm>
            <a:off x="214952" y="640529"/>
            <a:ext cx="0" cy="430831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67995" y="819150"/>
            <a:ext cx="5100955" cy="401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2020年，我国在三代核电技术领域实现突破，成为继美国、法国、俄罗斯等国家之后真正掌握自主三代核电技术的国家，</a:t>
            </a:r>
            <a:r>
              <a:rPr sz="1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为建设核工业强国迈出了坚实一步</a:t>
            </a:r>
            <a:r>
              <a:rPr lang="zh-CN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457200" algn="just">
              <a:lnSpc>
                <a:spcPct val="150000"/>
              </a:lnSpc>
            </a:pPr>
            <a:r>
              <a:rPr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通过2020年</a:t>
            </a:r>
            <a:r>
              <a:rPr lang="zh-CN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建造</a:t>
            </a:r>
            <a:r>
              <a:rPr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件可以看出，加强对核电全产业链的管理，协助协作单位建立和培育高水平的核安全化，是整个行业需要不断思考和努力解决的问题。只有促进整个产业链不断强化核安全文化、质量文化和技术能力，落实核安全法职责，才能促进</a:t>
            </a:r>
            <a:r>
              <a:rPr lang="zh-CN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工程建设</a:t>
            </a:r>
            <a:r>
              <a:rPr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高质量发展，提升核电厂整体安全绩效。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944" y="3004098"/>
            <a:ext cx="2970987" cy="169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945" y="936538"/>
            <a:ext cx="2970987" cy="200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764000" y="1850956"/>
            <a:ext cx="6048000" cy="1177235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r>
              <a:rPr lang="zh-CN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b="1" dirty="0"/>
          </a:p>
          <a:p>
            <a:pPr algn="ctr"/>
            <a:r>
              <a:rPr lang="zh-CN" altLang="en-US" sz="5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zh-Hans" altLang="en-US" sz="5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5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谢！</a:t>
            </a:r>
          </a:p>
        </p:txBody>
      </p:sp>
      <p:pic>
        <p:nvPicPr>
          <p:cNvPr id="4" name="Picture 2" descr="E:\wangyan\中国核能行业协会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000" y="338956"/>
            <a:ext cx="2376000" cy="5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原创设计师QQ598969553             _3"/>
          <p:cNvSpPr>
            <a:spLocks noChangeArrowheads="1"/>
          </p:cNvSpPr>
          <p:nvPr/>
        </p:nvSpPr>
        <p:spPr bwMode="auto">
          <a:xfrm>
            <a:off x="463550" y="391179"/>
            <a:ext cx="5129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目录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原创设计师QQ598969553             _5"/>
          <p:cNvSpPr>
            <a:spLocks noChangeArrowheads="1"/>
          </p:cNvSpPr>
          <p:nvPr/>
        </p:nvSpPr>
        <p:spPr bwMode="auto">
          <a:xfrm>
            <a:off x="1054100" y="391179"/>
            <a:ext cx="1143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accent2"/>
                </a:solidFill>
                <a:latin typeface="+mj-lt"/>
                <a:ea typeface="微软雅黑" panose="020B0503020204020204" pitchFamily="34" charset="-122"/>
                <a:cs typeface="宋体" panose="02010600030101010101" pitchFamily="2" charset="-122"/>
              </a:rPr>
              <a:t>CONTENTS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040478" y="986956"/>
            <a:ext cx="10685" cy="3528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1349855" y="1011329"/>
            <a:ext cx="4925193" cy="305158"/>
          </a:xfrm>
          <a:prstGeom prst="roundRect">
            <a:avLst>
              <a:gd name="adj" fmla="val 9874"/>
            </a:avLst>
          </a:prstGeom>
          <a:solidFill>
            <a:srgbClr val="FFC715"/>
          </a:solidFill>
          <a:ln w="25400" cap="flat" cmpd="sng" algn="ctr">
            <a:solidFill>
              <a:srgbClr val="F2B8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35" y="995154"/>
            <a:ext cx="504245" cy="4993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64695" y="979336"/>
            <a:ext cx="412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概述</a:t>
            </a:r>
          </a:p>
        </p:txBody>
      </p:sp>
      <p:sp>
        <p:nvSpPr>
          <p:cNvPr id="101" name="圆角矩形 100"/>
          <p:cNvSpPr/>
          <p:nvPr/>
        </p:nvSpPr>
        <p:spPr>
          <a:xfrm>
            <a:off x="1370330" y="2011045"/>
            <a:ext cx="4867910" cy="310515"/>
          </a:xfrm>
          <a:prstGeom prst="roundRect">
            <a:avLst>
              <a:gd name="adj" fmla="val 9874"/>
            </a:avLst>
          </a:prstGeom>
          <a:solidFill>
            <a:srgbClr val="FFC715"/>
          </a:solidFill>
          <a:ln w="25400" cap="flat" cmpd="sng" algn="ctr">
            <a:solidFill>
              <a:srgbClr val="F2B8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55" y="1995001"/>
            <a:ext cx="504245" cy="499397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1836420" y="1995170"/>
            <a:ext cx="4401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2020年核电建造事件分析</a:t>
            </a:r>
          </a:p>
        </p:txBody>
      </p:sp>
      <p:sp>
        <p:nvSpPr>
          <p:cNvPr id="105" name="圆角矩形 104"/>
          <p:cNvSpPr/>
          <p:nvPr/>
        </p:nvSpPr>
        <p:spPr>
          <a:xfrm>
            <a:off x="1313025" y="3107429"/>
            <a:ext cx="4925193" cy="282470"/>
          </a:xfrm>
          <a:prstGeom prst="roundRect">
            <a:avLst>
              <a:gd name="adj" fmla="val 9874"/>
            </a:avLst>
          </a:prstGeom>
          <a:solidFill>
            <a:srgbClr val="FFC715"/>
          </a:solidFill>
          <a:ln w="25400" cap="flat" cmpd="sng" algn="ctr">
            <a:solidFill>
              <a:srgbClr val="F2B8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6" name="图片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05" y="3091254"/>
            <a:ext cx="504245" cy="499397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1851053" y="3075077"/>
            <a:ext cx="441236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2020年核电建设管理</a:t>
            </a:r>
            <a:r>
              <a:rPr 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亮点</a:t>
            </a:r>
          </a:p>
        </p:txBody>
      </p:sp>
      <p:sp>
        <p:nvSpPr>
          <p:cNvPr id="9" name="矩形 8"/>
          <p:cNvSpPr/>
          <p:nvPr/>
        </p:nvSpPr>
        <p:spPr>
          <a:xfrm>
            <a:off x="1239156" y="994939"/>
            <a:ext cx="396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259580" y="2011008"/>
            <a:ext cx="396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二</a:t>
            </a:r>
          </a:p>
        </p:txBody>
      </p:sp>
      <p:sp>
        <p:nvSpPr>
          <p:cNvPr id="125" name="矩形 124"/>
          <p:cNvSpPr/>
          <p:nvPr/>
        </p:nvSpPr>
        <p:spPr>
          <a:xfrm>
            <a:off x="1204866" y="3111359"/>
            <a:ext cx="396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三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1313025" y="4082785"/>
            <a:ext cx="4925193" cy="305653"/>
          </a:xfrm>
          <a:prstGeom prst="roundRect">
            <a:avLst>
              <a:gd name="adj" fmla="val 9874"/>
            </a:avLst>
          </a:prstGeom>
          <a:solidFill>
            <a:srgbClr val="FFC715"/>
          </a:solidFill>
          <a:ln w="25400" cap="flat" cmpd="sng" algn="ctr">
            <a:solidFill>
              <a:srgbClr val="F2B8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04" y="4066611"/>
            <a:ext cx="504245" cy="49939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211427" y="4082786"/>
            <a:ext cx="396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四</a:t>
            </a:r>
          </a:p>
        </p:txBody>
      </p:sp>
      <p:sp>
        <p:nvSpPr>
          <p:cNvPr id="24" name="TextBox 106"/>
          <p:cNvSpPr txBox="1"/>
          <p:nvPr/>
        </p:nvSpPr>
        <p:spPr>
          <a:xfrm>
            <a:off x="1851053" y="4046477"/>
            <a:ext cx="441236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结束语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原创设计师QQ598969553             _3"/>
          <p:cNvSpPr>
            <a:spLocks noChangeArrowheads="1"/>
          </p:cNvSpPr>
          <p:nvPr/>
        </p:nvSpPr>
        <p:spPr bwMode="auto">
          <a:xfrm>
            <a:off x="540000" y="391179"/>
            <a:ext cx="4468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一、概述</a:t>
            </a:r>
          </a:p>
        </p:txBody>
      </p:sp>
      <p:pic>
        <p:nvPicPr>
          <p:cNvPr id="69" name="Picture 2" descr="E:\wangyan\中国核能行业协会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000" y="122956"/>
            <a:ext cx="1872000" cy="395558"/>
          </a:xfrm>
          <a:prstGeom prst="rect">
            <a:avLst/>
          </a:prstGeom>
          <a:noFill/>
        </p:spPr>
      </p:pic>
      <p:cxnSp>
        <p:nvCxnSpPr>
          <p:cNvPr id="68" name="直接连接符 67"/>
          <p:cNvCxnSpPr/>
          <p:nvPr/>
        </p:nvCxnSpPr>
        <p:spPr>
          <a:xfrm>
            <a:off x="214952" y="640529"/>
            <a:ext cx="0" cy="430831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40000" y="770956"/>
            <a:ext cx="288417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我国在建核电机组现状</a:t>
            </a:r>
          </a:p>
        </p:txBody>
      </p:sp>
      <p:sp>
        <p:nvSpPr>
          <p:cNvPr id="7" name="矩形 6"/>
          <p:cNvSpPr/>
          <p:nvPr/>
        </p:nvSpPr>
        <p:spPr>
          <a:xfrm>
            <a:off x="641350" y="1059180"/>
            <a:ext cx="8246110" cy="1949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截至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在建核电机组共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17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台，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在建机组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总装机容量为</a:t>
            </a:r>
            <a:r>
              <a:rPr lang="en-US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1853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万千瓦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，在建机组数量及装机容量继续保持</a:t>
            </a:r>
            <a:r>
              <a:rPr lang="zh-CN" altLang="zh-CN" sz="1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世界第一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台核电机组实现</a:t>
            </a:r>
            <a:r>
              <a:rPr lang="zh-CN" altLang="zh-CN" sz="1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首次并网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，分别是田湾核电厂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号机组和福清核电厂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号机组（创造了三代压水堆首堆最短并网工期的记录）。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台核电机组</a:t>
            </a:r>
            <a:r>
              <a:rPr lang="zh-CN" altLang="zh-CN" sz="1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开工</a:t>
            </a:r>
            <a:r>
              <a:rPr lang="zh-CN" altLang="en-US" sz="1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建设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，分别是漳州核电厂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号机组、太平岭核电厂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号机组、三澳核电厂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号机组和霞浦核电厂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号机组，除霞浦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号机组外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均采用我国具有自主知识产权的</a:t>
            </a:r>
            <a:r>
              <a:rPr lang="zh-CN" altLang="zh-CN" sz="1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华龙一号三代核电技术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核准了三澳一期、昌江二期共计4台华龙机组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5" y="3008630"/>
            <a:ext cx="4007485" cy="19519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215" y="3008630"/>
            <a:ext cx="4140835" cy="19519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原创设计师QQ598969553             _3"/>
          <p:cNvSpPr>
            <a:spLocks noChangeArrowheads="1"/>
          </p:cNvSpPr>
          <p:nvPr/>
        </p:nvSpPr>
        <p:spPr bwMode="auto">
          <a:xfrm>
            <a:off x="540000" y="391179"/>
            <a:ext cx="4468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一、概述</a:t>
            </a:r>
          </a:p>
        </p:txBody>
      </p:sp>
      <p:pic>
        <p:nvPicPr>
          <p:cNvPr id="69" name="Picture 2" descr="E:\wangyan\中国核能行业协会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000" y="122956"/>
            <a:ext cx="1872000" cy="395558"/>
          </a:xfrm>
          <a:prstGeom prst="rect">
            <a:avLst/>
          </a:prstGeom>
          <a:noFill/>
        </p:spPr>
      </p:pic>
      <p:cxnSp>
        <p:nvCxnSpPr>
          <p:cNvPr id="68" name="直接连接符 67"/>
          <p:cNvCxnSpPr/>
          <p:nvPr/>
        </p:nvCxnSpPr>
        <p:spPr>
          <a:xfrm>
            <a:off x="214952" y="640529"/>
            <a:ext cx="0" cy="430831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40000" y="770956"/>
            <a:ext cx="288417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我国在建核电机组现状</a:t>
            </a:r>
          </a:p>
        </p:txBody>
      </p:sp>
      <p:sp>
        <p:nvSpPr>
          <p:cNvPr id="7" name="矩形 6"/>
          <p:cNvSpPr/>
          <p:nvPr/>
        </p:nvSpPr>
        <p:spPr>
          <a:xfrm>
            <a:off x="586105" y="1058545"/>
            <a:ext cx="4197985" cy="1949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截至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sz="13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</a:t>
            </a:r>
            <a:r>
              <a:rPr lang="zh-CN" sz="13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广</a:t>
            </a:r>
            <a:r>
              <a:rPr sz="13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</a:t>
            </a:r>
            <a:r>
              <a:rPr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集团在建机组</a:t>
            </a:r>
            <a:r>
              <a:rPr lang="en-US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台，装机容量822.858万千瓦</a:t>
            </a:r>
            <a:r>
              <a:rPr 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sz="13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sz="13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中核</a:t>
            </a:r>
            <a:r>
              <a:rPr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集团在建机组</a:t>
            </a:r>
            <a:r>
              <a:rPr lang="en-US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台，（包括霞浦示范快堆2台机组）装机容量为704.2万千瓦；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sz="13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国电投</a:t>
            </a:r>
            <a:r>
              <a:rPr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集团在建机组2台（荣成CAP1400示范项目</a:t>
            </a:r>
            <a:r>
              <a:rPr lang="en-US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台</a:t>
            </a:r>
            <a:r>
              <a:rPr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机），装机容量为306.8万千瓦；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sz="13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华能</a:t>
            </a:r>
            <a:r>
              <a:rPr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集团在建机组1台，装机容量为21.1万千瓦。</a:t>
            </a:r>
          </a:p>
        </p:txBody>
      </p:sp>
      <p:graphicFrame>
        <p:nvGraphicFramePr>
          <p:cNvPr id="8" name="表格 7"/>
          <p:cNvGraphicFramePr/>
          <p:nvPr/>
        </p:nvGraphicFramePr>
        <p:xfrm>
          <a:off x="4823460" y="554355"/>
          <a:ext cx="4212590" cy="438594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4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45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en-US" altLang="en-US" sz="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核电厂</a:t>
                      </a:r>
                      <a:endParaRPr lang="en-US" altLang="en-US" sz="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机组</a:t>
                      </a:r>
                      <a:endParaRPr lang="en-US" altLang="en-US" sz="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CN号</a:t>
                      </a:r>
                      <a:endParaRPr lang="en-US" altLang="en-US" sz="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隶属</a:t>
                      </a:r>
                      <a:endParaRPr lang="en-US" altLang="en-US" sz="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堆型</a:t>
                      </a:r>
                      <a:endParaRPr lang="en-US" altLang="en-US" sz="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额定功率（Mwe）</a:t>
                      </a:r>
                      <a:endParaRPr lang="en-US" altLang="en-US" sz="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开工日期</a:t>
                      </a:r>
                      <a:endParaRPr lang="en-US" altLang="en-US" sz="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状态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福清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CN-51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中核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压水堆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1150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2015/05/07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首次并网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CN-52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中核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压水堆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1150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2015/12/22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穹顶吊装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田湾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CN-54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中核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压水堆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1118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2016/09/07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热试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漳州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CN-57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中核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压水堆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1212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2019/10/16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常规岛FCD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中核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压水堆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1212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2020/09/04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常规岛FCD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防城港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CN-55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中广核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压水堆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1180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2015/12/24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穹顶吊装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7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CN-56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中广核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压水堆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1180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2016/12/23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核岛安装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8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红沿河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CN-49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中广核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压水堆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1119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2015/03/29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热试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9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CN-50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中广核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压水堆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1119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2015/07/24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冷试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太平岭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CN-61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中广核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压水堆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1202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2019/12/26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常规岛FCD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11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中广核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压水堆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1202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2020/10/15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核岛FCD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12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三澳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中</a:t>
                      </a:r>
                      <a:r>
                        <a:rPr lang="zh-CN" sz="900" b="0">
                          <a:ea typeface="微软雅黑" panose="020B0503020204020204" pitchFamily="34" charset="-122"/>
                        </a:rPr>
                        <a:t>广</a:t>
                      </a:r>
                      <a:r>
                        <a:rPr lang="en-US" sz="900" b="0">
                          <a:ea typeface="微软雅黑" panose="020B0503020204020204" pitchFamily="34" charset="-122"/>
                        </a:rPr>
                        <a:t>核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压水堆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1210 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2020/12/31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核岛FCD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13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石岛湾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CN-44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华能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高温气冷堆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211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2012/12/09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热试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14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228示范工程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  <a:sym typeface="+mn-ea"/>
                        </a:rPr>
                        <a:t>国电投</a:t>
                      </a:r>
                      <a:endParaRPr lang="en-US" altLang="en-US" sz="900" b="0"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ea typeface="微软雅黑" panose="020B0503020204020204" pitchFamily="34" charset="-122"/>
                        </a:rPr>
                        <a:t>压水堆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 1400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2019/04/06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900" b="0">
                          <a:ea typeface="微软雅黑" panose="020B0503020204020204" pitchFamily="34" charset="-122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  <a:sym typeface="+mn-ea"/>
                        </a:rPr>
                        <a:t>国电投</a:t>
                      </a:r>
                      <a:endParaRPr lang="en-US" altLang="en-US" sz="900" b="0"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ea typeface="微软雅黑" panose="020B0503020204020204" pitchFamily="34" charset="-122"/>
                        </a:rPr>
                        <a:t>压水堆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 1400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2019/11/01</a:t>
                      </a:r>
                      <a:endParaRPr lang="en-US" altLang="en-US" sz="900" b="0"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900" b="0"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ea typeface="微软雅黑" panose="020B0503020204020204" pitchFamily="34" charset="-122"/>
                        </a:rPr>
                        <a:t>霞浦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900" b="0"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900" b="0">
                          <a:ea typeface="微软雅黑" panose="020B0503020204020204" pitchFamily="34" charset="-122"/>
                        </a:rPr>
                        <a:t>/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ea typeface="微软雅黑" panose="020B0503020204020204" pitchFamily="34" charset="-122"/>
                        </a:rPr>
                        <a:t>中核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ea typeface="微软雅黑" panose="020B0503020204020204" pitchFamily="34" charset="-122"/>
                        </a:rPr>
                        <a:t>钠冷快堆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900" b="0">
                          <a:ea typeface="微软雅黑" panose="020B0503020204020204" pitchFamily="34" charset="-122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900" b="0">
                          <a:ea typeface="微软雅黑" panose="020B0503020204020204" pitchFamily="34" charset="-122"/>
                        </a:rPr>
                        <a:t>2017/12/29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900" b="0">
                          <a:ea typeface="微软雅黑" panose="020B0503020204020204" pitchFamily="34" charset="-122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/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中核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钠冷快堆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 b="0">
                          <a:ea typeface="微软雅黑" panose="020B0503020204020204" pitchFamily="34" charset="-122"/>
                        </a:rPr>
                        <a:t>2020/12/27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95" y="3002915"/>
            <a:ext cx="3611880" cy="20059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9" name="Picture 2" descr="E:\wangyan\中国核能行业协会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000" y="122956"/>
            <a:ext cx="1872000" cy="395558"/>
          </a:xfrm>
          <a:prstGeom prst="rect">
            <a:avLst/>
          </a:prstGeom>
          <a:noFill/>
        </p:spPr>
      </p:pic>
      <p:cxnSp>
        <p:nvCxnSpPr>
          <p:cNvPr id="68" name="直接连接符 67"/>
          <p:cNvCxnSpPr/>
          <p:nvPr/>
        </p:nvCxnSpPr>
        <p:spPr>
          <a:xfrm>
            <a:off x="214952" y="640529"/>
            <a:ext cx="0" cy="430831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40000" y="761624"/>
            <a:ext cx="245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全球核电机组现状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633342" y="1604625"/>
            <a:ext cx="4362932" cy="2982331"/>
            <a:chOff x="1450975" y="1965325"/>
            <a:chExt cx="6600455" cy="3648075"/>
          </a:xfrm>
        </p:grpSpPr>
        <p:sp>
          <p:nvSpPr>
            <p:cNvPr id="14" name="椭圆 13"/>
            <p:cNvSpPr/>
            <p:nvPr/>
          </p:nvSpPr>
          <p:spPr>
            <a:xfrm>
              <a:off x="3759200" y="1965325"/>
              <a:ext cx="3649663" cy="3648075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906588" y="1965325"/>
              <a:ext cx="3648075" cy="3648075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等腰三角形 21"/>
            <p:cNvSpPr/>
            <p:nvPr/>
          </p:nvSpPr>
          <p:spPr>
            <a:xfrm rot="5400000">
              <a:off x="1860550" y="2409825"/>
              <a:ext cx="2809875" cy="2816225"/>
            </a:xfrm>
            <a:custGeom>
              <a:avLst/>
              <a:gdLst>
                <a:gd name="connsiteX0" fmla="*/ 0 w 3169466"/>
                <a:gd name="connsiteY0" fmla="*/ 3096344 h 3096344"/>
                <a:gd name="connsiteX1" fmla="*/ 1508539 w 3169466"/>
                <a:gd name="connsiteY1" fmla="*/ 0 h 3096344"/>
                <a:gd name="connsiteX2" fmla="*/ 3169466 w 3169466"/>
                <a:gd name="connsiteY2" fmla="*/ 3096344 h 3096344"/>
                <a:gd name="connsiteX3" fmla="*/ 0 w 3169466"/>
                <a:gd name="connsiteY3" fmla="*/ 3096344 h 3096344"/>
                <a:gd name="connsiteX0-1" fmla="*/ 0 w 3017066"/>
                <a:gd name="connsiteY0-2" fmla="*/ 3083644 h 3096344"/>
                <a:gd name="connsiteX1-3" fmla="*/ 1356139 w 3017066"/>
                <a:gd name="connsiteY1-4" fmla="*/ 0 h 3096344"/>
                <a:gd name="connsiteX2-5" fmla="*/ 3017066 w 3017066"/>
                <a:gd name="connsiteY2-6" fmla="*/ 3096344 h 3096344"/>
                <a:gd name="connsiteX3-7" fmla="*/ 0 w 3017066"/>
                <a:gd name="connsiteY3-8" fmla="*/ 3083644 h 3096344"/>
                <a:gd name="connsiteX0-9" fmla="*/ 0 w 3017066"/>
                <a:gd name="connsiteY0-10" fmla="*/ 3083644 h 3096344"/>
                <a:gd name="connsiteX1-11" fmla="*/ 181393 w 3017066"/>
                <a:gd name="connsiteY1-12" fmla="*/ 2273423 h 3096344"/>
                <a:gd name="connsiteX2-13" fmla="*/ 1356139 w 3017066"/>
                <a:gd name="connsiteY2-14" fmla="*/ 0 h 3096344"/>
                <a:gd name="connsiteX3-15" fmla="*/ 3017066 w 3017066"/>
                <a:gd name="connsiteY3-16" fmla="*/ 3096344 h 3096344"/>
                <a:gd name="connsiteX4" fmla="*/ 0 w 3017066"/>
                <a:gd name="connsiteY4" fmla="*/ 3083644 h 3096344"/>
                <a:gd name="connsiteX0-17" fmla="*/ 0 w 3017066"/>
                <a:gd name="connsiteY0-18" fmla="*/ 3083644 h 3096344"/>
                <a:gd name="connsiteX1-19" fmla="*/ 181393 w 3017066"/>
                <a:gd name="connsiteY1-20" fmla="*/ 2222623 h 3096344"/>
                <a:gd name="connsiteX2-21" fmla="*/ 1356139 w 3017066"/>
                <a:gd name="connsiteY2-22" fmla="*/ 0 h 3096344"/>
                <a:gd name="connsiteX3-23" fmla="*/ 3017066 w 3017066"/>
                <a:gd name="connsiteY3-24" fmla="*/ 3096344 h 3096344"/>
                <a:gd name="connsiteX4-25" fmla="*/ 0 w 3017066"/>
                <a:gd name="connsiteY4-26" fmla="*/ 3083644 h 3096344"/>
                <a:gd name="connsiteX0-27" fmla="*/ 651002 w 2842568"/>
                <a:gd name="connsiteY0-28" fmla="*/ 3096344 h 3096344"/>
                <a:gd name="connsiteX1-29" fmla="*/ 6895 w 2842568"/>
                <a:gd name="connsiteY1-30" fmla="*/ 2222623 h 3096344"/>
                <a:gd name="connsiteX2-31" fmla="*/ 1181641 w 2842568"/>
                <a:gd name="connsiteY2-32" fmla="*/ 0 h 3096344"/>
                <a:gd name="connsiteX3-33" fmla="*/ 2842568 w 2842568"/>
                <a:gd name="connsiteY3-34" fmla="*/ 3096344 h 3096344"/>
                <a:gd name="connsiteX4-35" fmla="*/ 651002 w 2842568"/>
                <a:gd name="connsiteY4-36" fmla="*/ 3096344 h 3096344"/>
                <a:gd name="connsiteX0-37" fmla="*/ 666412 w 2857978"/>
                <a:gd name="connsiteY0-38" fmla="*/ 3096344 h 3096344"/>
                <a:gd name="connsiteX1-39" fmla="*/ 22305 w 2857978"/>
                <a:gd name="connsiteY1-40" fmla="*/ 2222623 h 3096344"/>
                <a:gd name="connsiteX2-41" fmla="*/ 1197051 w 2857978"/>
                <a:gd name="connsiteY2-42" fmla="*/ 0 h 3096344"/>
                <a:gd name="connsiteX3-43" fmla="*/ 2857978 w 2857978"/>
                <a:gd name="connsiteY3-44" fmla="*/ 3096344 h 3096344"/>
                <a:gd name="connsiteX4-45" fmla="*/ 666412 w 2857978"/>
                <a:gd name="connsiteY4-46" fmla="*/ 3096344 h 3096344"/>
                <a:gd name="connsiteX0-47" fmla="*/ 666412 w 2857978"/>
                <a:gd name="connsiteY0-48" fmla="*/ 2816944 h 2816944"/>
                <a:gd name="connsiteX1-49" fmla="*/ 22305 w 2857978"/>
                <a:gd name="connsiteY1-50" fmla="*/ 1943223 h 2816944"/>
                <a:gd name="connsiteX2-51" fmla="*/ 1235151 w 2857978"/>
                <a:gd name="connsiteY2-52" fmla="*/ 0 h 2816944"/>
                <a:gd name="connsiteX3-53" fmla="*/ 2857978 w 2857978"/>
                <a:gd name="connsiteY3-54" fmla="*/ 2816944 h 2816944"/>
                <a:gd name="connsiteX4-55" fmla="*/ 666412 w 2857978"/>
                <a:gd name="connsiteY4-56" fmla="*/ 2816944 h 2816944"/>
                <a:gd name="connsiteX0-57" fmla="*/ 738149 w 2929715"/>
                <a:gd name="connsiteY0-58" fmla="*/ 2816944 h 2816944"/>
                <a:gd name="connsiteX1-59" fmla="*/ 17842 w 2929715"/>
                <a:gd name="connsiteY1-60" fmla="*/ 2032123 h 2816944"/>
                <a:gd name="connsiteX2-61" fmla="*/ 1306888 w 2929715"/>
                <a:gd name="connsiteY2-62" fmla="*/ 0 h 2816944"/>
                <a:gd name="connsiteX3-63" fmla="*/ 2929715 w 2929715"/>
                <a:gd name="connsiteY3-64" fmla="*/ 2816944 h 2816944"/>
                <a:gd name="connsiteX4-65" fmla="*/ 738149 w 2929715"/>
                <a:gd name="connsiteY4-66" fmla="*/ 2816944 h 2816944"/>
                <a:gd name="connsiteX0-67" fmla="*/ 720307 w 2911873"/>
                <a:gd name="connsiteY0-68" fmla="*/ 2816944 h 2816944"/>
                <a:gd name="connsiteX1-69" fmla="*/ 0 w 2911873"/>
                <a:gd name="connsiteY1-70" fmla="*/ 2032123 h 2816944"/>
                <a:gd name="connsiteX2-71" fmla="*/ 1289046 w 2911873"/>
                <a:gd name="connsiteY2-72" fmla="*/ 0 h 2816944"/>
                <a:gd name="connsiteX3-73" fmla="*/ 2911873 w 2911873"/>
                <a:gd name="connsiteY3-74" fmla="*/ 2816944 h 2816944"/>
                <a:gd name="connsiteX4-75" fmla="*/ 720307 w 2911873"/>
                <a:gd name="connsiteY4-76" fmla="*/ 2816944 h 2816944"/>
                <a:gd name="connsiteX0-77" fmla="*/ 720307 w 2695975"/>
                <a:gd name="connsiteY0-78" fmla="*/ 2816944 h 2816944"/>
                <a:gd name="connsiteX1-79" fmla="*/ 0 w 2695975"/>
                <a:gd name="connsiteY1-80" fmla="*/ 2032123 h 2816944"/>
                <a:gd name="connsiteX2-81" fmla="*/ 1289046 w 2695975"/>
                <a:gd name="connsiteY2-82" fmla="*/ 0 h 2816944"/>
                <a:gd name="connsiteX3-83" fmla="*/ 2695975 w 2695975"/>
                <a:gd name="connsiteY3-84" fmla="*/ 2499444 h 2816944"/>
                <a:gd name="connsiteX4-85" fmla="*/ 720307 w 2695975"/>
                <a:gd name="connsiteY4-86" fmla="*/ 2816944 h 2816944"/>
                <a:gd name="connsiteX0-87" fmla="*/ 720307 w 2759477"/>
                <a:gd name="connsiteY0-88" fmla="*/ 2816944 h 2816944"/>
                <a:gd name="connsiteX1-89" fmla="*/ 0 w 2759477"/>
                <a:gd name="connsiteY1-90" fmla="*/ 2032123 h 2816944"/>
                <a:gd name="connsiteX2-91" fmla="*/ 1289046 w 2759477"/>
                <a:gd name="connsiteY2-92" fmla="*/ 0 h 2816944"/>
                <a:gd name="connsiteX3-93" fmla="*/ 2759477 w 2759477"/>
                <a:gd name="connsiteY3-94" fmla="*/ 2397844 h 2816944"/>
                <a:gd name="connsiteX4-95" fmla="*/ 720307 w 2759477"/>
                <a:gd name="connsiteY4-96" fmla="*/ 2816944 h 2816944"/>
                <a:gd name="connsiteX0-97" fmla="*/ 720307 w 2810279"/>
                <a:gd name="connsiteY0-98" fmla="*/ 2816944 h 2816944"/>
                <a:gd name="connsiteX1-99" fmla="*/ 0 w 2810279"/>
                <a:gd name="connsiteY1-100" fmla="*/ 2032123 h 2816944"/>
                <a:gd name="connsiteX2-101" fmla="*/ 1289046 w 2810279"/>
                <a:gd name="connsiteY2-102" fmla="*/ 0 h 2816944"/>
                <a:gd name="connsiteX3-103" fmla="*/ 2810279 w 2810279"/>
                <a:gd name="connsiteY3-104" fmla="*/ 2347044 h 2816944"/>
                <a:gd name="connsiteX4-105" fmla="*/ 720307 w 2810279"/>
                <a:gd name="connsiteY4-106" fmla="*/ 2816944 h 2816944"/>
                <a:gd name="connsiteX0-107" fmla="*/ 720307 w 2810279"/>
                <a:gd name="connsiteY0-108" fmla="*/ 2816944 h 2816944"/>
                <a:gd name="connsiteX1-109" fmla="*/ 0 w 2810279"/>
                <a:gd name="connsiteY1-110" fmla="*/ 2032123 h 2816944"/>
                <a:gd name="connsiteX2-111" fmla="*/ 1289046 w 2810279"/>
                <a:gd name="connsiteY2-112" fmla="*/ 0 h 2816944"/>
                <a:gd name="connsiteX3-113" fmla="*/ 2810279 w 2810279"/>
                <a:gd name="connsiteY3-114" fmla="*/ 2347044 h 2816944"/>
                <a:gd name="connsiteX4-115" fmla="*/ 1930403 w 2810279"/>
                <a:gd name="connsiteY4-116" fmla="*/ 2654423 h 2816944"/>
                <a:gd name="connsiteX5" fmla="*/ 720307 w 2810279"/>
                <a:gd name="connsiteY5" fmla="*/ 2816944 h 2816944"/>
                <a:gd name="connsiteX0-117" fmla="*/ 720307 w 2810279"/>
                <a:gd name="connsiteY0-118" fmla="*/ 2816944 h 2816944"/>
                <a:gd name="connsiteX1-119" fmla="*/ 0 w 2810279"/>
                <a:gd name="connsiteY1-120" fmla="*/ 2032123 h 2816944"/>
                <a:gd name="connsiteX2-121" fmla="*/ 1289046 w 2810279"/>
                <a:gd name="connsiteY2-122" fmla="*/ 0 h 2816944"/>
                <a:gd name="connsiteX3-123" fmla="*/ 2810279 w 2810279"/>
                <a:gd name="connsiteY3-124" fmla="*/ 2347044 h 2816944"/>
                <a:gd name="connsiteX4-125" fmla="*/ 1943105 w 2810279"/>
                <a:gd name="connsiteY4-126" fmla="*/ 2756023 h 2816944"/>
                <a:gd name="connsiteX5-127" fmla="*/ 720307 w 2810279"/>
                <a:gd name="connsiteY5-128" fmla="*/ 2816944 h 2816944"/>
                <a:gd name="connsiteX0-129" fmla="*/ 720307 w 2810279"/>
                <a:gd name="connsiteY0-130" fmla="*/ 2816944 h 2816944"/>
                <a:gd name="connsiteX1-131" fmla="*/ 0 w 2810279"/>
                <a:gd name="connsiteY1-132" fmla="*/ 2032123 h 2816944"/>
                <a:gd name="connsiteX2-133" fmla="*/ 1289046 w 2810279"/>
                <a:gd name="connsiteY2-134" fmla="*/ 0 h 2816944"/>
                <a:gd name="connsiteX3-135" fmla="*/ 2810279 w 2810279"/>
                <a:gd name="connsiteY3-136" fmla="*/ 2347044 h 2816944"/>
                <a:gd name="connsiteX4-137" fmla="*/ 1943105 w 2810279"/>
                <a:gd name="connsiteY4-138" fmla="*/ 2756023 h 2816944"/>
                <a:gd name="connsiteX5-139" fmla="*/ 720307 w 2810279"/>
                <a:gd name="connsiteY5-140" fmla="*/ 2816944 h 28169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  <a:cxn ang="0">
                  <a:pos x="connsiteX5-127" y="connsiteY5-128"/>
                </a:cxn>
              </a:cxnLst>
              <a:rect l="l" t="t" r="r" b="b"/>
              <a:pathLst>
                <a:path w="2810279" h="2816944">
                  <a:moveTo>
                    <a:pt x="720307" y="2816944"/>
                  </a:moveTo>
                  <a:cubicBezTo>
                    <a:pt x="162705" y="2191270"/>
                    <a:pt x="163902" y="2276797"/>
                    <a:pt x="0" y="2032123"/>
                  </a:cubicBezTo>
                  <a:lnTo>
                    <a:pt x="1289046" y="0"/>
                  </a:lnTo>
                  <a:lnTo>
                    <a:pt x="2810279" y="2347044"/>
                  </a:lnTo>
                  <a:cubicBezTo>
                    <a:pt x="2504286" y="2419870"/>
                    <a:pt x="2249098" y="2683197"/>
                    <a:pt x="1943105" y="2756023"/>
                  </a:cubicBezTo>
                  <a:lnTo>
                    <a:pt x="720307" y="2816944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9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</a:ln>
          </p:spPr>
          <p:txBody>
            <a:bodyPr vert="eaVert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等腰三角形 21"/>
            <p:cNvSpPr/>
            <p:nvPr/>
          </p:nvSpPr>
          <p:spPr>
            <a:xfrm rot="16200000" flipH="1">
              <a:off x="4774406" y="2409032"/>
              <a:ext cx="2809875" cy="2817812"/>
            </a:xfrm>
            <a:custGeom>
              <a:avLst/>
              <a:gdLst>
                <a:gd name="connsiteX0" fmla="*/ 0 w 3169466"/>
                <a:gd name="connsiteY0" fmla="*/ 3096344 h 3096344"/>
                <a:gd name="connsiteX1" fmla="*/ 1508539 w 3169466"/>
                <a:gd name="connsiteY1" fmla="*/ 0 h 3096344"/>
                <a:gd name="connsiteX2" fmla="*/ 3169466 w 3169466"/>
                <a:gd name="connsiteY2" fmla="*/ 3096344 h 3096344"/>
                <a:gd name="connsiteX3" fmla="*/ 0 w 3169466"/>
                <a:gd name="connsiteY3" fmla="*/ 3096344 h 3096344"/>
                <a:gd name="connsiteX0-1" fmla="*/ 0 w 3017066"/>
                <a:gd name="connsiteY0-2" fmla="*/ 3083644 h 3096344"/>
                <a:gd name="connsiteX1-3" fmla="*/ 1356139 w 3017066"/>
                <a:gd name="connsiteY1-4" fmla="*/ 0 h 3096344"/>
                <a:gd name="connsiteX2-5" fmla="*/ 3017066 w 3017066"/>
                <a:gd name="connsiteY2-6" fmla="*/ 3096344 h 3096344"/>
                <a:gd name="connsiteX3-7" fmla="*/ 0 w 3017066"/>
                <a:gd name="connsiteY3-8" fmla="*/ 3083644 h 3096344"/>
                <a:gd name="connsiteX0-9" fmla="*/ 0 w 3017066"/>
                <a:gd name="connsiteY0-10" fmla="*/ 3083644 h 3096344"/>
                <a:gd name="connsiteX1-11" fmla="*/ 181393 w 3017066"/>
                <a:gd name="connsiteY1-12" fmla="*/ 2273423 h 3096344"/>
                <a:gd name="connsiteX2-13" fmla="*/ 1356139 w 3017066"/>
                <a:gd name="connsiteY2-14" fmla="*/ 0 h 3096344"/>
                <a:gd name="connsiteX3-15" fmla="*/ 3017066 w 3017066"/>
                <a:gd name="connsiteY3-16" fmla="*/ 3096344 h 3096344"/>
                <a:gd name="connsiteX4" fmla="*/ 0 w 3017066"/>
                <a:gd name="connsiteY4" fmla="*/ 3083644 h 3096344"/>
                <a:gd name="connsiteX0-17" fmla="*/ 0 w 3017066"/>
                <a:gd name="connsiteY0-18" fmla="*/ 3083644 h 3096344"/>
                <a:gd name="connsiteX1-19" fmla="*/ 181393 w 3017066"/>
                <a:gd name="connsiteY1-20" fmla="*/ 2222623 h 3096344"/>
                <a:gd name="connsiteX2-21" fmla="*/ 1356139 w 3017066"/>
                <a:gd name="connsiteY2-22" fmla="*/ 0 h 3096344"/>
                <a:gd name="connsiteX3-23" fmla="*/ 3017066 w 3017066"/>
                <a:gd name="connsiteY3-24" fmla="*/ 3096344 h 3096344"/>
                <a:gd name="connsiteX4-25" fmla="*/ 0 w 3017066"/>
                <a:gd name="connsiteY4-26" fmla="*/ 3083644 h 3096344"/>
                <a:gd name="connsiteX0-27" fmla="*/ 651002 w 2842568"/>
                <a:gd name="connsiteY0-28" fmla="*/ 3096344 h 3096344"/>
                <a:gd name="connsiteX1-29" fmla="*/ 6895 w 2842568"/>
                <a:gd name="connsiteY1-30" fmla="*/ 2222623 h 3096344"/>
                <a:gd name="connsiteX2-31" fmla="*/ 1181641 w 2842568"/>
                <a:gd name="connsiteY2-32" fmla="*/ 0 h 3096344"/>
                <a:gd name="connsiteX3-33" fmla="*/ 2842568 w 2842568"/>
                <a:gd name="connsiteY3-34" fmla="*/ 3096344 h 3096344"/>
                <a:gd name="connsiteX4-35" fmla="*/ 651002 w 2842568"/>
                <a:gd name="connsiteY4-36" fmla="*/ 3096344 h 3096344"/>
                <a:gd name="connsiteX0-37" fmla="*/ 666412 w 2857978"/>
                <a:gd name="connsiteY0-38" fmla="*/ 3096344 h 3096344"/>
                <a:gd name="connsiteX1-39" fmla="*/ 22305 w 2857978"/>
                <a:gd name="connsiteY1-40" fmla="*/ 2222623 h 3096344"/>
                <a:gd name="connsiteX2-41" fmla="*/ 1197051 w 2857978"/>
                <a:gd name="connsiteY2-42" fmla="*/ 0 h 3096344"/>
                <a:gd name="connsiteX3-43" fmla="*/ 2857978 w 2857978"/>
                <a:gd name="connsiteY3-44" fmla="*/ 3096344 h 3096344"/>
                <a:gd name="connsiteX4-45" fmla="*/ 666412 w 2857978"/>
                <a:gd name="connsiteY4-46" fmla="*/ 3096344 h 3096344"/>
                <a:gd name="connsiteX0-47" fmla="*/ 666412 w 2857978"/>
                <a:gd name="connsiteY0-48" fmla="*/ 2816944 h 2816944"/>
                <a:gd name="connsiteX1-49" fmla="*/ 22305 w 2857978"/>
                <a:gd name="connsiteY1-50" fmla="*/ 1943223 h 2816944"/>
                <a:gd name="connsiteX2-51" fmla="*/ 1235151 w 2857978"/>
                <a:gd name="connsiteY2-52" fmla="*/ 0 h 2816944"/>
                <a:gd name="connsiteX3-53" fmla="*/ 2857978 w 2857978"/>
                <a:gd name="connsiteY3-54" fmla="*/ 2816944 h 2816944"/>
                <a:gd name="connsiteX4-55" fmla="*/ 666412 w 2857978"/>
                <a:gd name="connsiteY4-56" fmla="*/ 2816944 h 2816944"/>
                <a:gd name="connsiteX0-57" fmla="*/ 738149 w 2929715"/>
                <a:gd name="connsiteY0-58" fmla="*/ 2816944 h 2816944"/>
                <a:gd name="connsiteX1-59" fmla="*/ 17842 w 2929715"/>
                <a:gd name="connsiteY1-60" fmla="*/ 2032123 h 2816944"/>
                <a:gd name="connsiteX2-61" fmla="*/ 1306888 w 2929715"/>
                <a:gd name="connsiteY2-62" fmla="*/ 0 h 2816944"/>
                <a:gd name="connsiteX3-63" fmla="*/ 2929715 w 2929715"/>
                <a:gd name="connsiteY3-64" fmla="*/ 2816944 h 2816944"/>
                <a:gd name="connsiteX4-65" fmla="*/ 738149 w 2929715"/>
                <a:gd name="connsiteY4-66" fmla="*/ 2816944 h 2816944"/>
                <a:gd name="connsiteX0-67" fmla="*/ 720307 w 2911873"/>
                <a:gd name="connsiteY0-68" fmla="*/ 2816944 h 2816944"/>
                <a:gd name="connsiteX1-69" fmla="*/ 0 w 2911873"/>
                <a:gd name="connsiteY1-70" fmla="*/ 2032123 h 2816944"/>
                <a:gd name="connsiteX2-71" fmla="*/ 1289046 w 2911873"/>
                <a:gd name="connsiteY2-72" fmla="*/ 0 h 2816944"/>
                <a:gd name="connsiteX3-73" fmla="*/ 2911873 w 2911873"/>
                <a:gd name="connsiteY3-74" fmla="*/ 2816944 h 2816944"/>
                <a:gd name="connsiteX4-75" fmla="*/ 720307 w 2911873"/>
                <a:gd name="connsiteY4-76" fmla="*/ 2816944 h 2816944"/>
                <a:gd name="connsiteX0-77" fmla="*/ 720307 w 2695975"/>
                <a:gd name="connsiteY0-78" fmla="*/ 2816944 h 2816944"/>
                <a:gd name="connsiteX1-79" fmla="*/ 0 w 2695975"/>
                <a:gd name="connsiteY1-80" fmla="*/ 2032123 h 2816944"/>
                <a:gd name="connsiteX2-81" fmla="*/ 1289046 w 2695975"/>
                <a:gd name="connsiteY2-82" fmla="*/ 0 h 2816944"/>
                <a:gd name="connsiteX3-83" fmla="*/ 2695975 w 2695975"/>
                <a:gd name="connsiteY3-84" fmla="*/ 2499444 h 2816944"/>
                <a:gd name="connsiteX4-85" fmla="*/ 720307 w 2695975"/>
                <a:gd name="connsiteY4-86" fmla="*/ 2816944 h 2816944"/>
                <a:gd name="connsiteX0-87" fmla="*/ 720307 w 2759477"/>
                <a:gd name="connsiteY0-88" fmla="*/ 2816944 h 2816944"/>
                <a:gd name="connsiteX1-89" fmla="*/ 0 w 2759477"/>
                <a:gd name="connsiteY1-90" fmla="*/ 2032123 h 2816944"/>
                <a:gd name="connsiteX2-91" fmla="*/ 1289046 w 2759477"/>
                <a:gd name="connsiteY2-92" fmla="*/ 0 h 2816944"/>
                <a:gd name="connsiteX3-93" fmla="*/ 2759477 w 2759477"/>
                <a:gd name="connsiteY3-94" fmla="*/ 2397844 h 2816944"/>
                <a:gd name="connsiteX4-95" fmla="*/ 720307 w 2759477"/>
                <a:gd name="connsiteY4-96" fmla="*/ 2816944 h 2816944"/>
                <a:gd name="connsiteX0-97" fmla="*/ 720307 w 2810279"/>
                <a:gd name="connsiteY0-98" fmla="*/ 2816944 h 2816944"/>
                <a:gd name="connsiteX1-99" fmla="*/ 0 w 2810279"/>
                <a:gd name="connsiteY1-100" fmla="*/ 2032123 h 2816944"/>
                <a:gd name="connsiteX2-101" fmla="*/ 1289046 w 2810279"/>
                <a:gd name="connsiteY2-102" fmla="*/ 0 h 2816944"/>
                <a:gd name="connsiteX3-103" fmla="*/ 2810279 w 2810279"/>
                <a:gd name="connsiteY3-104" fmla="*/ 2347044 h 2816944"/>
                <a:gd name="connsiteX4-105" fmla="*/ 720307 w 2810279"/>
                <a:gd name="connsiteY4-106" fmla="*/ 2816944 h 2816944"/>
                <a:gd name="connsiteX0-107" fmla="*/ 720307 w 2810279"/>
                <a:gd name="connsiteY0-108" fmla="*/ 2816944 h 2816944"/>
                <a:gd name="connsiteX1-109" fmla="*/ 0 w 2810279"/>
                <a:gd name="connsiteY1-110" fmla="*/ 2032123 h 2816944"/>
                <a:gd name="connsiteX2-111" fmla="*/ 1289046 w 2810279"/>
                <a:gd name="connsiteY2-112" fmla="*/ 0 h 2816944"/>
                <a:gd name="connsiteX3-113" fmla="*/ 2810279 w 2810279"/>
                <a:gd name="connsiteY3-114" fmla="*/ 2347044 h 2816944"/>
                <a:gd name="connsiteX4-115" fmla="*/ 1930403 w 2810279"/>
                <a:gd name="connsiteY4-116" fmla="*/ 2654423 h 2816944"/>
                <a:gd name="connsiteX5" fmla="*/ 720307 w 2810279"/>
                <a:gd name="connsiteY5" fmla="*/ 2816944 h 28169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  <a:cxn ang="0">
                  <a:pos x="connsiteX5" y="connsiteY5"/>
                </a:cxn>
              </a:cxnLst>
              <a:rect l="l" t="t" r="r" b="b"/>
              <a:pathLst>
                <a:path w="2810279" h="2816944">
                  <a:moveTo>
                    <a:pt x="720307" y="2816944"/>
                  </a:moveTo>
                  <a:cubicBezTo>
                    <a:pt x="162705" y="2191270"/>
                    <a:pt x="163902" y="2276797"/>
                    <a:pt x="0" y="2032123"/>
                  </a:cubicBezTo>
                  <a:lnTo>
                    <a:pt x="1289046" y="0"/>
                  </a:lnTo>
                  <a:lnTo>
                    <a:pt x="2810279" y="2347044"/>
                  </a:lnTo>
                  <a:cubicBezTo>
                    <a:pt x="2504286" y="2419870"/>
                    <a:pt x="2236396" y="2581597"/>
                    <a:pt x="1930403" y="2654423"/>
                  </a:cubicBezTo>
                  <a:lnTo>
                    <a:pt x="720307" y="2816944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9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</a:ln>
          </p:spPr>
          <p:txBody>
            <a:bodyPr vert="eaVert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6599238" y="2171700"/>
              <a:ext cx="1444627" cy="123032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b="1" noProof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在建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6646864" y="3873500"/>
              <a:ext cx="1397001" cy="118587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新开工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1476376" y="3873500"/>
              <a:ext cx="1395412" cy="1185876"/>
            </a:xfrm>
            <a:prstGeom prst="ellipse">
              <a:avLst/>
            </a:prstGeom>
            <a:gradFill rotWithShape="1">
              <a:gsLst>
                <a:gs pos="0">
                  <a:srgbClr val="2676FF">
                    <a:lumMod val="40000"/>
                    <a:lumOff val="60000"/>
                  </a:srgbClr>
                </a:gs>
                <a:gs pos="100000">
                  <a:srgbClr val="2676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676FF"/>
              </a:solidFill>
              <a:rou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新投运</a:t>
              </a:r>
            </a:p>
          </p:txBody>
        </p:sp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1450975" y="2159000"/>
              <a:ext cx="1395412" cy="1201739"/>
            </a:xfrm>
            <a:prstGeom prst="ellipse">
              <a:avLst/>
            </a:prstGeom>
            <a:gradFill rotWithShape="1">
              <a:gsLst>
                <a:gs pos="0">
                  <a:srgbClr val="2676FF">
                    <a:lumMod val="40000"/>
                    <a:lumOff val="60000"/>
                  </a:srgbClr>
                </a:gs>
                <a:gs pos="100000">
                  <a:srgbClr val="2676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676FF"/>
              </a:solidFill>
              <a:round/>
            </a:ln>
            <a:effectLst/>
          </p:spPr>
          <p:txBody>
            <a:bodyPr anchor="ctr"/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运行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2819399" y="3078877"/>
              <a:ext cx="650876" cy="269161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oval"/>
            </a:ln>
            <a:effectLst/>
          </p:spPr>
        </p:cxnSp>
        <p:cxnSp>
          <p:nvCxnSpPr>
            <p:cNvPr id="25" name="直接连接符 24"/>
            <p:cNvCxnSpPr/>
            <p:nvPr/>
          </p:nvCxnSpPr>
          <p:spPr>
            <a:xfrm flipV="1">
              <a:off x="2843213" y="4060825"/>
              <a:ext cx="627062" cy="21590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oval"/>
            </a:ln>
            <a:effectLst/>
          </p:spPr>
        </p:cxnSp>
        <p:cxnSp>
          <p:nvCxnSpPr>
            <p:cNvPr id="26" name="直接连接符 25"/>
            <p:cNvCxnSpPr/>
            <p:nvPr/>
          </p:nvCxnSpPr>
          <p:spPr>
            <a:xfrm flipH="1" flipV="1">
              <a:off x="6007100" y="4111625"/>
              <a:ext cx="627063" cy="21590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oval"/>
            </a:ln>
            <a:effectLst/>
          </p:spPr>
        </p:cxnSp>
        <p:cxnSp>
          <p:nvCxnSpPr>
            <p:cNvPr id="27" name="直接连接符 26"/>
            <p:cNvCxnSpPr/>
            <p:nvPr/>
          </p:nvCxnSpPr>
          <p:spPr>
            <a:xfrm flipH="1">
              <a:off x="5994399" y="3078877"/>
              <a:ext cx="639764" cy="28186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oval"/>
            </a:ln>
            <a:effectLst/>
          </p:spPr>
        </p:cxnSp>
        <p:sp>
          <p:nvSpPr>
            <p:cNvPr id="28" name="Oval 19"/>
            <p:cNvSpPr>
              <a:spLocks noChangeArrowheads="1"/>
            </p:cNvSpPr>
            <p:nvPr/>
          </p:nvSpPr>
          <p:spPr bwMode="auto">
            <a:xfrm>
              <a:off x="3606800" y="2692400"/>
              <a:ext cx="2105025" cy="2105025"/>
            </a:xfrm>
            <a:prstGeom prst="ellips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4089400" y="3175000"/>
              <a:ext cx="1139825" cy="1139825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552554" y="5267338"/>
              <a:ext cx="1255328" cy="235094"/>
            </a:xfrm>
            <a:prstGeom prst="ellipse">
              <a:avLst/>
            </a:prstGeom>
            <a:gradFill flip="none" rotWithShape="1">
              <a:gsLst>
                <a:gs pos="97000">
                  <a:sysClr val="windowText" lastClr="000000">
                    <a:alpha val="0"/>
                  </a:sysClr>
                </a:gs>
                <a:gs pos="0">
                  <a:sysClr val="windowText" lastClr="000000">
                    <a:alpha val="54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6796102" y="5267338"/>
              <a:ext cx="1255328" cy="235094"/>
            </a:xfrm>
            <a:prstGeom prst="ellipse">
              <a:avLst/>
            </a:prstGeom>
            <a:gradFill flip="none" rotWithShape="1">
              <a:gsLst>
                <a:gs pos="97000">
                  <a:sysClr val="windowText" lastClr="000000">
                    <a:alpha val="0"/>
                  </a:sysClr>
                </a:gs>
                <a:gs pos="0">
                  <a:sysClr val="windowText" lastClr="000000">
                    <a:alpha val="54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84000" y="1683966"/>
            <a:ext cx="186804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世界运行核电机组共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，总装机容量为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4.14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亿千瓦</a:t>
            </a:r>
            <a:endParaRPr lang="zh-CN" altLang="en-US" sz="1600" dirty="0"/>
          </a:p>
        </p:txBody>
      </p:sp>
      <p:sp>
        <p:nvSpPr>
          <p:cNvPr id="40" name="矩形 39"/>
          <p:cNvSpPr/>
          <p:nvPr/>
        </p:nvSpPr>
        <p:spPr>
          <a:xfrm>
            <a:off x="756000" y="1224402"/>
            <a:ext cx="2402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截至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684000" y="3101930"/>
            <a:ext cx="188664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新投运核电机组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，分别是中国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台，俄罗斯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台，阿联酋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台，白俄罗斯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7034459" y="1683966"/>
            <a:ext cx="185754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在建核电机组共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，总装机容量为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6592.458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万千瓦</a:t>
            </a:r>
            <a:endParaRPr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7023638" y="3101930"/>
            <a:ext cx="1868362" cy="1568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新开工机组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（中国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台，土耳其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台），装机容量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4831.15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MWe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，均采用三代及以上核电技术</a:t>
            </a:r>
            <a:endParaRPr lang="zh-CN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7" t="26756" r="16105" b="26382"/>
          <a:stretch>
            <a:fillRect/>
          </a:stretch>
        </p:blipFill>
        <p:spPr bwMode="auto">
          <a:xfrm>
            <a:off x="4173938" y="2371763"/>
            <a:ext cx="1199325" cy="116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原创设计师QQ598969553             _3"/>
          <p:cNvSpPr>
            <a:spLocks noChangeArrowheads="1"/>
          </p:cNvSpPr>
          <p:nvPr/>
        </p:nvSpPr>
        <p:spPr bwMode="auto">
          <a:xfrm>
            <a:off x="540000" y="391179"/>
            <a:ext cx="4468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一、概述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9" name="Picture 2" descr="E:\wangyan\中国核能行业协会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000" y="122956"/>
            <a:ext cx="1872000" cy="395558"/>
          </a:xfrm>
          <a:prstGeom prst="rect">
            <a:avLst/>
          </a:prstGeom>
          <a:noFill/>
        </p:spPr>
      </p:pic>
      <p:cxnSp>
        <p:nvCxnSpPr>
          <p:cNvPr id="68" name="直接连接符 67"/>
          <p:cNvCxnSpPr/>
          <p:nvPr/>
        </p:nvCxnSpPr>
        <p:spPr>
          <a:xfrm>
            <a:off x="214952" y="640529"/>
            <a:ext cx="0" cy="430831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40000" y="761624"/>
            <a:ext cx="245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全球核电机组现状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原创设计师QQ598969553             _3"/>
          <p:cNvSpPr>
            <a:spLocks noChangeArrowheads="1"/>
          </p:cNvSpPr>
          <p:nvPr/>
        </p:nvSpPr>
        <p:spPr bwMode="auto">
          <a:xfrm>
            <a:off x="540000" y="391179"/>
            <a:ext cx="4468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一、概述</a:t>
            </a:r>
          </a:p>
        </p:txBody>
      </p:sp>
      <p:sp>
        <p:nvSpPr>
          <p:cNvPr id="7" name="矩形 6"/>
          <p:cNvSpPr/>
          <p:nvPr/>
        </p:nvSpPr>
        <p:spPr>
          <a:xfrm>
            <a:off x="641350" y="1059180"/>
            <a:ext cx="8246110" cy="1430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截至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全球在建机组较2019年净增加1台，</a:t>
            </a:r>
            <a:r>
              <a:rPr 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总数</a:t>
            </a:r>
            <a:r>
              <a:rPr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为58台，总装机容量6592.458万kW，较2019年减少2931.042万kW。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2020年新开工机组5台，装机容量为5431.5MWe，均采用三代及以上核电技术</a:t>
            </a:r>
            <a:r>
              <a:rPr 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，中国新开工机组台数占全球新开工台数的80%。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" y="2464435"/>
            <a:ext cx="3790315" cy="2279015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extLst>
              <p:ext uri="{D42A27DB-BD31-4B8C-83A1-F6EECF244321}">
                <p14:modId xmlns:p14="http://schemas.microsoft.com/office/powerpoint/2010/main" val="1855842775"/>
              </p:ext>
            </p:extLst>
          </p:nvPr>
        </p:nvGraphicFramePr>
        <p:xfrm>
          <a:off x="4500245" y="2358390"/>
          <a:ext cx="4488564" cy="23850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93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</a:t>
                      </a:r>
                      <a:endParaRPr lang="en-US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机组名称</a:t>
                      </a:r>
                      <a:endParaRPr lang="en-US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开工时间</a:t>
                      </a:r>
                      <a:endParaRPr lang="en-US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堆型</a:t>
                      </a:r>
                      <a:endParaRPr lang="en-US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额定</a:t>
                      </a:r>
                      <a:r>
                        <a:rPr lang="zh-CN" altLang="en-US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功率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/MWe</a:t>
                      </a:r>
                      <a:endParaRPr lang="en-US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endParaRPr lang="en-US" altLang="en-US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漳州-2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（Zhangzhou-2）</a:t>
                      </a:r>
                      <a:endParaRPr lang="en-US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2020-09-04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HPR-1000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1212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太平岭-2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（Taipingling-2）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2020-10-15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HPR-1000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1211.5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霞浦-2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（Xiapu-2）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2020-12-27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CFR-600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三澳-1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（San’ao-1）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2020-12-31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HPR-1000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1208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土耳其</a:t>
                      </a:r>
                      <a:endParaRPr lang="en-US" altLang="en-US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阿库尤-2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（Akkuyu-2）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2020-08-08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VVER V-509</a:t>
                      </a:r>
                      <a:endParaRPr lang="en-US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  <a:endParaRPr lang="en-US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9" name="Picture 2" descr="E:\wangyan\中国核能行业协会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000" y="122956"/>
            <a:ext cx="1872000" cy="395558"/>
          </a:xfrm>
          <a:prstGeom prst="rect">
            <a:avLst/>
          </a:prstGeom>
          <a:noFill/>
        </p:spPr>
      </p:pic>
      <p:cxnSp>
        <p:nvCxnSpPr>
          <p:cNvPr id="68" name="直接连接符 67"/>
          <p:cNvCxnSpPr/>
          <p:nvPr/>
        </p:nvCxnSpPr>
        <p:spPr>
          <a:xfrm>
            <a:off x="214952" y="640529"/>
            <a:ext cx="0" cy="430831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40000" y="761624"/>
            <a:ext cx="379857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我国在建核电机组节能环保效应</a:t>
            </a:r>
          </a:p>
        </p:txBody>
      </p:sp>
      <p:sp>
        <p:nvSpPr>
          <p:cNvPr id="7" name="矩形 6"/>
          <p:cNvSpPr/>
          <p:nvPr/>
        </p:nvSpPr>
        <p:spPr>
          <a:xfrm>
            <a:off x="540385" y="1417320"/>
            <a:ext cx="346646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年在建机组总装机容量计算，全部商运后相当于每年减少燃烧标准煤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3803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万吨 ，减少排放二氧化碳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9963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、二氧化硫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万吨、氮氧化物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万吨，相当于增加造林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万公顷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90" y="1346835"/>
            <a:ext cx="4137025" cy="281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4500012" y="3506721"/>
            <a:ext cx="1227442" cy="359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2030</a:t>
            </a:r>
            <a:r>
              <a:rPr lang="zh-CN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年达到峰值，</a:t>
            </a:r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2060</a:t>
            </a:r>
            <a:r>
              <a:rPr lang="zh-CN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年实现碳中和</a:t>
            </a:r>
            <a:endParaRPr lang="zh-CN" altLang="en-US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163898" y="3506721"/>
            <a:ext cx="1507902" cy="359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核电机组发电效率最高，节能环保效应更具有优势</a:t>
            </a:r>
          </a:p>
        </p:txBody>
      </p:sp>
      <p:pic>
        <p:nvPicPr>
          <p:cNvPr id="17" name="Picture 5" descr="https://ss3.bdstatic.com/70cFv8Sh_Q1YnxGkpoWK1HF6hhy/it/u=4162119078,1736057731&amp;fm=26&amp;gp=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018" b="100000" l="0" r="100000">
                        <a14:foregroundMark x1="44886" y1="66272" x2="51136" y2="91716"/>
                        <a14:foregroundMark x1="76136" y1="74556" x2="81818" y2="94083"/>
                        <a14:foregroundMark x1="72727" y1="74556" x2="72727" y2="91716"/>
                        <a14:foregroundMark x1="71023" y1="73964" x2="67614" y2="77515"/>
                        <a14:foregroundMark x1="44886" y1="88166" x2="42614" y2="92308"/>
                        <a14:foregroundMark x1="12500" y1="43195" x2="11364" y2="89941"/>
                        <a14:foregroundMark x1="18182" y1="88757" x2="0" y2="95266"/>
                        <a14:foregroundMark x1="71023" y1="90533" x2="65909" y2="9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620" y="2447992"/>
            <a:ext cx="732007" cy="70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原创设计师QQ598969553             _3"/>
          <p:cNvSpPr>
            <a:spLocks noChangeArrowheads="1"/>
          </p:cNvSpPr>
          <p:nvPr/>
        </p:nvSpPr>
        <p:spPr bwMode="auto">
          <a:xfrm>
            <a:off x="540000" y="391179"/>
            <a:ext cx="4468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一、概述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9" name="Picture 2" descr="E:\wangyan\中国核能行业协会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000" y="122956"/>
            <a:ext cx="1872000" cy="395558"/>
          </a:xfrm>
          <a:prstGeom prst="rect">
            <a:avLst/>
          </a:prstGeom>
          <a:noFill/>
        </p:spPr>
      </p:pic>
      <p:cxnSp>
        <p:nvCxnSpPr>
          <p:cNvPr id="72" name="直接连接符 71"/>
          <p:cNvCxnSpPr/>
          <p:nvPr/>
        </p:nvCxnSpPr>
        <p:spPr>
          <a:xfrm>
            <a:off x="214952" y="640529"/>
            <a:ext cx="0" cy="430831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 noChangeArrowheads="1"/>
          </p:cNvSpPr>
          <p:nvPr/>
        </p:nvSpPr>
        <p:spPr>
          <a:xfrm>
            <a:off x="330021" y="3377399"/>
            <a:ext cx="8555752" cy="151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2020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年国内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台在建机组共产生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建造事件，相比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年事件数量增加4起，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事件总数量为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年以来最大值；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平均单机组事件数量为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起，略低于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年平均单机组数量；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2020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年国内建造事件失效环节主要是建安、设计和制造环节，共性问题主要是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混凝土浇筑质量缺陷、设备焊接质量缺陷和管理监督不足</a:t>
            </a:r>
          </a:p>
        </p:txBody>
      </p:sp>
      <p:sp>
        <p:nvSpPr>
          <p:cNvPr id="13" name="原创设计师QQ598969553             _3"/>
          <p:cNvSpPr>
            <a:spLocks noChangeArrowheads="1"/>
          </p:cNvSpPr>
          <p:nvPr/>
        </p:nvSpPr>
        <p:spPr bwMode="auto">
          <a:xfrm>
            <a:off x="540000" y="410956"/>
            <a:ext cx="489600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二、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2020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年核电建造事件分析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95" y="914400"/>
            <a:ext cx="4225925" cy="2374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145" y="914400"/>
            <a:ext cx="4295775" cy="23749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9" name="Picture 2" descr="E:\wangyan\中国核能行业协会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000" y="122956"/>
            <a:ext cx="1872000" cy="395558"/>
          </a:xfrm>
          <a:prstGeom prst="rect">
            <a:avLst/>
          </a:prstGeom>
          <a:noFill/>
        </p:spPr>
      </p:pic>
      <p:cxnSp>
        <p:nvCxnSpPr>
          <p:cNvPr id="72" name="直接连接符 71"/>
          <p:cNvCxnSpPr/>
          <p:nvPr/>
        </p:nvCxnSpPr>
        <p:spPr>
          <a:xfrm>
            <a:off x="214952" y="640529"/>
            <a:ext cx="0" cy="4308310"/>
          </a:xfrm>
          <a:prstGeom prst="line">
            <a:avLst/>
          </a:prstGeom>
          <a:ln>
            <a:solidFill>
              <a:srgbClr val="AE8A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540000" y="946846"/>
            <a:ext cx="7776000" cy="3987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2.1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混凝土浇筑质量缺陷</a:t>
            </a:r>
          </a:p>
        </p:txBody>
      </p:sp>
      <p:sp>
        <p:nvSpPr>
          <p:cNvPr id="11" name="原创设计师QQ598969553             _3"/>
          <p:cNvSpPr>
            <a:spLocks noChangeArrowheads="1"/>
          </p:cNvSpPr>
          <p:nvPr/>
        </p:nvSpPr>
        <p:spPr bwMode="auto">
          <a:xfrm>
            <a:off x="540000" y="410956"/>
            <a:ext cx="446845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二、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2020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年核电建造事件分析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986956"/>
            <a:ext cx="287915" cy="349133"/>
          </a:xfrm>
          <a:prstGeom prst="rect">
            <a:avLst/>
          </a:prstGeom>
        </p:spPr>
      </p:pic>
      <p:sp>
        <p:nvSpPr>
          <p:cNvPr id="12" name="矩形 8"/>
          <p:cNvSpPr/>
          <p:nvPr/>
        </p:nvSpPr>
        <p:spPr bwMode="auto">
          <a:xfrm flipH="1">
            <a:off x="530225" y="2570480"/>
            <a:ext cx="2852420" cy="948055"/>
          </a:xfrm>
          <a:custGeom>
            <a:avLst/>
            <a:gdLst/>
            <a:ahLst/>
            <a:cxnLst/>
            <a:rect l="l" t="t" r="r" b="b"/>
            <a:pathLst>
              <a:path w="3638871" h="1269994">
                <a:moveTo>
                  <a:pt x="3638871" y="0"/>
                </a:moveTo>
                <a:lnTo>
                  <a:pt x="0" y="0"/>
                </a:lnTo>
                <a:lnTo>
                  <a:pt x="0" y="1269994"/>
                </a:lnTo>
                <a:lnTo>
                  <a:pt x="3638871" y="1269994"/>
                </a:lnTo>
                <a:close/>
              </a:path>
            </a:pathLst>
          </a:custGeom>
          <a:gradFill flip="none" rotWithShape="0">
            <a:gsLst>
              <a:gs pos="0">
                <a:srgbClr val="2676FF">
                  <a:lumMod val="20000"/>
                  <a:lumOff val="80000"/>
                </a:srgbClr>
              </a:gs>
              <a:gs pos="100000">
                <a:srgbClr val="2676FF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缺陷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：部分振捣点欠振，导致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混凝土浇筑不密实，形成蜂窝/起砂/孔洞缺陷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3"/>
          <p:cNvSpPr/>
          <p:nvPr/>
        </p:nvSpPr>
        <p:spPr bwMode="auto">
          <a:xfrm flipH="1">
            <a:off x="542290" y="1494155"/>
            <a:ext cx="2828925" cy="963295"/>
          </a:xfrm>
          <a:custGeom>
            <a:avLst/>
            <a:gdLst/>
            <a:ahLst/>
            <a:cxnLst/>
            <a:rect l="l" t="t" r="r" b="b"/>
            <a:pathLst>
              <a:path w="3638872" h="1347316">
                <a:moveTo>
                  <a:pt x="3638872" y="0"/>
                </a:moveTo>
                <a:lnTo>
                  <a:pt x="0" y="0"/>
                </a:lnTo>
                <a:lnTo>
                  <a:pt x="0" y="1347316"/>
                </a:lnTo>
                <a:lnTo>
                  <a:pt x="3638872" y="1347316"/>
                </a:lnTo>
                <a:close/>
              </a:path>
            </a:pathLst>
          </a:custGeom>
          <a:gradFill flip="none" rotWithShape="0">
            <a:gsLst>
              <a:gs pos="0">
                <a:srgbClr val="2676FF">
                  <a:lumMod val="20000"/>
                  <a:lumOff val="80000"/>
                </a:srgbClr>
              </a:gs>
              <a:gs pos="100000">
                <a:srgbClr val="2676FF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缺陷1：混凝土在凝结硬化过程中温度变形及收缩变形导致产生非荷载裂缝</a:t>
            </a:r>
          </a:p>
        </p:txBody>
      </p:sp>
      <p:sp>
        <p:nvSpPr>
          <p:cNvPr id="17" name="矩形 9"/>
          <p:cNvSpPr/>
          <p:nvPr/>
        </p:nvSpPr>
        <p:spPr bwMode="auto">
          <a:xfrm flipH="1">
            <a:off x="524510" y="3650615"/>
            <a:ext cx="2859405" cy="1018540"/>
          </a:xfrm>
          <a:custGeom>
            <a:avLst/>
            <a:gdLst/>
            <a:ahLst/>
            <a:cxnLst/>
            <a:rect l="l" t="t" r="r" b="b"/>
            <a:pathLst>
              <a:path w="3638340" h="1328689">
                <a:moveTo>
                  <a:pt x="3638340" y="0"/>
                </a:moveTo>
                <a:lnTo>
                  <a:pt x="0" y="0"/>
                </a:lnTo>
                <a:lnTo>
                  <a:pt x="11953" y="1328689"/>
                </a:lnTo>
                <a:lnTo>
                  <a:pt x="3638340" y="1328689"/>
                </a:lnTo>
                <a:close/>
              </a:path>
            </a:pathLst>
          </a:custGeom>
          <a:gradFill flip="none" rotWithShape="0">
            <a:gsLst>
              <a:gs pos="0">
                <a:srgbClr val="2676FF">
                  <a:lumMod val="20000"/>
                  <a:lumOff val="80000"/>
                </a:srgbClr>
              </a:gs>
              <a:gs pos="100000">
                <a:srgbClr val="2676FF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缺陷</a:t>
            </a:r>
            <a:r>
              <a:rPr lang="en-US" altLang="zh-CN" sz="12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混凝土部分试块不规范，试块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容重和表面平面度存在偏差</a:t>
            </a:r>
          </a:p>
        </p:txBody>
      </p:sp>
      <p:sp>
        <p:nvSpPr>
          <p:cNvPr id="18" name="矩形 14"/>
          <p:cNvSpPr/>
          <p:nvPr/>
        </p:nvSpPr>
        <p:spPr>
          <a:xfrm>
            <a:off x="3638550" y="2570480"/>
            <a:ext cx="2572385" cy="948055"/>
          </a:xfrm>
          <a:custGeom>
            <a:avLst/>
            <a:gdLst/>
            <a:ahLst/>
            <a:cxnLst/>
            <a:rect l="l" t="t" r="r" b="b"/>
            <a:pathLst>
              <a:path w="2572543" h="1328400">
                <a:moveTo>
                  <a:pt x="0" y="0"/>
                </a:moveTo>
                <a:lnTo>
                  <a:pt x="2270679" y="0"/>
                </a:lnTo>
                <a:lnTo>
                  <a:pt x="2572543" y="686594"/>
                </a:lnTo>
                <a:lnTo>
                  <a:pt x="2280039" y="1328400"/>
                </a:lnTo>
                <a:lnTo>
                  <a:pt x="0" y="132840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原因：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作业风险识别不足，未制定应对性措施</a:t>
            </a:r>
          </a:p>
        </p:txBody>
      </p:sp>
      <p:sp>
        <p:nvSpPr>
          <p:cNvPr id="19" name="矩形 26"/>
          <p:cNvSpPr/>
          <p:nvPr/>
        </p:nvSpPr>
        <p:spPr>
          <a:xfrm>
            <a:off x="3638550" y="3651250"/>
            <a:ext cx="2319020" cy="1042035"/>
          </a:xfrm>
          <a:custGeom>
            <a:avLst/>
            <a:gdLst/>
            <a:ahLst/>
            <a:cxnLst/>
            <a:rect l="l" t="t" r="r" b="b"/>
            <a:pathLst>
              <a:path w="2206758" h="1328400">
                <a:moveTo>
                  <a:pt x="0" y="0"/>
                </a:moveTo>
                <a:lnTo>
                  <a:pt x="2206758" y="0"/>
                </a:lnTo>
                <a:lnTo>
                  <a:pt x="1601337" y="1328400"/>
                </a:lnTo>
                <a:lnTo>
                  <a:pt x="0" y="132840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/>
          <a:lstStyle/>
          <a:p>
            <a:pPr marL="0" marR="0" lvl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原因：缺少工艺规程/指导书，现场试块制作不规范</a:t>
            </a:r>
          </a:p>
        </p:txBody>
      </p:sp>
      <p:sp>
        <p:nvSpPr>
          <p:cNvPr id="20" name="矩形 27"/>
          <p:cNvSpPr/>
          <p:nvPr/>
        </p:nvSpPr>
        <p:spPr>
          <a:xfrm>
            <a:off x="3636010" y="1494155"/>
            <a:ext cx="2249170" cy="963295"/>
          </a:xfrm>
          <a:custGeom>
            <a:avLst/>
            <a:gdLst/>
            <a:ahLst/>
            <a:cxnLst/>
            <a:rect l="l" t="t" r="r" b="b"/>
            <a:pathLst>
              <a:path w="2209459" h="1328400">
                <a:moveTo>
                  <a:pt x="0" y="0"/>
                </a:moveTo>
                <a:lnTo>
                  <a:pt x="1625421" y="0"/>
                </a:lnTo>
                <a:lnTo>
                  <a:pt x="2209459" y="1328400"/>
                </a:lnTo>
                <a:lnTo>
                  <a:pt x="0" y="132840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ctr"/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原因：混凝土裂缝控制</a:t>
            </a: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措施有效性不足</a:t>
            </a:r>
            <a:endParaRPr kumimoji="0" lang="zh-CN" sz="1200" b="0" i="0" u="none" strike="noStrike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5939790" y="1494155"/>
            <a:ext cx="2376170" cy="3305175"/>
          </a:xfrm>
          <a:prstGeom prst="chevron">
            <a:avLst>
              <a:gd name="adj" fmla="val 220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Ins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提醒：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在混凝土浇筑作业前应结合现场实际情况提前进行风险识别，同时加强对混凝土浇筑施工程序文件审查，在施工方案中明确影响浇筑质量的重要因素、关键技术点和应对措施。 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alpha val="20000"/>
          </a:schemeClr>
        </a:solidFill>
        <a:ln w="6350">
          <a:solidFill>
            <a:schemeClr val="bg1">
              <a:lumMod val="85000"/>
            </a:schemeClr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noAutofit/>
      </a:bodyPr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1615</Words>
  <Application>Microsoft Macintosh PowerPoint</Application>
  <PresentationFormat>自定义</PresentationFormat>
  <Paragraphs>323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黑体</vt:lpstr>
      <vt:lpstr>宋体</vt:lpstr>
      <vt:lpstr>微软雅黑</vt:lpstr>
      <vt:lpstr>Gungsuh</vt:lpstr>
      <vt:lpstr>Arial</vt:lpstr>
      <vt:lpstr>Arial Black</vt:lpstr>
      <vt:lpstr>Calibri</vt:lpstr>
      <vt:lpstr>Impact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WangYan</dc:creator>
  <cp:lastModifiedBy>Microsoft Office 用户</cp:lastModifiedBy>
  <cp:revision>459</cp:revision>
  <cp:lastPrinted>2021-04-07T08:32:00Z</cp:lastPrinted>
  <dcterms:created xsi:type="dcterms:W3CDTF">2016-02-29T06:04:00Z</dcterms:created>
  <dcterms:modified xsi:type="dcterms:W3CDTF">2021-05-12T00:42:07Z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2052-11.8.2.10321</vt:lpwstr>
  </property>
</Properties>
</file>