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6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28" r:id="rId2"/>
    <p:sldMasterId id="2147483687" r:id="rId3"/>
    <p:sldMasterId id="2147483661" r:id="rId4"/>
    <p:sldMasterId id="2147483674" r:id="rId5"/>
  </p:sldMasterIdLst>
  <p:notesMasterIdLst>
    <p:notesMasterId r:id="rId58"/>
  </p:notesMasterIdLst>
  <p:handoutMasterIdLst>
    <p:handoutMasterId r:id="rId59"/>
  </p:handoutMasterIdLst>
  <p:sldIdLst>
    <p:sldId id="324" r:id="rId6"/>
    <p:sldId id="446" r:id="rId7"/>
    <p:sldId id="332" r:id="rId8"/>
    <p:sldId id="578" r:id="rId9"/>
    <p:sldId id="604" r:id="rId10"/>
    <p:sldId id="607" r:id="rId11"/>
    <p:sldId id="606" r:id="rId12"/>
    <p:sldId id="608" r:id="rId13"/>
    <p:sldId id="611" r:id="rId14"/>
    <p:sldId id="612" r:id="rId15"/>
    <p:sldId id="501" r:id="rId16"/>
    <p:sldId id="609" r:id="rId17"/>
    <p:sldId id="502" r:id="rId18"/>
    <p:sldId id="575" r:id="rId19"/>
    <p:sldId id="509" r:id="rId20"/>
    <p:sldId id="577" r:id="rId21"/>
    <p:sldId id="579" r:id="rId22"/>
    <p:sldId id="511" r:id="rId23"/>
    <p:sldId id="570" r:id="rId24"/>
    <p:sldId id="552" r:id="rId25"/>
    <p:sldId id="571" r:id="rId26"/>
    <p:sldId id="616" r:id="rId27"/>
    <p:sldId id="589" r:id="rId28"/>
    <p:sldId id="591" r:id="rId29"/>
    <p:sldId id="594" r:id="rId30"/>
    <p:sldId id="593" r:id="rId31"/>
    <p:sldId id="580" r:id="rId32"/>
    <p:sldId id="576" r:id="rId33"/>
    <p:sldId id="581" r:id="rId34"/>
    <p:sldId id="555" r:id="rId35"/>
    <p:sldId id="633" r:id="rId36"/>
    <p:sldId id="514" r:id="rId37"/>
    <p:sldId id="515" r:id="rId38"/>
    <p:sldId id="582" r:id="rId39"/>
    <p:sldId id="583" r:id="rId40"/>
    <p:sldId id="584" r:id="rId41"/>
    <p:sldId id="596" r:id="rId42"/>
    <p:sldId id="586" r:id="rId43"/>
    <p:sldId id="545" r:id="rId44"/>
    <p:sldId id="634" r:id="rId45"/>
    <p:sldId id="592" r:id="rId46"/>
    <p:sldId id="522" r:id="rId47"/>
    <p:sldId id="523" r:id="rId48"/>
    <p:sldId id="449" r:id="rId49"/>
    <p:sldId id="597" r:id="rId50"/>
    <p:sldId id="569" r:id="rId51"/>
    <p:sldId id="598" r:id="rId52"/>
    <p:sldId id="544" r:id="rId53"/>
    <p:sldId id="475" r:id="rId54"/>
    <p:sldId id="595" r:id="rId55"/>
    <p:sldId id="490" r:id="rId56"/>
    <p:sldId id="493" r:id="rId57"/>
  </p:sldIdLst>
  <p:sldSz cx="12192000" cy="6858000"/>
  <p:notesSz cx="6761163" cy="9942513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1941B1"/>
    <a:srgbClr val="EF7E2D"/>
    <a:srgbClr val="313065"/>
    <a:srgbClr val="27CD37"/>
    <a:srgbClr val="586CA4"/>
    <a:srgbClr val="26CE36"/>
    <a:srgbClr val="FFFFFF"/>
    <a:srgbClr val="F66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3904" autoAdjust="0"/>
  </p:normalViewPr>
  <p:slideViewPr>
    <p:cSldViewPr snapToGrid="0">
      <p:cViewPr varScale="1">
        <p:scale>
          <a:sx n="70" d="100"/>
          <a:sy n="70" d="100"/>
        </p:scale>
        <p:origin x="452" y="32"/>
      </p:cViewPr>
      <p:guideLst>
        <p:guide orient="horz" pos="227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5928" y="114"/>
      </p:cViewPr>
      <p:guideLst>
        <p:guide orient="horz" pos="3131"/>
        <p:guide pos="2129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2064F-0460-42E6-B8EA-9597A5236F5C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82975-5CF0-47F5-9141-8F287D0DB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1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5CAC1-9625-4378-942F-06327CAF8CD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532B1-D51B-4065-979B-CDD6B40756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46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1200" dirty="0">
                <a:latin typeface="楷体_GB2312" pitchFamily="49" charset="-122"/>
                <a:ea typeface="楷体_GB2312" pitchFamily="49" charset="-122"/>
              </a:rPr>
              <a:t>、企业技术部门整理的施工规范不全面、不准确</a:t>
            </a: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楷体_GB2312" pitchFamily="49" charset="-122"/>
                <a:ea typeface="楷体_GB2312" pitchFamily="49" charset="-122"/>
              </a:rPr>
              <a:t>     </a:t>
            </a:r>
            <a:r>
              <a:rPr lang="zh-CN" altLang="en-US" sz="1200" dirty="0">
                <a:latin typeface="楷体_GB2312" pitchFamily="49" charset="-122"/>
                <a:ea typeface="楷体_GB2312" pitchFamily="49" charset="-122"/>
              </a:rPr>
              <a:t>以包代管、基层管理人员的素质下降严重、数量不足</a:t>
            </a: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8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382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155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2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13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、中建某公司开展知识竞赛活动，提高基层施工人员和技术员的水平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、某公司开展自己的工艺方法的整理编撰活动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、某企业创新质量管理方法</a:t>
            </a: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13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41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130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41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80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81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8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基层技术员和施工员素质下降是核心因素</a:t>
            </a: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70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13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29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77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52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44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49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48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49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26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>
                <a:solidFill>
                  <a:prstClr val="black"/>
                </a:solidFill>
              </a:rPr>
              <a:pPr/>
              <a:t>51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>
                <a:solidFill>
                  <a:prstClr val="black"/>
                </a:solidFill>
              </a:rPr>
              <a:pPr/>
              <a:t>52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532B1-D51B-4065-979B-CDD6B407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ujunjun\Desktop\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5" name="Picture 2" descr="C:\Users\liujunjun\Desktop\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0"/>
            <a:ext cx="3638550" cy="923925"/>
          </a:xfrm>
          <a:prstGeom prst="rect">
            <a:avLst/>
          </a:prstGeom>
          <a:noFill/>
        </p:spPr>
      </p:pic>
      <p:pic>
        <p:nvPicPr>
          <p:cNvPr id="6" name="Picture 5" descr="G:\国家优质工程奖徽logo1.png">
            <a:extLst>
              <a:ext uri="{FF2B5EF4-FFF2-40B4-BE49-F238E27FC236}">
                <a16:creationId xmlns:a16="http://schemas.microsoft.com/office/drawing/2014/main" id="{1C0541C5-5BE4-41C2-AF85-0EA2815660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519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A2FF3E-DBE8-4F05-BAFB-665E32136383}"/>
              </a:ext>
            </a:extLst>
          </p:cNvPr>
          <p:cNvSpPr/>
          <p:nvPr userDrawn="1"/>
        </p:nvSpPr>
        <p:spPr>
          <a:xfrm>
            <a:off x="1498680" y="990833"/>
            <a:ext cx="215230" cy="208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15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45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136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649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19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674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262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68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012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15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928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0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444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54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20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01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91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ujunjun\Desktop\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5" name="Picture 2" descr="C:\Users\liujunjun\Desktop\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0"/>
            <a:ext cx="3638550" cy="92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27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64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780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81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02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888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566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5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82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5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45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22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ujunjun\Desktop\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5" name="Picture 2" descr="C:\Users\liujunjun\Desktop\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0"/>
            <a:ext cx="3638550" cy="92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553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72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52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3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2" descr="C:\Users\liujunjun\Desktop\2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10" name="Picture 2" descr="C:\Users\liujunjun\Desktop\1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875" y="0"/>
            <a:ext cx="3638550" cy="9239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AAE65-B2B0-48D6-9A11-8772BBE2C258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978F0-18CD-46AE-97AB-D603FAC79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8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95CA-CB87-42F5-AD11-A63647B25AC0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33C9F-EFB6-4360-A5D6-81DD839FD7B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79586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4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0B660-8150-4149-A1F6-6C9A55443EB6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7337-8640-4D63-8BBE-20AFB109EA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95CA-CB87-42F5-AD11-A63647B25A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33C9F-EFB6-4360-A5D6-81DD839FD7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79586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liujunjun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1043873" y="1617182"/>
            <a:ext cx="10057954" cy="16619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defTabSz="6851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过程精品创建精品工程</a:t>
            </a:r>
            <a:endParaRPr lang="en-US" altLang="zh-CN" sz="4000" b="1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 defTabSz="6851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70C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——</a:t>
            </a:r>
            <a:r>
              <a:rPr lang="zh-CN" altLang="en-US" sz="2800" b="1" dirty="0">
                <a:solidFill>
                  <a:srgbClr val="0070C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建设工程全过程质量控制管理咨询理念宣贯暨工作介绍</a:t>
            </a:r>
            <a:endParaRPr lang="en-US" altLang="zh-CN" sz="2800" b="1" dirty="0">
              <a:solidFill>
                <a:srgbClr val="0070C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22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829233" y="4264276"/>
            <a:ext cx="653353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defTabSz="685165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中国施工企业管理协会总工程师工作委员会    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sym typeface="Calibri" panose="020F0502020204030204" pitchFamily="34" charset="0"/>
              </a:rPr>
              <a:t>张国义</a:t>
            </a:r>
            <a:endParaRPr lang="en-US" altLang="zh-CN" sz="20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  <a:p>
            <a:pPr algn="ctr"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70C0"/>
                </a:solidFill>
                <a:latin typeface="微软雅黑" panose="020B0503020204020204" charset="-122"/>
                <a:sym typeface="Calibri" panose="020F0502020204030204" pitchFamily="34" charset="0"/>
              </a:rPr>
              <a:t>2021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sym typeface="Calibri" panose="020F0502020204030204" pitchFamily="34" charset="0"/>
              </a:rPr>
              <a:t>年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charset="-122"/>
                <a:sym typeface="Calibri" panose="020F0502020204030204" pitchFamily="34" charset="0"/>
              </a:rPr>
              <a:t>7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sym typeface="Calibri" panose="020F0502020204030204" pitchFamily="34" charset="0"/>
              </a:rPr>
              <a:t>月</a:t>
            </a:r>
            <a:endParaRPr lang="en-US" altLang="zh-CN" sz="2000" dirty="0">
              <a:solidFill>
                <a:srgbClr val="0070C0"/>
              </a:solidFill>
              <a:latin typeface="微软雅黑" panose="020B0503020204020204" charset="-122"/>
              <a:sym typeface="Calibri" panose="020F0502020204030204" pitchFamily="34" charset="0"/>
            </a:endParaRPr>
          </a:p>
        </p:txBody>
      </p:sp>
      <p:pic>
        <p:nvPicPr>
          <p:cNvPr id="1026" name="Picture 2" descr="C:\Users\liujunjun\Desktop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7" y="12357"/>
            <a:ext cx="3638550" cy="923925"/>
          </a:xfrm>
          <a:prstGeom prst="rect">
            <a:avLst/>
          </a:prstGeom>
          <a:noFill/>
        </p:spPr>
      </p:pic>
      <p:cxnSp>
        <p:nvCxnSpPr>
          <p:cNvPr id="24" name="PA_直接连接符 24"/>
          <p:cNvCxnSpPr/>
          <p:nvPr>
            <p:custDataLst>
              <p:tags r:id="rId1"/>
            </p:custDataLst>
          </p:nvPr>
        </p:nvCxnSpPr>
        <p:spPr>
          <a:xfrm flipH="1">
            <a:off x="6601684" y="3190474"/>
            <a:ext cx="2290644" cy="230072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G:\国家优质工程奖徽logo1.png">
            <a:extLst>
              <a:ext uri="{FF2B5EF4-FFF2-40B4-BE49-F238E27FC236}">
                <a16:creationId xmlns:a16="http://schemas.microsoft.com/office/drawing/2014/main" id="{4A9ECEB3-FC6D-4207-8D28-647A8675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箭头连接符 48"/>
          <p:cNvCxnSpPr/>
          <p:nvPr/>
        </p:nvCxnSpPr>
        <p:spPr>
          <a:xfrm>
            <a:off x="3652354" y="178880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64033" y="2381895"/>
            <a:ext cx="7808792" cy="576000"/>
            <a:chOff x="3321531" y="3227092"/>
            <a:chExt cx="7808792" cy="576000"/>
          </a:xfrm>
        </p:grpSpPr>
        <p:sp>
          <p:nvSpPr>
            <p:cNvPr id="29" name="TextBox 72"/>
            <p:cNvSpPr txBox="1"/>
            <p:nvPr/>
          </p:nvSpPr>
          <p:spPr bwMode="auto">
            <a:xfrm>
              <a:off x="4222402" y="3303046"/>
              <a:ext cx="6907921" cy="4054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总承包企业基层施工员、技术员数量和质量严重下降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行业质量建设发展</a:t>
            </a:r>
            <a:r>
              <a:rPr lang="zh-CN" altLang="en-US" sz="2800" dirty="0"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产生问题的原因</a:t>
            </a:r>
            <a:endParaRPr lang="en-US" altLang="zh-CN" sz="2800" dirty="0">
              <a:latin typeface="方正小标宋简体" panose="02000000000000000000" pitchFamily="65" charset="-122"/>
              <a:ea typeface="方正小标宋简体" panose="02000000000000000000" pitchFamily="65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83980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直接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原因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64033" y="4056107"/>
            <a:ext cx="7832600" cy="576000"/>
            <a:chOff x="3321531" y="3227092"/>
            <a:chExt cx="7832600" cy="576000"/>
          </a:xfrm>
        </p:grpSpPr>
        <p:sp>
          <p:nvSpPr>
            <p:cNvPr id="37" name="TextBox 72"/>
            <p:cNvSpPr txBox="1"/>
            <p:nvPr/>
          </p:nvSpPr>
          <p:spPr bwMode="auto">
            <a:xfrm>
              <a:off x="4246211" y="3305706"/>
              <a:ext cx="690792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劳务队伍与总承包企业的合作行为短期化、功利化、强硬化</a:t>
              </a: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690">
        <p15:prstTrans prst="pageCurlDouble"/>
      </p:transition>
    </mc:Choice>
    <mc:Fallback xmlns="">
      <p:transition spd="slow" advClick="0" advTm="130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684531" y="769327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产生问题的原因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661598" y="178880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389394" y="2782154"/>
            <a:ext cx="1512000" cy="1512000"/>
            <a:chOff x="1512146" y="2496224"/>
            <a:chExt cx="1512000" cy="1512000"/>
          </a:xfrm>
        </p:grpSpPr>
        <p:grpSp>
          <p:nvGrpSpPr>
            <p:cNvPr id="15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原创设计师QQ598969553     _22"/>
            <p:cNvSpPr txBox="1"/>
            <p:nvPr/>
          </p:nvSpPr>
          <p:spPr>
            <a:xfrm>
              <a:off x="1545146" y="2888161"/>
              <a:ext cx="14008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间接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原因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64590" y="2294130"/>
            <a:ext cx="6840000" cy="573003"/>
            <a:chOff x="3713677" y="1809026"/>
            <a:chExt cx="7050888" cy="573003"/>
          </a:xfrm>
        </p:grpSpPr>
        <p:sp>
          <p:nvSpPr>
            <p:cNvPr id="20" name="原创设计师QQ598969553     _16"/>
            <p:cNvSpPr/>
            <p:nvPr/>
          </p:nvSpPr>
          <p:spPr>
            <a:xfrm>
              <a:off x="3713677" y="1809026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15586" y="1864695"/>
              <a:ext cx="6348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市场机制不健全，重资质轻管理较普遍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63494" y="2963962"/>
            <a:ext cx="6840000" cy="573003"/>
            <a:chOff x="3712581" y="2478858"/>
            <a:chExt cx="6907132" cy="573003"/>
          </a:xfrm>
        </p:grpSpPr>
        <p:sp>
          <p:nvSpPr>
            <p:cNvPr id="23" name="原创设计师QQ598969553     _17"/>
            <p:cNvSpPr/>
            <p:nvPr/>
          </p:nvSpPr>
          <p:spPr>
            <a:xfrm>
              <a:off x="3712581" y="2478858"/>
              <a:ext cx="605231" cy="5730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15586" y="2534527"/>
              <a:ext cx="620412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低水平恶性竞争，行业产能结构待调整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363305" y="3633794"/>
            <a:ext cx="6840000" cy="573003"/>
            <a:chOff x="3712392" y="3148690"/>
            <a:chExt cx="6834894" cy="573003"/>
          </a:xfrm>
        </p:grpSpPr>
        <p:sp>
          <p:nvSpPr>
            <p:cNvPr id="26" name="原创设计师QQ598969553     _18"/>
            <p:cNvSpPr/>
            <p:nvPr/>
          </p:nvSpPr>
          <p:spPr>
            <a:xfrm>
              <a:off x="3712392" y="3148690"/>
              <a:ext cx="605231" cy="5730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415586" y="3204359"/>
              <a:ext cx="613170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热衷于规模扩张，基层管理越来越弱化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62209" y="4303626"/>
            <a:ext cx="6840000" cy="573003"/>
            <a:chOff x="3711296" y="3818522"/>
            <a:chExt cx="7134754" cy="573003"/>
          </a:xfrm>
        </p:grpSpPr>
        <p:sp>
          <p:nvSpPr>
            <p:cNvPr id="32" name="原创设计师QQ598969553     _19"/>
            <p:cNvSpPr/>
            <p:nvPr/>
          </p:nvSpPr>
          <p:spPr>
            <a:xfrm>
              <a:off x="3711296" y="3818522"/>
              <a:ext cx="605231" cy="573003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415586" y="3874191"/>
              <a:ext cx="6430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经营管理偏粗放，企业质量体系不健全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2963">
        <p15:prstTrans prst="pageCurlDouble"/>
      </p:transition>
    </mc:Choice>
    <mc:Fallback xmlns="">
      <p:transition spd="slow" advClick="0" advTm="112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箭头连接符 48"/>
          <p:cNvCxnSpPr/>
          <p:nvPr/>
        </p:nvCxnSpPr>
        <p:spPr>
          <a:xfrm>
            <a:off x="3652354" y="178880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64033" y="2124424"/>
            <a:ext cx="8189792" cy="1072281"/>
            <a:chOff x="3321531" y="2969621"/>
            <a:chExt cx="8189792" cy="1072281"/>
          </a:xfrm>
        </p:grpSpPr>
        <p:sp>
          <p:nvSpPr>
            <p:cNvPr id="29" name="TextBox 72"/>
            <p:cNvSpPr txBox="1"/>
            <p:nvPr/>
          </p:nvSpPr>
          <p:spPr bwMode="auto">
            <a:xfrm>
              <a:off x="4222402" y="2969621"/>
              <a:ext cx="7288921" cy="10722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2016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年中共中央、国务院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《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关于进一步加强城市规划建设管理工作的若干意见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》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提出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“适用、经济、绿色、美观”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的建筑新八字方针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建筑八字方针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前后差异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83980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建筑八字方针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364033" y="4074219"/>
            <a:ext cx="7443987" cy="576000"/>
            <a:chOff x="3321531" y="3227092"/>
            <a:chExt cx="7443987" cy="576000"/>
          </a:xfrm>
        </p:grpSpPr>
        <p:sp>
          <p:nvSpPr>
            <p:cNvPr id="44" name="TextBox 72"/>
            <p:cNvSpPr txBox="1"/>
            <p:nvPr/>
          </p:nvSpPr>
          <p:spPr bwMode="auto">
            <a:xfrm>
              <a:off x="4265258" y="3331355"/>
              <a:ext cx="6500260" cy="34881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1986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年八字方针：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“安全、适用、经济、美观”</a:t>
              </a: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5526">
        <p15:prstTrans prst="pageCurlDouble"/>
      </p:transition>
    </mc:Choice>
    <mc:Fallback xmlns="">
      <p:transition spd="slow" advClick="0" advTm="5552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79778" y="764559"/>
            <a:ext cx="728783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工作目的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7D10E74-4E63-46A9-82F2-C8E0037A3127}"/>
              </a:ext>
            </a:extLst>
          </p:cNvPr>
          <p:cNvCxnSpPr/>
          <p:nvPr/>
        </p:nvCxnSpPr>
        <p:spPr>
          <a:xfrm>
            <a:off x="3660218" y="1899000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原创设计师QQ598969553     _16">
            <a:extLst>
              <a:ext uri="{FF2B5EF4-FFF2-40B4-BE49-F238E27FC236}">
                <a16:creationId xmlns:a16="http://schemas.microsoft.com/office/drawing/2014/main" id="{C01CB7CB-8CD9-4376-AD0C-FE423E9B1362}"/>
              </a:ext>
            </a:extLst>
          </p:cNvPr>
          <p:cNvSpPr/>
          <p:nvPr/>
        </p:nvSpPr>
        <p:spPr>
          <a:xfrm>
            <a:off x="3377580" y="2478225"/>
            <a:ext cx="573591" cy="57300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9" name="原创设计师QQ598969553     _17">
            <a:extLst>
              <a:ext uri="{FF2B5EF4-FFF2-40B4-BE49-F238E27FC236}">
                <a16:creationId xmlns:a16="http://schemas.microsoft.com/office/drawing/2014/main" id="{B977059A-42AC-4526-B613-7B40134150E1}"/>
              </a:ext>
            </a:extLst>
          </p:cNvPr>
          <p:cNvSpPr/>
          <p:nvPr/>
        </p:nvSpPr>
        <p:spPr>
          <a:xfrm>
            <a:off x="3377580" y="3996125"/>
            <a:ext cx="573591" cy="573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01F82DA-C738-4CF1-8BC1-BE76606B3217}"/>
              </a:ext>
            </a:extLst>
          </p:cNvPr>
          <p:cNvGrpSpPr/>
          <p:nvPr/>
        </p:nvGrpSpPr>
        <p:grpSpPr>
          <a:xfrm>
            <a:off x="1408283" y="2783069"/>
            <a:ext cx="1512000" cy="1512000"/>
            <a:chOff x="1512146" y="2496224"/>
            <a:chExt cx="1512000" cy="1512000"/>
          </a:xfrm>
        </p:grpSpPr>
        <p:grpSp>
          <p:nvGrpSpPr>
            <p:cNvPr id="32" name="原创设计师QQ598969553     _3">
              <a:extLst>
                <a:ext uri="{FF2B5EF4-FFF2-40B4-BE49-F238E27FC236}">
                  <a16:creationId xmlns:a16="http://schemas.microsoft.com/office/drawing/2014/main" id="{F5FEF41D-B10D-475A-8AF7-CC485B251691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4">
                <a:extLst>
                  <a:ext uri="{FF2B5EF4-FFF2-40B4-BE49-F238E27FC236}">
                    <a16:creationId xmlns:a16="http://schemas.microsoft.com/office/drawing/2014/main" id="{A1F0484B-B2D0-4A21-A4E6-6529D5ABAF7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B5AE58D3-C830-48BD-AFF9-4F436FC9792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原创设计师QQ598969553     _22">
              <a:extLst>
                <a:ext uri="{FF2B5EF4-FFF2-40B4-BE49-F238E27FC236}">
                  <a16:creationId xmlns:a16="http://schemas.microsoft.com/office/drawing/2014/main" id="{DC2419DB-72D5-4A84-BD19-1690D09A9CAA}"/>
                </a:ext>
              </a:extLst>
            </p:cNvPr>
            <p:cNvSpPr txBox="1"/>
            <p:nvPr/>
          </p:nvSpPr>
          <p:spPr>
            <a:xfrm>
              <a:off x="1540151" y="2893867"/>
              <a:ext cx="137295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工作</a:t>
              </a:r>
              <a:endParaRPr lang="en-US" altLang="zh-CN" sz="2400" dirty="0">
                <a:solidFill>
                  <a:schemeClr val="tx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目的</a:t>
              </a:r>
              <a:endParaRPr lang="en-US" altLang="zh-CN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DB48B42-AAFD-4CB3-A77A-847432B6FB96}"/>
              </a:ext>
            </a:extLst>
          </p:cNvPr>
          <p:cNvSpPr txBox="1"/>
          <p:nvPr/>
        </p:nvSpPr>
        <p:spPr>
          <a:xfrm>
            <a:off x="4080772" y="4082571"/>
            <a:ext cx="65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推动“过程精品造就精品工程”理念落实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E4CCD97-B2AE-40C1-9C81-21C6554624DE}"/>
              </a:ext>
            </a:extLst>
          </p:cNvPr>
          <p:cNvSpPr txBox="1"/>
          <p:nvPr/>
        </p:nvSpPr>
        <p:spPr>
          <a:xfrm>
            <a:off x="4194346" y="2395298"/>
            <a:ext cx="7463525" cy="73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研究建设工程项目质量管理规律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2600"/>
              </a:lnSpc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推动建立符合行业实际的质量管理体系，落地落实质量管理规律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353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B842B97C-B21B-40DA-8438-94D759159173}"/>
              </a:ext>
            </a:extLst>
          </p:cNvPr>
          <p:cNvCxnSpPr>
            <a:cxnSpLocks/>
          </p:cNvCxnSpPr>
          <p:nvPr/>
        </p:nvCxnSpPr>
        <p:spPr>
          <a:xfrm>
            <a:off x="3418812" y="1493463"/>
            <a:ext cx="0" cy="4233084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A22AD14-7656-478D-AC05-D04378CDE418}"/>
              </a:ext>
            </a:extLst>
          </p:cNvPr>
          <p:cNvGrpSpPr/>
          <p:nvPr/>
        </p:nvGrpSpPr>
        <p:grpSpPr>
          <a:xfrm>
            <a:off x="3112265" y="1622390"/>
            <a:ext cx="7316207" cy="4413849"/>
            <a:chOff x="-5335502" y="558765"/>
            <a:chExt cx="7316207" cy="4413849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2F422FB-60A9-4CD7-BCB3-B55B8492EFF5}"/>
                </a:ext>
              </a:extLst>
            </p:cNvPr>
            <p:cNvSpPr/>
            <p:nvPr/>
          </p:nvSpPr>
          <p:spPr bwMode="auto">
            <a:xfrm>
              <a:off x="-5335502" y="558765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72">
              <a:extLst>
                <a:ext uri="{FF2B5EF4-FFF2-40B4-BE49-F238E27FC236}">
                  <a16:creationId xmlns:a16="http://schemas.microsoft.com/office/drawing/2014/main" id="{7D76DEAA-7810-46A6-AC2C-DA925D97B89B}"/>
                </a:ext>
              </a:extLst>
            </p:cNvPr>
            <p:cNvSpPr txBox="1"/>
            <p:nvPr/>
          </p:nvSpPr>
          <p:spPr bwMode="auto">
            <a:xfrm>
              <a:off x="-4611148" y="702493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是落实全面质量管理理念的具体部署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7FFC38B-114E-43EF-B5C5-E45C217D2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63"/>
            <a:stretch/>
          </p:blipFill>
          <p:spPr>
            <a:xfrm>
              <a:off x="-3485542" y="1045122"/>
              <a:ext cx="5466247" cy="3927492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22701323-1D5C-44B0-BFDF-6665082C89DC}"/>
              </a:ext>
            </a:extLst>
          </p:cNvPr>
          <p:cNvGrpSpPr/>
          <p:nvPr/>
        </p:nvGrpSpPr>
        <p:grpSpPr>
          <a:xfrm>
            <a:off x="3112265" y="1640700"/>
            <a:ext cx="8059392" cy="4488372"/>
            <a:chOff x="-6554498" y="344153"/>
            <a:chExt cx="8059392" cy="4488372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1018A57-B3B8-4933-A3FC-F38AF90F00F3}"/>
                </a:ext>
              </a:extLst>
            </p:cNvPr>
            <p:cNvSpPr/>
            <p:nvPr/>
          </p:nvSpPr>
          <p:spPr bwMode="auto">
            <a:xfrm>
              <a:off x="-6554498" y="344153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TextBox 72">
              <a:extLst>
                <a:ext uri="{FF2B5EF4-FFF2-40B4-BE49-F238E27FC236}">
                  <a16:creationId xmlns:a16="http://schemas.microsoft.com/office/drawing/2014/main" id="{165E1FD0-C101-4935-A414-03DEC036BD8B}"/>
                </a:ext>
              </a:extLst>
            </p:cNvPr>
            <p:cNvSpPr txBox="1"/>
            <p:nvPr/>
          </p:nvSpPr>
          <p:spPr bwMode="auto">
            <a:xfrm>
              <a:off x="-5830137" y="472606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是创建精品工程的有力保障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2767D319-5113-4D40-9436-0654BB52BCB2}"/>
                </a:ext>
              </a:extLst>
            </p:cNvPr>
            <p:cNvGrpSpPr/>
            <p:nvPr/>
          </p:nvGrpSpPr>
          <p:grpSpPr>
            <a:xfrm>
              <a:off x="-5174381" y="905032"/>
              <a:ext cx="6679275" cy="3927493"/>
              <a:chOff x="-5121041" y="798352"/>
              <a:chExt cx="6679275" cy="3927493"/>
            </a:xfrm>
          </p:grpSpPr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ECF3CBE8-F557-44D5-9A9C-E715A2A1A0FD}"/>
                  </a:ext>
                </a:extLst>
              </p:cNvPr>
              <p:cNvGrpSpPr/>
              <p:nvPr/>
            </p:nvGrpSpPr>
            <p:grpSpPr>
              <a:xfrm>
                <a:off x="-5121041" y="798352"/>
                <a:ext cx="6679275" cy="3927493"/>
                <a:chOff x="-5159141" y="798352"/>
                <a:chExt cx="6679275" cy="3927493"/>
              </a:xfrm>
            </p:grpSpPr>
            <p:pic>
              <p:nvPicPr>
                <p:cNvPr id="54" name="图片 53">
                  <a:extLst>
                    <a:ext uri="{FF2B5EF4-FFF2-40B4-BE49-F238E27FC236}">
                      <a16:creationId xmlns:a16="http://schemas.microsoft.com/office/drawing/2014/main" id="{971CFA61-98AE-4FBD-A129-F0A4F2AC6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159141" y="798352"/>
                  <a:ext cx="6679275" cy="2866064"/>
                </a:xfrm>
                <a:prstGeom prst="rect">
                  <a:avLst/>
                </a:prstGeom>
              </p:spPr>
            </p:pic>
            <p:pic>
              <p:nvPicPr>
                <p:cNvPr id="56" name="图片 55">
                  <a:extLst>
                    <a:ext uri="{FF2B5EF4-FFF2-40B4-BE49-F238E27FC236}">
                      <a16:creationId xmlns:a16="http://schemas.microsoft.com/office/drawing/2014/main" id="{F6D1F6C1-06AA-49F7-8574-2037AD84D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159141" y="3657862"/>
                  <a:ext cx="6679275" cy="1067983"/>
                </a:xfrm>
                <a:prstGeom prst="rect">
                  <a:avLst/>
                </a:prstGeom>
              </p:spPr>
            </p:pic>
          </p:grp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B1292855-3AA1-4036-8D7D-5666D4DC6EF1}"/>
                  </a:ext>
                </a:extLst>
              </p:cNvPr>
              <p:cNvSpPr/>
              <p:nvPr/>
            </p:nvSpPr>
            <p:spPr>
              <a:xfrm>
                <a:off x="-5110966" y="3665482"/>
                <a:ext cx="6634274" cy="154678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461F631-3FBC-4BE1-8DCC-4DDAB1C1AD5D}"/>
              </a:ext>
            </a:extLst>
          </p:cNvPr>
          <p:cNvGrpSpPr/>
          <p:nvPr/>
        </p:nvGrpSpPr>
        <p:grpSpPr>
          <a:xfrm>
            <a:off x="3113661" y="1612674"/>
            <a:ext cx="6340361" cy="3723362"/>
            <a:chOff x="10738741" y="1666014"/>
            <a:chExt cx="6340361" cy="372336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8FF6637-477A-4D96-93BD-F33D8A36E4C6}"/>
                </a:ext>
              </a:extLst>
            </p:cNvPr>
            <p:cNvGrpSpPr/>
            <p:nvPr/>
          </p:nvGrpSpPr>
          <p:grpSpPr>
            <a:xfrm>
              <a:off x="10738741" y="1666014"/>
              <a:ext cx="6340361" cy="576000"/>
              <a:chOff x="-6554498" y="344153"/>
              <a:chExt cx="6340361" cy="576000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1BE74FDF-3BF3-4316-9D83-715705E02FE2}"/>
                  </a:ext>
                </a:extLst>
              </p:cNvPr>
              <p:cNvSpPr/>
              <p:nvPr/>
            </p:nvSpPr>
            <p:spPr bwMode="auto">
              <a:xfrm>
                <a:off x="-6554498" y="344153"/>
                <a:ext cx="576000" cy="576000"/>
              </a:xfrm>
              <a:prstGeom prst="ellipse">
                <a:avLst/>
              </a:prstGeom>
              <a:solidFill>
                <a:srgbClr val="EF7E2D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TextBox 72">
                <a:extLst>
                  <a:ext uri="{FF2B5EF4-FFF2-40B4-BE49-F238E27FC236}">
                    <a16:creationId xmlns:a16="http://schemas.microsoft.com/office/drawing/2014/main" id="{0ABF7F34-73AB-4412-9544-C2068DADCA02}"/>
                  </a:ext>
                </a:extLst>
              </p:cNvPr>
              <p:cNvSpPr txBox="1"/>
              <p:nvPr/>
            </p:nvSpPr>
            <p:spPr bwMode="auto">
              <a:xfrm>
                <a:off x="-5830137" y="472606"/>
                <a:ext cx="561600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zh-CN" altLang="en-US" sz="2000" dirty="0">
                    <a:solidFill>
                      <a:prstClr val="black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探索协会服务行业质量工作的新内容新方式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3AF02F3-0632-49B4-B4FA-BD5D02565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5853" y="2755610"/>
              <a:ext cx="2833047" cy="2633766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B1B25D0-69E8-4CBD-8E99-CDB5CF0C0147}"/>
              </a:ext>
            </a:extLst>
          </p:cNvPr>
          <p:cNvGrpSpPr/>
          <p:nvPr/>
        </p:nvGrpSpPr>
        <p:grpSpPr>
          <a:xfrm>
            <a:off x="3113126" y="1640820"/>
            <a:ext cx="7386742" cy="4575696"/>
            <a:chOff x="2672237" y="1725000"/>
            <a:chExt cx="7386742" cy="457569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BF0ADDE-8D6A-4F38-807E-85B7455480BE}"/>
                </a:ext>
              </a:extLst>
            </p:cNvPr>
            <p:cNvSpPr/>
            <p:nvPr/>
          </p:nvSpPr>
          <p:spPr bwMode="auto">
            <a:xfrm>
              <a:off x="2672237" y="1725000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D940BDB0-2C45-4A4C-8573-CFBADD82E228}"/>
                </a:ext>
              </a:extLst>
            </p:cNvPr>
            <p:cNvGrpSpPr/>
            <p:nvPr/>
          </p:nvGrpSpPr>
          <p:grpSpPr>
            <a:xfrm>
              <a:off x="3396591" y="1853060"/>
              <a:ext cx="6662388" cy="4447636"/>
              <a:chOff x="3396591" y="1853060"/>
              <a:chExt cx="6662388" cy="4447636"/>
            </a:xfrm>
          </p:grpSpPr>
          <p:sp>
            <p:nvSpPr>
              <p:cNvPr id="20" name="TextBox 72">
                <a:extLst>
                  <a:ext uri="{FF2B5EF4-FFF2-40B4-BE49-F238E27FC236}">
                    <a16:creationId xmlns:a16="http://schemas.microsoft.com/office/drawing/2014/main" id="{B382BAFE-760B-46A9-A225-B265DB59E751}"/>
                  </a:ext>
                </a:extLst>
              </p:cNvPr>
              <p:cNvSpPr txBox="1"/>
              <p:nvPr/>
            </p:nvSpPr>
            <p:spPr bwMode="auto">
              <a:xfrm>
                <a:off x="3396591" y="1853060"/>
                <a:ext cx="561600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zh-CN" altLang="en-US" sz="2000" dirty="0">
                    <a:solidFill>
                      <a:prstClr val="black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是落实高质量发展战略的具体行动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E04C059-1E94-4E10-AFF0-454493DC2906}"/>
                  </a:ext>
                </a:extLst>
              </p:cNvPr>
              <p:cNvGrpSpPr/>
              <p:nvPr/>
            </p:nvGrpSpPr>
            <p:grpSpPr>
              <a:xfrm>
                <a:off x="4592732" y="2373204"/>
                <a:ext cx="5466247" cy="3927492"/>
                <a:chOff x="997930" y="1687476"/>
                <a:chExt cx="5347509" cy="3745385"/>
              </a:xfrm>
            </p:grpSpPr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C27ACE15-981A-4594-8C30-A4675D605EDA}"/>
                    </a:ext>
                  </a:extLst>
                </p:cNvPr>
                <p:cNvPicPr/>
                <p:nvPr/>
              </p:nvPicPr>
              <p:blipFill rotWithShape="1">
                <a:blip r:embed="rId7"/>
                <a:srcRect l="12416" t="-1" b="47187"/>
                <a:stretch/>
              </p:blipFill>
              <p:spPr bwMode="auto">
                <a:xfrm>
                  <a:off x="997930" y="1687476"/>
                  <a:ext cx="5347509" cy="2821461"/>
                </a:xfrm>
                <a:prstGeom prst="rect">
                  <a:avLst/>
                </a:prstGeom>
                <a:ln w="3175">
                  <a:solidFill>
                    <a:srgbClr val="FF0000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080D6155-FD14-45E6-A912-FA0669036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930" y="4508937"/>
                  <a:ext cx="5347509" cy="923924"/>
                </a:xfrm>
                <a:prstGeom prst="rect">
                  <a:avLst/>
                </a:prstGeom>
                <a:ln w="3175">
                  <a:solidFill>
                    <a:srgbClr val="FF0000"/>
                  </a:solidFill>
                </a:ln>
              </p:spPr>
            </p:pic>
          </p:grpSp>
        </p:grpSp>
      </p:grpSp>
      <p:grpSp>
        <p:nvGrpSpPr>
          <p:cNvPr id="47" name="原创设计师QQ598969553     _3">
            <a:extLst>
              <a:ext uri="{FF2B5EF4-FFF2-40B4-BE49-F238E27FC236}">
                <a16:creationId xmlns:a16="http://schemas.microsoft.com/office/drawing/2014/main" id="{005EA711-22CD-4CFB-9E97-03B3033B4B75}"/>
              </a:ext>
            </a:extLst>
          </p:cNvPr>
          <p:cNvGrpSpPr/>
          <p:nvPr/>
        </p:nvGrpSpPr>
        <p:grpSpPr>
          <a:xfrm>
            <a:off x="1383980" y="2779133"/>
            <a:ext cx="1512000" cy="1512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">
              <a:extLst>
                <a:ext uri="{FF2B5EF4-FFF2-40B4-BE49-F238E27FC236}">
                  <a16:creationId xmlns:a16="http://schemas.microsoft.com/office/drawing/2014/main" id="{F2234187-1445-4A1B-937C-1DE52F6B613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0F2A468C-7ACA-480C-8D2A-01359CF0E24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705554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咨询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工作意义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11" name="原创设计师QQ598969553     _22">
            <a:extLst>
              <a:ext uri="{FF2B5EF4-FFF2-40B4-BE49-F238E27FC236}">
                <a16:creationId xmlns:a16="http://schemas.microsoft.com/office/drawing/2014/main" id="{D11B92C5-103B-48DD-A58C-3C40E2F5E362}"/>
              </a:ext>
            </a:extLst>
          </p:cNvPr>
          <p:cNvSpPr txBox="1"/>
          <p:nvPr/>
        </p:nvSpPr>
        <p:spPr>
          <a:xfrm>
            <a:off x="1470079" y="3185281"/>
            <a:ext cx="12833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工作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意义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58FE251-4DC7-4AC1-843A-EC3904C2A744}"/>
              </a:ext>
            </a:extLst>
          </p:cNvPr>
          <p:cNvGrpSpPr/>
          <p:nvPr/>
        </p:nvGrpSpPr>
        <p:grpSpPr>
          <a:xfrm>
            <a:off x="3122075" y="1937897"/>
            <a:ext cx="6349590" cy="576000"/>
            <a:chOff x="-3233259" y="8704224"/>
            <a:chExt cx="6349590" cy="57600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4535BB7-615E-45E3-A21A-E8F282496874}"/>
                </a:ext>
              </a:extLst>
            </p:cNvPr>
            <p:cNvSpPr/>
            <p:nvPr/>
          </p:nvSpPr>
          <p:spPr bwMode="auto">
            <a:xfrm>
              <a:off x="-3233259" y="8704224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TextBox 72">
              <a:extLst>
                <a:ext uri="{FF2B5EF4-FFF2-40B4-BE49-F238E27FC236}">
                  <a16:creationId xmlns:a16="http://schemas.microsoft.com/office/drawing/2014/main" id="{ACDE45C0-D23E-4638-A4BA-CAC6989BCF8C}"/>
                </a:ext>
              </a:extLst>
            </p:cNvPr>
            <p:cNvSpPr txBox="1"/>
            <p:nvPr/>
          </p:nvSpPr>
          <p:spPr bwMode="auto">
            <a:xfrm>
              <a:off x="-2499669" y="8792169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是落实高质量发展战略的具体行动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1BFD6DE-CE36-4FD5-BC8B-EC7A593DF660}"/>
              </a:ext>
            </a:extLst>
          </p:cNvPr>
          <p:cNvGrpSpPr/>
          <p:nvPr/>
        </p:nvGrpSpPr>
        <p:grpSpPr>
          <a:xfrm>
            <a:off x="3138514" y="2875465"/>
            <a:ext cx="6340354" cy="576000"/>
            <a:chOff x="-2709205" y="9050726"/>
            <a:chExt cx="6340354" cy="576000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9FF40012-0984-4F23-A470-FC9BB7BDF805}"/>
                </a:ext>
              </a:extLst>
            </p:cNvPr>
            <p:cNvSpPr/>
            <p:nvPr/>
          </p:nvSpPr>
          <p:spPr bwMode="auto">
            <a:xfrm>
              <a:off x="-2709205" y="905072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TextBox 72">
              <a:extLst>
                <a:ext uri="{FF2B5EF4-FFF2-40B4-BE49-F238E27FC236}">
                  <a16:creationId xmlns:a16="http://schemas.microsoft.com/office/drawing/2014/main" id="{ED71ABC4-B77D-4191-8A7F-940CFDC79ED9}"/>
                </a:ext>
              </a:extLst>
            </p:cNvPr>
            <p:cNvSpPr txBox="1"/>
            <p:nvPr/>
          </p:nvSpPr>
          <p:spPr bwMode="auto">
            <a:xfrm>
              <a:off x="-1984851" y="9138671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是落实全面质量管理理念的具体部署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37998F0-D040-47D6-9270-A5E0C9D1344F}"/>
              </a:ext>
            </a:extLst>
          </p:cNvPr>
          <p:cNvGrpSpPr/>
          <p:nvPr/>
        </p:nvGrpSpPr>
        <p:grpSpPr>
          <a:xfrm>
            <a:off x="3131310" y="3813033"/>
            <a:ext cx="6340354" cy="576000"/>
            <a:chOff x="6740951" y="8307089"/>
            <a:chExt cx="6340354" cy="576000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C47977F7-2F49-43C5-8FCB-71DAB2149995}"/>
                </a:ext>
              </a:extLst>
            </p:cNvPr>
            <p:cNvSpPr/>
            <p:nvPr/>
          </p:nvSpPr>
          <p:spPr bwMode="auto">
            <a:xfrm>
              <a:off x="6740951" y="8307089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TextBox 72">
              <a:extLst>
                <a:ext uri="{FF2B5EF4-FFF2-40B4-BE49-F238E27FC236}">
                  <a16:creationId xmlns:a16="http://schemas.microsoft.com/office/drawing/2014/main" id="{CE02D775-3ABD-4F93-8EC5-70FF699B60E1}"/>
                </a:ext>
              </a:extLst>
            </p:cNvPr>
            <p:cNvSpPr txBox="1"/>
            <p:nvPr/>
          </p:nvSpPr>
          <p:spPr bwMode="auto">
            <a:xfrm>
              <a:off x="7465305" y="8395034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是创建精品工程的有力保障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D23922-69E3-40A2-8825-1869F7500AC6}"/>
              </a:ext>
            </a:extLst>
          </p:cNvPr>
          <p:cNvGrpSpPr/>
          <p:nvPr/>
        </p:nvGrpSpPr>
        <p:grpSpPr>
          <a:xfrm>
            <a:off x="3108688" y="4750601"/>
            <a:ext cx="6340361" cy="576000"/>
            <a:chOff x="3108688" y="4455326"/>
            <a:chExt cx="6340361" cy="576000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3377C462-2B33-4599-966E-BC93BBA21F53}"/>
                </a:ext>
              </a:extLst>
            </p:cNvPr>
            <p:cNvSpPr/>
            <p:nvPr/>
          </p:nvSpPr>
          <p:spPr bwMode="auto">
            <a:xfrm>
              <a:off x="3108688" y="445532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TextBox 72">
              <a:extLst>
                <a:ext uri="{FF2B5EF4-FFF2-40B4-BE49-F238E27FC236}">
                  <a16:creationId xmlns:a16="http://schemas.microsoft.com/office/drawing/2014/main" id="{8E847318-949F-4115-A252-F3EBC1C6E6B0}"/>
                </a:ext>
              </a:extLst>
            </p:cNvPr>
            <p:cNvSpPr txBox="1"/>
            <p:nvPr/>
          </p:nvSpPr>
          <p:spPr bwMode="auto">
            <a:xfrm>
              <a:off x="3833049" y="4543271"/>
              <a:ext cx="5616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探索协会服务行业质量工作的新内容新方式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25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25260" y="427"/>
            <a:ext cx="12354838" cy="6857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1064633" y="3058070"/>
            <a:ext cx="1001485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prstClr val="white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</a:t>
            </a:r>
            <a:endParaRPr lang="en-US" altLang="zh-CN" sz="4400" dirty="0">
              <a:solidFill>
                <a:prstClr val="white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核心内容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8589" y="2059889"/>
            <a:ext cx="4176463" cy="830997"/>
            <a:chOff x="2339752" y="2874290"/>
            <a:chExt cx="4176463" cy="830997"/>
          </a:xfrm>
        </p:grpSpPr>
        <p:sp>
          <p:nvSpPr>
            <p:cNvPr id="42" name="矩形 41"/>
            <p:cNvSpPr/>
            <p:nvPr/>
          </p:nvSpPr>
          <p:spPr>
            <a:xfrm>
              <a:off x="4355976" y="2874290"/>
              <a:ext cx="21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latin typeface="Bernard MT Condensed" panose="02050806060905020404" pitchFamily="18" charset="0"/>
                  <a:ea typeface="微软雅黑" panose="020B0503020204020204" charset="-122"/>
                </a:rPr>
                <a:t>Part 2</a:t>
              </a:r>
              <a:endParaRPr lang="zh-CN" altLang="en-US" sz="4800" dirty="0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339752" y="3221214"/>
              <a:ext cx="2260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prstClr val="white"/>
                  </a:solidFill>
                  <a:latin typeface="Century Gothic" panose="020B050202020202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Quality</a:t>
              </a:r>
              <a:endParaRPr lang="en-US" altLang="zh-CN" dirty="0">
                <a:solidFill>
                  <a:prstClr val="white"/>
                </a:solidFill>
                <a:latin typeface="Century Gothic" panose="020B0502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5" descr="G:\国家优质工程奖徽logo1.png">
            <a:extLst>
              <a:ext uri="{FF2B5EF4-FFF2-40B4-BE49-F238E27FC236}">
                <a16:creationId xmlns:a16="http://schemas.microsoft.com/office/drawing/2014/main" id="{05C7EB42-E584-4A81-BCA0-607D13B4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6300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图片 218">
            <a:extLst>
              <a:ext uri="{FF2B5EF4-FFF2-40B4-BE49-F238E27FC236}">
                <a16:creationId xmlns:a16="http://schemas.microsoft.com/office/drawing/2014/main" id="{987AD684-0EB5-4C03-BF8C-DEF8114C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66" y="1491344"/>
            <a:ext cx="3284819" cy="4716956"/>
          </a:xfrm>
          <a:prstGeom prst="flowChartAlternateProcess">
            <a:avLst/>
          </a:prstGeom>
          <a:ln w="12700">
            <a:solidFill>
              <a:srgbClr val="000066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648075" y="756357"/>
            <a:ext cx="6803899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建设工程全过程质量控制管理规程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pic>
        <p:nvPicPr>
          <p:cNvPr id="26625" name="Picture 1" descr="D:\微信图片_20181201192308.jp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 l="827" r="4926" b="1610"/>
          <a:stretch>
            <a:fillRect/>
          </a:stretch>
        </p:blipFill>
        <p:spPr bwMode="auto">
          <a:xfrm>
            <a:off x="2038313" y="1474200"/>
            <a:ext cx="3393916" cy="4724178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8EF6AE4-153E-4E9D-8C86-B6A42AB8FD85}"/>
              </a:ext>
            </a:extLst>
          </p:cNvPr>
          <p:cNvGrpSpPr/>
          <p:nvPr/>
        </p:nvGrpSpPr>
        <p:grpSpPr>
          <a:xfrm>
            <a:off x="6072362" y="1910677"/>
            <a:ext cx="4945967" cy="3779381"/>
            <a:chOff x="5734326" y="1867650"/>
            <a:chExt cx="4945967" cy="377938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873CF66-2A82-41B5-ADD2-CE158AB43E13}"/>
                </a:ext>
              </a:extLst>
            </p:cNvPr>
            <p:cNvGrpSpPr/>
            <p:nvPr/>
          </p:nvGrpSpPr>
          <p:grpSpPr>
            <a:xfrm>
              <a:off x="5734326" y="1867650"/>
              <a:ext cx="2448000" cy="576000"/>
              <a:chOff x="2183817" y="975542"/>
              <a:chExt cx="1632395" cy="1407237"/>
            </a:xfrm>
          </p:grpSpPr>
          <p:sp>
            <p:nvSpPr>
              <p:cNvPr id="38" name="六边形 37">
                <a:extLst>
                  <a:ext uri="{FF2B5EF4-FFF2-40B4-BE49-F238E27FC236}">
                    <a16:creationId xmlns:a16="http://schemas.microsoft.com/office/drawing/2014/main" id="{49805968-A6DD-480B-AF54-CF432253F9CB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六边形 38">
                <a:extLst>
                  <a:ext uri="{FF2B5EF4-FFF2-40B4-BE49-F238E27FC236}">
                    <a16:creationId xmlns:a16="http://schemas.microsoft.com/office/drawing/2014/main" id="{B5E8E1C2-0B64-40E5-87A0-1B4211229E0D}"/>
                  </a:ext>
                </a:extLst>
              </p:cNvPr>
              <p:cNvSpPr/>
              <p:nvPr/>
            </p:nvSpPr>
            <p:spPr>
              <a:xfrm>
                <a:off x="2183818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" name="Group 17">
              <a:extLst>
                <a:ext uri="{FF2B5EF4-FFF2-40B4-BE49-F238E27FC236}">
                  <a16:creationId xmlns:a16="http://schemas.microsoft.com/office/drawing/2014/main" id="{503C4F5B-4BCB-45DB-BEB3-BA6BA78A45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3396" y="1989304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5AC280A3-6B22-4725-AA19-FC532423C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A85AF154-A9A1-422D-A6A9-B7E9779537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33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69DEBF0-EA61-4A1D-98C6-88115C6BA232}"/>
                </a:ext>
              </a:extLst>
            </p:cNvPr>
            <p:cNvSpPr txBox="1"/>
            <p:nvPr/>
          </p:nvSpPr>
          <p:spPr>
            <a:xfrm>
              <a:off x="6610658" y="1975722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基本规定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039FC09E-77B7-485F-AF3D-499C71AE3B5F}"/>
                </a:ext>
              </a:extLst>
            </p:cNvPr>
            <p:cNvGrpSpPr/>
            <p:nvPr/>
          </p:nvGrpSpPr>
          <p:grpSpPr>
            <a:xfrm>
              <a:off x="5734326" y="2668495"/>
              <a:ext cx="2448001" cy="576000"/>
              <a:chOff x="2183817" y="975542"/>
              <a:chExt cx="1632395" cy="1407237"/>
            </a:xfrm>
          </p:grpSpPr>
          <p:sp>
            <p:nvSpPr>
              <p:cNvPr id="59" name="六边形 58">
                <a:extLst>
                  <a:ext uri="{FF2B5EF4-FFF2-40B4-BE49-F238E27FC236}">
                    <a16:creationId xmlns:a16="http://schemas.microsoft.com/office/drawing/2014/main" id="{03E9222F-2AB3-4F1B-A45D-30ED5223E56A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60" name="六边形 59">
                <a:extLst>
                  <a:ext uri="{FF2B5EF4-FFF2-40B4-BE49-F238E27FC236}">
                    <a16:creationId xmlns:a16="http://schemas.microsoft.com/office/drawing/2014/main" id="{4A8B35FB-498D-47A5-B941-BE775C639CAD}"/>
                  </a:ext>
                </a:extLst>
              </p:cNvPr>
              <p:cNvSpPr/>
              <p:nvPr/>
            </p:nvSpPr>
            <p:spPr>
              <a:xfrm>
                <a:off x="2183818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5" name="Group 17">
              <a:extLst>
                <a:ext uri="{FF2B5EF4-FFF2-40B4-BE49-F238E27FC236}">
                  <a16:creationId xmlns:a16="http://schemas.microsoft.com/office/drawing/2014/main" id="{272460F7-3181-4636-B707-694E03639F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3395" y="2790149"/>
              <a:ext cx="399563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FFCCA89F-6902-4DCF-AE42-84FE168EF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99699A97-133B-4369-9E14-33E66DCF8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745BC3E-6A43-4641-9091-FB08FE941478}"/>
                </a:ext>
              </a:extLst>
            </p:cNvPr>
            <p:cNvSpPr txBox="1"/>
            <p:nvPr/>
          </p:nvSpPr>
          <p:spPr>
            <a:xfrm>
              <a:off x="6610657" y="2770217"/>
              <a:ext cx="1571671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工程勘察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A58CF4B5-591C-4431-9FF8-F1ED9E8545AC}"/>
                </a:ext>
              </a:extLst>
            </p:cNvPr>
            <p:cNvGrpSpPr/>
            <p:nvPr/>
          </p:nvGrpSpPr>
          <p:grpSpPr>
            <a:xfrm>
              <a:off x="5734326" y="3469340"/>
              <a:ext cx="2448001" cy="576000"/>
              <a:chOff x="2183817" y="975542"/>
              <a:chExt cx="1632395" cy="1407237"/>
            </a:xfrm>
          </p:grpSpPr>
          <p:sp>
            <p:nvSpPr>
              <p:cNvPr id="67" name="六边形 66">
                <a:extLst>
                  <a:ext uri="{FF2B5EF4-FFF2-40B4-BE49-F238E27FC236}">
                    <a16:creationId xmlns:a16="http://schemas.microsoft.com/office/drawing/2014/main" id="{51164A12-BC85-42B5-AD6B-8A0C44A344A2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68" name="六边形 67">
                <a:extLst>
                  <a:ext uri="{FF2B5EF4-FFF2-40B4-BE49-F238E27FC236}">
                    <a16:creationId xmlns:a16="http://schemas.microsoft.com/office/drawing/2014/main" id="{F55AD57A-A5D2-4DD3-856C-0F853BBAD6DA}"/>
                  </a:ext>
                </a:extLst>
              </p:cNvPr>
              <p:cNvSpPr/>
              <p:nvPr/>
            </p:nvSpPr>
            <p:spPr>
              <a:xfrm>
                <a:off x="2183818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3" name="Group 17">
              <a:extLst>
                <a:ext uri="{FF2B5EF4-FFF2-40B4-BE49-F238E27FC236}">
                  <a16:creationId xmlns:a16="http://schemas.microsoft.com/office/drawing/2014/main" id="{4EB930D8-866E-446A-98E4-1292C7DD73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3395" y="3590994"/>
              <a:ext cx="399563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65" name="Freeform 18">
                <a:extLst>
                  <a:ext uri="{FF2B5EF4-FFF2-40B4-BE49-F238E27FC236}">
                    <a16:creationId xmlns:a16="http://schemas.microsoft.com/office/drawing/2014/main" id="{A314DBC3-5FBB-4C4B-AE67-55A85BB09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19">
                <a:extLst>
                  <a:ext uri="{FF2B5EF4-FFF2-40B4-BE49-F238E27FC236}">
                    <a16:creationId xmlns:a16="http://schemas.microsoft.com/office/drawing/2014/main" id="{8198A156-D1F4-4972-9485-B5625FDB28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B094B43-2E40-4AC6-8FD7-C2D46EB1E332}"/>
                </a:ext>
              </a:extLst>
            </p:cNvPr>
            <p:cNvSpPr txBox="1"/>
            <p:nvPr/>
          </p:nvSpPr>
          <p:spPr>
            <a:xfrm>
              <a:off x="6610657" y="3564712"/>
              <a:ext cx="1571671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工程设计</a:t>
              </a: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774B1D81-3210-49A6-AB44-19A2BD0E1171}"/>
                </a:ext>
              </a:extLst>
            </p:cNvPr>
            <p:cNvGrpSpPr/>
            <p:nvPr/>
          </p:nvGrpSpPr>
          <p:grpSpPr>
            <a:xfrm>
              <a:off x="5734326" y="4270185"/>
              <a:ext cx="2448001" cy="576000"/>
              <a:chOff x="2183817" y="975542"/>
              <a:chExt cx="1632395" cy="1407237"/>
            </a:xfrm>
          </p:grpSpPr>
          <p:sp>
            <p:nvSpPr>
              <p:cNvPr id="75" name="六边形 74">
                <a:extLst>
                  <a:ext uri="{FF2B5EF4-FFF2-40B4-BE49-F238E27FC236}">
                    <a16:creationId xmlns:a16="http://schemas.microsoft.com/office/drawing/2014/main" id="{723C2E68-DEE7-4B75-A792-3854E7018228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76" name="六边形 75">
                <a:extLst>
                  <a:ext uri="{FF2B5EF4-FFF2-40B4-BE49-F238E27FC236}">
                    <a16:creationId xmlns:a16="http://schemas.microsoft.com/office/drawing/2014/main" id="{034986F6-3487-4603-BD59-79B658CC6DEC}"/>
                  </a:ext>
                </a:extLst>
              </p:cNvPr>
              <p:cNvSpPr/>
              <p:nvPr/>
            </p:nvSpPr>
            <p:spPr>
              <a:xfrm>
                <a:off x="2183818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roup 17">
              <a:extLst>
                <a:ext uri="{FF2B5EF4-FFF2-40B4-BE49-F238E27FC236}">
                  <a16:creationId xmlns:a16="http://schemas.microsoft.com/office/drawing/2014/main" id="{5F75789E-AD2F-40CD-852B-83F967F9F0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3395" y="4391839"/>
              <a:ext cx="399563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F34F79BE-0298-453E-8DD4-9B672AA2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id="{597A94E0-7C8E-414D-AFA8-FD2BE5409F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5C48C127-F726-46EC-8528-05F378C363BF}"/>
                </a:ext>
              </a:extLst>
            </p:cNvPr>
            <p:cNvSpPr txBox="1"/>
            <p:nvPr/>
          </p:nvSpPr>
          <p:spPr>
            <a:xfrm>
              <a:off x="6610657" y="4378257"/>
              <a:ext cx="1571671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工程施工</a:t>
              </a:r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AE2F78AA-C0B2-4F6B-92B2-7C80C13907B8}"/>
                </a:ext>
              </a:extLst>
            </p:cNvPr>
            <p:cNvGrpSpPr/>
            <p:nvPr/>
          </p:nvGrpSpPr>
          <p:grpSpPr>
            <a:xfrm>
              <a:off x="5734326" y="5071031"/>
              <a:ext cx="2448001" cy="576000"/>
              <a:chOff x="2183817" y="975542"/>
              <a:chExt cx="1632395" cy="1407237"/>
            </a:xfrm>
          </p:grpSpPr>
          <p:sp>
            <p:nvSpPr>
              <p:cNvPr id="83" name="六边形 82">
                <a:extLst>
                  <a:ext uri="{FF2B5EF4-FFF2-40B4-BE49-F238E27FC236}">
                    <a16:creationId xmlns:a16="http://schemas.microsoft.com/office/drawing/2014/main" id="{5BA8CC9F-B576-4508-AD80-1B735DD1303C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六边形 83">
                <a:extLst>
                  <a:ext uri="{FF2B5EF4-FFF2-40B4-BE49-F238E27FC236}">
                    <a16:creationId xmlns:a16="http://schemas.microsoft.com/office/drawing/2014/main" id="{51E118BB-2943-4A08-B908-2BB0BD85907A}"/>
                  </a:ext>
                </a:extLst>
              </p:cNvPr>
              <p:cNvSpPr/>
              <p:nvPr/>
            </p:nvSpPr>
            <p:spPr>
              <a:xfrm>
                <a:off x="2183818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9" name="Group 17">
              <a:extLst>
                <a:ext uri="{FF2B5EF4-FFF2-40B4-BE49-F238E27FC236}">
                  <a16:creationId xmlns:a16="http://schemas.microsoft.com/office/drawing/2014/main" id="{DE111D1B-0A94-4359-941F-03D81B92BE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3395" y="5192685"/>
              <a:ext cx="399563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81" name="Freeform 18">
                <a:extLst>
                  <a:ext uri="{FF2B5EF4-FFF2-40B4-BE49-F238E27FC236}">
                    <a16:creationId xmlns:a16="http://schemas.microsoft.com/office/drawing/2014/main" id="{79E79F44-0BF0-4AC3-8C42-9C77CC995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9">
                <a:extLst>
                  <a:ext uri="{FF2B5EF4-FFF2-40B4-BE49-F238E27FC236}">
                    <a16:creationId xmlns:a16="http://schemas.microsoft.com/office/drawing/2014/main" id="{2333373A-CB87-4F25-8175-06E00B566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041D2E20-C1B3-4650-A430-5258540D3C99}"/>
                </a:ext>
              </a:extLst>
            </p:cNvPr>
            <p:cNvSpPr txBox="1"/>
            <p:nvPr/>
          </p:nvSpPr>
          <p:spPr>
            <a:xfrm>
              <a:off x="6610657" y="5185453"/>
              <a:ext cx="1571671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工程监理</a:t>
              </a: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48539FE6-7DAE-4954-9002-57A532948716}"/>
                </a:ext>
              </a:extLst>
            </p:cNvPr>
            <p:cNvGrpSpPr/>
            <p:nvPr/>
          </p:nvGrpSpPr>
          <p:grpSpPr>
            <a:xfrm>
              <a:off x="8232293" y="1871984"/>
              <a:ext cx="2448000" cy="576000"/>
              <a:chOff x="2183817" y="975542"/>
              <a:chExt cx="1632394" cy="1407237"/>
            </a:xfrm>
          </p:grpSpPr>
          <p:sp>
            <p:nvSpPr>
              <p:cNvPr id="91" name="六边形 90">
                <a:extLst>
                  <a:ext uri="{FF2B5EF4-FFF2-40B4-BE49-F238E27FC236}">
                    <a16:creationId xmlns:a16="http://schemas.microsoft.com/office/drawing/2014/main" id="{E30996DD-3E03-42D2-A56B-4B656D445049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六边形 91">
                <a:extLst>
                  <a:ext uri="{FF2B5EF4-FFF2-40B4-BE49-F238E27FC236}">
                    <a16:creationId xmlns:a16="http://schemas.microsoft.com/office/drawing/2014/main" id="{B8A47F3A-1383-47E8-B789-B9E031AFF71C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7" name="Group 17">
              <a:extLst>
                <a:ext uri="{FF2B5EF4-FFF2-40B4-BE49-F238E27FC236}">
                  <a16:creationId xmlns:a16="http://schemas.microsoft.com/office/drawing/2014/main" id="{629AD144-7409-4247-89AF-16AB6FEFE9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31361" y="1993638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89" name="Freeform 18">
                <a:extLst>
                  <a:ext uri="{FF2B5EF4-FFF2-40B4-BE49-F238E27FC236}">
                    <a16:creationId xmlns:a16="http://schemas.microsoft.com/office/drawing/2014/main" id="{8E68E19C-6797-4233-B903-83C7B6FA5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19">
                <a:extLst>
                  <a:ext uri="{FF2B5EF4-FFF2-40B4-BE49-F238E27FC236}">
                    <a16:creationId xmlns:a16="http://schemas.microsoft.com/office/drawing/2014/main" id="{B64656CE-C38D-4705-8A97-29AE48941C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FE76B183-086B-4221-AC8C-F97AA852FDF9}"/>
                </a:ext>
              </a:extLst>
            </p:cNvPr>
            <p:cNvSpPr txBox="1"/>
            <p:nvPr/>
          </p:nvSpPr>
          <p:spPr>
            <a:xfrm>
              <a:off x="9108623" y="1986406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工程采购</a:t>
              </a: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4D334436-4F7E-4130-B1EA-B3CC2AAF86C6}"/>
                </a:ext>
              </a:extLst>
            </p:cNvPr>
            <p:cNvGrpSpPr/>
            <p:nvPr/>
          </p:nvGrpSpPr>
          <p:grpSpPr>
            <a:xfrm>
              <a:off x="8232293" y="2656665"/>
              <a:ext cx="2448000" cy="576000"/>
              <a:chOff x="2183817" y="975542"/>
              <a:chExt cx="1632394" cy="1407237"/>
            </a:xfrm>
          </p:grpSpPr>
          <p:sp>
            <p:nvSpPr>
              <p:cNvPr id="99" name="六边形 98">
                <a:extLst>
                  <a:ext uri="{FF2B5EF4-FFF2-40B4-BE49-F238E27FC236}">
                    <a16:creationId xmlns:a16="http://schemas.microsoft.com/office/drawing/2014/main" id="{96EAD0B3-B13A-41E9-BF32-241E9DD88EEB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六边形 99">
                <a:extLst>
                  <a:ext uri="{FF2B5EF4-FFF2-40B4-BE49-F238E27FC236}">
                    <a16:creationId xmlns:a16="http://schemas.microsoft.com/office/drawing/2014/main" id="{7F75F88D-6120-4EAA-AB62-7A421B196135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5" name="Group 17">
              <a:extLst>
                <a:ext uri="{FF2B5EF4-FFF2-40B4-BE49-F238E27FC236}">
                  <a16:creationId xmlns:a16="http://schemas.microsoft.com/office/drawing/2014/main" id="{A0C44DAA-9210-4681-98D8-27A358E940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31361" y="2778319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97" name="Freeform 18">
                <a:extLst>
                  <a:ext uri="{FF2B5EF4-FFF2-40B4-BE49-F238E27FC236}">
                    <a16:creationId xmlns:a16="http://schemas.microsoft.com/office/drawing/2014/main" id="{6A2C5D82-8D90-4260-81EA-46E1D6D19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id="{6B758CCB-7E13-45CD-A78B-3B4120F86B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A1AC086C-72D5-4D68-8129-55D72C7EA97C}"/>
                </a:ext>
              </a:extLst>
            </p:cNvPr>
            <p:cNvSpPr txBox="1"/>
            <p:nvPr/>
          </p:nvSpPr>
          <p:spPr>
            <a:xfrm>
              <a:off x="9108623" y="2764737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工程调试</a:t>
              </a: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1DBFD733-4758-48B4-AB96-134134BC5E5C}"/>
                </a:ext>
              </a:extLst>
            </p:cNvPr>
            <p:cNvGrpSpPr/>
            <p:nvPr/>
          </p:nvGrpSpPr>
          <p:grpSpPr>
            <a:xfrm>
              <a:off x="8232293" y="3441346"/>
              <a:ext cx="2448000" cy="576000"/>
              <a:chOff x="2183817" y="975542"/>
              <a:chExt cx="1632394" cy="1407237"/>
            </a:xfrm>
          </p:grpSpPr>
          <p:sp>
            <p:nvSpPr>
              <p:cNvPr id="107" name="六边形 106">
                <a:extLst>
                  <a:ext uri="{FF2B5EF4-FFF2-40B4-BE49-F238E27FC236}">
                    <a16:creationId xmlns:a16="http://schemas.microsoft.com/office/drawing/2014/main" id="{ECA8AC46-27A6-42B6-9200-215906FB9762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六边形 107">
                <a:extLst>
                  <a:ext uri="{FF2B5EF4-FFF2-40B4-BE49-F238E27FC236}">
                    <a16:creationId xmlns:a16="http://schemas.microsoft.com/office/drawing/2014/main" id="{0B141BD8-4945-457D-B75D-4EA8EB821A1B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3" name="Group 17">
              <a:extLst>
                <a:ext uri="{FF2B5EF4-FFF2-40B4-BE49-F238E27FC236}">
                  <a16:creationId xmlns:a16="http://schemas.microsoft.com/office/drawing/2014/main" id="{AC3ECAD2-5B6A-4FAD-9AFF-EC47629092B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31361" y="3563000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105" name="Freeform 18">
                <a:extLst>
                  <a:ext uri="{FF2B5EF4-FFF2-40B4-BE49-F238E27FC236}">
                    <a16:creationId xmlns:a16="http://schemas.microsoft.com/office/drawing/2014/main" id="{15A4CCBF-5888-47E0-AF1C-1DDA5383D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19">
                <a:extLst>
                  <a:ext uri="{FF2B5EF4-FFF2-40B4-BE49-F238E27FC236}">
                    <a16:creationId xmlns:a16="http://schemas.microsoft.com/office/drawing/2014/main" id="{D10DCC41-E207-4C57-A591-078BC384BF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FDEB6C5A-21DB-497C-8BD7-90E1901512F4}"/>
                </a:ext>
              </a:extLst>
            </p:cNvPr>
            <p:cNvSpPr txBox="1"/>
            <p:nvPr/>
          </p:nvSpPr>
          <p:spPr>
            <a:xfrm>
              <a:off x="9108623" y="3549418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工程试车</a:t>
              </a:r>
            </a:p>
          </p:txBody>
        </p: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2D9E1FC2-8816-4501-8ECC-8038855F2CDD}"/>
                </a:ext>
              </a:extLst>
            </p:cNvPr>
            <p:cNvGrpSpPr/>
            <p:nvPr/>
          </p:nvGrpSpPr>
          <p:grpSpPr>
            <a:xfrm>
              <a:off x="8232293" y="4226027"/>
              <a:ext cx="2448000" cy="576000"/>
              <a:chOff x="2183817" y="975542"/>
              <a:chExt cx="1632394" cy="1407237"/>
            </a:xfrm>
          </p:grpSpPr>
          <p:sp>
            <p:nvSpPr>
              <p:cNvPr id="115" name="六边形 114">
                <a:extLst>
                  <a:ext uri="{FF2B5EF4-FFF2-40B4-BE49-F238E27FC236}">
                    <a16:creationId xmlns:a16="http://schemas.microsoft.com/office/drawing/2014/main" id="{58A084B7-E880-467E-9A1F-F87999CF1720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六边形 115">
                <a:extLst>
                  <a:ext uri="{FF2B5EF4-FFF2-40B4-BE49-F238E27FC236}">
                    <a16:creationId xmlns:a16="http://schemas.microsoft.com/office/drawing/2014/main" id="{94F03084-F809-4CC2-A85B-B00CA9666752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1" name="Group 17">
              <a:extLst>
                <a:ext uri="{FF2B5EF4-FFF2-40B4-BE49-F238E27FC236}">
                  <a16:creationId xmlns:a16="http://schemas.microsoft.com/office/drawing/2014/main" id="{7F34C92B-E0C6-48B6-9BF5-BA6232F2B0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31361" y="4347681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113" name="Freeform 18">
                <a:extLst>
                  <a:ext uri="{FF2B5EF4-FFF2-40B4-BE49-F238E27FC236}">
                    <a16:creationId xmlns:a16="http://schemas.microsoft.com/office/drawing/2014/main" id="{8EB8B7AE-4315-477B-B152-969E59AA3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19">
                <a:extLst>
                  <a:ext uri="{FF2B5EF4-FFF2-40B4-BE49-F238E27FC236}">
                    <a16:creationId xmlns:a16="http://schemas.microsoft.com/office/drawing/2014/main" id="{2DC1CDD6-0E0A-4744-901E-A2E6AF88B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7405A2A0-D386-4579-8AEF-43518D94E061}"/>
                </a:ext>
              </a:extLst>
            </p:cNvPr>
            <p:cNvSpPr txBox="1"/>
            <p:nvPr/>
          </p:nvSpPr>
          <p:spPr>
            <a:xfrm>
              <a:off x="9108623" y="4302349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工程文件</a:t>
              </a:r>
            </a:p>
          </p:txBody>
        </p: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A566EC5F-E388-4146-8DEA-4D28157405DC}"/>
                </a:ext>
              </a:extLst>
            </p:cNvPr>
            <p:cNvGrpSpPr/>
            <p:nvPr/>
          </p:nvGrpSpPr>
          <p:grpSpPr>
            <a:xfrm>
              <a:off x="8232293" y="5010709"/>
              <a:ext cx="2448000" cy="576000"/>
              <a:chOff x="2183817" y="975542"/>
              <a:chExt cx="1632394" cy="1407237"/>
            </a:xfrm>
          </p:grpSpPr>
          <p:sp>
            <p:nvSpPr>
              <p:cNvPr id="123" name="六边形 122">
                <a:extLst>
                  <a:ext uri="{FF2B5EF4-FFF2-40B4-BE49-F238E27FC236}">
                    <a16:creationId xmlns:a16="http://schemas.microsoft.com/office/drawing/2014/main" id="{E1F36190-DDA2-4141-8919-88BF0ECCF233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六边形 123">
                <a:extLst>
                  <a:ext uri="{FF2B5EF4-FFF2-40B4-BE49-F238E27FC236}">
                    <a16:creationId xmlns:a16="http://schemas.microsoft.com/office/drawing/2014/main" id="{E18847F3-C07B-4BE5-8129-85A10BF3AC80}"/>
                  </a:ext>
                </a:extLst>
              </p:cNvPr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34925">
                <a:solidFill>
                  <a:srgbClr val="FFC000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9" name="Group 17">
              <a:extLst>
                <a:ext uri="{FF2B5EF4-FFF2-40B4-BE49-F238E27FC236}">
                  <a16:creationId xmlns:a16="http://schemas.microsoft.com/office/drawing/2014/main" id="{0CD0A3D6-A93A-4DC8-BA8D-E3C1640C01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31361" y="5132363"/>
              <a:ext cx="399562" cy="332692"/>
              <a:chOff x="231" y="1205"/>
              <a:chExt cx="640" cy="687"/>
            </a:xfrm>
            <a:solidFill>
              <a:srgbClr val="F6615B"/>
            </a:solidFill>
          </p:grpSpPr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6F036EFC-FCB7-46A0-809E-3107B281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F920DC3D-C563-4D65-8E48-10FCEDF97D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4F4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775BBBB3-9CD3-4277-9012-E7D89BA5BB82}"/>
                </a:ext>
              </a:extLst>
            </p:cNvPr>
            <p:cNvSpPr txBox="1"/>
            <p:nvPr/>
          </p:nvSpPr>
          <p:spPr>
            <a:xfrm>
              <a:off x="9108623" y="5125131"/>
              <a:ext cx="1571670" cy="27095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验收评价</a:t>
              </a:r>
            </a:p>
          </p:txBody>
        </p:sp>
      </p:grpSp>
      <p:sp>
        <p:nvSpPr>
          <p:cNvPr id="222" name="矩形 221">
            <a:extLst>
              <a:ext uri="{FF2B5EF4-FFF2-40B4-BE49-F238E27FC236}">
                <a16:creationId xmlns:a16="http://schemas.microsoft.com/office/drawing/2014/main" id="{B5D3A98B-5FEA-476A-A549-3AF892B61F1D}"/>
              </a:ext>
            </a:extLst>
          </p:cNvPr>
          <p:cNvSpPr/>
          <p:nvPr/>
        </p:nvSpPr>
        <p:spPr>
          <a:xfrm>
            <a:off x="1813470" y="757677"/>
            <a:ext cx="2408486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团体标准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6EBB978B-FF50-4C70-A76D-66BE49ED048F}"/>
              </a:ext>
            </a:extLst>
          </p:cNvPr>
          <p:cNvGrpSpPr/>
          <p:nvPr/>
        </p:nvGrpSpPr>
        <p:grpSpPr>
          <a:xfrm>
            <a:off x="6063429" y="1717232"/>
            <a:ext cx="4963833" cy="4166271"/>
            <a:chOff x="6006141" y="1742094"/>
            <a:chExt cx="4963833" cy="4166271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937C28A6-C2DF-48EF-8103-1ADDDA27C01A}"/>
                </a:ext>
              </a:extLst>
            </p:cNvPr>
            <p:cNvGrpSpPr/>
            <p:nvPr/>
          </p:nvGrpSpPr>
          <p:grpSpPr>
            <a:xfrm>
              <a:off x="6006148" y="1742094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210" name="组合 209">
                <a:extLst>
                  <a:ext uri="{FF2B5EF4-FFF2-40B4-BE49-F238E27FC236}">
                    <a16:creationId xmlns:a16="http://schemas.microsoft.com/office/drawing/2014/main" id="{1BE6A6D3-0A16-4C6E-9B48-C197141C3843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215" name="六边形 214">
                  <a:extLst>
                    <a:ext uri="{FF2B5EF4-FFF2-40B4-BE49-F238E27FC236}">
                      <a16:creationId xmlns:a16="http://schemas.microsoft.com/office/drawing/2014/main" id="{9B2848D8-E0B9-4CC3-8E95-12241848EB6D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" name="六边形 215">
                  <a:extLst>
                    <a:ext uri="{FF2B5EF4-FFF2-40B4-BE49-F238E27FC236}">
                      <a16:creationId xmlns:a16="http://schemas.microsoft.com/office/drawing/2014/main" id="{CA6E1D66-DA7F-4D46-A8A9-DCE68EB4F343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1" name="Group 17">
                <a:extLst>
                  <a:ext uri="{FF2B5EF4-FFF2-40B4-BE49-F238E27FC236}">
                    <a16:creationId xmlns:a16="http://schemas.microsoft.com/office/drawing/2014/main" id="{12B53582-7303-4559-A3E5-67F71B9ED05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213" name="Freeform 18">
                  <a:extLst>
                    <a:ext uri="{FF2B5EF4-FFF2-40B4-BE49-F238E27FC236}">
                      <a16:creationId xmlns:a16="http://schemas.microsoft.com/office/drawing/2014/main" id="{D1EBD4F7-A90A-49FF-B1A3-99265BAD8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" name="Freeform 19">
                  <a:extLst>
                    <a:ext uri="{FF2B5EF4-FFF2-40B4-BE49-F238E27FC236}">
                      <a16:creationId xmlns:a16="http://schemas.microsoft.com/office/drawing/2014/main" id="{6C4C1CB9-0D3C-4A26-842D-07D718353A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12" name="文本框 211">
                <a:extLst>
                  <a:ext uri="{FF2B5EF4-FFF2-40B4-BE49-F238E27FC236}">
                    <a16:creationId xmlns:a16="http://schemas.microsoft.com/office/drawing/2014/main" id="{8EAC403E-CA17-40E0-B88B-64276A2E3155}"/>
                  </a:ext>
                </a:extLst>
              </p:cNvPr>
              <p:cNvSpPr txBox="1"/>
              <p:nvPr/>
            </p:nvSpPr>
            <p:spPr>
              <a:xfrm>
                <a:off x="1642853" y="1772142"/>
                <a:ext cx="1696269" cy="377008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基本规定</a:t>
                </a: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810C2F23-ECED-4DA8-990D-0A0B20BEC459}"/>
                </a:ext>
              </a:extLst>
            </p:cNvPr>
            <p:cNvGrpSpPr/>
            <p:nvPr/>
          </p:nvGrpSpPr>
          <p:grpSpPr>
            <a:xfrm>
              <a:off x="6006141" y="2460148"/>
              <a:ext cx="2448007" cy="576000"/>
              <a:chOff x="697042" y="1612935"/>
              <a:chExt cx="2820947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172D9C6A-CF9A-4A72-BB7E-149ECE0DCA1E}"/>
                  </a:ext>
                </a:extLst>
              </p:cNvPr>
              <p:cNvGrpSpPr/>
              <p:nvPr/>
            </p:nvGrpSpPr>
            <p:grpSpPr>
              <a:xfrm>
                <a:off x="697042" y="1612935"/>
                <a:ext cx="2820942" cy="801446"/>
                <a:chOff x="2183814" y="975542"/>
                <a:chExt cx="1742908" cy="1407237"/>
              </a:xfrm>
            </p:grpSpPr>
            <p:sp>
              <p:nvSpPr>
                <p:cNvPr id="208" name="六边形 207">
                  <a:extLst>
                    <a:ext uri="{FF2B5EF4-FFF2-40B4-BE49-F238E27FC236}">
                      <a16:creationId xmlns:a16="http://schemas.microsoft.com/office/drawing/2014/main" id="{E25954D2-E15A-45A7-B1D2-C2F0C1E91481}"/>
                    </a:ext>
                  </a:extLst>
                </p:cNvPr>
                <p:cNvSpPr/>
                <p:nvPr/>
              </p:nvSpPr>
              <p:spPr>
                <a:xfrm>
                  <a:off x="2183816" y="975542"/>
                  <a:ext cx="1742906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" name="六边形 208">
                  <a:extLst>
                    <a:ext uri="{FF2B5EF4-FFF2-40B4-BE49-F238E27FC236}">
                      <a16:creationId xmlns:a16="http://schemas.microsoft.com/office/drawing/2014/main" id="{B6358501-237E-4111-8B20-B116CB5438D8}"/>
                    </a:ext>
                  </a:extLst>
                </p:cNvPr>
                <p:cNvSpPr/>
                <p:nvPr/>
              </p:nvSpPr>
              <p:spPr>
                <a:xfrm>
                  <a:off x="2183814" y="975542"/>
                  <a:ext cx="1742906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4" name="Group 17">
                <a:extLst>
                  <a:ext uri="{FF2B5EF4-FFF2-40B4-BE49-F238E27FC236}">
                    <a16:creationId xmlns:a16="http://schemas.microsoft.com/office/drawing/2014/main" id="{40301F17-FEE3-451E-B6D6-B5802D4A62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206" name="Freeform 18">
                  <a:extLst>
                    <a:ext uri="{FF2B5EF4-FFF2-40B4-BE49-F238E27FC236}">
                      <a16:creationId xmlns:a16="http://schemas.microsoft.com/office/drawing/2014/main" id="{C14E5AA4-EA9D-4B29-9D8B-E16E0BA89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" name="Freeform 19">
                  <a:extLst>
                    <a:ext uri="{FF2B5EF4-FFF2-40B4-BE49-F238E27FC236}">
                      <a16:creationId xmlns:a16="http://schemas.microsoft.com/office/drawing/2014/main" id="{9907A462-1041-46D0-9750-0BC67354F0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05" name="文本框 204">
                <a:extLst>
                  <a:ext uri="{FF2B5EF4-FFF2-40B4-BE49-F238E27FC236}">
                    <a16:creationId xmlns:a16="http://schemas.microsoft.com/office/drawing/2014/main" id="{25050183-50FB-41A7-A48A-BBDFEBB622A1}"/>
                  </a:ext>
                </a:extLst>
              </p:cNvPr>
              <p:cNvSpPr txBox="1"/>
              <p:nvPr/>
            </p:nvSpPr>
            <p:spPr>
              <a:xfrm>
                <a:off x="1642852" y="1745636"/>
                <a:ext cx="1875137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质量体系</a:t>
                </a:r>
              </a:p>
            </p:txBody>
          </p: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3265B8AB-D465-4E52-AB7A-BD73E85B081A}"/>
                </a:ext>
              </a:extLst>
            </p:cNvPr>
            <p:cNvGrpSpPr/>
            <p:nvPr/>
          </p:nvGrpSpPr>
          <p:grpSpPr>
            <a:xfrm>
              <a:off x="6006148" y="3178202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96" name="组合 195">
                <a:extLst>
                  <a:ext uri="{FF2B5EF4-FFF2-40B4-BE49-F238E27FC236}">
                    <a16:creationId xmlns:a16="http://schemas.microsoft.com/office/drawing/2014/main" id="{997B6A9E-5348-43C4-87C1-7E9A694EAE07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201" name="六边形 200">
                  <a:extLst>
                    <a:ext uri="{FF2B5EF4-FFF2-40B4-BE49-F238E27FC236}">
                      <a16:creationId xmlns:a16="http://schemas.microsoft.com/office/drawing/2014/main" id="{1E1F6785-E4F5-453F-9C3C-B0D072C71414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" name="六边形 201">
                  <a:extLst>
                    <a:ext uri="{FF2B5EF4-FFF2-40B4-BE49-F238E27FC236}">
                      <a16:creationId xmlns:a16="http://schemas.microsoft.com/office/drawing/2014/main" id="{98E12D72-CF4B-4402-A852-6A572AC637D1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7" name="Group 17">
                <a:extLst>
                  <a:ext uri="{FF2B5EF4-FFF2-40B4-BE49-F238E27FC236}">
                    <a16:creationId xmlns:a16="http://schemas.microsoft.com/office/drawing/2014/main" id="{FAC4562E-FFCF-4809-B3F0-A99812C0F79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99" name="Freeform 18">
                  <a:extLst>
                    <a:ext uri="{FF2B5EF4-FFF2-40B4-BE49-F238E27FC236}">
                      <a16:creationId xmlns:a16="http://schemas.microsoft.com/office/drawing/2014/main" id="{A7EC117E-70F4-44F0-A28A-95856293D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" name="Freeform 19">
                  <a:extLst>
                    <a:ext uri="{FF2B5EF4-FFF2-40B4-BE49-F238E27FC236}">
                      <a16:creationId xmlns:a16="http://schemas.microsoft.com/office/drawing/2014/main" id="{3BC9AE66-6DCD-46F5-A7D8-0483377732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98" name="文本框 197">
                <a:extLst>
                  <a:ext uri="{FF2B5EF4-FFF2-40B4-BE49-F238E27FC236}">
                    <a16:creationId xmlns:a16="http://schemas.microsoft.com/office/drawing/2014/main" id="{8977FA97-2C64-4024-8F40-2F48819B9A4B}"/>
                  </a:ext>
                </a:extLst>
              </p:cNvPr>
              <p:cNvSpPr txBox="1"/>
              <p:nvPr/>
            </p:nvSpPr>
            <p:spPr>
              <a:xfrm>
                <a:off x="1642853" y="1763306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制度与职责</a:t>
                </a:r>
              </a:p>
            </p:txBody>
          </p: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473762CD-651F-4CC6-A862-81DB14469AF5}"/>
                </a:ext>
              </a:extLst>
            </p:cNvPr>
            <p:cNvGrpSpPr/>
            <p:nvPr/>
          </p:nvGrpSpPr>
          <p:grpSpPr>
            <a:xfrm>
              <a:off x="6006148" y="3896256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89" name="组合 188">
                <a:extLst>
                  <a:ext uri="{FF2B5EF4-FFF2-40B4-BE49-F238E27FC236}">
                    <a16:creationId xmlns:a16="http://schemas.microsoft.com/office/drawing/2014/main" id="{FD9C7BA8-DC08-43DD-86D2-906273C4B189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94" name="六边形 193">
                  <a:extLst>
                    <a:ext uri="{FF2B5EF4-FFF2-40B4-BE49-F238E27FC236}">
                      <a16:creationId xmlns:a16="http://schemas.microsoft.com/office/drawing/2014/main" id="{2235410E-FFDB-4747-A4EF-3990577086CC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" name="六边形 194">
                  <a:extLst>
                    <a:ext uri="{FF2B5EF4-FFF2-40B4-BE49-F238E27FC236}">
                      <a16:creationId xmlns:a16="http://schemas.microsoft.com/office/drawing/2014/main" id="{B8822DC4-9FB2-44C1-89D1-F7F1893D8D03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0" name="Group 17">
                <a:extLst>
                  <a:ext uri="{FF2B5EF4-FFF2-40B4-BE49-F238E27FC236}">
                    <a16:creationId xmlns:a16="http://schemas.microsoft.com/office/drawing/2014/main" id="{9FA2746C-1175-4047-BB50-8308C6396DC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92" name="Freeform 18">
                  <a:extLst>
                    <a:ext uri="{FF2B5EF4-FFF2-40B4-BE49-F238E27FC236}">
                      <a16:creationId xmlns:a16="http://schemas.microsoft.com/office/drawing/2014/main" id="{CBFDB941-7A8E-4113-B3AB-1AE723573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" name="Freeform 19">
                  <a:extLst>
                    <a:ext uri="{FF2B5EF4-FFF2-40B4-BE49-F238E27FC236}">
                      <a16:creationId xmlns:a16="http://schemas.microsoft.com/office/drawing/2014/main" id="{B7572066-557F-4764-A864-45CEC5A4AE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91" name="文本框 190">
                <a:extLst>
                  <a:ext uri="{FF2B5EF4-FFF2-40B4-BE49-F238E27FC236}">
                    <a16:creationId xmlns:a16="http://schemas.microsoft.com/office/drawing/2014/main" id="{ED79ABBC-8EBC-4485-BC6A-86A17AABC463}"/>
                  </a:ext>
                </a:extLst>
              </p:cNvPr>
              <p:cNvSpPr txBox="1"/>
              <p:nvPr/>
            </p:nvSpPr>
            <p:spPr>
              <a:xfrm>
                <a:off x="1642853" y="1754471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目标与策划</a:t>
                </a:r>
              </a:p>
            </p:txBody>
          </p:sp>
        </p:grpSp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9CA7CEB0-CFFB-4105-888A-EA23869B992C}"/>
                </a:ext>
              </a:extLst>
            </p:cNvPr>
            <p:cNvGrpSpPr/>
            <p:nvPr/>
          </p:nvGrpSpPr>
          <p:grpSpPr>
            <a:xfrm>
              <a:off x="6006148" y="4614310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82" name="组合 181">
                <a:extLst>
                  <a:ext uri="{FF2B5EF4-FFF2-40B4-BE49-F238E27FC236}">
                    <a16:creationId xmlns:a16="http://schemas.microsoft.com/office/drawing/2014/main" id="{63476CB8-F160-4065-80B7-9386A666CF01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87" name="六边形 186">
                  <a:extLst>
                    <a:ext uri="{FF2B5EF4-FFF2-40B4-BE49-F238E27FC236}">
                      <a16:creationId xmlns:a16="http://schemas.microsoft.com/office/drawing/2014/main" id="{97E02A17-C82C-4A42-9946-72CA8C1B8C79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" name="六边形 187">
                  <a:extLst>
                    <a:ext uri="{FF2B5EF4-FFF2-40B4-BE49-F238E27FC236}">
                      <a16:creationId xmlns:a16="http://schemas.microsoft.com/office/drawing/2014/main" id="{BF8D4742-9B9B-4006-974C-7FB439F8AD2E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3" name="Group 17">
                <a:extLst>
                  <a:ext uri="{FF2B5EF4-FFF2-40B4-BE49-F238E27FC236}">
                    <a16:creationId xmlns:a16="http://schemas.microsoft.com/office/drawing/2014/main" id="{9F77F719-E5D3-4A6F-829E-385AC1092B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85" name="Freeform 18">
                  <a:extLst>
                    <a:ext uri="{FF2B5EF4-FFF2-40B4-BE49-F238E27FC236}">
                      <a16:creationId xmlns:a16="http://schemas.microsoft.com/office/drawing/2014/main" id="{53D444F9-BB3F-4F04-B084-46098A4D9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" name="Freeform 19">
                  <a:extLst>
                    <a:ext uri="{FF2B5EF4-FFF2-40B4-BE49-F238E27FC236}">
                      <a16:creationId xmlns:a16="http://schemas.microsoft.com/office/drawing/2014/main" id="{EB8149B1-6F37-4609-A785-68688FB01A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84" name="文本框 183">
                <a:extLst>
                  <a:ext uri="{FF2B5EF4-FFF2-40B4-BE49-F238E27FC236}">
                    <a16:creationId xmlns:a16="http://schemas.microsoft.com/office/drawing/2014/main" id="{EBFE15AC-6EBD-4267-B332-630E90F0BD4B}"/>
                  </a:ext>
                </a:extLst>
              </p:cNvPr>
              <p:cNvSpPr txBox="1"/>
              <p:nvPr/>
            </p:nvSpPr>
            <p:spPr>
              <a:xfrm>
                <a:off x="1642853" y="1780977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建设前期</a:t>
                </a: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37075A01-70FE-4D34-B2AE-2D6199A06E31}"/>
                </a:ext>
              </a:extLst>
            </p:cNvPr>
            <p:cNvGrpSpPr/>
            <p:nvPr/>
          </p:nvGrpSpPr>
          <p:grpSpPr>
            <a:xfrm>
              <a:off x="6006148" y="5332365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F2A9852D-09E8-4F01-9AE4-D7EF6E7539E8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80" name="六边形 179">
                  <a:extLst>
                    <a:ext uri="{FF2B5EF4-FFF2-40B4-BE49-F238E27FC236}">
                      <a16:creationId xmlns:a16="http://schemas.microsoft.com/office/drawing/2014/main" id="{1C484470-5246-4649-80AC-971F950D7201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" name="六边形 180">
                  <a:extLst>
                    <a:ext uri="{FF2B5EF4-FFF2-40B4-BE49-F238E27FC236}">
                      <a16:creationId xmlns:a16="http://schemas.microsoft.com/office/drawing/2014/main" id="{453FCBA2-E595-4E48-9693-06942669E93A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6" name="Group 17">
                <a:extLst>
                  <a:ext uri="{FF2B5EF4-FFF2-40B4-BE49-F238E27FC236}">
                    <a16:creationId xmlns:a16="http://schemas.microsoft.com/office/drawing/2014/main" id="{2F250E5B-7282-4346-9D78-43257DB8CCC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78" name="Freeform 18">
                  <a:extLst>
                    <a:ext uri="{FF2B5EF4-FFF2-40B4-BE49-F238E27FC236}">
                      <a16:creationId xmlns:a16="http://schemas.microsoft.com/office/drawing/2014/main" id="{90D62551-C0A9-47D7-9F2B-493348A149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" name="Freeform 19">
                  <a:extLst>
                    <a:ext uri="{FF2B5EF4-FFF2-40B4-BE49-F238E27FC236}">
                      <a16:creationId xmlns:a16="http://schemas.microsoft.com/office/drawing/2014/main" id="{F27FFC40-74C7-4729-81A3-13CE0E4BA7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14CC4663-69D6-4A4D-B783-2B95934687C0}"/>
                  </a:ext>
                </a:extLst>
              </p:cNvPr>
              <p:cNvSpPr txBox="1"/>
              <p:nvPr/>
            </p:nvSpPr>
            <p:spPr>
              <a:xfrm>
                <a:off x="1642853" y="1763306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工程勘察</a:t>
                </a:r>
              </a:p>
            </p:txBody>
          </p:sp>
        </p:grp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E1C14C84-C353-4AAD-9805-F6A004FCCD2C}"/>
                </a:ext>
              </a:extLst>
            </p:cNvPr>
            <p:cNvGrpSpPr/>
            <p:nvPr/>
          </p:nvGrpSpPr>
          <p:grpSpPr>
            <a:xfrm>
              <a:off x="8521974" y="1742094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68" name="组合 167">
                <a:extLst>
                  <a:ext uri="{FF2B5EF4-FFF2-40B4-BE49-F238E27FC236}">
                    <a16:creationId xmlns:a16="http://schemas.microsoft.com/office/drawing/2014/main" id="{6EA536A2-8DC4-4EB2-A242-640CB6077DE5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73" name="六边形 172">
                  <a:extLst>
                    <a:ext uri="{FF2B5EF4-FFF2-40B4-BE49-F238E27FC236}">
                      <a16:creationId xmlns:a16="http://schemas.microsoft.com/office/drawing/2014/main" id="{43145FC3-92CA-4A42-A5FE-BA8E139D1D95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" name="六边形 173">
                  <a:extLst>
                    <a:ext uri="{FF2B5EF4-FFF2-40B4-BE49-F238E27FC236}">
                      <a16:creationId xmlns:a16="http://schemas.microsoft.com/office/drawing/2014/main" id="{72D55713-796D-4481-ABFB-C0F5834A5C22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69" name="Group 17">
                <a:extLst>
                  <a:ext uri="{FF2B5EF4-FFF2-40B4-BE49-F238E27FC236}">
                    <a16:creationId xmlns:a16="http://schemas.microsoft.com/office/drawing/2014/main" id="{FA90B8F6-495F-4D0E-BE4E-1956E71BA32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71" name="Freeform 18">
                  <a:extLst>
                    <a:ext uri="{FF2B5EF4-FFF2-40B4-BE49-F238E27FC236}">
                      <a16:creationId xmlns:a16="http://schemas.microsoft.com/office/drawing/2014/main" id="{7184F635-526F-4937-8AEB-7DE274052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" name="Freeform 19">
                  <a:extLst>
                    <a:ext uri="{FF2B5EF4-FFF2-40B4-BE49-F238E27FC236}">
                      <a16:creationId xmlns:a16="http://schemas.microsoft.com/office/drawing/2014/main" id="{92D79D14-314D-4AC6-981C-E239261669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3C6129CA-73E9-4128-8EEE-5C35CD90D7FF}"/>
                  </a:ext>
                </a:extLst>
              </p:cNvPr>
              <p:cNvSpPr txBox="1"/>
              <p:nvPr/>
            </p:nvSpPr>
            <p:spPr>
              <a:xfrm>
                <a:off x="1642853" y="1772142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工程设计</a:t>
                </a:r>
              </a:p>
            </p:txBody>
          </p:sp>
        </p:grp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11283D26-6868-480A-98BF-886D19F63433}"/>
                </a:ext>
              </a:extLst>
            </p:cNvPr>
            <p:cNvGrpSpPr/>
            <p:nvPr/>
          </p:nvGrpSpPr>
          <p:grpSpPr>
            <a:xfrm>
              <a:off x="8521974" y="2460148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61" name="组合 160">
                <a:extLst>
                  <a:ext uri="{FF2B5EF4-FFF2-40B4-BE49-F238E27FC236}">
                    <a16:creationId xmlns:a16="http://schemas.microsoft.com/office/drawing/2014/main" id="{C5DD68F4-04C5-4A51-A084-FFACEBFF6721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66" name="六边形 165">
                  <a:extLst>
                    <a:ext uri="{FF2B5EF4-FFF2-40B4-BE49-F238E27FC236}">
                      <a16:creationId xmlns:a16="http://schemas.microsoft.com/office/drawing/2014/main" id="{94F2F25A-8837-4706-BB50-B00D2C90F6BE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六边形 166">
                  <a:extLst>
                    <a:ext uri="{FF2B5EF4-FFF2-40B4-BE49-F238E27FC236}">
                      <a16:creationId xmlns:a16="http://schemas.microsoft.com/office/drawing/2014/main" id="{CA3EB936-BAC2-4C25-9A61-8374EEA323AD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62" name="Group 17">
                <a:extLst>
                  <a:ext uri="{FF2B5EF4-FFF2-40B4-BE49-F238E27FC236}">
                    <a16:creationId xmlns:a16="http://schemas.microsoft.com/office/drawing/2014/main" id="{34A5336D-B80A-41A1-BF5D-320C8F0E292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64" name="Freeform 18">
                  <a:extLst>
                    <a:ext uri="{FF2B5EF4-FFF2-40B4-BE49-F238E27FC236}">
                      <a16:creationId xmlns:a16="http://schemas.microsoft.com/office/drawing/2014/main" id="{6DBA88A1-D5AD-4CDC-AF9F-1F62480B3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Freeform 19">
                  <a:extLst>
                    <a:ext uri="{FF2B5EF4-FFF2-40B4-BE49-F238E27FC236}">
                      <a16:creationId xmlns:a16="http://schemas.microsoft.com/office/drawing/2014/main" id="{7A719391-0305-4A6E-A7FA-EF1736BF1E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BFEE8498-2C56-45F1-BF06-5BD9F1C71009}"/>
                  </a:ext>
                </a:extLst>
              </p:cNvPr>
              <p:cNvSpPr txBox="1"/>
              <p:nvPr/>
            </p:nvSpPr>
            <p:spPr>
              <a:xfrm>
                <a:off x="1642853" y="1772142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工程采购</a:t>
                </a:r>
              </a:p>
            </p:txBody>
          </p:sp>
        </p:grp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A925BCAD-E358-41CD-9192-21D9C36A16D5}"/>
                </a:ext>
              </a:extLst>
            </p:cNvPr>
            <p:cNvGrpSpPr/>
            <p:nvPr/>
          </p:nvGrpSpPr>
          <p:grpSpPr>
            <a:xfrm>
              <a:off x="8521974" y="3178202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54" name="组合 153">
                <a:extLst>
                  <a:ext uri="{FF2B5EF4-FFF2-40B4-BE49-F238E27FC236}">
                    <a16:creationId xmlns:a16="http://schemas.microsoft.com/office/drawing/2014/main" id="{DC57415E-F03F-46BA-8730-69FD3AC7FF30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59" name="六边形 158">
                  <a:extLst>
                    <a:ext uri="{FF2B5EF4-FFF2-40B4-BE49-F238E27FC236}">
                      <a16:creationId xmlns:a16="http://schemas.microsoft.com/office/drawing/2014/main" id="{55184868-4230-4C9C-9C93-93E9A33E5CA3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六边形 159">
                  <a:extLst>
                    <a:ext uri="{FF2B5EF4-FFF2-40B4-BE49-F238E27FC236}">
                      <a16:creationId xmlns:a16="http://schemas.microsoft.com/office/drawing/2014/main" id="{2C7B864F-48DB-4E37-8F28-6199F13D57E8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55" name="Group 17">
                <a:extLst>
                  <a:ext uri="{FF2B5EF4-FFF2-40B4-BE49-F238E27FC236}">
                    <a16:creationId xmlns:a16="http://schemas.microsoft.com/office/drawing/2014/main" id="{E0B5F03D-D961-4406-AEE2-41ED25BC991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57" name="Freeform 18">
                  <a:extLst>
                    <a:ext uri="{FF2B5EF4-FFF2-40B4-BE49-F238E27FC236}">
                      <a16:creationId xmlns:a16="http://schemas.microsoft.com/office/drawing/2014/main" id="{5ACFDAB0-A6D3-4CAD-9A63-2B38B28A2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Freeform 19">
                  <a:extLst>
                    <a:ext uri="{FF2B5EF4-FFF2-40B4-BE49-F238E27FC236}">
                      <a16:creationId xmlns:a16="http://schemas.microsoft.com/office/drawing/2014/main" id="{4DD0FA53-8486-4101-9962-BD6BD008EB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id="{ECE157A8-9229-423A-8591-292976ED8A47}"/>
                  </a:ext>
                </a:extLst>
              </p:cNvPr>
              <p:cNvSpPr txBox="1"/>
              <p:nvPr/>
            </p:nvSpPr>
            <p:spPr>
              <a:xfrm>
                <a:off x="1642853" y="1780977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工程施工</a:t>
                </a:r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C9CC79AC-E431-4705-B2EF-FA8F6016E51D}"/>
                </a:ext>
              </a:extLst>
            </p:cNvPr>
            <p:cNvGrpSpPr/>
            <p:nvPr/>
          </p:nvGrpSpPr>
          <p:grpSpPr>
            <a:xfrm>
              <a:off x="8521974" y="3896256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47" name="组合 146">
                <a:extLst>
                  <a:ext uri="{FF2B5EF4-FFF2-40B4-BE49-F238E27FC236}">
                    <a16:creationId xmlns:a16="http://schemas.microsoft.com/office/drawing/2014/main" id="{1DFC49B1-95EC-4B42-A184-BF13A280DB82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52" name="六边形 151">
                  <a:extLst>
                    <a:ext uri="{FF2B5EF4-FFF2-40B4-BE49-F238E27FC236}">
                      <a16:creationId xmlns:a16="http://schemas.microsoft.com/office/drawing/2014/main" id="{340924F4-15B4-473E-8AA5-EB0744C46CE3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" name="六边形 152">
                  <a:extLst>
                    <a:ext uri="{FF2B5EF4-FFF2-40B4-BE49-F238E27FC236}">
                      <a16:creationId xmlns:a16="http://schemas.microsoft.com/office/drawing/2014/main" id="{DCDDF18B-10BD-40D8-8FE3-5AAF09A9493E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48" name="Group 17">
                <a:extLst>
                  <a:ext uri="{FF2B5EF4-FFF2-40B4-BE49-F238E27FC236}">
                    <a16:creationId xmlns:a16="http://schemas.microsoft.com/office/drawing/2014/main" id="{1705FF99-DB89-414D-8DC1-FBA9278E48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50" name="Freeform 18">
                  <a:extLst>
                    <a:ext uri="{FF2B5EF4-FFF2-40B4-BE49-F238E27FC236}">
                      <a16:creationId xmlns:a16="http://schemas.microsoft.com/office/drawing/2014/main" id="{B26BDC65-EC9C-4CBD-9A18-6881A7F1C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" name="Freeform 19">
                  <a:extLst>
                    <a:ext uri="{FF2B5EF4-FFF2-40B4-BE49-F238E27FC236}">
                      <a16:creationId xmlns:a16="http://schemas.microsoft.com/office/drawing/2014/main" id="{5D32066C-0E07-40DF-9288-687083B533C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C05C3F71-6CE5-45F5-8AB4-FCBA1BF6FBD5}"/>
                  </a:ext>
                </a:extLst>
              </p:cNvPr>
              <p:cNvSpPr txBox="1"/>
              <p:nvPr/>
            </p:nvSpPr>
            <p:spPr>
              <a:xfrm>
                <a:off x="1642853" y="1745636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验收监理</a:t>
                </a: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E432A858-1418-4EBC-865D-4CDB667C23F1}"/>
                </a:ext>
              </a:extLst>
            </p:cNvPr>
            <p:cNvGrpSpPr/>
            <p:nvPr/>
          </p:nvGrpSpPr>
          <p:grpSpPr>
            <a:xfrm>
              <a:off x="8521974" y="4614310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9F07C867-B039-44C5-9434-6536F80FAE96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45" name="六边形 144">
                  <a:extLst>
                    <a:ext uri="{FF2B5EF4-FFF2-40B4-BE49-F238E27FC236}">
                      <a16:creationId xmlns:a16="http://schemas.microsoft.com/office/drawing/2014/main" id="{6790CF40-761C-4BF3-B913-BF5E69D1E54A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" name="六边形 145">
                  <a:extLst>
                    <a:ext uri="{FF2B5EF4-FFF2-40B4-BE49-F238E27FC236}">
                      <a16:creationId xmlns:a16="http://schemas.microsoft.com/office/drawing/2014/main" id="{0136A755-1FA4-4CED-969C-A2D83F080364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41" name="Group 17">
                <a:extLst>
                  <a:ext uri="{FF2B5EF4-FFF2-40B4-BE49-F238E27FC236}">
                    <a16:creationId xmlns:a16="http://schemas.microsoft.com/office/drawing/2014/main" id="{6AC47911-B44F-4C91-8C03-AA938912249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43" name="Freeform 18">
                  <a:extLst>
                    <a:ext uri="{FF2B5EF4-FFF2-40B4-BE49-F238E27FC236}">
                      <a16:creationId xmlns:a16="http://schemas.microsoft.com/office/drawing/2014/main" id="{1EFE3960-68DC-4B80-84B6-268121ED2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" name="Freeform 19">
                  <a:extLst>
                    <a:ext uri="{FF2B5EF4-FFF2-40B4-BE49-F238E27FC236}">
                      <a16:creationId xmlns:a16="http://schemas.microsoft.com/office/drawing/2014/main" id="{94F80B4F-2046-4D23-8BB9-2198C283F3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id="{ECE7B630-A7AF-48E5-94D1-1716726C6FF8}"/>
                  </a:ext>
                </a:extLst>
              </p:cNvPr>
              <p:cNvSpPr txBox="1"/>
              <p:nvPr/>
            </p:nvSpPr>
            <p:spPr>
              <a:xfrm>
                <a:off x="1642853" y="1763306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调试和试车</a:t>
                </a:r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FBD41275-CC95-4593-9AAC-9C77F7709CB4}"/>
                </a:ext>
              </a:extLst>
            </p:cNvPr>
            <p:cNvGrpSpPr/>
            <p:nvPr/>
          </p:nvGrpSpPr>
          <p:grpSpPr>
            <a:xfrm>
              <a:off x="8521974" y="5332365"/>
              <a:ext cx="2448000" cy="576000"/>
              <a:chOff x="697049" y="1612935"/>
              <a:chExt cx="2642073" cy="801446"/>
            </a:xfrm>
            <a:effectLst>
              <a:outerShdw blurRad="50800" dist="50800" dir="5400000" sx="90000" sy="90000" algn="ctr" rotWithShape="0">
                <a:schemeClr val="tx1"/>
              </a:outerShdw>
            </a:effectLst>
          </p:grpSpPr>
          <p:grpSp>
            <p:nvGrpSpPr>
              <p:cNvPr id="133" name="组合 132">
                <a:extLst>
                  <a:ext uri="{FF2B5EF4-FFF2-40B4-BE49-F238E27FC236}">
                    <a16:creationId xmlns:a16="http://schemas.microsoft.com/office/drawing/2014/main" id="{613B0D2F-782C-4DF4-A93E-79EC48A41877}"/>
                  </a:ext>
                </a:extLst>
              </p:cNvPr>
              <p:cNvGrpSpPr/>
              <p:nvPr/>
            </p:nvGrpSpPr>
            <p:grpSpPr>
              <a:xfrm>
                <a:off x="697049" y="1612935"/>
                <a:ext cx="2642073" cy="801446"/>
                <a:chOff x="2183817" y="975542"/>
                <a:chExt cx="1632394" cy="1407237"/>
              </a:xfrm>
            </p:grpSpPr>
            <p:sp>
              <p:nvSpPr>
                <p:cNvPr id="138" name="六边形 137">
                  <a:extLst>
                    <a:ext uri="{FF2B5EF4-FFF2-40B4-BE49-F238E27FC236}">
                      <a16:creationId xmlns:a16="http://schemas.microsoft.com/office/drawing/2014/main" id="{1B6098D6-D278-406E-87D8-8A998235E1B9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622300" dist="317500" dir="2400000" algn="tl" rotWithShape="0">
                    <a:srgbClr val="69696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" name="六边形 138">
                  <a:extLst>
                    <a:ext uri="{FF2B5EF4-FFF2-40B4-BE49-F238E27FC236}">
                      <a16:creationId xmlns:a16="http://schemas.microsoft.com/office/drawing/2014/main" id="{02466CA4-15D4-4E00-9B10-895160514D29}"/>
                    </a:ext>
                  </a:extLst>
                </p:cNvPr>
                <p:cNvSpPr/>
                <p:nvPr/>
              </p:nvSpPr>
              <p:spPr>
                <a:xfrm>
                  <a:off x="2183817" y="975542"/>
                  <a:ext cx="1632394" cy="1407237"/>
                </a:xfrm>
                <a:prstGeom prst="hexagon">
                  <a:avLst/>
                </a:prstGeom>
                <a:gradFill>
                  <a:gsLst>
                    <a:gs pos="64000">
                      <a:srgbClr val="F3F3F3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rgbClr val="F9F9F9"/>
                    </a:gs>
                  </a:gsLst>
                  <a:lin ang="2700000" scaled="1"/>
                </a:gradFill>
                <a:ln w="38100">
                  <a:solidFill>
                    <a:srgbClr val="FFC000"/>
                  </a:solidFill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4" name="Group 17">
                <a:extLst>
                  <a:ext uri="{FF2B5EF4-FFF2-40B4-BE49-F238E27FC236}">
                    <a16:creationId xmlns:a16="http://schemas.microsoft.com/office/drawing/2014/main" id="{9A6A33EB-DAFB-4FA1-9F59-D22F8957876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754" y="1782204"/>
                <a:ext cx="431239" cy="462908"/>
                <a:chOff x="231" y="1205"/>
                <a:chExt cx="640" cy="687"/>
              </a:xfrm>
              <a:solidFill>
                <a:srgbClr val="F6615B"/>
              </a:solidFill>
            </p:grpSpPr>
            <p:sp>
              <p:nvSpPr>
                <p:cNvPr id="136" name="Freeform 18">
                  <a:extLst>
                    <a:ext uri="{FF2B5EF4-FFF2-40B4-BE49-F238E27FC236}">
                      <a16:creationId xmlns:a16="http://schemas.microsoft.com/office/drawing/2014/main" id="{80EAA0E8-BCFE-4ACC-B1AF-967787034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" y="1205"/>
                  <a:ext cx="499" cy="687"/>
                </a:xfrm>
                <a:custGeom>
                  <a:avLst/>
                  <a:gdLst>
                    <a:gd name="T0" fmla="*/ 442 w 499"/>
                    <a:gd name="T1" fmla="*/ 629 h 687"/>
                    <a:gd name="T2" fmla="*/ 57 w 499"/>
                    <a:gd name="T3" fmla="*/ 629 h 687"/>
                    <a:gd name="T4" fmla="*/ 57 w 499"/>
                    <a:gd name="T5" fmla="*/ 200 h 687"/>
                    <a:gd name="T6" fmla="*/ 200 w 499"/>
                    <a:gd name="T7" fmla="*/ 200 h 687"/>
                    <a:gd name="T8" fmla="*/ 200 w 499"/>
                    <a:gd name="T9" fmla="*/ 57 h 687"/>
                    <a:gd name="T10" fmla="*/ 442 w 499"/>
                    <a:gd name="T11" fmla="*/ 57 h 687"/>
                    <a:gd name="T12" fmla="*/ 442 w 499"/>
                    <a:gd name="T13" fmla="*/ 116 h 687"/>
                    <a:gd name="T14" fmla="*/ 494 w 499"/>
                    <a:gd name="T15" fmla="*/ 64 h 687"/>
                    <a:gd name="T16" fmla="*/ 499 w 499"/>
                    <a:gd name="T17" fmla="*/ 59 h 687"/>
                    <a:gd name="T18" fmla="*/ 499 w 499"/>
                    <a:gd name="T19" fmla="*/ 0 h 687"/>
                    <a:gd name="T20" fmla="*/ 143 w 499"/>
                    <a:gd name="T21" fmla="*/ 0 h 687"/>
                    <a:gd name="T22" fmla="*/ 143 w 499"/>
                    <a:gd name="T23" fmla="*/ 0 h 687"/>
                    <a:gd name="T24" fmla="*/ 0 w 499"/>
                    <a:gd name="T25" fmla="*/ 143 h 687"/>
                    <a:gd name="T26" fmla="*/ 0 w 499"/>
                    <a:gd name="T27" fmla="*/ 687 h 687"/>
                    <a:gd name="T28" fmla="*/ 499 w 499"/>
                    <a:gd name="T29" fmla="*/ 687 h 687"/>
                    <a:gd name="T30" fmla="*/ 499 w 499"/>
                    <a:gd name="T31" fmla="*/ 429 h 687"/>
                    <a:gd name="T32" fmla="*/ 442 w 499"/>
                    <a:gd name="T33" fmla="*/ 486 h 687"/>
                    <a:gd name="T34" fmla="*/ 442 w 499"/>
                    <a:gd name="T35" fmla="*/ 629 h 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9" h="687">
                      <a:moveTo>
                        <a:pt x="442" y="629"/>
                      </a:moveTo>
                      <a:lnTo>
                        <a:pt x="57" y="629"/>
                      </a:lnTo>
                      <a:lnTo>
                        <a:pt x="57" y="200"/>
                      </a:lnTo>
                      <a:lnTo>
                        <a:pt x="200" y="200"/>
                      </a:lnTo>
                      <a:lnTo>
                        <a:pt x="200" y="57"/>
                      </a:lnTo>
                      <a:lnTo>
                        <a:pt x="442" y="57"/>
                      </a:lnTo>
                      <a:lnTo>
                        <a:pt x="442" y="116"/>
                      </a:lnTo>
                      <a:lnTo>
                        <a:pt x="494" y="64"/>
                      </a:lnTo>
                      <a:lnTo>
                        <a:pt x="499" y="59"/>
                      </a:lnTo>
                      <a:lnTo>
                        <a:pt x="499" y="0"/>
                      </a:lnTo>
                      <a:lnTo>
                        <a:pt x="143" y="0"/>
                      </a:lnTo>
                      <a:lnTo>
                        <a:pt x="143" y="0"/>
                      </a:lnTo>
                      <a:lnTo>
                        <a:pt x="0" y="143"/>
                      </a:lnTo>
                      <a:lnTo>
                        <a:pt x="0" y="687"/>
                      </a:lnTo>
                      <a:lnTo>
                        <a:pt x="499" y="687"/>
                      </a:lnTo>
                      <a:lnTo>
                        <a:pt x="499" y="429"/>
                      </a:lnTo>
                      <a:lnTo>
                        <a:pt x="442" y="486"/>
                      </a:lnTo>
                      <a:lnTo>
                        <a:pt x="442" y="62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" name="Freeform 19">
                  <a:extLst>
                    <a:ext uri="{FF2B5EF4-FFF2-40B4-BE49-F238E27FC236}">
                      <a16:creationId xmlns:a16="http://schemas.microsoft.com/office/drawing/2014/main" id="{4B02A1D1-6C71-49D1-B55E-D3241903F3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6" y="1310"/>
                  <a:ext cx="435" cy="431"/>
                </a:xfrm>
                <a:custGeom>
                  <a:avLst/>
                  <a:gdLst>
                    <a:gd name="T0" fmla="*/ 50 w 435"/>
                    <a:gd name="T1" fmla="*/ 279 h 431"/>
                    <a:gd name="T2" fmla="*/ 50 w 435"/>
                    <a:gd name="T3" fmla="*/ 279 h 431"/>
                    <a:gd name="T4" fmla="*/ 50 w 435"/>
                    <a:gd name="T5" fmla="*/ 279 h 431"/>
                    <a:gd name="T6" fmla="*/ 50 w 435"/>
                    <a:gd name="T7" fmla="*/ 279 h 431"/>
                    <a:gd name="T8" fmla="*/ 0 w 435"/>
                    <a:gd name="T9" fmla="*/ 431 h 431"/>
                    <a:gd name="T10" fmla="*/ 155 w 435"/>
                    <a:gd name="T11" fmla="*/ 381 h 431"/>
                    <a:gd name="T12" fmla="*/ 155 w 435"/>
                    <a:gd name="T13" fmla="*/ 381 h 431"/>
                    <a:gd name="T14" fmla="*/ 155 w 435"/>
                    <a:gd name="T15" fmla="*/ 381 h 431"/>
                    <a:gd name="T16" fmla="*/ 155 w 435"/>
                    <a:gd name="T17" fmla="*/ 381 h 431"/>
                    <a:gd name="T18" fmla="*/ 435 w 435"/>
                    <a:gd name="T19" fmla="*/ 102 h 431"/>
                    <a:gd name="T20" fmla="*/ 330 w 435"/>
                    <a:gd name="T21" fmla="*/ 0 h 431"/>
                    <a:gd name="T22" fmla="*/ 50 w 435"/>
                    <a:gd name="T23" fmla="*/ 279 h 431"/>
                    <a:gd name="T24" fmla="*/ 50 w 435"/>
                    <a:gd name="T25" fmla="*/ 279 h 431"/>
                    <a:gd name="T26" fmla="*/ 141 w 435"/>
                    <a:gd name="T27" fmla="*/ 360 h 431"/>
                    <a:gd name="T28" fmla="*/ 38 w 435"/>
                    <a:gd name="T29" fmla="*/ 396 h 431"/>
                    <a:gd name="T30" fmla="*/ 72 w 435"/>
                    <a:gd name="T31" fmla="*/ 291 h 431"/>
                    <a:gd name="T32" fmla="*/ 141 w 435"/>
                    <a:gd name="T33" fmla="*/ 36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5" h="431">
                      <a:moveTo>
                        <a:pt x="50" y="279"/>
                      </a:move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lnTo>
                        <a:pt x="0" y="43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155" y="381"/>
                      </a:lnTo>
                      <a:lnTo>
                        <a:pt x="435" y="102"/>
                      </a:lnTo>
                      <a:lnTo>
                        <a:pt x="330" y="0"/>
                      </a:lnTo>
                      <a:lnTo>
                        <a:pt x="50" y="279"/>
                      </a:lnTo>
                      <a:lnTo>
                        <a:pt x="50" y="279"/>
                      </a:lnTo>
                      <a:close/>
                      <a:moveTo>
                        <a:pt x="141" y="360"/>
                      </a:moveTo>
                      <a:lnTo>
                        <a:pt x="38" y="396"/>
                      </a:lnTo>
                      <a:lnTo>
                        <a:pt x="72" y="291"/>
                      </a:lnTo>
                      <a:lnTo>
                        <a:pt x="141" y="3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4F4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5" name="文本框 134">
                <a:extLst>
                  <a:ext uri="{FF2B5EF4-FFF2-40B4-BE49-F238E27FC236}">
                    <a16:creationId xmlns:a16="http://schemas.microsoft.com/office/drawing/2014/main" id="{085DECBE-8BD7-491C-9B65-EA1D4A5C1469}"/>
                  </a:ext>
                </a:extLst>
              </p:cNvPr>
              <p:cNvSpPr txBox="1"/>
              <p:nvPr/>
            </p:nvSpPr>
            <p:spPr>
              <a:xfrm>
                <a:off x="1642853" y="1745636"/>
                <a:ext cx="1696269" cy="466283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服务</a:t>
                </a:r>
              </a:p>
            </p:txBody>
          </p:sp>
        </p:grpSp>
      </p:grpSp>
      <p:sp>
        <p:nvSpPr>
          <p:cNvPr id="217" name="矩形 216">
            <a:extLst>
              <a:ext uri="{FF2B5EF4-FFF2-40B4-BE49-F238E27FC236}">
                <a16:creationId xmlns:a16="http://schemas.microsoft.com/office/drawing/2014/main" id="{269BDF1F-F86F-48A4-9EC8-6A9004A98EBB}"/>
              </a:ext>
            </a:extLst>
          </p:cNvPr>
          <p:cNvSpPr/>
          <p:nvPr/>
        </p:nvSpPr>
        <p:spPr>
          <a:xfrm>
            <a:off x="1648075" y="756349"/>
            <a:ext cx="6803899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建设工程全过程质量行为导则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8F38D6-B2A1-4A6E-8581-DBDEF8C5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88" y="1491344"/>
            <a:ext cx="3284819" cy="4716956"/>
          </a:xfrm>
          <a:prstGeom prst="flowChartAlternateProcess">
            <a:avLst/>
          </a:prstGeom>
          <a:ln w="12700">
            <a:solidFill>
              <a:srgbClr val="000066"/>
            </a:solidFill>
          </a:ln>
        </p:spPr>
      </p:pic>
    </p:spTree>
    <p:extLst>
      <p:ext uri="{BB962C8B-B14F-4D97-AF65-F5344CB8AC3E}">
        <p14:creationId xmlns:p14="http://schemas.microsoft.com/office/powerpoint/2010/main" val="1907812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2" grpId="0"/>
      <p:bldP spid="2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325C20F7-880E-45CC-A585-083458177F23}"/>
              </a:ext>
            </a:extLst>
          </p:cNvPr>
          <p:cNvCxnSpPr>
            <a:cxnSpLocks/>
          </p:cNvCxnSpPr>
          <p:nvPr/>
        </p:nvCxnSpPr>
        <p:spPr>
          <a:xfrm>
            <a:off x="3650425" y="2272145"/>
            <a:ext cx="11173" cy="3472873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51644" y="758863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核心观点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之一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质量体系建设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23F813F-8D20-47C5-846B-4FC7925B35D6}"/>
              </a:ext>
            </a:extLst>
          </p:cNvPr>
          <p:cNvSpPr/>
          <p:nvPr/>
        </p:nvSpPr>
        <p:spPr bwMode="auto">
          <a:xfrm>
            <a:off x="3346098" y="3685016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AE447B9-B988-4F92-AB97-4022A9B36708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5" name="原创设计师QQ598969553     _3">
              <a:extLst>
                <a:ext uri="{FF2B5EF4-FFF2-40B4-BE49-F238E27FC236}">
                  <a16:creationId xmlns:a16="http://schemas.microsoft.com/office/drawing/2014/main" id="{A7908EA6-3D32-4B22-9120-4BF0EC88B1AA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4">
                <a:extLst>
                  <a:ext uri="{FF2B5EF4-FFF2-40B4-BE49-F238E27FC236}">
                    <a16:creationId xmlns:a16="http://schemas.microsoft.com/office/drawing/2014/main" id="{F15AED80-5923-49CE-B48E-B2299921E8F9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BD06397-A7B4-4366-8389-0C21C56851B2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原创设计师QQ598969553     _22">
              <a:extLst>
                <a:ext uri="{FF2B5EF4-FFF2-40B4-BE49-F238E27FC236}">
                  <a16:creationId xmlns:a16="http://schemas.microsoft.com/office/drawing/2014/main" id="{C3129694-E6C5-4E3C-B722-3CACC1E4D462}"/>
                </a:ext>
              </a:extLst>
            </p:cNvPr>
            <p:cNvSpPr txBox="1"/>
            <p:nvPr/>
          </p:nvSpPr>
          <p:spPr>
            <a:xfrm>
              <a:off x="1616351" y="287481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质量</a:t>
              </a:r>
              <a:r>
                <a:rPr lang="zh-CN" altLang="en-US" sz="2400" dirty="0">
                  <a:solidFill>
                    <a:prstClr val="black"/>
                  </a:solidFill>
                </a:rPr>
                <a:t>体系</a:t>
              </a:r>
              <a:endParaRPr lang="en-US" altLang="zh-CN" sz="2400" dirty="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建设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184CA8B7-DC73-4DF9-BDE1-01D635EE08B4}"/>
              </a:ext>
            </a:extLst>
          </p:cNvPr>
          <p:cNvSpPr/>
          <p:nvPr/>
        </p:nvSpPr>
        <p:spPr bwMode="auto">
          <a:xfrm>
            <a:off x="3346098" y="2619754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72">
            <a:extLst>
              <a:ext uri="{FF2B5EF4-FFF2-40B4-BE49-F238E27FC236}">
                <a16:creationId xmlns:a16="http://schemas.microsoft.com/office/drawing/2014/main" id="{3D225589-7964-44B7-B76F-0053739BA363}"/>
              </a:ext>
            </a:extLst>
          </p:cNvPr>
          <p:cNvSpPr txBox="1"/>
          <p:nvPr/>
        </p:nvSpPr>
        <p:spPr bwMode="auto">
          <a:xfrm>
            <a:off x="4114181" y="2707699"/>
            <a:ext cx="74814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质量管理核心</a:t>
            </a:r>
          </a:p>
        </p:txBody>
      </p:sp>
      <p:sp>
        <p:nvSpPr>
          <p:cNvPr id="21" name="TextBox 72">
            <a:extLst>
              <a:ext uri="{FF2B5EF4-FFF2-40B4-BE49-F238E27FC236}">
                <a16:creationId xmlns:a16="http://schemas.microsoft.com/office/drawing/2014/main" id="{B5CBB60C-CF44-41E1-B729-60A191102DD1}"/>
              </a:ext>
            </a:extLst>
          </p:cNvPr>
          <p:cNvSpPr txBox="1"/>
          <p:nvPr/>
        </p:nvSpPr>
        <p:spPr bwMode="auto">
          <a:xfrm>
            <a:off x="4114181" y="3772961"/>
            <a:ext cx="544692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质量保证子体系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034DC06-DDA5-4065-84FF-1D1D43E1FFAC}"/>
              </a:ext>
            </a:extLst>
          </p:cNvPr>
          <p:cNvSpPr/>
          <p:nvPr/>
        </p:nvSpPr>
        <p:spPr bwMode="auto">
          <a:xfrm>
            <a:off x="3346098" y="4750278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TextBox 72">
            <a:extLst>
              <a:ext uri="{FF2B5EF4-FFF2-40B4-BE49-F238E27FC236}">
                <a16:creationId xmlns:a16="http://schemas.microsoft.com/office/drawing/2014/main" id="{4FD7ED1F-F76D-4EFA-A207-E44AFBBA9908}"/>
              </a:ext>
            </a:extLst>
          </p:cNvPr>
          <p:cNvSpPr txBox="1"/>
          <p:nvPr/>
        </p:nvSpPr>
        <p:spPr bwMode="auto">
          <a:xfrm>
            <a:off x="4114181" y="4838223"/>
            <a:ext cx="79005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质量监督子体系</a:t>
            </a:r>
          </a:p>
        </p:txBody>
      </p:sp>
      <p:sp>
        <p:nvSpPr>
          <p:cNvPr id="24" name="TextBox 41">
            <a:extLst>
              <a:ext uri="{FF2B5EF4-FFF2-40B4-BE49-F238E27FC236}">
                <a16:creationId xmlns:a16="http://schemas.microsoft.com/office/drawing/2014/main" id="{612103BE-DE27-4FBD-A6FD-70D3E40273DC}"/>
              </a:ext>
            </a:extLst>
          </p:cNvPr>
          <p:cNvSpPr txBox="1"/>
          <p:nvPr/>
        </p:nvSpPr>
        <p:spPr>
          <a:xfrm>
            <a:off x="4112144" y="3728053"/>
            <a:ext cx="6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项目质量管理重在体系建设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D812DE-B763-42B3-AE60-361A3FF1DAA4}"/>
              </a:ext>
            </a:extLst>
          </p:cNvPr>
          <p:cNvGrpSpPr/>
          <p:nvPr/>
        </p:nvGrpSpPr>
        <p:grpSpPr>
          <a:xfrm>
            <a:off x="3341110" y="2788170"/>
            <a:ext cx="8883503" cy="2255787"/>
            <a:chOff x="3313589" y="2769698"/>
            <a:chExt cx="8883503" cy="225578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A5227AC-255B-4124-87ED-F8B88DCFA1FA}"/>
                </a:ext>
              </a:extLst>
            </p:cNvPr>
            <p:cNvGrpSpPr/>
            <p:nvPr/>
          </p:nvGrpSpPr>
          <p:grpSpPr>
            <a:xfrm>
              <a:off x="3635705" y="2769698"/>
              <a:ext cx="8561387" cy="2255787"/>
              <a:chOff x="1682630" y="4451547"/>
              <a:chExt cx="8561387" cy="2255787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351"/>
              <a:stretch/>
            </p:blipFill>
            <p:spPr bwMode="auto">
              <a:xfrm>
                <a:off x="1682630" y="4451547"/>
                <a:ext cx="8561387" cy="225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椭圆 2"/>
              <p:cNvSpPr/>
              <p:nvPr/>
            </p:nvSpPr>
            <p:spPr>
              <a:xfrm>
                <a:off x="3402617" y="5832665"/>
                <a:ext cx="1527858" cy="567159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4909292" y="5834590"/>
                <a:ext cx="1225000" cy="567159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6138167" y="5836515"/>
                <a:ext cx="1225000" cy="567159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D76D6E7-84D4-4A88-83BB-CFA6CAEA95DE}"/>
                </a:ext>
              </a:extLst>
            </p:cNvPr>
            <p:cNvSpPr/>
            <p:nvPr/>
          </p:nvSpPr>
          <p:spPr bwMode="auto">
            <a:xfrm>
              <a:off x="3313589" y="3665007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97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3.33333E-6 L -0.19193 -0.3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 animBg="1"/>
      <p:bldP spid="22" grpId="1" animBg="1"/>
      <p:bldP spid="23" grpId="0"/>
      <p:bldP spid="23" grpId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878189" y="1478026"/>
            <a:ext cx="2453832" cy="69614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8189" y="1502935"/>
            <a:ext cx="24538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black"/>
                </a:solidFill>
              </a:rPr>
              <a:t>项目质量管理核心</a:t>
            </a:r>
            <a:endParaRPr lang="en-US" altLang="zh-CN" b="1" dirty="0">
              <a:solidFill>
                <a:prstClr val="black"/>
              </a:solidFill>
            </a:endParaRPr>
          </a:p>
          <a:p>
            <a:pPr algn="ctr"/>
            <a:r>
              <a:rPr lang="zh-CN" altLang="en-US" b="1" dirty="0">
                <a:solidFill>
                  <a:prstClr val="black"/>
                </a:solidFill>
              </a:rPr>
              <a:t>（项目经理）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13562" y="768383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核心观点之一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质量体系建设</a:t>
            </a:r>
            <a:endParaRPr lang="en-US" altLang="zh-CN" sz="2800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8189" y="5488419"/>
            <a:ext cx="24538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black"/>
                </a:solidFill>
              </a:rPr>
              <a:t>工程实体质量（班组）</a:t>
            </a:r>
            <a:endParaRPr lang="en-US" altLang="zh-CN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8189" y="6103819"/>
            <a:ext cx="24538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black"/>
                </a:solidFill>
              </a:rPr>
              <a:t>工程实体质量</a:t>
            </a:r>
            <a:endParaRPr lang="en-US" altLang="zh-CN" b="1" dirty="0">
              <a:solidFill>
                <a:prstClr val="black"/>
              </a:solidFill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6105104" y="5868792"/>
            <a:ext cx="1" cy="2325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6841165" y="2502057"/>
            <a:ext cx="2736000" cy="37125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52697" y="2502057"/>
            <a:ext cx="2757268" cy="2720922"/>
            <a:chOff x="6490561" y="2502057"/>
            <a:chExt cx="2757268" cy="2720922"/>
          </a:xfrm>
        </p:grpSpPr>
        <p:sp>
          <p:nvSpPr>
            <p:cNvPr id="10" name="TextBox 9"/>
            <p:cNvSpPr txBox="1"/>
            <p:nvPr/>
          </p:nvSpPr>
          <p:spPr>
            <a:xfrm>
              <a:off x="6511829" y="2502057"/>
              <a:ext cx="2736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项目质量总监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90561" y="3103957"/>
              <a:ext cx="2736000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质量监督管理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项目质量监督部门和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质量工程师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质量监督管理制度和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altLang="zh-CN" b="1" dirty="0">
                  <a:solidFill>
                    <a:prstClr val="black"/>
                  </a:solidFill>
                </a:rPr>
                <a:t> </a:t>
              </a:r>
              <a:r>
                <a:rPr lang="zh-CN" altLang="en-US" b="1" dirty="0">
                  <a:solidFill>
                    <a:prstClr val="black"/>
                  </a:solidFill>
                </a:rPr>
                <a:t>岗位职责等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90604" y="4853647"/>
              <a:ext cx="2736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成品质量检验</a:t>
              </a:r>
            </a:p>
          </p:txBody>
        </p:sp>
      </p:grpSp>
      <p:cxnSp>
        <p:nvCxnSpPr>
          <p:cNvPr id="45" name="直接箭头连接符 44"/>
          <p:cNvCxnSpPr/>
          <p:nvPr/>
        </p:nvCxnSpPr>
        <p:spPr>
          <a:xfrm flipH="1">
            <a:off x="7341657" y="5615210"/>
            <a:ext cx="53245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2741690" y="2500132"/>
            <a:ext cx="2736000" cy="37125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41690" y="2500132"/>
            <a:ext cx="2736000" cy="2709347"/>
            <a:chOff x="2379554" y="2500132"/>
            <a:chExt cx="2736000" cy="2709347"/>
          </a:xfrm>
        </p:grpSpPr>
        <p:sp>
          <p:nvSpPr>
            <p:cNvPr id="7" name="TextBox 6"/>
            <p:cNvSpPr txBox="1"/>
            <p:nvPr/>
          </p:nvSpPr>
          <p:spPr>
            <a:xfrm>
              <a:off x="2379554" y="2500132"/>
              <a:ext cx="2736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各质量要素分管领导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79554" y="3103957"/>
              <a:ext cx="2736000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人力资源要素管理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机械设备要素管理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施工物资要素管理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施工工艺要素管理</a:t>
              </a:r>
              <a:endParaRPr lang="en-US" altLang="zh-CN" b="1" dirty="0">
                <a:solidFill>
                  <a:prstClr val="black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施工环境要素管理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9554" y="4840147"/>
              <a:ext cx="2736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</a:rPr>
                <a:t>过程质量要素控制和管理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368923" y="2174175"/>
            <a:ext cx="3505183" cy="3441035"/>
            <a:chOff x="4006787" y="2174175"/>
            <a:chExt cx="3505183" cy="344103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822069" y="2174175"/>
              <a:ext cx="0" cy="60514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5115554" y="2777398"/>
              <a:ext cx="1373125" cy="192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7511969" y="2871389"/>
              <a:ext cx="1" cy="232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>
              <a:off x="7511969" y="4621079"/>
              <a:ext cx="1" cy="232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7511969" y="5209479"/>
              <a:ext cx="0" cy="392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4006787" y="2869464"/>
              <a:ext cx="1" cy="232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H="1">
              <a:off x="4006787" y="4581285"/>
              <a:ext cx="1" cy="232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4006787" y="5222979"/>
              <a:ext cx="0" cy="392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4006787" y="5615210"/>
              <a:ext cx="49769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01B14BE-63D7-429B-9ACF-5E1734C52F69}"/>
              </a:ext>
            </a:extLst>
          </p:cNvPr>
          <p:cNvGrpSpPr/>
          <p:nvPr/>
        </p:nvGrpSpPr>
        <p:grpSpPr>
          <a:xfrm>
            <a:off x="3674432" y="2174175"/>
            <a:ext cx="4894156" cy="3601592"/>
            <a:chOff x="3674432" y="2174175"/>
            <a:chExt cx="4894156" cy="3601592"/>
          </a:xfrm>
        </p:grpSpPr>
        <p:cxnSp>
          <p:nvCxnSpPr>
            <p:cNvPr id="59" name="直接连接符 58"/>
            <p:cNvCxnSpPr>
              <a:cxnSpLocks/>
            </p:cNvCxnSpPr>
            <p:nvPr/>
          </p:nvCxnSpPr>
          <p:spPr>
            <a:xfrm>
              <a:off x="8568587" y="4601263"/>
              <a:ext cx="0" cy="1170474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 flipH="1">
              <a:off x="7341657" y="5764192"/>
              <a:ext cx="122693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568587" y="2871389"/>
              <a:ext cx="0" cy="230643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V="1">
              <a:off x="3674432" y="5221054"/>
              <a:ext cx="0" cy="55471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flipV="1">
              <a:off x="3674432" y="2843171"/>
              <a:ext cx="0" cy="2588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箭头连接符 79"/>
            <p:cNvCxnSpPr/>
            <p:nvPr/>
          </p:nvCxnSpPr>
          <p:spPr>
            <a:xfrm flipH="1">
              <a:off x="5477691" y="2626923"/>
              <a:ext cx="1375049" cy="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箭头连接符 85"/>
            <p:cNvCxnSpPr/>
            <p:nvPr/>
          </p:nvCxnSpPr>
          <p:spPr>
            <a:xfrm flipV="1">
              <a:off x="6508293" y="2174175"/>
              <a:ext cx="0" cy="4527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428263" y="1826100"/>
            <a:ext cx="856527" cy="36933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E5FBDCB9-B2A6-430F-B511-59D4C03C3555}"/>
              </a:ext>
            </a:extLst>
          </p:cNvPr>
          <p:cNvCxnSpPr>
            <a:cxnSpLocks/>
          </p:cNvCxnSpPr>
          <p:nvPr/>
        </p:nvCxnSpPr>
        <p:spPr>
          <a:xfrm>
            <a:off x="3687262" y="5771737"/>
            <a:ext cx="1190927" cy="40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F54F9A1-A3D7-4D8C-AE74-5B036BEEE799}"/>
              </a:ext>
            </a:extLst>
          </p:cNvPr>
          <p:cNvCxnSpPr>
            <a:cxnSpLocks/>
          </p:cNvCxnSpPr>
          <p:nvPr/>
        </p:nvCxnSpPr>
        <p:spPr>
          <a:xfrm>
            <a:off x="3668531" y="4581285"/>
            <a:ext cx="1" cy="27236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4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B5512BB-802F-4869-8146-0B202A88A8E1}"/>
              </a:ext>
            </a:extLst>
          </p:cNvPr>
          <p:cNvCxnSpPr>
            <a:cxnSpLocks/>
          </p:cNvCxnSpPr>
          <p:nvPr/>
        </p:nvCxnSpPr>
        <p:spPr>
          <a:xfrm>
            <a:off x="3661598" y="2198255"/>
            <a:ext cx="0" cy="3266331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51643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核心观点之一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质量体系建设</a:t>
            </a:r>
            <a:endParaRPr lang="en-US" altLang="zh-CN" sz="2800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F7704BB-AA7C-4F77-96FE-0115AED78A6D}"/>
              </a:ext>
            </a:extLst>
          </p:cNvPr>
          <p:cNvSpPr/>
          <p:nvPr/>
        </p:nvSpPr>
        <p:spPr bwMode="auto">
          <a:xfrm>
            <a:off x="3356766" y="4306899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D181E63-0397-4422-861F-2DAFFFBA2439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>
              <a:extLst>
                <a:ext uri="{FF2B5EF4-FFF2-40B4-BE49-F238E27FC236}">
                  <a16:creationId xmlns:a16="http://schemas.microsoft.com/office/drawing/2014/main" id="{ED04EFB8-175A-4E4D-8407-AFE1DEF4F000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>
                <a:extLst>
                  <a:ext uri="{FF2B5EF4-FFF2-40B4-BE49-F238E27FC236}">
                    <a16:creationId xmlns:a16="http://schemas.microsoft.com/office/drawing/2014/main" id="{96D4A344-0C5F-4D2E-B766-7C26149B082F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6603FC-6922-42AB-B7EE-C0904F2C47FD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原创设计师QQ598969553     _22">
              <a:extLst>
                <a:ext uri="{FF2B5EF4-FFF2-40B4-BE49-F238E27FC236}">
                  <a16:creationId xmlns:a16="http://schemas.microsoft.com/office/drawing/2014/main" id="{D11B92C5-103B-48DD-A58C-3C40E2F5E362}"/>
                </a:ext>
              </a:extLst>
            </p:cNvPr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质量管理</a:t>
              </a:r>
              <a:endParaRPr lang="en-US" altLang="zh-CN" sz="2400" dirty="0">
                <a:solidFill>
                  <a:schemeClr val="tx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核心</a:t>
              </a:r>
              <a:endParaRPr lang="en-US" altLang="zh-CN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42F422FB-60A9-4CD7-BCB3-B55B8492EFF5}"/>
              </a:ext>
            </a:extLst>
          </p:cNvPr>
          <p:cNvSpPr/>
          <p:nvPr/>
        </p:nvSpPr>
        <p:spPr bwMode="auto">
          <a:xfrm>
            <a:off x="3356766" y="2859168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72">
            <a:extLst>
              <a:ext uri="{FF2B5EF4-FFF2-40B4-BE49-F238E27FC236}">
                <a16:creationId xmlns:a16="http://schemas.microsoft.com/office/drawing/2014/main" id="{7D76DEAA-7810-46A6-AC2C-DA925D97B89B}"/>
              </a:ext>
            </a:extLst>
          </p:cNvPr>
          <p:cNvSpPr txBox="1"/>
          <p:nvPr/>
        </p:nvSpPr>
        <p:spPr bwMode="auto">
          <a:xfrm>
            <a:off x="4102904" y="2817395"/>
            <a:ext cx="748146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根据法律规定和企业授权，对项目质量行使管理职权，落实企业对项目质量的决策内容。</a:t>
            </a:r>
          </a:p>
        </p:txBody>
      </p:sp>
      <p:sp>
        <p:nvSpPr>
          <p:cNvPr id="16" name="TextBox 72">
            <a:extLst>
              <a:ext uri="{FF2B5EF4-FFF2-40B4-BE49-F238E27FC236}">
                <a16:creationId xmlns:a16="http://schemas.microsoft.com/office/drawing/2014/main" id="{AC9BD6F8-16E9-4BFF-B891-689AF8281AA3}"/>
              </a:ext>
            </a:extLst>
          </p:cNvPr>
          <p:cNvSpPr txBox="1"/>
          <p:nvPr/>
        </p:nvSpPr>
        <p:spPr bwMode="auto">
          <a:xfrm>
            <a:off x="4102904" y="4382089"/>
            <a:ext cx="544692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对工程项目质量承担法定责任。</a:t>
            </a: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4CF5E9F1-8120-47C8-BB4C-77E31029CCE9}"/>
              </a:ext>
            </a:extLst>
          </p:cNvPr>
          <p:cNvSpPr txBox="1"/>
          <p:nvPr/>
        </p:nvSpPr>
        <p:spPr>
          <a:xfrm>
            <a:off x="4102904" y="3728054"/>
            <a:ext cx="445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项目经理是项目质量管理核心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38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3.33333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liujunjun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378" y="5665744"/>
            <a:ext cx="10173194" cy="1209675"/>
          </a:xfrm>
          <a:prstGeom prst="rect">
            <a:avLst/>
          </a:prstGeom>
          <a:noFill/>
        </p:spPr>
      </p:pic>
      <p:cxnSp>
        <p:nvCxnSpPr>
          <p:cNvPr id="163" name="直接箭头连接符 162">
            <a:extLst>
              <a:ext uri="{FF2B5EF4-FFF2-40B4-BE49-F238E27FC236}">
                <a16:creationId xmlns:a16="http://schemas.microsoft.com/office/drawing/2014/main" id="{73B89CB4-4F3C-49B6-9384-047DB3DE3FCC}"/>
              </a:ext>
            </a:extLst>
          </p:cNvPr>
          <p:cNvCxnSpPr>
            <a:cxnSpLocks/>
          </p:cNvCxnSpPr>
          <p:nvPr/>
        </p:nvCxnSpPr>
        <p:spPr>
          <a:xfrm>
            <a:off x="4842830" y="764630"/>
            <a:ext cx="0" cy="517897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5" descr="G:\国家优质工程奖徽logo1.png">
            <a:extLst>
              <a:ext uri="{FF2B5EF4-FFF2-40B4-BE49-F238E27FC236}">
                <a16:creationId xmlns:a16="http://schemas.microsoft.com/office/drawing/2014/main" id="{8B3FC693-8F77-46F3-A5E7-00C44644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直接连接符 43"/>
          <p:cNvCxnSpPr/>
          <p:nvPr/>
        </p:nvCxnSpPr>
        <p:spPr>
          <a:xfrm flipV="1">
            <a:off x="9916436" y="142266"/>
            <a:ext cx="2699901" cy="1393271"/>
          </a:xfrm>
          <a:prstGeom prst="line">
            <a:avLst/>
          </a:prstGeom>
          <a:ln w="3175">
            <a:gradFill>
              <a:gsLst>
                <a:gs pos="0">
                  <a:srgbClr val="FCF873">
                    <a:alpha val="50000"/>
                  </a:srgbClr>
                </a:gs>
                <a:gs pos="100000">
                  <a:srgbClr val="DCAA1F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liujunjun\Desktop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7" y="12357"/>
            <a:ext cx="3638550" cy="923925"/>
          </a:xfrm>
          <a:prstGeom prst="rect">
            <a:avLst/>
          </a:prstGeom>
          <a:noFill/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CCEE18D-5EE8-4922-AD55-52D28FBBED2E}"/>
              </a:ext>
            </a:extLst>
          </p:cNvPr>
          <p:cNvGrpSpPr/>
          <p:nvPr/>
        </p:nvGrpSpPr>
        <p:grpSpPr>
          <a:xfrm>
            <a:off x="1528833" y="2174938"/>
            <a:ext cx="2352980" cy="2352980"/>
            <a:chOff x="1365875" y="2120620"/>
            <a:chExt cx="2352980" cy="2352980"/>
          </a:xfrm>
        </p:grpSpPr>
        <p:grpSp>
          <p:nvGrpSpPr>
            <p:cNvPr id="95" name="原创设计师QQ598969553     _1">
              <a:extLst>
                <a:ext uri="{FF2B5EF4-FFF2-40B4-BE49-F238E27FC236}">
                  <a16:creationId xmlns:a16="http://schemas.microsoft.com/office/drawing/2014/main" id="{3470EBB5-A4DC-4071-BD26-39D9B5372A18}"/>
                </a:ext>
              </a:extLst>
            </p:cNvPr>
            <p:cNvGrpSpPr/>
            <p:nvPr/>
          </p:nvGrpSpPr>
          <p:grpSpPr>
            <a:xfrm>
              <a:off x="1365875" y="2120620"/>
              <a:ext cx="2352980" cy="2352980"/>
              <a:chOff x="304800" y="673100"/>
              <a:chExt cx="4000500" cy="4000500"/>
            </a:xfrm>
            <a:effectLst>
              <a:glow>
                <a:schemeClr val="accent1">
                  <a:alpha val="0"/>
                </a:schemeClr>
              </a:glow>
              <a:outerShdw blurRad="444500" dist="254000" dir="68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6" name="同心圆 18">
                <a:extLst>
                  <a:ext uri="{FF2B5EF4-FFF2-40B4-BE49-F238E27FC236}">
                    <a16:creationId xmlns:a16="http://schemas.microsoft.com/office/drawing/2014/main" id="{D0A50B87-0ED3-4860-B8E4-F16AFAD3D80A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C68B7160-D417-4F8E-A394-97D8B0C1ADE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006CBDF-14C7-4532-A9EE-0F8FD07782CC}"/>
                </a:ext>
              </a:extLst>
            </p:cNvPr>
            <p:cNvSpPr txBox="1"/>
            <p:nvPr/>
          </p:nvSpPr>
          <p:spPr>
            <a:xfrm>
              <a:off x="1560524" y="2136684"/>
              <a:ext cx="194764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7200" dirty="0">
                  <a:latin typeface="隶书" panose="02010509060101010101" pitchFamily="49" charset="-122"/>
                  <a:ea typeface="隶书" panose="02010509060101010101" pitchFamily="49" charset="-122"/>
                </a:rPr>
                <a:t>目</a:t>
              </a:r>
              <a:endParaRPr lang="en-US" altLang="zh-CN" sz="72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dist"/>
              <a:r>
                <a:rPr lang="zh-CN" altLang="en-US" sz="6600" dirty="0">
                  <a:latin typeface="隶书" panose="02010509060101010101" pitchFamily="49" charset="-122"/>
                  <a:ea typeface="隶书" panose="02010509060101010101" pitchFamily="49" charset="-122"/>
                </a:rPr>
                <a:t>录</a:t>
              </a: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35B4708B-7606-4F46-A363-F2976A2E144C}"/>
              </a:ext>
            </a:extLst>
          </p:cNvPr>
          <p:cNvSpPr txBox="1"/>
          <p:nvPr/>
        </p:nvSpPr>
        <p:spPr>
          <a:xfrm>
            <a:off x="5389829" y="1535537"/>
            <a:ext cx="53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咨询工作目的和意义</a:t>
            </a:r>
            <a:endParaRPr lang="zh-CN" altLang="en-US" sz="3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D5CD134B-ED40-4D5F-A530-A88A29D2FA5A}"/>
              </a:ext>
            </a:extLst>
          </p:cNvPr>
          <p:cNvSpPr txBox="1"/>
          <p:nvPr/>
        </p:nvSpPr>
        <p:spPr>
          <a:xfrm>
            <a:off x="5389829" y="2325261"/>
            <a:ext cx="622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《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规程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》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和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《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导则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》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的核心思想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363031E-4F07-49EE-8058-67AFC22BEC2E}"/>
              </a:ext>
            </a:extLst>
          </p:cNvPr>
          <p:cNvSpPr txBox="1"/>
          <p:nvPr/>
        </p:nvSpPr>
        <p:spPr>
          <a:xfrm>
            <a:off x="5389830" y="3114985"/>
            <a:ext cx="53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咨询工作内容和方式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3001D7B5-23F5-40C6-9DFE-857B31C29C9F}"/>
              </a:ext>
            </a:extLst>
          </p:cNvPr>
          <p:cNvSpPr txBox="1"/>
          <p:nvPr/>
        </p:nvSpPr>
        <p:spPr>
          <a:xfrm>
            <a:off x="5389830" y="3904709"/>
            <a:ext cx="53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咨询工作本质和特点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A68E53B3-04DC-4ACF-AF97-6EA03F31A193}"/>
              </a:ext>
            </a:extLst>
          </p:cNvPr>
          <p:cNvSpPr txBox="1"/>
          <p:nvPr/>
        </p:nvSpPr>
        <p:spPr>
          <a:xfrm>
            <a:off x="5389830" y="4694433"/>
            <a:ext cx="53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企业和专家参与工作说明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05" name="原创设计师QQ598969553     _4">
            <a:extLst>
              <a:ext uri="{FF2B5EF4-FFF2-40B4-BE49-F238E27FC236}">
                <a16:creationId xmlns:a16="http://schemas.microsoft.com/office/drawing/2014/main" id="{1B7892E0-725E-4A53-B881-B0E9F1598482}"/>
              </a:ext>
            </a:extLst>
          </p:cNvPr>
          <p:cNvGrpSpPr/>
          <p:nvPr/>
        </p:nvGrpSpPr>
        <p:grpSpPr>
          <a:xfrm>
            <a:off x="4438401" y="1471248"/>
            <a:ext cx="808859" cy="714524"/>
            <a:chOff x="1881842" y="2607548"/>
            <a:chExt cx="2397222" cy="2142141"/>
          </a:xfrm>
        </p:grpSpPr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78AD9FDD-E4D1-4D9D-89B1-35AD8276E405}"/>
                </a:ext>
              </a:extLst>
            </p:cNvPr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9" name="Freeform 6">
                <a:extLst>
                  <a:ext uri="{FF2B5EF4-FFF2-40B4-BE49-F238E27FC236}">
                    <a16:creationId xmlns:a16="http://schemas.microsoft.com/office/drawing/2014/main" id="{78C91A75-2ED4-4F74-8F13-52F1BF136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10" name="Freeform 6">
                <a:extLst>
                  <a:ext uri="{FF2B5EF4-FFF2-40B4-BE49-F238E27FC236}">
                    <a16:creationId xmlns:a16="http://schemas.microsoft.com/office/drawing/2014/main" id="{AA93D2D2-E6CC-40E3-87C8-32B5F40EB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28D11D3E-8CCE-4585-B7AB-58CAF1F65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523" y="2932555"/>
              <a:ext cx="1773859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F7E2D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8" name="TextBox 93">
              <a:extLst>
                <a:ext uri="{FF2B5EF4-FFF2-40B4-BE49-F238E27FC236}">
                  <a16:creationId xmlns:a16="http://schemas.microsoft.com/office/drawing/2014/main" id="{B7E19CB4-5564-499F-8F5C-ED2512957AA9}"/>
                </a:ext>
              </a:extLst>
            </p:cNvPr>
            <p:cNvSpPr txBox="1"/>
            <p:nvPr/>
          </p:nvSpPr>
          <p:spPr>
            <a:xfrm>
              <a:off x="2455277" y="2607548"/>
              <a:ext cx="1157728" cy="193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5" name="原创设计师QQ598969553     _4">
            <a:extLst>
              <a:ext uri="{FF2B5EF4-FFF2-40B4-BE49-F238E27FC236}">
                <a16:creationId xmlns:a16="http://schemas.microsoft.com/office/drawing/2014/main" id="{AD0B2922-34BD-46A8-B04D-066C8076DD90}"/>
              </a:ext>
            </a:extLst>
          </p:cNvPr>
          <p:cNvGrpSpPr/>
          <p:nvPr/>
        </p:nvGrpSpPr>
        <p:grpSpPr>
          <a:xfrm>
            <a:off x="4438401" y="2259801"/>
            <a:ext cx="808859" cy="715695"/>
            <a:chOff x="1881842" y="2604037"/>
            <a:chExt cx="2397222" cy="2145652"/>
          </a:xfrm>
        </p:grpSpPr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4A47E5D9-A574-4085-ADBC-E9B087FA9EED}"/>
                </a:ext>
              </a:extLst>
            </p:cNvPr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29" name="Freeform 6">
                <a:extLst>
                  <a:ext uri="{FF2B5EF4-FFF2-40B4-BE49-F238E27FC236}">
                    <a16:creationId xmlns:a16="http://schemas.microsoft.com/office/drawing/2014/main" id="{06A98CAC-60B9-4193-A9C1-C3E206DF3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30" name="Freeform 6">
                <a:extLst>
                  <a:ext uri="{FF2B5EF4-FFF2-40B4-BE49-F238E27FC236}">
                    <a16:creationId xmlns:a16="http://schemas.microsoft.com/office/drawing/2014/main" id="{A806EC0F-880E-4118-B71D-F6A58814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27" name="Freeform 7">
              <a:extLst>
                <a:ext uri="{FF2B5EF4-FFF2-40B4-BE49-F238E27FC236}">
                  <a16:creationId xmlns:a16="http://schemas.microsoft.com/office/drawing/2014/main" id="{F1C766CE-BF5E-4B62-8A00-E5E25EE40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F7E2D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28" name="TextBox 93">
              <a:extLst>
                <a:ext uri="{FF2B5EF4-FFF2-40B4-BE49-F238E27FC236}">
                  <a16:creationId xmlns:a16="http://schemas.microsoft.com/office/drawing/2014/main" id="{37ACABA9-1B35-453F-8405-84130D5F7C4A}"/>
                </a:ext>
              </a:extLst>
            </p:cNvPr>
            <p:cNvSpPr txBox="1"/>
            <p:nvPr/>
          </p:nvSpPr>
          <p:spPr>
            <a:xfrm>
              <a:off x="2494820" y="2604037"/>
              <a:ext cx="1157728" cy="193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1" name="原创设计师QQ598969553     _4">
            <a:extLst>
              <a:ext uri="{FF2B5EF4-FFF2-40B4-BE49-F238E27FC236}">
                <a16:creationId xmlns:a16="http://schemas.microsoft.com/office/drawing/2014/main" id="{16175403-9149-4354-B585-91E5393183F8}"/>
              </a:ext>
            </a:extLst>
          </p:cNvPr>
          <p:cNvGrpSpPr/>
          <p:nvPr/>
        </p:nvGrpSpPr>
        <p:grpSpPr>
          <a:xfrm>
            <a:off x="4438401" y="3049525"/>
            <a:ext cx="808859" cy="715695"/>
            <a:chOff x="1881842" y="2604037"/>
            <a:chExt cx="2397222" cy="2145652"/>
          </a:xfrm>
        </p:grpSpPr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1F106025-022C-4B99-AC28-C2BC550B828C}"/>
                </a:ext>
              </a:extLst>
            </p:cNvPr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5" name="Freeform 6">
                <a:extLst>
                  <a:ext uri="{FF2B5EF4-FFF2-40B4-BE49-F238E27FC236}">
                    <a16:creationId xmlns:a16="http://schemas.microsoft.com/office/drawing/2014/main" id="{681C5E5C-76B6-4F1A-970B-4988FC647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id="{9A826DBC-60DA-45A3-84D0-434DA61E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876816C3-D704-4533-8E22-9D76E1B2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F7E2D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34" name="TextBox 93">
              <a:extLst>
                <a:ext uri="{FF2B5EF4-FFF2-40B4-BE49-F238E27FC236}">
                  <a16:creationId xmlns:a16="http://schemas.microsoft.com/office/drawing/2014/main" id="{E3BEA5D1-4A1A-4367-930A-4425E49C48EC}"/>
                </a:ext>
              </a:extLst>
            </p:cNvPr>
            <p:cNvSpPr txBox="1"/>
            <p:nvPr/>
          </p:nvSpPr>
          <p:spPr>
            <a:xfrm>
              <a:off x="2494820" y="2604037"/>
              <a:ext cx="1157728" cy="193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7" name="原创设计师QQ598969553     _4">
            <a:extLst>
              <a:ext uri="{FF2B5EF4-FFF2-40B4-BE49-F238E27FC236}">
                <a16:creationId xmlns:a16="http://schemas.microsoft.com/office/drawing/2014/main" id="{0151CAE1-4664-440C-8878-963961D25781}"/>
              </a:ext>
            </a:extLst>
          </p:cNvPr>
          <p:cNvGrpSpPr/>
          <p:nvPr/>
        </p:nvGrpSpPr>
        <p:grpSpPr>
          <a:xfrm>
            <a:off x="4438401" y="3839249"/>
            <a:ext cx="808859" cy="715695"/>
            <a:chOff x="1881842" y="2604037"/>
            <a:chExt cx="2397222" cy="2145652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71B79961-D989-492C-8910-E95188641E45}"/>
                </a:ext>
              </a:extLst>
            </p:cNvPr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id="{AA43C10F-12FE-41F0-993D-B80B58AB8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42" name="Freeform 6">
                <a:extLst>
                  <a:ext uri="{FF2B5EF4-FFF2-40B4-BE49-F238E27FC236}">
                    <a16:creationId xmlns:a16="http://schemas.microsoft.com/office/drawing/2014/main" id="{5F8A52D4-3542-4FDB-B364-6F85EEF5C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39" name="Freeform 7">
              <a:extLst>
                <a:ext uri="{FF2B5EF4-FFF2-40B4-BE49-F238E27FC236}">
                  <a16:creationId xmlns:a16="http://schemas.microsoft.com/office/drawing/2014/main" id="{FD3E20B9-66D4-4E78-9809-1C11F95ED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F7E2D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40" name="TextBox 93">
              <a:extLst>
                <a:ext uri="{FF2B5EF4-FFF2-40B4-BE49-F238E27FC236}">
                  <a16:creationId xmlns:a16="http://schemas.microsoft.com/office/drawing/2014/main" id="{874698A9-DA74-46C0-AC14-358EE21CE9EE}"/>
                </a:ext>
              </a:extLst>
            </p:cNvPr>
            <p:cNvSpPr txBox="1"/>
            <p:nvPr/>
          </p:nvSpPr>
          <p:spPr>
            <a:xfrm>
              <a:off x="2494820" y="2604037"/>
              <a:ext cx="1157728" cy="193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4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3" name="原创设计师QQ598969553     _4">
            <a:extLst>
              <a:ext uri="{FF2B5EF4-FFF2-40B4-BE49-F238E27FC236}">
                <a16:creationId xmlns:a16="http://schemas.microsoft.com/office/drawing/2014/main" id="{FE8A183D-9261-45C1-BFDF-01D1028C8445}"/>
              </a:ext>
            </a:extLst>
          </p:cNvPr>
          <p:cNvGrpSpPr/>
          <p:nvPr/>
        </p:nvGrpSpPr>
        <p:grpSpPr>
          <a:xfrm>
            <a:off x="4438401" y="4628973"/>
            <a:ext cx="808859" cy="715695"/>
            <a:chOff x="1881842" y="2604037"/>
            <a:chExt cx="2397222" cy="2145652"/>
          </a:xfrm>
        </p:grpSpPr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45F0F822-9E0A-48E0-9CD7-3F52E400DEB2}"/>
                </a:ext>
              </a:extLst>
            </p:cNvPr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19DB564B-2489-4370-A381-15C16BD11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48" name="Freeform 6">
                <a:extLst>
                  <a:ext uri="{FF2B5EF4-FFF2-40B4-BE49-F238E27FC236}">
                    <a16:creationId xmlns:a16="http://schemas.microsoft.com/office/drawing/2014/main" id="{148DD58F-5BA3-466E-AB36-6ACEAC161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45" name="Freeform 7">
              <a:extLst>
                <a:ext uri="{FF2B5EF4-FFF2-40B4-BE49-F238E27FC236}">
                  <a16:creationId xmlns:a16="http://schemas.microsoft.com/office/drawing/2014/main" id="{08D49150-6218-4AC5-9644-0B924DB6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F7E2D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46" name="TextBox 93">
              <a:extLst>
                <a:ext uri="{FF2B5EF4-FFF2-40B4-BE49-F238E27FC236}">
                  <a16:creationId xmlns:a16="http://schemas.microsoft.com/office/drawing/2014/main" id="{5F869066-8A32-4D06-8659-232E06A3FCAA}"/>
                </a:ext>
              </a:extLst>
            </p:cNvPr>
            <p:cNvSpPr txBox="1"/>
            <p:nvPr/>
          </p:nvSpPr>
          <p:spPr>
            <a:xfrm>
              <a:off x="2494820" y="2604037"/>
              <a:ext cx="1157728" cy="193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91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2" grpId="0"/>
      <p:bldP spid="83" grpId="0"/>
      <p:bldP spid="84" grpId="0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A1D7A0D-BD8B-4454-A877-CF3115992F2F}"/>
              </a:ext>
            </a:extLst>
          </p:cNvPr>
          <p:cNvCxnSpPr>
            <a:cxnSpLocks/>
          </p:cNvCxnSpPr>
          <p:nvPr/>
        </p:nvCxnSpPr>
        <p:spPr>
          <a:xfrm>
            <a:off x="3650425" y="2189018"/>
            <a:ext cx="0" cy="3459307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37358" y="76838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 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核心观点之一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质量体系建设</a:t>
            </a:r>
            <a:endParaRPr lang="en-US" altLang="zh-CN" sz="2800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C79D6A8-E63E-4C12-8AA2-042298EFB563}"/>
              </a:ext>
            </a:extLst>
          </p:cNvPr>
          <p:cNvSpPr/>
          <p:nvPr/>
        </p:nvSpPr>
        <p:spPr bwMode="auto">
          <a:xfrm>
            <a:off x="3348178" y="3677763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0434E49-90AB-4EEB-AEA6-AAA36E5626AB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>
              <a:extLst>
                <a:ext uri="{FF2B5EF4-FFF2-40B4-BE49-F238E27FC236}">
                  <a16:creationId xmlns:a16="http://schemas.microsoft.com/office/drawing/2014/main" id="{5F06DA08-7730-4AE7-9A77-E517A14B6DF1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>
                <a:extLst>
                  <a:ext uri="{FF2B5EF4-FFF2-40B4-BE49-F238E27FC236}">
                    <a16:creationId xmlns:a16="http://schemas.microsoft.com/office/drawing/2014/main" id="{E9250E5A-268A-4F9E-A074-0F63CEA69E2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D064F5CC-90F7-4CB8-A744-E61C16E0C444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原创设计师QQ598969553     _22">
              <a:extLst>
                <a:ext uri="{FF2B5EF4-FFF2-40B4-BE49-F238E27FC236}">
                  <a16:creationId xmlns:a16="http://schemas.microsoft.com/office/drawing/2014/main" id="{541AA808-F83D-4F09-8488-C5FA7A000DA9}"/>
                </a:ext>
              </a:extLst>
            </p:cNvPr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质量保证</a:t>
              </a:r>
              <a:endParaRPr lang="en-US" altLang="zh-CN" sz="2400" dirty="0">
                <a:solidFill>
                  <a:schemeClr val="tx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</a:rPr>
                <a:t>子体系</a:t>
              </a:r>
              <a:endParaRPr lang="en-US" altLang="zh-CN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1A59144D-B803-463B-8B94-2DD4819366AB}"/>
              </a:ext>
            </a:extLst>
          </p:cNvPr>
          <p:cNvSpPr/>
          <p:nvPr/>
        </p:nvSpPr>
        <p:spPr bwMode="auto">
          <a:xfrm>
            <a:off x="3346098" y="2534029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72">
            <a:extLst>
              <a:ext uri="{FF2B5EF4-FFF2-40B4-BE49-F238E27FC236}">
                <a16:creationId xmlns:a16="http://schemas.microsoft.com/office/drawing/2014/main" id="{7CFBE7F1-6AA2-4759-865B-339FB378725F}"/>
              </a:ext>
            </a:extLst>
          </p:cNvPr>
          <p:cNvSpPr txBox="1"/>
          <p:nvPr/>
        </p:nvSpPr>
        <p:spPr bwMode="auto">
          <a:xfrm>
            <a:off x="4070452" y="2646144"/>
            <a:ext cx="74814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“人机料法环”各质量要素部门和人员的工作质量决定工程实体质量</a:t>
            </a:r>
          </a:p>
        </p:txBody>
      </p:sp>
      <p:sp>
        <p:nvSpPr>
          <p:cNvPr id="22" name="TextBox 72">
            <a:extLst>
              <a:ext uri="{FF2B5EF4-FFF2-40B4-BE49-F238E27FC236}">
                <a16:creationId xmlns:a16="http://schemas.microsoft.com/office/drawing/2014/main" id="{83FDF9D0-52ED-486D-9796-0BAC19A35EDD}"/>
              </a:ext>
            </a:extLst>
          </p:cNvPr>
          <p:cNvSpPr txBox="1"/>
          <p:nvPr/>
        </p:nvSpPr>
        <p:spPr bwMode="auto">
          <a:xfrm>
            <a:off x="4072532" y="3599065"/>
            <a:ext cx="544692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质量不是检验出来的，而是生产建造出来的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质量第一责任人是基层的工长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059D647-760A-43EC-A0BF-9B85EB43BFAB}"/>
              </a:ext>
            </a:extLst>
          </p:cNvPr>
          <p:cNvSpPr/>
          <p:nvPr/>
        </p:nvSpPr>
        <p:spPr bwMode="auto">
          <a:xfrm>
            <a:off x="3353718" y="4797903"/>
            <a:ext cx="544889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72">
            <a:extLst>
              <a:ext uri="{FF2B5EF4-FFF2-40B4-BE49-F238E27FC236}">
                <a16:creationId xmlns:a16="http://schemas.microsoft.com/office/drawing/2014/main" id="{4A7C5542-C743-47A2-A22F-86DAC856AAC8}"/>
              </a:ext>
            </a:extLst>
          </p:cNvPr>
          <p:cNvSpPr txBox="1"/>
          <p:nvPr/>
        </p:nvSpPr>
        <p:spPr bwMode="auto">
          <a:xfrm>
            <a:off x="4078072" y="4719205"/>
            <a:ext cx="747384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通过制度、岗位职责、检查考核等一系列制度安排，保证各质量要素的质量责任得到落实</a:t>
            </a: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6876154E-4019-499A-A45A-DF16AAA62CD6}"/>
              </a:ext>
            </a:extLst>
          </p:cNvPr>
          <p:cNvSpPr txBox="1"/>
          <p:nvPr/>
        </p:nvSpPr>
        <p:spPr>
          <a:xfrm>
            <a:off x="4029015" y="3728054"/>
            <a:ext cx="6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质量保证子体系明确各质量要素的质量责任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250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3.33333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  <p:bldP spid="22" grpId="0"/>
      <p:bldP spid="23" grpId="0" animBg="1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2B85590-1E16-4395-A9B2-62C802438E22}"/>
              </a:ext>
            </a:extLst>
          </p:cNvPr>
          <p:cNvCxnSpPr>
            <a:cxnSpLocks/>
          </p:cNvCxnSpPr>
          <p:nvPr/>
        </p:nvCxnSpPr>
        <p:spPr>
          <a:xfrm>
            <a:off x="3650425" y="2170549"/>
            <a:ext cx="1" cy="348211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51643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核心观点之一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质量体系建设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F7704BB-AA7C-4F77-96FE-0115AED78A6D}"/>
              </a:ext>
            </a:extLst>
          </p:cNvPr>
          <p:cNvSpPr/>
          <p:nvPr/>
        </p:nvSpPr>
        <p:spPr bwMode="auto">
          <a:xfrm>
            <a:off x="3366001" y="4393664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D181E63-0397-4422-861F-2DAFFFBA2439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>
              <a:extLst>
                <a:ext uri="{FF2B5EF4-FFF2-40B4-BE49-F238E27FC236}">
                  <a16:creationId xmlns:a16="http://schemas.microsoft.com/office/drawing/2014/main" id="{ED04EFB8-175A-4E4D-8407-AFE1DEF4F000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>
                <a:extLst>
                  <a:ext uri="{FF2B5EF4-FFF2-40B4-BE49-F238E27FC236}">
                    <a16:creationId xmlns:a16="http://schemas.microsoft.com/office/drawing/2014/main" id="{96D4A344-0C5F-4D2E-B766-7C26149B082F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6603FC-6922-42AB-B7EE-C0904F2C47FD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原创设计师QQ598969553     _22">
              <a:extLst>
                <a:ext uri="{FF2B5EF4-FFF2-40B4-BE49-F238E27FC236}">
                  <a16:creationId xmlns:a16="http://schemas.microsoft.com/office/drawing/2014/main" id="{D11B92C5-103B-48DD-A58C-3C40E2F5E362}"/>
                </a:ext>
              </a:extLst>
            </p:cNvPr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质量监督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prstClr val="black"/>
                  </a:solidFill>
                </a:rPr>
                <a:t>子体系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42F422FB-60A9-4CD7-BCB3-B55B8492EFF5}"/>
              </a:ext>
            </a:extLst>
          </p:cNvPr>
          <p:cNvSpPr/>
          <p:nvPr/>
        </p:nvSpPr>
        <p:spPr bwMode="auto">
          <a:xfrm>
            <a:off x="3356766" y="2822224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72">
            <a:extLst>
              <a:ext uri="{FF2B5EF4-FFF2-40B4-BE49-F238E27FC236}">
                <a16:creationId xmlns:a16="http://schemas.microsoft.com/office/drawing/2014/main" id="{7D76DEAA-7810-46A6-AC2C-DA925D97B89B}"/>
              </a:ext>
            </a:extLst>
          </p:cNvPr>
          <p:cNvSpPr txBox="1"/>
          <p:nvPr/>
        </p:nvSpPr>
        <p:spPr bwMode="auto">
          <a:xfrm>
            <a:off x="4081120" y="2934338"/>
            <a:ext cx="74814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工程实体质量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TextBox 72">
            <a:extLst>
              <a:ext uri="{FF2B5EF4-FFF2-40B4-BE49-F238E27FC236}">
                <a16:creationId xmlns:a16="http://schemas.microsoft.com/office/drawing/2014/main" id="{AC9BD6F8-16E9-4BFF-B891-689AF8281AA3}"/>
              </a:ext>
            </a:extLst>
          </p:cNvPr>
          <p:cNvSpPr txBox="1"/>
          <p:nvPr/>
        </p:nvSpPr>
        <p:spPr bwMode="auto">
          <a:xfrm>
            <a:off x="4090354" y="4327721"/>
            <a:ext cx="714059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追溯工程实体质量问题的管理根源，监督工作质量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保障质量管理体系有效运行</a:t>
            </a: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4CF5E9F1-8120-47C8-BB4C-77E31029CCE9}"/>
              </a:ext>
            </a:extLst>
          </p:cNvPr>
          <p:cNvSpPr txBox="1"/>
          <p:nvPr/>
        </p:nvSpPr>
        <p:spPr>
          <a:xfrm>
            <a:off x="4029016" y="3674714"/>
            <a:ext cx="660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质量监督子体系保证质量管理体系有效运行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D6D017-624D-45A7-A022-DB975279C9A9}"/>
              </a:ext>
            </a:extLst>
          </p:cNvPr>
          <p:cNvGrpSpPr/>
          <p:nvPr/>
        </p:nvGrpSpPr>
        <p:grpSpPr>
          <a:xfrm>
            <a:off x="3359770" y="3616424"/>
            <a:ext cx="7864950" cy="576000"/>
            <a:chOff x="3305969" y="5148044"/>
            <a:chExt cx="7864950" cy="5760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E56492F-6319-4DAC-B3CB-846E8DC06E50}"/>
                </a:ext>
              </a:extLst>
            </p:cNvPr>
            <p:cNvSpPr/>
            <p:nvPr/>
          </p:nvSpPr>
          <p:spPr bwMode="auto">
            <a:xfrm>
              <a:off x="3305969" y="5148044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TextBox 72">
              <a:extLst>
                <a:ext uri="{FF2B5EF4-FFF2-40B4-BE49-F238E27FC236}">
                  <a16:creationId xmlns:a16="http://schemas.microsoft.com/office/drawing/2014/main" id="{3319E782-E987-42D3-A2DD-B7F022D18C67}"/>
                </a:ext>
              </a:extLst>
            </p:cNvPr>
            <p:cNvSpPr txBox="1"/>
            <p:nvPr/>
          </p:nvSpPr>
          <p:spPr bwMode="auto">
            <a:xfrm>
              <a:off x="4030322" y="5235988"/>
              <a:ext cx="7140597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实现条件：</a:t>
              </a:r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保证质量监督的独立性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40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4.44444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5" grpId="0"/>
      <p:bldP spid="15" grpId="1"/>
      <p:bldP spid="16" grpId="0"/>
      <p:bldP spid="16" grpId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箭头连接符 19"/>
          <p:cNvCxnSpPr/>
          <p:nvPr/>
        </p:nvCxnSpPr>
        <p:spPr>
          <a:xfrm>
            <a:off x="3650425" y="2170549"/>
            <a:ext cx="1" cy="348211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51643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核心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观点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小标宋简体" panose="02000000000000000000" pitchFamily="65" charset="-122"/>
                <a:cs typeface="+mn-cs"/>
              </a:rPr>
              <a:t>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方正小标宋简体" panose="02000000000000000000" pitchFamily="65" charset="-122"/>
                <a:cs typeface="+mn-cs"/>
              </a:rPr>
              <a:t>规范质量行为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原创设计师QQ598969553     _22"/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规范质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量行为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4" name="椭圆 13"/>
          <p:cNvSpPr/>
          <p:nvPr/>
        </p:nvSpPr>
        <p:spPr bwMode="auto">
          <a:xfrm>
            <a:off x="3356766" y="3640716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41"/>
          <p:cNvSpPr txBox="1"/>
          <p:nvPr/>
        </p:nvSpPr>
        <p:spPr>
          <a:xfrm>
            <a:off x="4029016" y="3674714"/>
            <a:ext cx="660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工程质量取决于质量要素负责人员的质量行为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A136BB-26B6-4B2F-B865-1C15276772D6}"/>
              </a:ext>
            </a:extLst>
          </p:cNvPr>
          <p:cNvGrpSpPr/>
          <p:nvPr/>
        </p:nvGrpSpPr>
        <p:grpSpPr>
          <a:xfrm>
            <a:off x="4147888" y="3306336"/>
            <a:ext cx="7481464" cy="1390592"/>
            <a:chOff x="4138744" y="1953024"/>
            <a:chExt cx="7481464" cy="1390592"/>
          </a:xfrm>
        </p:grpSpPr>
        <p:sp>
          <p:nvSpPr>
            <p:cNvPr id="15" name="TextBox 72"/>
            <p:cNvSpPr txBox="1"/>
            <p:nvPr/>
          </p:nvSpPr>
          <p:spPr bwMode="auto">
            <a:xfrm>
              <a:off x="4138744" y="1953024"/>
              <a:ext cx="7481464" cy="116955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住建部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2017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年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《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关于开展工程质量管理标准化工作的通知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工程质量标准化工作主要内容：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" name="TextBox 72">
              <a:extLst>
                <a:ext uri="{FF2B5EF4-FFF2-40B4-BE49-F238E27FC236}">
                  <a16:creationId xmlns:a16="http://schemas.microsoft.com/office/drawing/2014/main" id="{8758526C-B175-4652-8534-50E6DB4862DE}"/>
                </a:ext>
              </a:extLst>
            </p:cNvPr>
            <p:cNvSpPr txBox="1"/>
            <p:nvPr/>
          </p:nvSpPr>
          <p:spPr bwMode="auto">
            <a:xfrm>
              <a:off x="7522024" y="2481842"/>
              <a:ext cx="3898832" cy="86177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质量行为标准化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工程实体质量控制标准化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7FCAE07-1856-4601-BA8A-A108922B9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71" y="2101356"/>
            <a:ext cx="7630283" cy="38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8848">
        <p15:prstTrans prst="pageCurlDouble"/>
      </p:transition>
    </mc:Choice>
    <mc:Fallback xmlns="">
      <p:transition spd="slow" advClick="0" advTm="3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4.44444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E9D96E7-0A12-471D-A0B2-4696C7AD164A}"/>
              </a:ext>
            </a:extLst>
          </p:cNvPr>
          <p:cNvCxnSpPr>
            <a:cxnSpLocks/>
          </p:cNvCxnSpPr>
          <p:nvPr/>
        </p:nvCxnSpPr>
        <p:spPr>
          <a:xfrm>
            <a:off x="3650425" y="2272145"/>
            <a:ext cx="11173" cy="3472873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 220">
            <a:extLst>
              <a:ext uri="{FF2B5EF4-FFF2-40B4-BE49-F238E27FC236}">
                <a16:creationId xmlns:a16="http://schemas.microsoft.com/office/drawing/2014/main" id="{8A155372-71C4-4B1D-AF93-607FBEC758B3}"/>
              </a:ext>
            </a:extLst>
          </p:cNvPr>
          <p:cNvSpPr/>
          <p:nvPr/>
        </p:nvSpPr>
        <p:spPr>
          <a:xfrm>
            <a:off x="1602623" y="755676"/>
            <a:ext cx="5912167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核心观点之</a:t>
            </a:r>
            <a:r>
              <a:rPr lang="zh-CN" altLang="en-US" sz="2800" dirty="0">
                <a:solidFill>
                  <a:srgbClr val="FF0000"/>
                </a:solidFill>
                <a:latin typeface="Calibri"/>
                <a:ea typeface="方正小标宋简体" panose="03000509000000000000" pitchFamily="65" charset="-122"/>
              </a:rPr>
              <a:t>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规范质量行为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58022AC-BAC3-4BAC-8B84-D33D1201E84B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>
              <a:extLst>
                <a:ext uri="{FF2B5EF4-FFF2-40B4-BE49-F238E27FC236}">
                  <a16:creationId xmlns:a16="http://schemas.microsoft.com/office/drawing/2014/main" id="{40D34AA3-815F-40C9-BC3F-5556B87031D9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>
                <a:extLst>
                  <a:ext uri="{FF2B5EF4-FFF2-40B4-BE49-F238E27FC236}">
                    <a16:creationId xmlns:a16="http://schemas.microsoft.com/office/drawing/2014/main" id="{48C82DF9-14BD-4CF6-9102-1B077535C03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39037C1-35DA-4358-9AAB-DE9DF48DED63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原创设计师QQ598969553     _22">
              <a:extLst>
                <a:ext uri="{FF2B5EF4-FFF2-40B4-BE49-F238E27FC236}">
                  <a16:creationId xmlns:a16="http://schemas.microsoft.com/office/drawing/2014/main" id="{7DDCB8D6-6DCC-4910-9AEF-F7BB1BE7CE37}"/>
                </a:ext>
              </a:extLst>
            </p:cNvPr>
            <p:cNvSpPr txBox="1"/>
            <p:nvPr/>
          </p:nvSpPr>
          <p:spPr>
            <a:xfrm>
              <a:off x="1616351" y="287481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质量管理</a:t>
              </a:r>
              <a:r>
                <a:rPr lang="zh-CN" altLang="en-US" sz="2400" dirty="0">
                  <a:solidFill>
                    <a:prstClr val="black"/>
                  </a:solidFill>
                </a:rPr>
                <a:t>体系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28" name="TextBox 41">
            <a:extLst>
              <a:ext uri="{FF2B5EF4-FFF2-40B4-BE49-F238E27FC236}">
                <a16:creationId xmlns:a16="http://schemas.microsoft.com/office/drawing/2014/main" id="{89497B35-E100-4B9E-A073-AA233FA360D8}"/>
              </a:ext>
            </a:extLst>
          </p:cNvPr>
          <p:cNvSpPr txBox="1"/>
          <p:nvPr/>
        </p:nvSpPr>
        <p:spPr>
          <a:xfrm>
            <a:off x="4029016" y="3728054"/>
            <a:ext cx="442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质量管理体系结构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58A516B-C84F-4F02-AB61-0A21B777713B}"/>
              </a:ext>
            </a:extLst>
          </p:cNvPr>
          <p:cNvGrpSpPr/>
          <p:nvPr/>
        </p:nvGrpSpPr>
        <p:grpSpPr>
          <a:xfrm>
            <a:off x="3346098" y="2926920"/>
            <a:ext cx="7618100" cy="707886"/>
            <a:chOff x="3346098" y="2865001"/>
            <a:chExt cx="7618100" cy="70788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DD5D52A8-FB4E-40B2-B25D-015E093A5E04}"/>
                </a:ext>
              </a:extLst>
            </p:cNvPr>
            <p:cNvSpPr/>
            <p:nvPr/>
          </p:nvSpPr>
          <p:spPr bwMode="auto">
            <a:xfrm>
              <a:off x="3346098" y="2911854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72">
              <a:extLst>
                <a:ext uri="{FF2B5EF4-FFF2-40B4-BE49-F238E27FC236}">
                  <a16:creationId xmlns:a16="http://schemas.microsoft.com/office/drawing/2014/main" id="{7BFEDDC4-E4A2-4574-A7C8-B051D1F8512D}"/>
                </a:ext>
              </a:extLst>
            </p:cNvPr>
            <p:cNvSpPr txBox="1"/>
            <p:nvPr/>
          </p:nvSpPr>
          <p:spPr bwMode="auto">
            <a:xfrm>
              <a:off x="4114181" y="2999799"/>
              <a:ext cx="3036278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质量管理组织机构设置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7FF998C-C184-4800-A185-D57AF1536191}"/>
                </a:ext>
              </a:extLst>
            </p:cNvPr>
            <p:cNvSpPr txBox="1"/>
            <p:nvPr/>
          </p:nvSpPr>
          <p:spPr>
            <a:xfrm>
              <a:off x="6951491" y="2865001"/>
              <a:ext cx="4012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质量要素部门设置</a:t>
              </a:r>
              <a:endPara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岗位职责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1F821-AB3F-4B11-8335-9299846EA554}"/>
              </a:ext>
            </a:extLst>
          </p:cNvPr>
          <p:cNvGrpSpPr/>
          <p:nvPr/>
        </p:nvGrpSpPr>
        <p:grpSpPr>
          <a:xfrm>
            <a:off x="3346098" y="4258823"/>
            <a:ext cx="7601327" cy="707886"/>
            <a:chOff x="3346098" y="4406473"/>
            <a:chExt cx="7601327" cy="70788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731F7F8-069D-46D7-BF4F-6F05505F5623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TextBox 72">
              <a:extLst>
                <a:ext uri="{FF2B5EF4-FFF2-40B4-BE49-F238E27FC236}">
                  <a16:creationId xmlns:a16="http://schemas.microsoft.com/office/drawing/2014/main" id="{08270FD8-B1A3-481B-B08E-909EDD4E19B9}"/>
                </a:ext>
              </a:extLst>
            </p:cNvPr>
            <p:cNvSpPr txBox="1"/>
            <p:nvPr/>
          </p:nvSpPr>
          <p:spPr bwMode="auto">
            <a:xfrm>
              <a:off x="4114180" y="4560361"/>
              <a:ext cx="2865739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质量管理机制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B5C4F12-68BB-4A55-A128-89341246A568}"/>
                </a:ext>
              </a:extLst>
            </p:cNvPr>
            <p:cNvSpPr txBox="1"/>
            <p:nvPr/>
          </p:nvSpPr>
          <p:spPr>
            <a:xfrm>
              <a:off x="6934718" y="4406473"/>
              <a:ext cx="4012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质量要素影响及作用方式</a:t>
              </a:r>
              <a:endPara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管理流程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AFE944EB-274E-4609-8238-009D6C3F9838}"/>
              </a:ext>
            </a:extLst>
          </p:cNvPr>
          <p:cNvGrpSpPr/>
          <p:nvPr/>
        </p:nvGrpSpPr>
        <p:grpSpPr>
          <a:xfrm>
            <a:off x="6842950" y="2335748"/>
            <a:ext cx="3243081" cy="2804913"/>
            <a:chOff x="5983969" y="2335748"/>
            <a:chExt cx="3243081" cy="2804913"/>
          </a:xfrm>
        </p:grpSpPr>
        <p:sp>
          <p:nvSpPr>
            <p:cNvPr id="99" name="流程图: 可选过程 98">
              <a:extLst>
                <a:ext uri="{FF2B5EF4-FFF2-40B4-BE49-F238E27FC236}">
                  <a16:creationId xmlns:a16="http://schemas.microsoft.com/office/drawing/2014/main" id="{0F301E23-5C45-4212-8598-6B3D59896686}"/>
                </a:ext>
              </a:extLst>
            </p:cNvPr>
            <p:cNvSpPr/>
            <p:nvPr/>
          </p:nvSpPr>
          <p:spPr>
            <a:xfrm>
              <a:off x="5983969" y="2816561"/>
              <a:ext cx="3243081" cy="2324100"/>
            </a:xfrm>
            <a:prstGeom prst="flowChartAlternateProcess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EED42009-01BE-4CF9-AE50-8D7BC5FEDCEA}"/>
                </a:ext>
              </a:extLst>
            </p:cNvPr>
            <p:cNvSpPr txBox="1"/>
            <p:nvPr/>
          </p:nvSpPr>
          <p:spPr>
            <a:xfrm>
              <a:off x="6057509" y="2335748"/>
              <a:ext cx="309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展现方式：企业规章制度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28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3.33333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6ABD6D4-6596-4915-8D9B-678FB1294176}"/>
              </a:ext>
            </a:extLst>
          </p:cNvPr>
          <p:cNvCxnSpPr/>
          <p:nvPr/>
        </p:nvCxnSpPr>
        <p:spPr>
          <a:xfrm>
            <a:off x="2982727" y="1742624"/>
            <a:ext cx="0" cy="3816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865A97DD-860D-4FF3-B5CD-FAA7F83DEA51}"/>
              </a:ext>
            </a:extLst>
          </p:cNvPr>
          <p:cNvGrpSpPr/>
          <p:nvPr/>
        </p:nvGrpSpPr>
        <p:grpSpPr>
          <a:xfrm>
            <a:off x="2685702" y="1887000"/>
            <a:ext cx="9347988" cy="3521624"/>
            <a:chOff x="11901300" y="123038"/>
            <a:chExt cx="9347988" cy="3521624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5FF6748A-2447-407B-A151-8F8C850E7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0475" y="1891817"/>
              <a:ext cx="8768813" cy="1752845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E09BAE78-38A2-459E-89CA-E699C695C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2386" y="970005"/>
              <a:ext cx="8764223" cy="866896"/>
            </a:xfrm>
            <a:prstGeom prst="rect">
              <a:avLst/>
            </a:prstGeom>
          </p:spPr>
        </p:pic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D5D6709-776F-48CB-ABA9-C0C29FEA68EE}"/>
                </a:ext>
              </a:extLst>
            </p:cNvPr>
            <p:cNvSpPr/>
            <p:nvPr/>
          </p:nvSpPr>
          <p:spPr bwMode="auto">
            <a:xfrm>
              <a:off x="11901300" y="123038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TextBox 72">
              <a:extLst>
                <a:ext uri="{FF2B5EF4-FFF2-40B4-BE49-F238E27FC236}">
                  <a16:creationId xmlns:a16="http://schemas.microsoft.com/office/drawing/2014/main" id="{F775A625-1EEA-40DC-80EB-10224F55861C}"/>
                </a:ext>
              </a:extLst>
            </p:cNvPr>
            <p:cNvSpPr txBox="1"/>
            <p:nvPr/>
          </p:nvSpPr>
          <p:spPr bwMode="auto">
            <a:xfrm>
              <a:off x="12625654" y="235153"/>
              <a:ext cx="7481464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关于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工程施工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8015D2E4-B9B0-47B2-A94E-7F4629397BFE}"/>
                </a:ext>
              </a:extLst>
            </p:cNvPr>
            <p:cNvCxnSpPr>
              <a:cxnSpLocks/>
            </p:cNvCxnSpPr>
            <p:nvPr/>
          </p:nvCxnSpPr>
          <p:spPr>
            <a:xfrm>
              <a:off x="16994975" y="1223998"/>
              <a:ext cx="40895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F7DDC1D5-9E6F-4B8E-A73E-B6FEC18B84AF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300" y="1533699"/>
              <a:ext cx="860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A47C4AEE-5FBB-413F-B6E7-0EDDF87D377C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300" y="1812153"/>
              <a:ext cx="4629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3B2EA61E-D91B-4743-A362-15A85FFAD742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300" y="3317860"/>
              <a:ext cx="866171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48DB5AB1-3D29-45EF-AFD4-D045866AD69D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300" y="3603632"/>
              <a:ext cx="70592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89744" y="758863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   核心</a:t>
            </a:r>
            <a:r>
              <a:rPr lang="zh-CN" altLang="en-US" sz="2800" dirty="0">
                <a:solidFill>
                  <a:srgbClr val="FF0000"/>
                </a:solidFill>
                <a:latin typeface="Calibri"/>
                <a:ea typeface="方正小标宋简体" panose="03000509000000000000" pitchFamily="65" charset="-122"/>
              </a:rPr>
              <a:t>观点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之二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规范质量行为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AE447B9-B988-4F92-AB97-4022A9B36708}"/>
              </a:ext>
            </a:extLst>
          </p:cNvPr>
          <p:cNvGrpSpPr/>
          <p:nvPr/>
        </p:nvGrpSpPr>
        <p:grpSpPr>
          <a:xfrm>
            <a:off x="1028380" y="2939267"/>
            <a:ext cx="1512000" cy="1512000"/>
            <a:chOff x="1512146" y="2496224"/>
            <a:chExt cx="1512000" cy="1512000"/>
          </a:xfrm>
        </p:grpSpPr>
        <p:grpSp>
          <p:nvGrpSpPr>
            <p:cNvPr id="15" name="原创设计师QQ598969553     _3">
              <a:extLst>
                <a:ext uri="{FF2B5EF4-FFF2-40B4-BE49-F238E27FC236}">
                  <a16:creationId xmlns:a16="http://schemas.microsoft.com/office/drawing/2014/main" id="{A7908EA6-3D32-4B22-9120-4BF0EC88B1AA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4">
                <a:extLst>
                  <a:ext uri="{FF2B5EF4-FFF2-40B4-BE49-F238E27FC236}">
                    <a16:creationId xmlns:a16="http://schemas.microsoft.com/office/drawing/2014/main" id="{F15AED80-5923-49CE-B48E-B2299921E8F9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BD06397-A7B4-4366-8389-0C21C56851B2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原创设计师QQ598969553     _22">
              <a:extLst>
                <a:ext uri="{FF2B5EF4-FFF2-40B4-BE49-F238E27FC236}">
                  <a16:creationId xmlns:a16="http://schemas.microsoft.com/office/drawing/2014/main" id="{C3129694-E6C5-4E3C-B722-3CACC1E4D462}"/>
                </a:ext>
              </a:extLst>
            </p:cNvPr>
            <p:cNvSpPr txBox="1"/>
            <p:nvPr/>
          </p:nvSpPr>
          <p:spPr>
            <a:xfrm>
              <a:off x="1616351" y="287481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prstClr val="black"/>
                  </a:solidFill>
                </a:rPr>
                <a:t>质量</a:t>
              </a:r>
              <a:endParaRPr lang="en-US" altLang="zh-CN" sz="2400" dirty="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prstClr val="black"/>
                  </a:solidFill>
                </a:rPr>
                <a:t>行为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E7D627D-3032-4262-9A6E-DDFB0B959B5E}"/>
              </a:ext>
            </a:extLst>
          </p:cNvPr>
          <p:cNvGrpSpPr/>
          <p:nvPr/>
        </p:nvGrpSpPr>
        <p:grpSpPr>
          <a:xfrm>
            <a:off x="2685702" y="1872497"/>
            <a:ext cx="8828977" cy="3762899"/>
            <a:chOff x="7816502" y="-1598787"/>
            <a:chExt cx="8828977" cy="37628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FE67095-A3D2-459E-8D3C-F9DD1E86B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888" y="-760471"/>
              <a:ext cx="8173591" cy="2924583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D54DDF1-2A77-46B9-BFA7-5C96B2ACAE1F}"/>
                </a:ext>
              </a:extLst>
            </p:cNvPr>
            <p:cNvGrpSpPr/>
            <p:nvPr/>
          </p:nvGrpSpPr>
          <p:grpSpPr>
            <a:xfrm>
              <a:off x="7816502" y="-1598787"/>
              <a:ext cx="8205818" cy="3472094"/>
              <a:chOff x="2685702" y="1882292"/>
              <a:chExt cx="8205818" cy="3472094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B6A0D8E9-4002-45E1-B35B-D5BB0963B4FB}"/>
                  </a:ext>
                </a:extLst>
              </p:cNvPr>
              <p:cNvSpPr/>
              <p:nvPr/>
            </p:nvSpPr>
            <p:spPr bwMode="auto">
              <a:xfrm>
                <a:off x="2685702" y="1882292"/>
                <a:ext cx="576000" cy="576000"/>
              </a:xfrm>
              <a:prstGeom prst="ellipse">
                <a:avLst/>
              </a:prstGeom>
              <a:solidFill>
                <a:srgbClr val="EF7E2D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rPr>
                  <a:t>2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TextBox 72">
                <a:extLst>
                  <a:ext uri="{FF2B5EF4-FFF2-40B4-BE49-F238E27FC236}">
                    <a16:creationId xmlns:a16="http://schemas.microsoft.com/office/drawing/2014/main" id="{78C30368-CC46-4EB6-A864-463BFE23A8BC}"/>
                  </a:ext>
                </a:extLst>
              </p:cNvPr>
              <p:cNvSpPr txBox="1"/>
              <p:nvPr/>
            </p:nvSpPr>
            <p:spPr bwMode="auto">
              <a:xfrm>
                <a:off x="3410056" y="1994407"/>
                <a:ext cx="7481464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关于建设前期</a:t>
                </a:r>
              </a:p>
            </p:txBody>
          </p: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37338CB1-5C52-47C5-B27D-13C413852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37" y="3562372"/>
                <a:ext cx="20351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7FD7BA5C-2356-4E41-BA44-C6D9319BF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37" y="3856143"/>
                <a:ext cx="20351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DC37FEB1-4AD3-4CE8-ADB2-5A5F2F7AD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37" y="5050405"/>
                <a:ext cx="58578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3E15685C-F78A-49D7-9CA6-BA5CC1FB9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37" y="5354386"/>
                <a:ext cx="60102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ECCD83-096B-4109-A7A9-A6E8D7A0791E}"/>
              </a:ext>
            </a:extLst>
          </p:cNvPr>
          <p:cNvGrpSpPr/>
          <p:nvPr/>
        </p:nvGrpSpPr>
        <p:grpSpPr>
          <a:xfrm>
            <a:off x="2685702" y="1882292"/>
            <a:ext cx="9238609" cy="3273974"/>
            <a:chOff x="2685702" y="1882292"/>
            <a:chExt cx="9238609" cy="327397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84CA8B7-DC73-4DF9-BDE1-01D635EE08B4}"/>
                </a:ext>
              </a:extLst>
            </p:cNvPr>
            <p:cNvSpPr/>
            <p:nvPr/>
          </p:nvSpPr>
          <p:spPr bwMode="auto">
            <a:xfrm>
              <a:off x="2685702" y="18822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72">
              <a:extLst>
                <a:ext uri="{FF2B5EF4-FFF2-40B4-BE49-F238E27FC236}">
                  <a16:creationId xmlns:a16="http://schemas.microsoft.com/office/drawing/2014/main" id="{3D225589-7964-44B7-B76F-0053739BA363}"/>
                </a:ext>
              </a:extLst>
            </p:cNvPr>
            <p:cNvSpPr txBox="1"/>
            <p:nvPr/>
          </p:nvSpPr>
          <p:spPr bwMode="auto">
            <a:xfrm>
              <a:off x="3410056" y="1994407"/>
              <a:ext cx="7481464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关于体系建设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F1ABCAF-C07B-480B-BF3D-30E5352F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088" y="2720609"/>
              <a:ext cx="8583223" cy="110505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167D80-784C-46AA-B929-5FF41A6B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088" y="3994054"/>
              <a:ext cx="8373644" cy="1162212"/>
            </a:xfrm>
            <a:prstGeom prst="rect">
              <a:avLst/>
            </a:prstGeom>
          </p:spPr>
        </p:pic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5235F5DB-B895-40DA-8115-9A09546C44D7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37" y="3562372"/>
              <a:ext cx="248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07665DC-85BD-4DD3-85A7-2F7890BDD388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37" y="3825663"/>
              <a:ext cx="46333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F6D32C82-E9EC-41C0-AA71-F171BF13AC7E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37" y="4837045"/>
              <a:ext cx="5640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DA6C27B-9C1F-40C4-BF54-F44335FCE59A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37" y="5156266"/>
              <a:ext cx="33033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835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E9D96E7-0A12-471D-A0B2-4696C7AD164A}"/>
              </a:ext>
            </a:extLst>
          </p:cNvPr>
          <p:cNvCxnSpPr>
            <a:cxnSpLocks/>
          </p:cNvCxnSpPr>
          <p:nvPr/>
        </p:nvCxnSpPr>
        <p:spPr>
          <a:xfrm>
            <a:off x="3650425" y="2214994"/>
            <a:ext cx="11173" cy="3816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 220">
            <a:extLst>
              <a:ext uri="{FF2B5EF4-FFF2-40B4-BE49-F238E27FC236}">
                <a16:creationId xmlns:a16="http://schemas.microsoft.com/office/drawing/2014/main" id="{8A155372-71C4-4B1D-AF93-607FBEC758B3}"/>
              </a:ext>
            </a:extLst>
          </p:cNvPr>
          <p:cNvSpPr/>
          <p:nvPr/>
        </p:nvSpPr>
        <p:spPr>
          <a:xfrm>
            <a:off x="1602623" y="755676"/>
            <a:ext cx="5912167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核心观点之二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规范质量行为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58022AC-BAC3-4BAC-8B84-D33D1201E84B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>
              <a:extLst>
                <a:ext uri="{FF2B5EF4-FFF2-40B4-BE49-F238E27FC236}">
                  <a16:creationId xmlns:a16="http://schemas.microsoft.com/office/drawing/2014/main" id="{40D34AA3-815F-40C9-BC3F-5556B87031D9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>
                <a:extLst>
                  <a:ext uri="{FF2B5EF4-FFF2-40B4-BE49-F238E27FC236}">
                    <a16:creationId xmlns:a16="http://schemas.microsoft.com/office/drawing/2014/main" id="{48C82DF9-14BD-4CF6-9102-1B077535C03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39037C1-35DA-4358-9AAB-DE9DF48DED63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原创设计师QQ598969553     _22">
              <a:extLst>
                <a:ext uri="{FF2B5EF4-FFF2-40B4-BE49-F238E27FC236}">
                  <a16:creationId xmlns:a16="http://schemas.microsoft.com/office/drawing/2014/main" id="{7DDCB8D6-6DCC-4910-9AEF-F7BB1BE7CE37}"/>
                </a:ext>
              </a:extLst>
            </p:cNvPr>
            <p:cNvSpPr txBox="1"/>
            <p:nvPr/>
          </p:nvSpPr>
          <p:spPr>
            <a:xfrm>
              <a:off x="1616351" y="287481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质量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prstClr val="black"/>
                  </a:solidFill>
                </a:rPr>
                <a:t>行为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28" name="TextBox 41">
            <a:extLst>
              <a:ext uri="{FF2B5EF4-FFF2-40B4-BE49-F238E27FC236}">
                <a16:creationId xmlns:a16="http://schemas.microsoft.com/office/drawing/2014/main" id="{89497B35-E100-4B9E-A073-AA233FA360D8}"/>
              </a:ext>
            </a:extLst>
          </p:cNvPr>
          <p:cNvSpPr txBox="1"/>
          <p:nvPr/>
        </p:nvSpPr>
        <p:spPr>
          <a:xfrm>
            <a:off x="4029015" y="3728054"/>
            <a:ext cx="806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质量体系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建设和质量管理细化为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个质量行为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58A516B-C84F-4F02-AB61-0A21B777713B}"/>
              </a:ext>
            </a:extLst>
          </p:cNvPr>
          <p:cNvGrpSpPr/>
          <p:nvPr/>
        </p:nvGrpSpPr>
        <p:grpSpPr>
          <a:xfrm>
            <a:off x="3346098" y="2425488"/>
            <a:ext cx="4296083" cy="576000"/>
            <a:chOff x="3346098" y="2911854"/>
            <a:chExt cx="4296083" cy="5760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DD5D52A8-FB4E-40B2-B25D-015E093A5E04}"/>
                </a:ext>
              </a:extLst>
            </p:cNvPr>
            <p:cNvSpPr/>
            <p:nvPr/>
          </p:nvSpPr>
          <p:spPr bwMode="auto">
            <a:xfrm>
              <a:off x="3346098" y="2911854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72">
              <a:extLst>
                <a:ext uri="{FF2B5EF4-FFF2-40B4-BE49-F238E27FC236}">
                  <a16:creationId xmlns:a16="http://schemas.microsoft.com/office/drawing/2014/main" id="{7BFEDDC4-E4A2-4574-A7C8-B051D1F8512D}"/>
                </a:ext>
              </a:extLst>
            </p:cNvPr>
            <p:cNvSpPr txBox="1"/>
            <p:nvPr/>
          </p:nvSpPr>
          <p:spPr bwMode="auto">
            <a:xfrm>
              <a:off x="4114181" y="2999799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质量体系建立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94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1F821-AB3F-4B11-8335-9299846EA554}"/>
              </a:ext>
            </a:extLst>
          </p:cNvPr>
          <p:cNvGrpSpPr/>
          <p:nvPr/>
        </p:nvGrpSpPr>
        <p:grpSpPr>
          <a:xfrm>
            <a:off x="7165623" y="2425488"/>
            <a:ext cx="4296083" cy="576000"/>
            <a:chOff x="3346098" y="4472416"/>
            <a:chExt cx="4296083" cy="57600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731F7F8-069D-46D7-BF4F-6F05505F5623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TextBox 72">
              <a:extLst>
                <a:ext uri="{FF2B5EF4-FFF2-40B4-BE49-F238E27FC236}">
                  <a16:creationId xmlns:a16="http://schemas.microsoft.com/office/drawing/2014/main" id="{08270FD8-B1A3-481B-B08E-909EDD4E19B9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建设前期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22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F11C624-533E-4607-B05C-B35860E54B88}"/>
              </a:ext>
            </a:extLst>
          </p:cNvPr>
          <p:cNvGrpSpPr/>
          <p:nvPr/>
        </p:nvGrpSpPr>
        <p:grpSpPr>
          <a:xfrm>
            <a:off x="3346098" y="3390047"/>
            <a:ext cx="4296083" cy="576000"/>
            <a:chOff x="3346098" y="4472416"/>
            <a:chExt cx="4296083" cy="57600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91CBBCE-F318-48E0-9677-2345A264FB35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TextBox 72">
              <a:extLst>
                <a:ext uri="{FF2B5EF4-FFF2-40B4-BE49-F238E27FC236}">
                  <a16:creationId xmlns:a16="http://schemas.microsoft.com/office/drawing/2014/main" id="{0D95328F-E90F-4D53-8172-2B70111F6E4D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勘察设计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E876045-2B10-404D-9051-6F41CEA46FF4}"/>
              </a:ext>
            </a:extLst>
          </p:cNvPr>
          <p:cNvGrpSpPr/>
          <p:nvPr/>
        </p:nvGrpSpPr>
        <p:grpSpPr>
          <a:xfrm>
            <a:off x="7165623" y="3390047"/>
            <a:ext cx="4296083" cy="576000"/>
            <a:chOff x="3346098" y="4472416"/>
            <a:chExt cx="4296083" cy="57600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88EFB42-C578-4813-9F19-EC59FCE8C777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Box 72">
              <a:extLst>
                <a:ext uri="{FF2B5EF4-FFF2-40B4-BE49-F238E27FC236}">
                  <a16:creationId xmlns:a16="http://schemas.microsoft.com/office/drawing/2014/main" id="{3D7D8962-1212-42FC-B474-C7E3B3E10660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工程采购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6C2C569-3DF3-452D-B58B-F5A1A6C5A864}"/>
              </a:ext>
            </a:extLst>
          </p:cNvPr>
          <p:cNvGrpSpPr/>
          <p:nvPr/>
        </p:nvGrpSpPr>
        <p:grpSpPr>
          <a:xfrm>
            <a:off x="3346098" y="4288663"/>
            <a:ext cx="4296083" cy="576000"/>
            <a:chOff x="3346098" y="4472416"/>
            <a:chExt cx="4296083" cy="57600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918F48A-A545-483B-A105-EB4B3C6A5E63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TextBox 72">
              <a:extLst>
                <a:ext uri="{FF2B5EF4-FFF2-40B4-BE49-F238E27FC236}">
                  <a16:creationId xmlns:a16="http://schemas.microsoft.com/office/drawing/2014/main" id="{99DF4F7D-44A6-4A3B-9289-20BA9A6B62B9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工程施工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485B9C4-CE86-4837-83D8-D33AD11F9291}"/>
              </a:ext>
            </a:extLst>
          </p:cNvPr>
          <p:cNvGrpSpPr/>
          <p:nvPr/>
        </p:nvGrpSpPr>
        <p:grpSpPr>
          <a:xfrm>
            <a:off x="7165623" y="4288663"/>
            <a:ext cx="4296083" cy="576000"/>
            <a:chOff x="3346098" y="4472416"/>
            <a:chExt cx="4296083" cy="57600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930F226-9026-4240-A447-B9BF658FEC52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TextBox 72">
              <a:extLst>
                <a:ext uri="{FF2B5EF4-FFF2-40B4-BE49-F238E27FC236}">
                  <a16:creationId xmlns:a16="http://schemas.microsoft.com/office/drawing/2014/main" id="{3D522C40-1979-4645-8F37-E0A2B501F569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工程监理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31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0909DEF-C0AE-41F6-834F-D8B1E69CE8E8}"/>
              </a:ext>
            </a:extLst>
          </p:cNvPr>
          <p:cNvGrpSpPr/>
          <p:nvPr/>
        </p:nvGrpSpPr>
        <p:grpSpPr>
          <a:xfrm>
            <a:off x="7165623" y="5177753"/>
            <a:ext cx="4296083" cy="576000"/>
            <a:chOff x="3346098" y="4472416"/>
            <a:chExt cx="4296083" cy="57600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078D9A7-31FA-46E5-B85E-483D03EB5DD4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8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TextBox 72">
              <a:extLst>
                <a:ext uri="{FF2B5EF4-FFF2-40B4-BE49-F238E27FC236}">
                  <a16:creationId xmlns:a16="http://schemas.microsoft.com/office/drawing/2014/main" id="{8FFEC9AF-9425-43A5-81B9-4F441D941007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工程服务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51BD858-7E36-4E39-96AB-D5649749BCEE}"/>
              </a:ext>
            </a:extLst>
          </p:cNvPr>
          <p:cNvGrpSpPr/>
          <p:nvPr/>
        </p:nvGrpSpPr>
        <p:grpSpPr>
          <a:xfrm>
            <a:off x="3346098" y="5177753"/>
            <a:ext cx="4296083" cy="576000"/>
            <a:chOff x="3346098" y="4472416"/>
            <a:chExt cx="4296083" cy="57600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F7DB287-5237-4737-8B2D-4337B88C4554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TextBox 72">
              <a:extLst>
                <a:ext uri="{FF2B5EF4-FFF2-40B4-BE49-F238E27FC236}">
                  <a16:creationId xmlns:a16="http://schemas.microsoft.com/office/drawing/2014/main" id="{D6DB3F74-17E8-48E3-9353-4185EA38178D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工程调试、试车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43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E9AD771-EC0E-4608-AB6D-DEDE717EB505}"/>
              </a:ext>
            </a:extLst>
          </p:cNvPr>
          <p:cNvGrpSpPr/>
          <p:nvPr/>
        </p:nvGrpSpPr>
        <p:grpSpPr>
          <a:xfrm>
            <a:off x="3352448" y="2275777"/>
            <a:ext cx="4296083" cy="576000"/>
            <a:chOff x="3346098" y="2911854"/>
            <a:chExt cx="4296083" cy="57600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6691AF83-B10E-4E0E-972A-D364B530220D}"/>
                </a:ext>
              </a:extLst>
            </p:cNvPr>
            <p:cNvSpPr/>
            <p:nvPr/>
          </p:nvSpPr>
          <p:spPr bwMode="auto">
            <a:xfrm>
              <a:off x="3346098" y="2911854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TextBox 72">
              <a:extLst>
                <a:ext uri="{FF2B5EF4-FFF2-40B4-BE49-F238E27FC236}">
                  <a16:creationId xmlns:a16="http://schemas.microsoft.com/office/drawing/2014/main" id="{53B867A2-C273-48C7-8E74-2429E08DB33D}"/>
                </a:ext>
              </a:extLst>
            </p:cNvPr>
            <p:cNvSpPr txBox="1"/>
            <p:nvPr/>
          </p:nvSpPr>
          <p:spPr bwMode="auto">
            <a:xfrm>
              <a:off x="4114181" y="2999799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建设单位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149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C098F81-7781-4FE3-9CB7-3CACFC0D2B68}"/>
              </a:ext>
            </a:extLst>
          </p:cNvPr>
          <p:cNvGrpSpPr/>
          <p:nvPr/>
        </p:nvGrpSpPr>
        <p:grpSpPr>
          <a:xfrm>
            <a:off x="3352448" y="3028886"/>
            <a:ext cx="4296083" cy="576000"/>
            <a:chOff x="3346098" y="4472416"/>
            <a:chExt cx="4296083" cy="576000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2F53EC6-2E53-4F8A-BEAC-4BB30B1F5140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TextBox 72">
              <a:extLst>
                <a:ext uri="{FF2B5EF4-FFF2-40B4-BE49-F238E27FC236}">
                  <a16:creationId xmlns:a16="http://schemas.microsoft.com/office/drawing/2014/main" id="{23329796-8281-4337-8C90-9D9399E7CE8D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勘察单位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131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B9ABEB5-C136-4628-9534-F9A52A35C2FE}"/>
              </a:ext>
            </a:extLst>
          </p:cNvPr>
          <p:cNvGrpSpPr/>
          <p:nvPr/>
        </p:nvGrpSpPr>
        <p:grpSpPr>
          <a:xfrm>
            <a:off x="3352448" y="3781995"/>
            <a:ext cx="4296083" cy="576000"/>
            <a:chOff x="3346098" y="4472416"/>
            <a:chExt cx="4296083" cy="576000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D486195-07B2-4961-9DFB-9BD424116149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TextBox 72">
              <a:extLst>
                <a:ext uri="{FF2B5EF4-FFF2-40B4-BE49-F238E27FC236}">
                  <a16:creationId xmlns:a16="http://schemas.microsoft.com/office/drawing/2014/main" id="{9948E9D8-BA8E-4E53-8BF3-533F3E0C9AB6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设计单位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147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173590C-3905-46B9-AE2B-1A2AD59568CF}"/>
              </a:ext>
            </a:extLst>
          </p:cNvPr>
          <p:cNvGrpSpPr/>
          <p:nvPr/>
        </p:nvGrpSpPr>
        <p:grpSpPr>
          <a:xfrm>
            <a:off x="3352448" y="4535104"/>
            <a:ext cx="4296083" cy="576000"/>
            <a:chOff x="3346098" y="4472416"/>
            <a:chExt cx="4296083" cy="576000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B8353F34-0AFD-40F6-B66B-253030F7D323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TextBox 72">
              <a:extLst>
                <a:ext uri="{FF2B5EF4-FFF2-40B4-BE49-F238E27FC236}">
                  <a16:creationId xmlns:a16="http://schemas.microsoft.com/office/drawing/2014/main" id="{DAAC6A65-1F61-4CA8-B24C-0EB59BD0F371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施工单位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230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318D4FC-5053-481B-B12B-785D3C51EE33}"/>
              </a:ext>
            </a:extLst>
          </p:cNvPr>
          <p:cNvGrpSpPr/>
          <p:nvPr/>
        </p:nvGrpSpPr>
        <p:grpSpPr>
          <a:xfrm>
            <a:off x="3352448" y="5288212"/>
            <a:ext cx="4296083" cy="576000"/>
            <a:chOff x="3346098" y="4472416"/>
            <a:chExt cx="4296083" cy="576000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F00AB71E-8931-4E32-9B5A-8A1DFE680E94}"/>
                </a:ext>
              </a:extLst>
            </p:cNvPr>
            <p:cNvSpPr/>
            <p:nvPr/>
          </p:nvSpPr>
          <p:spPr bwMode="auto">
            <a:xfrm>
              <a:off x="3346098" y="4472416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TextBox 72">
              <a:extLst>
                <a:ext uri="{FF2B5EF4-FFF2-40B4-BE49-F238E27FC236}">
                  <a16:creationId xmlns:a16="http://schemas.microsoft.com/office/drawing/2014/main" id="{3923551B-8D13-46BF-A17A-DCA12C9C70E2}"/>
                </a:ext>
              </a:extLst>
            </p:cNvPr>
            <p:cNvSpPr txBox="1"/>
            <p:nvPr/>
          </p:nvSpPr>
          <p:spPr bwMode="auto">
            <a:xfrm>
              <a:off x="4114181" y="4560361"/>
              <a:ext cx="3528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监理单位</a:t>
              </a:r>
              <a:r>
                <a:rPr lang="en-US" altLang="zh-CN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个行为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92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3.33333E-6 L -0.19193 -0.3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矩形 220">
            <a:extLst>
              <a:ext uri="{FF2B5EF4-FFF2-40B4-BE49-F238E27FC236}">
                <a16:creationId xmlns:a16="http://schemas.microsoft.com/office/drawing/2014/main" id="{8A155372-71C4-4B1D-AF93-607FBEC758B3}"/>
              </a:ext>
            </a:extLst>
          </p:cNvPr>
          <p:cNvSpPr/>
          <p:nvPr/>
        </p:nvSpPr>
        <p:spPr>
          <a:xfrm>
            <a:off x="1602623" y="755676"/>
            <a:ext cx="5912167" cy="612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核心观点之</a:t>
            </a:r>
            <a:r>
              <a:rPr lang="zh-CN" altLang="en-US" sz="2800" dirty="0">
                <a:solidFill>
                  <a:srgbClr val="FF0000"/>
                </a:solidFill>
                <a:latin typeface="Calibri"/>
                <a:ea typeface="方正小标宋简体" panose="03000509000000000000" pitchFamily="65" charset="-122"/>
              </a:rPr>
              <a:t>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小标宋简体" panose="03000509000000000000" pitchFamily="65" charset="-122"/>
                <a:cs typeface="+mn-cs"/>
              </a:rPr>
              <a:t>规范质量行为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16C69F8-59CA-4063-8DED-09EB238991FE}"/>
              </a:ext>
            </a:extLst>
          </p:cNvPr>
          <p:cNvGrpSpPr/>
          <p:nvPr/>
        </p:nvGrpSpPr>
        <p:grpSpPr>
          <a:xfrm>
            <a:off x="5470760" y="1509990"/>
            <a:ext cx="5434536" cy="4425484"/>
            <a:chOff x="5932570" y="1676242"/>
            <a:chExt cx="5434536" cy="4425484"/>
          </a:xfrm>
        </p:grpSpPr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CC31CBF2-ADBF-4961-A5E5-407F50F1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570" y="1676242"/>
              <a:ext cx="5434536" cy="4425484"/>
            </a:xfrm>
            <a:prstGeom prst="rect">
              <a:avLst/>
            </a:prstGeom>
          </p:spPr>
        </p:pic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20767557-890B-4FE0-85F6-D3EDE175449C}"/>
                </a:ext>
              </a:extLst>
            </p:cNvPr>
            <p:cNvCxnSpPr/>
            <p:nvPr/>
          </p:nvCxnSpPr>
          <p:spPr>
            <a:xfrm>
              <a:off x="8045450" y="4868432"/>
              <a:ext cx="13862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32C6320-C533-4C4F-AF0F-25707FA9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2" y="1592197"/>
            <a:ext cx="3284819" cy="4716956"/>
          </a:xfrm>
          <a:prstGeom prst="flowChartAlternateProcess">
            <a:avLst/>
          </a:prstGeom>
          <a:ln w="12700">
            <a:solidFill>
              <a:srgbClr val="000066"/>
            </a:solidFill>
          </a:ln>
        </p:spPr>
      </p:pic>
    </p:spTree>
    <p:extLst>
      <p:ext uri="{BB962C8B-B14F-4D97-AF65-F5344CB8AC3E}">
        <p14:creationId xmlns:p14="http://schemas.microsoft.com/office/powerpoint/2010/main" val="317063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975CAEF-75DC-4528-86A2-34DA3940554F}"/>
              </a:ext>
            </a:extLst>
          </p:cNvPr>
          <p:cNvCxnSpPr/>
          <p:nvPr/>
        </p:nvCxnSpPr>
        <p:spPr>
          <a:xfrm>
            <a:off x="3661598" y="208436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46882" y="758862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核心观点之三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工序质量控制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D6645-BA6B-41F1-9BB2-9874A21A163D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24" name="原创设计师QQ598969553     _3">
              <a:extLst>
                <a:ext uri="{FF2B5EF4-FFF2-40B4-BE49-F238E27FC236}">
                  <a16:creationId xmlns:a16="http://schemas.microsoft.com/office/drawing/2014/main" id="{A2906C54-DAFF-4FFF-820A-1B5C144CD9D4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4">
                <a:extLst>
                  <a:ext uri="{FF2B5EF4-FFF2-40B4-BE49-F238E27FC236}">
                    <a16:creationId xmlns:a16="http://schemas.microsoft.com/office/drawing/2014/main" id="{67D100FC-2C44-4856-ABF8-88B321369F6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D642FAD2-80D6-4C34-BA8C-55DE1DB5238C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原创设计师QQ598969553     _22">
              <a:extLst>
                <a:ext uri="{FF2B5EF4-FFF2-40B4-BE49-F238E27FC236}">
                  <a16:creationId xmlns:a16="http://schemas.microsoft.com/office/drawing/2014/main" id="{643DE345-8A37-4ED6-8079-D6D7D6DC3816}"/>
                </a:ext>
              </a:extLst>
            </p:cNvPr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工序质量控制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36" name="TextBox 41">
            <a:extLst>
              <a:ext uri="{FF2B5EF4-FFF2-40B4-BE49-F238E27FC236}">
                <a16:creationId xmlns:a16="http://schemas.microsoft.com/office/drawing/2014/main" id="{4806369B-9C48-41E8-8CCD-BF0BFF71FC6F}"/>
              </a:ext>
            </a:extLst>
          </p:cNvPr>
          <p:cNvSpPr txBox="1"/>
          <p:nvPr/>
        </p:nvSpPr>
        <p:spPr>
          <a:xfrm>
            <a:off x="4029015" y="3766154"/>
            <a:ext cx="6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施工质量控制以工序质量控制为核心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A753B08-8BA6-4D41-AF1F-594E8FC953F0}"/>
              </a:ext>
            </a:extLst>
          </p:cNvPr>
          <p:cNvGrpSpPr/>
          <p:nvPr/>
        </p:nvGrpSpPr>
        <p:grpSpPr>
          <a:xfrm>
            <a:off x="3357414" y="2597538"/>
            <a:ext cx="8369053" cy="2708316"/>
            <a:chOff x="3292762" y="3234259"/>
            <a:chExt cx="8369053" cy="270831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69854A7-E56B-4053-9D3A-DCBCB85AE1C2}"/>
                </a:ext>
              </a:extLst>
            </p:cNvPr>
            <p:cNvGrpSpPr/>
            <p:nvPr/>
          </p:nvGrpSpPr>
          <p:grpSpPr>
            <a:xfrm>
              <a:off x="3691779" y="4544323"/>
              <a:ext cx="7970036" cy="1398252"/>
              <a:chOff x="1852510" y="4223310"/>
              <a:chExt cx="7970036" cy="1398252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41EE60D-44C1-4D54-95D1-901B8503C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2510" y="4223310"/>
                <a:ext cx="7970036" cy="1398252"/>
              </a:xfrm>
              <a:prstGeom prst="rect">
                <a:avLst/>
              </a:prstGeom>
            </p:spPr>
          </p:pic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73C7B7E2-EF5E-43AF-9BCE-F52E8583D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5500" y="5109467"/>
                <a:ext cx="74782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BB7B69F7-36AC-426E-8495-0EDB4C109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3484" y="5568311"/>
                <a:ext cx="19918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47BFE76E-9770-4A4A-A03B-BF3350F2F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4789" y="4674081"/>
                <a:ext cx="42091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1432B30-AA5C-47B4-8B32-5E0FD57CA28A}"/>
                </a:ext>
              </a:extLst>
            </p:cNvPr>
            <p:cNvGrpSpPr/>
            <p:nvPr/>
          </p:nvGrpSpPr>
          <p:grpSpPr>
            <a:xfrm>
              <a:off x="3699129" y="3234259"/>
              <a:ext cx="7942877" cy="950042"/>
              <a:chOff x="1852173" y="4369777"/>
              <a:chExt cx="7886882" cy="916890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1A388F77-1150-453E-894B-A40D69FE4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2173" y="4369777"/>
                <a:ext cx="7886882" cy="916890"/>
              </a:xfrm>
              <a:prstGeom prst="rect">
                <a:avLst/>
              </a:prstGeom>
            </p:spPr>
          </p:pic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7EF0AADB-C042-40A9-8817-327FE39B1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756" y="4828498"/>
                <a:ext cx="644903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DB44C90-E261-4D01-8C10-92EC328B5054}"/>
                </a:ext>
              </a:extLst>
            </p:cNvPr>
            <p:cNvSpPr/>
            <p:nvPr/>
          </p:nvSpPr>
          <p:spPr bwMode="auto">
            <a:xfrm>
              <a:off x="3292762" y="4156181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71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1.11111E-6 L -0.19193 -0.3071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46883" y="763624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   核心观点之三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工序质量控制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sp>
        <p:nvSpPr>
          <p:cNvPr id="6" name="箭头: 右 5"/>
          <p:cNvSpPr/>
          <p:nvPr/>
        </p:nvSpPr>
        <p:spPr>
          <a:xfrm>
            <a:off x="1489363" y="3437803"/>
            <a:ext cx="9360000" cy="324000"/>
          </a:xfrm>
          <a:prstGeom prst="rightArrow">
            <a:avLst/>
          </a:prstGeom>
          <a:solidFill>
            <a:srgbClr val="1941B1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5" name="组合 64"/>
          <p:cNvGrpSpPr/>
          <p:nvPr/>
        </p:nvGrpSpPr>
        <p:grpSpPr>
          <a:xfrm rot="5400000">
            <a:off x="1226117" y="3278816"/>
            <a:ext cx="2736000" cy="641974"/>
            <a:chOff x="1670653" y="1828426"/>
            <a:chExt cx="2818032" cy="592530"/>
          </a:xfrm>
        </p:grpSpPr>
        <p:sp>
          <p:nvSpPr>
            <p:cNvPr id="66" name="椭圆 4"/>
            <p:cNvSpPr/>
            <p:nvPr/>
          </p:nvSpPr>
          <p:spPr bwMode="auto">
            <a:xfrm rot="10800000" flipH="1" flipV="1">
              <a:off x="1670653" y="1828426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7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8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333848" y="1937991"/>
              <a:ext cx="1500529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质量策划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 rot="5400000">
            <a:off x="2236402" y="3278816"/>
            <a:ext cx="2736000" cy="641974"/>
            <a:chOff x="1670653" y="1828427"/>
            <a:chExt cx="2818032" cy="592530"/>
          </a:xfrm>
        </p:grpSpPr>
        <p:sp>
          <p:nvSpPr>
            <p:cNvPr id="71" name="椭圆 4"/>
            <p:cNvSpPr/>
            <p:nvPr/>
          </p:nvSpPr>
          <p:spPr bwMode="auto">
            <a:xfrm rot="10800000" flipH="1" flipV="1">
              <a:off x="1670653" y="1828427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2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3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2022469" y="1919411"/>
              <a:ext cx="2132698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施工组织设计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 rot="5400000">
            <a:off x="3246687" y="3278816"/>
            <a:ext cx="2736000" cy="641974"/>
            <a:chOff x="1670653" y="1828427"/>
            <a:chExt cx="2818032" cy="592530"/>
          </a:xfrm>
        </p:grpSpPr>
        <p:sp>
          <p:nvSpPr>
            <p:cNvPr id="76" name="椭圆 4"/>
            <p:cNvSpPr/>
            <p:nvPr/>
          </p:nvSpPr>
          <p:spPr bwMode="auto">
            <a:xfrm rot="10800000" flipH="1" flipV="1">
              <a:off x="1670653" y="1828427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7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8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2306058" y="1919410"/>
              <a:ext cx="1500529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施工方案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6279436" y="2831866"/>
            <a:ext cx="1521594" cy="1535874"/>
            <a:chOff x="2431365" y="3398521"/>
            <a:chExt cx="1099920" cy="1099918"/>
          </a:xfrm>
        </p:grpSpPr>
        <p:grpSp>
          <p:nvGrpSpPr>
            <p:cNvPr id="128" name="组合 118"/>
            <p:cNvGrpSpPr/>
            <p:nvPr/>
          </p:nvGrpSpPr>
          <p:grpSpPr bwMode="auto">
            <a:xfrm rot="10800000" flipH="1" flipV="1">
              <a:off x="2431365" y="3398521"/>
              <a:ext cx="1099920" cy="1099918"/>
              <a:chOff x="6963437" y="1392790"/>
              <a:chExt cx="626639" cy="626639"/>
            </a:xfrm>
          </p:grpSpPr>
          <p:sp>
            <p:nvSpPr>
              <p:cNvPr id="130" name="椭圆 129"/>
              <p:cNvSpPr/>
              <p:nvPr/>
            </p:nvSpPr>
            <p:spPr>
              <a:xfrm>
                <a:off x="6963437" y="1392790"/>
                <a:ext cx="626639" cy="626639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381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>
                <a:outerShdw blurRad="711200" dist="177800" dir="42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999588" y="1428944"/>
                <a:ext cx="554334" cy="554334"/>
              </a:xfrm>
              <a:prstGeom prst="ellipse">
                <a:avLst/>
              </a:prstGeom>
              <a:solidFill>
                <a:srgbClr val="EF7E2D"/>
              </a:solidFill>
              <a:ln w="25400" cap="flat" cmpd="sng" algn="ctr">
                <a:noFill/>
                <a:prstDash val="solid"/>
              </a:ln>
              <a:effectLst>
                <a:innerShdw blurRad="114300">
                  <a:prstClr val="black">
                    <a:alpha val="75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7060210" y="1489564"/>
                <a:ext cx="433094" cy="433096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3500000" scaled="1"/>
                <a:tileRect/>
              </a:gradFill>
              <a:ln w="1905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2694787" y="3655687"/>
              <a:ext cx="573078" cy="59511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7CD3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工序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7CD3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7CD3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 rot="5400000">
            <a:off x="7114532" y="3278816"/>
            <a:ext cx="2736000" cy="641974"/>
            <a:chOff x="1670653" y="1828427"/>
            <a:chExt cx="2818032" cy="592530"/>
          </a:xfrm>
        </p:grpSpPr>
        <p:sp>
          <p:nvSpPr>
            <p:cNvPr id="134" name="椭圆 4"/>
            <p:cNvSpPr/>
            <p:nvPr/>
          </p:nvSpPr>
          <p:spPr bwMode="auto">
            <a:xfrm rot="10800000" flipH="1" flipV="1">
              <a:off x="1670653" y="1828427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5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6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2179332" y="1919044"/>
              <a:ext cx="1809562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检验批质量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 rot="5400000">
            <a:off x="8124815" y="3278816"/>
            <a:ext cx="2736000" cy="641974"/>
            <a:chOff x="1670653" y="1828427"/>
            <a:chExt cx="2818032" cy="592530"/>
          </a:xfrm>
        </p:grpSpPr>
        <p:sp>
          <p:nvSpPr>
            <p:cNvPr id="139" name="椭圆 4"/>
            <p:cNvSpPr/>
            <p:nvPr/>
          </p:nvSpPr>
          <p:spPr bwMode="auto">
            <a:xfrm rot="10800000" flipH="1" flipV="1">
              <a:off x="1670653" y="1828427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0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1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2333849" y="1919043"/>
              <a:ext cx="1500529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工程质量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 rot="5400000">
            <a:off x="4256972" y="3278816"/>
            <a:ext cx="2736000" cy="641974"/>
            <a:chOff x="1670653" y="1828427"/>
            <a:chExt cx="2818032" cy="592530"/>
          </a:xfrm>
        </p:grpSpPr>
        <p:sp>
          <p:nvSpPr>
            <p:cNvPr id="44" name="椭圆 4"/>
            <p:cNvSpPr/>
            <p:nvPr/>
          </p:nvSpPr>
          <p:spPr bwMode="auto">
            <a:xfrm rot="10800000" flipH="1" flipV="1">
              <a:off x="1670653" y="1828427"/>
              <a:ext cx="2818032" cy="59253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711200" dist="177800" dir="42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" name="椭圆 5"/>
            <p:cNvSpPr/>
            <p:nvPr/>
          </p:nvSpPr>
          <p:spPr bwMode="auto">
            <a:xfrm rot="10800000" flipH="1" flipV="1">
              <a:off x="1743893" y="1862611"/>
              <a:ext cx="2671551" cy="524161"/>
            </a:xfrm>
            <a:prstGeom prst="roundRect">
              <a:avLst/>
            </a:prstGeom>
            <a:solidFill>
              <a:srgbClr val="EF7E2D"/>
            </a:solidFill>
            <a:ln w="25400" cap="flat" cmpd="sng" algn="ctr">
              <a:noFill/>
              <a:prstDash val="solid"/>
            </a:ln>
            <a:effectLst>
              <a:innerShdw blurRad="114300">
                <a:prstClr val="black">
                  <a:alpha val="75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" name="椭圆 6"/>
            <p:cNvSpPr/>
            <p:nvPr/>
          </p:nvSpPr>
          <p:spPr bwMode="auto">
            <a:xfrm rot="10800000" flipH="1" flipV="1">
              <a:off x="1829552" y="1927090"/>
              <a:ext cx="2500234" cy="395203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13500000" scaled="1"/>
              <a:tileRect/>
            </a:gra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306061" y="1919410"/>
              <a:ext cx="1500529" cy="404780"/>
            </a:xfrm>
            <a:prstGeom prst="roundRect">
              <a:avLst/>
            </a:prstGeom>
            <a:noFill/>
          </p:spPr>
          <p:txBody>
            <a:bodyPr vert="vert270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技术交底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328317A-99F6-4B1B-81C2-9DAC10891144}"/>
              </a:ext>
            </a:extLst>
          </p:cNvPr>
          <p:cNvGrpSpPr/>
          <p:nvPr/>
        </p:nvGrpSpPr>
        <p:grpSpPr>
          <a:xfrm>
            <a:off x="2126982" y="1930005"/>
            <a:ext cx="8255672" cy="3439456"/>
            <a:chOff x="2126982" y="2105492"/>
            <a:chExt cx="8255672" cy="3439456"/>
          </a:xfrm>
        </p:grpSpPr>
        <p:sp>
          <p:nvSpPr>
            <p:cNvPr id="47" name="文本框 46"/>
            <p:cNvSpPr txBox="1"/>
            <p:nvPr/>
          </p:nvSpPr>
          <p:spPr>
            <a:xfrm>
              <a:off x="2126982" y="2682626"/>
              <a:ext cx="388320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（二）工程实体质量控制标准化。按照“施工质量样板化、技术交底可视化、操作过程规范化”的要求，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从建筑材料、构配件和设备进场质量控制、施工工序控制及质量验收控制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的全过程，对影响结构安全和主要使用功能的分部、分项工程和关键工序做法以及管理要求等做出相应规定。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499452" y="3144291"/>
              <a:ext cx="38832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建筑材料、构配件和设备进场质量控制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施工工序控制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质量验收控制</a:t>
              </a: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306AFC3-ACAB-474F-806B-124DD143204D}"/>
                </a:ext>
              </a:extLst>
            </p:cNvPr>
            <p:cNvSpPr txBox="1"/>
            <p:nvPr/>
          </p:nvSpPr>
          <p:spPr>
            <a:xfrm>
              <a:off x="2131507" y="2105492"/>
              <a:ext cx="74994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年住建部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关于开展工程质量管理标准化工作的通知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295">
        <p15:prstTrans prst="pageCurlDouble"/>
      </p:transition>
    </mc:Choice>
    <mc:Fallback xmlns="">
      <p:transition spd="slow" advClick="0" advTm="50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9BCE477-626C-4D0A-930A-EC287F3ACA6E}"/>
              </a:ext>
            </a:extLst>
          </p:cNvPr>
          <p:cNvCxnSpPr/>
          <p:nvPr/>
        </p:nvCxnSpPr>
        <p:spPr>
          <a:xfrm>
            <a:off x="3661598" y="2213675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46882" y="758862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核心观点之三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工序质量控制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D6645-BA6B-41F1-9BB2-9874A21A163D}"/>
              </a:ext>
            </a:extLst>
          </p:cNvPr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24" name="原创设计师QQ598969553     _3">
              <a:extLst>
                <a:ext uri="{FF2B5EF4-FFF2-40B4-BE49-F238E27FC236}">
                  <a16:creationId xmlns:a16="http://schemas.microsoft.com/office/drawing/2014/main" id="{A2906C54-DAFF-4FFF-820A-1B5C144CD9D4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4">
                <a:extLst>
                  <a:ext uri="{FF2B5EF4-FFF2-40B4-BE49-F238E27FC236}">
                    <a16:creationId xmlns:a16="http://schemas.microsoft.com/office/drawing/2014/main" id="{67D100FC-2C44-4856-ABF8-88B321369F6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D642FAD2-80D6-4C34-BA8C-55DE1DB5238C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原创设计师QQ598969553     _22">
              <a:extLst>
                <a:ext uri="{FF2B5EF4-FFF2-40B4-BE49-F238E27FC236}">
                  <a16:creationId xmlns:a16="http://schemas.microsoft.com/office/drawing/2014/main" id="{643DE345-8A37-4ED6-8079-D6D7D6DC3816}"/>
                </a:ext>
              </a:extLst>
            </p:cNvPr>
            <p:cNvSpPr txBox="1"/>
            <p:nvPr/>
          </p:nvSpPr>
          <p:spPr>
            <a:xfrm>
              <a:off x="1616351" y="2893867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工序质量控制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626EEF1-80C8-4F85-A25F-0F660754DE96}"/>
              </a:ext>
            </a:extLst>
          </p:cNvPr>
          <p:cNvGrpSpPr/>
          <p:nvPr/>
        </p:nvGrpSpPr>
        <p:grpSpPr>
          <a:xfrm>
            <a:off x="3365783" y="2175024"/>
            <a:ext cx="8035318" cy="3700601"/>
            <a:chOff x="3292762" y="2073428"/>
            <a:chExt cx="8035318" cy="3700601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05AAE68-FA5E-4ED7-845E-08CED466B17B}"/>
                </a:ext>
              </a:extLst>
            </p:cNvPr>
            <p:cNvGrpSpPr/>
            <p:nvPr/>
          </p:nvGrpSpPr>
          <p:grpSpPr>
            <a:xfrm>
              <a:off x="3776550" y="2073428"/>
              <a:ext cx="7551530" cy="3700601"/>
              <a:chOff x="2048715" y="2428247"/>
              <a:chExt cx="7551530" cy="3700601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424DEB0-9D79-4ED0-B0D1-E260DB1B2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715" y="2428247"/>
                <a:ext cx="7551530" cy="3636780"/>
              </a:xfrm>
              <a:prstGeom prst="rect">
                <a:avLst/>
              </a:prstGeom>
            </p:spPr>
          </p:pic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9C3E5429-C9B7-4596-A673-73E0A90B0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1451" y="6128848"/>
                <a:ext cx="618497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DB44C90-E261-4D01-8C10-92EC328B5054}"/>
                </a:ext>
              </a:extLst>
            </p:cNvPr>
            <p:cNvSpPr/>
            <p:nvPr/>
          </p:nvSpPr>
          <p:spPr bwMode="auto">
            <a:xfrm>
              <a:off x="3292762" y="3635728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28A6D8B-F1D7-480A-97AC-5BD4B0C94088}"/>
              </a:ext>
            </a:extLst>
          </p:cNvPr>
          <p:cNvGrpSpPr/>
          <p:nvPr/>
        </p:nvGrpSpPr>
        <p:grpSpPr>
          <a:xfrm>
            <a:off x="3361455" y="2753653"/>
            <a:ext cx="7128000" cy="576000"/>
            <a:chOff x="3041302" y="2506870"/>
            <a:chExt cx="7204354" cy="5760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26D145C-36B4-48BC-8C4F-B07BC17E3589}"/>
                </a:ext>
              </a:extLst>
            </p:cNvPr>
            <p:cNvSpPr/>
            <p:nvPr/>
          </p:nvSpPr>
          <p:spPr bwMode="auto">
            <a:xfrm>
              <a:off x="3041302" y="2506870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72">
              <a:extLst>
                <a:ext uri="{FF2B5EF4-FFF2-40B4-BE49-F238E27FC236}">
                  <a16:creationId xmlns:a16="http://schemas.microsoft.com/office/drawing/2014/main" id="{636EFB33-DFAF-4EA9-92C0-4F964C83F34B}"/>
                </a:ext>
              </a:extLst>
            </p:cNvPr>
            <p:cNvSpPr txBox="1"/>
            <p:nvPr/>
          </p:nvSpPr>
          <p:spPr bwMode="auto">
            <a:xfrm>
              <a:off x="3765656" y="2634930"/>
              <a:ext cx="6480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落实“施工质量控制以工序质量控制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为核心”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C3CE257-0ACB-4963-9544-7409FDFC577C}"/>
              </a:ext>
            </a:extLst>
          </p:cNvPr>
          <p:cNvGrpSpPr/>
          <p:nvPr/>
        </p:nvGrpSpPr>
        <p:grpSpPr>
          <a:xfrm>
            <a:off x="3370692" y="4337271"/>
            <a:ext cx="7128000" cy="576000"/>
            <a:chOff x="3121312" y="4707879"/>
            <a:chExt cx="7204354" cy="57600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B1C7D1D-FCE8-4EC8-93E8-B5AB681517EA}"/>
                </a:ext>
              </a:extLst>
            </p:cNvPr>
            <p:cNvSpPr/>
            <p:nvPr/>
          </p:nvSpPr>
          <p:spPr bwMode="auto">
            <a:xfrm>
              <a:off x="3121312" y="4707879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TextBox 72">
              <a:extLst>
                <a:ext uri="{FF2B5EF4-FFF2-40B4-BE49-F238E27FC236}">
                  <a16:creationId xmlns:a16="http://schemas.microsoft.com/office/drawing/2014/main" id="{54D74F24-4C1B-4DCF-8BC9-103CF18CDF5F}"/>
                </a:ext>
              </a:extLst>
            </p:cNvPr>
            <p:cNvSpPr txBox="1"/>
            <p:nvPr/>
          </p:nvSpPr>
          <p:spPr bwMode="auto">
            <a:xfrm>
              <a:off x="3845666" y="4799014"/>
              <a:ext cx="6480000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履行企业对项目质量管控责任</a:t>
              </a:r>
            </a:p>
          </p:txBody>
        </p:sp>
      </p:grpSp>
      <p:sp>
        <p:nvSpPr>
          <p:cNvPr id="36" name="TextBox 41">
            <a:extLst>
              <a:ext uri="{FF2B5EF4-FFF2-40B4-BE49-F238E27FC236}">
                <a16:creationId xmlns:a16="http://schemas.microsoft.com/office/drawing/2014/main" id="{4806369B-9C48-41E8-8CCD-BF0BFF71FC6F}"/>
              </a:ext>
            </a:extLst>
          </p:cNvPr>
          <p:cNvSpPr txBox="1"/>
          <p:nvPr/>
        </p:nvSpPr>
        <p:spPr>
          <a:xfrm>
            <a:off x="3830194" y="3670904"/>
            <a:ext cx="9324000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责任工程师对班组技术交底、监督检查是工序质量控制的关键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1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2.59259E-6 L -0.12513 -0.3062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-125260" y="427"/>
            <a:ext cx="12354838" cy="6857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微软雅黑" panose="020B0503020204020204" charset="-122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1064632" y="3058070"/>
            <a:ext cx="1001485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</a:t>
            </a:r>
            <a:endParaRPr lang="en-US" altLang="zh-CN" sz="4400" dirty="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工作目的和意义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8589" y="2059889"/>
            <a:ext cx="4176463" cy="830997"/>
            <a:chOff x="2339752" y="2874290"/>
            <a:chExt cx="4176463" cy="830997"/>
          </a:xfrm>
        </p:grpSpPr>
        <p:sp>
          <p:nvSpPr>
            <p:cNvPr id="42" name="矩形 41"/>
            <p:cNvSpPr/>
            <p:nvPr/>
          </p:nvSpPr>
          <p:spPr>
            <a:xfrm>
              <a:off x="4355976" y="2874290"/>
              <a:ext cx="21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Bernard MT Condensed" panose="02050806060905020404" pitchFamily="18" charset="0"/>
                  <a:ea typeface="微软雅黑" panose="020B0503020204020204" charset="-122"/>
                </a:rPr>
                <a:t>Part 1</a:t>
              </a:r>
              <a:endParaRPr lang="zh-CN" altLang="en-US" sz="4800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339752" y="3221214"/>
              <a:ext cx="2260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Quality</a:t>
              </a:r>
              <a:endPara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G:\国家优质工程奖徽logo1.png">
            <a:extLst>
              <a:ext uri="{FF2B5EF4-FFF2-40B4-BE49-F238E27FC236}">
                <a16:creationId xmlns:a16="http://schemas.microsoft.com/office/drawing/2014/main" id="{7E8C5A5D-6A66-4B77-A9A5-D9E6CC68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7AEB840A-76CF-450A-A2DD-7270121B6713}"/>
              </a:ext>
            </a:extLst>
          </p:cNvPr>
          <p:cNvCxnSpPr>
            <a:cxnSpLocks/>
          </p:cNvCxnSpPr>
          <p:nvPr/>
        </p:nvCxnSpPr>
        <p:spPr>
          <a:xfrm>
            <a:off x="3245967" y="2017955"/>
            <a:ext cx="0" cy="3919266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42120" y="768388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 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内容之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质量策划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E141802-A567-40D6-84E3-319B6D11E0F0}"/>
              </a:ext>
            </a:extLst>
          </p:cNvPr>
          <p:cNvSpPr/>
          <p:nvPr/>
        </p:nvSpPr>
        <p:spPr bwMode="auto">
          <a:xfrm>
            <a:off x="2954610" y="3156881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AF84464-FE49-4B61-86B2-87C43763C259}"/>
              </a:ext>
            </a:extLst>
          </p:cNvPr>
          <p:cNvSpPr/>
          <p:nvPr/>
        </p:nvSpPr>
        <p:spPr bwMode="auto">
          <a:xfrm>
            <a:off x="2954610" y="4117735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4A95A15-3D58-49D7-A44B-9BB3782314AD}"/>
              </a:ext>
            </a:extLst>
          </p:cNvPr>
          <p:cNvSpPr/>
          <p:nvPr/>
        </p:nvSpPr>
        <p:spPr bwMode="auto">
          <a:xfrm>
            <a:off x="2934732" y="5053823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AC37F64-A7AC-45CD-988C-2F704E0F8B36}"/>
              </a:ext>
            </a:extLst>
          </p:cNvPr>
          <p:cNvGrpSpPr/>
          <p:nvPr/>
        </p:nvGrpSpPr>
        <p:grpSpPr>
          <a:xfrm>
            <a:off x="1383980" y="3160065"/>
            <a:ext cx="1512000" cy="1512000"/>
            <a:chOff x="1512146" y="2496224"/>
            <a:chExt cx="1512000" cy="1512000"/>
          </a:xfrm>
        </p:grpSpPr>
        <p:grpSp>
          <p:nvGrpSpPr>
            <p:cNvPr id="38" name="原创设计师QQ598969553     _3">
              <a:extLst>
                <a:ext uri="{FF2B5EF4-FFF2-40B4-BE49-F238E27FC236}">
                  <a16:creationId xmlns:a16="http://schemas.microsoft.com/office/drawing/2014/main" id="{914567E4-323C-4F27-878B-A3C303A5F51E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4">
                <a:extLst>
                  <a:ext uri="{FF2B5EF4-FFF2-40B4-BE49-F238E27FC236}">
                    <a16:creationId xmlns:a16="http://schemas.microsoft.com/office/drawing/2014/main" id="{4C063A0C-E838-4B23-B099-CB74D30443F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FF8628E4-4FCA-42CA-B328-1BF7DED52DCD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原创设计师QQ598969553     _22">
              <a:extLst>
                <a:ext uri="{FF2B5EF4-FFF2-40B4-BE49-F238E27FC236}">
                  <a16:creationId xmlns:a16="http://schemas.microsoft.com/office/drawing/2014/main" id="{5F61E077-0C69-45AF-B227-2A0C3D52AC32}"/>
                </a:ext>
              </a:extLst>
            </p:cNvPr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质量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策划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6" name="TextBox 72">
            <a:extLst>
              <a:ext uri="{FF2B5EF4-FFF2-40B4-BE49-F238E27FC236}">
                <a16:creationId xmlns:a16="http://schemas.microsoft.com/office/drawing/2014/main" id="{F5B1F201-3F38-4B06-9018-FAF8D10B75E4}"/>
              </a:ext>
            </a:extLst>
          </p:cNvPr>
          <p:cNvSpPr txBox="1"/>
          <p:nvPr/>
        </p:nvSpPr>
        <p:spPr bwMode="auto">
          <a:xfrm>
            <a:off x="4775544" y="2140919"/>
            <a:ext cx="609754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思考项目的特点、重点、难点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寻找保证工程质量的技术方案和管理要求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E1A0E4A-C15B-476A-A3EC-69692BBC4777}"/>
              </a:ext>
            </a:extLst>
          </p:cNvPr>
          <p:cNvGrpSpPr/>
          <p:nvPr/>
        </p:nvGrpSpPr>
        <p:grpSpPr>
          <a:xfrm>
            <a:off x="3866787" y="2074692"/>
            <a:ext cx="848632" cy="792000"/>
            <a:chOff x="3895761" y="1601638"/>
            <a:chExt cx="848632" cy="792000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B7D5636-1947-410D-9CF5-313898A2B2C6}"/>
                </a:ext>
              </a:extLst>
            </p:cNvPr>
            <p:cNvSpPr/>
            <p:nvPr/>
          </p:nvSpPr>
          <p:spPr>
            <a:xfrm>
              <a:off x="3895761" y="1601638"/>
              <a:ext cx="792000" cy="792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627EF52-77D4-4D9C-A50C-4356AC54E60A}"/>
                </a:ext>
              </a:extLst>
            </p:cNvPr>
            <p:cNvSpPr txBox="1"/>
            <p:nvPr/>
          </p:nvSpPr>
          <p:spPr>
            <a:xfrm>
              <a:off x="3952392" y="1795381"/>
              <a:ext cx="792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本质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8331FB3-D9F1-4B89-9317-3EF3E6DB2AAE}"/>
              </a:ext>
            </a:extLst>
          </p:cNvPr>
          <p:cNvGrpSpPr/>
          <p:nvPr/>
        </p:nvGrpSpPr>
        <p:grpSpPr>
          <a:xfrm>
            <a:off x="3883595" y="3039089"/>
            <a:ext cx="859195" cy="792000"/>
            <a:chOff x="3895761" y="1601638"/>
            <a:chExt cx="859195" cy="792000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F7B74347-3B35-40E9-A7EA-4194153D3BC5}"/>
                </a:ext>
              </a:extLst>
            </p:cNvPr>
            <p:cNvSpPr/>
            <p:nvPr/>
          </p:nvSpPr>
          <p:spPr>
            <a:xfrm>
              <a:off x="3895761" y="1601638"/>
              <a:ext cx="792000" cy="792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8577C3B-4EE4-468A-A111-873A2DD62C53}"/>
                </a:ext>
              </a:extLst>
            </p:cNvPr>
            <p:cNvSpPr txBox="1"/>
            <p:nvPr/>
          </p:nvSpPr>
          <p:spPr>
            <a:xfrm>
              <a:off x="3942867" y="1795381"/>
              <a:ext cx="812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内容</a:t>
              </a:r>
            </a:p>
          </p:txBody>
        </p:sp>
      </p:grpSp>
      <p:sp>
        <p:nvSpPr>
          <p:cNvPr id="26" name="TextBox 72">
            <a:extLst>
              <a:ext uri="{FF2B5EF4-FFF2-40B4-BE49-F238E27FC236}">
                <a16:creationId xmlns:a16="http://schemas.microsoft.com/office/drawing/2014/main" id="{D26BA334-2E71-4C39-8E80-B16B25E9FF30}"/>
              </a:ext>
            </a:extLst>
          </p:cNvPr>
          <p:cNvSpPr txBox="1"/>
          <p:nvPr/>
        </p:nvSpPr>
        <p:spPr bwMode="auto">
          <a:xfrm>
            <a:off x="4775544" y="4211772"/>
            <a:ext cx="609754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施工组织设计和专项施工方案编制之前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111BCE0-960F-4923-86C4-A7E723D338D7}"/>
              </a:ext>
            </a:extLst>
          </p:cNvPr>
          <p:cNvGrpSpPr/>
          <p:nvPr/>
        </p:nvGrpSpPr>
        <p:grpSpPr>
          <a:xfrm>
            <a:off x="3874129" y="4028587"/>
            <a:ext cx="878245" cy="792000"/>
            <a:chOff x="3895761" y="1601638"/>
            <a:chExt cx="878245" cy="79200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E3629E0-474B-4A0C-A149-AA73C10A3F20}"/>
                </a:ext>
              </a:extLst>
            </p:cNvPr>
            <p:cNvSpPr/>
            <p:nvPr/>
          </p:nvSpPr>
          <p:spPr>
            <a:xfrm>
              <a:off x="3895761" y="1601638"/>
              <a:ext cx="792000" cy="792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A6F9F0F-3078-45C8-A793-3D36BDC906E3}"/>
                </a:ext>
              </a:extLst>
            </p:cNvPr>
            <p:cNvSpPr txBox="1"/>
            <p:nvPr/>
          </p:nvSpPr>
          <p:spPr>
            <a:xfrm>
              <a:off x="3961917" y="1795381"/>
              <a:ext cx="812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时机</a:t>
              </a:r>
            </a:p>
          </p:txBody>
        </p:sp>
      </p:grpSp>
      <p:sp>
        <p:nvSpPr>
          <p:cNvPr id="31" name="TextBox 72">
            <a:extLst>
              <a:ext uri="{FF2B5EF4-FFF2-40B4-BE49-F238E27FC236}">
                <a16:creationId xmlns:a16="http://schemas.microsoft.com/office/drawing/2014/main" id="{A5FF37EB-54C3-49E6-85A5-576F324D7F54}"/>
              </a:ext>
            </a:extLst>
          </p:cNvPr>
          <p:cNvSpPr txBox="1"/>
          <p:nvPr/>
        </p:nvSpPr>
        <p:spPr bwMode="auto">
          <a:xfrm>
            <a:off x="4775544" y="5040329"/>
            <a:ext cx="731890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建设单位：通过合约将质量目标分解至其他责任主体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施工单位：质量策划覆盖到各专业分包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B0AAFD2-7511-4C38-976D-35E4140963FC}"/>
              </a:ext>
            </a:extLst>
          </p:cNvPr>
          <p:cNvGrpSpPr/>
          <p:nvPr/>
        </p:nvGrpSpPr>
        <p:grpSpPr>
          <a:xfrm>
            <a:off x="3886711" y="4974102"/>
            <a:ext cx="859195" cy="792000"/>
            <a:chOff x="3895761" y="1601638"/>
            <a:chExt cx="859195" cy="79200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0D22837-D9DA-4105-A56D-1128C7109E69}"/>
                </a:ext>
              </a:extLst>
            </p:cNvPr>
            <p:cNvSpPr/>
            <p:nvPr/>
          </p:nvSpPr>
          <p:spPr>
            <a:xfrm>
              <a:off x="3895761" y="1601638"/>
              <a:ext cx="792000" cy="792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2855CF1-05D8-4C5E-A89F-7B67CBA8969E}"/>
                </a:ext>
              </a:extLst>
            </p:cNvPr>
            <p:cNvSpPr txBox="1"/>
            <p:nvPr/>
          </p:nvSpPr>
          <p:spPr>
            <a:xfrm>
              <a:off x="3942867" y="1814431"/>
              <a:ext cx="812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边界</a:t>
              </a:r>
            </a:p>
          </p:txBody>
        </p:sp>
      </p:grpSp>
      <p:sp>
        <p:nvSpPr>
          <p:cNvPr id="42" name="TextBox 72">
            <a:extLst>
              <a:ext uri="{FF2B5EF4-FFF2-40B4-BE49-F238E27FC236}">
                <a16:creationId xmlns:a16="http://schemas.microsoft.com/office/drawing/2014/main" id="{1D554AC3-2CF3-465E-86B8-ADE463B6BD8B}"/>
              </a:ext>
            </a:extLst>
          </p:cNvPr>
          <p:cNvSpPr txBox="1"/>
          <p:nvPr/>
        </p:nvSpPr>
        <p:spPr bwMode="auto">
          <a:xfrm>
            <a:off x="4778849" y="2142898"/>
            <a:ext cx="731890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思考特点、重点、难点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寻找方法</a:t>
            </a:r>
          </a:p>
        </p:txBody>
      </p:sp>
      <p:sp>
        <p:nvSpPr>
          <p:cNvPr id="49" name="TextBox 72">
            <a:extLst>
              <a:ext uri="{FF2B5EF4-FFF2-40B4-BE49-F238E27FC236}">
                <a16:creationId xmlns:a16="http://schemas.microsoft.com/office/drawing/2014/main" id="{90C0830A-743A-4826-AE53-65706857ED72}"/>
              </a:ext>
            </a:extLst>
          </p:cNvPr>
          <p:cNvSpPr txBox="1"/>
          <p:nvPr/>
        </p:nvSpPr>
        <p:spPr bwMode="auto">
          <a:xfrm>
            <a:off x="4795680" y="3077137"/>
            <a:ext cx="731890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建设单位：确定目标和资源支持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施工单位：工作质量策划和实体质量策划</a:t>
            </a:r>
          </a:p>
        </p:txBody>
      </p:sp>
      <p:sp>
        <p:nvSpPr>
          <p:cNvPr id="51" name="TextBox 72">
            <a:extLst>
              <a:ext uri="{FF2B5EF4-FFF2-40B4-BE49-F238E27FC236}">
                <a16:creationId xmlns:a16="http://schemas.microsoft.com/office/drawing/2014/main" id="{978C59AC-601F-43A2-A887-CF7B3959C2AA}"/>
              </a:ext>
            </a:extLst>
          </p:cNvPr>
          <p:cNvSpPr txBox="1"/>
          <p:nvPr/>
        </p:nvSpPr>
        <p:spPr bwMode="auto">
          <a:xfrm>
            <a:off x="4776272" y="4215027"/>
            <a:ext cx="731890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方案编制之前</a:t>
            </a:r>
          </a:p>
        </p:txBody>
      </p:sp>
      <p:sp>
        <p:nvSpPr>
          <p:cNvPr id="52" name="TextBox 72">
            <a:extLst>
              <a:ext uri="{FF2B5EF4-FFF2-40B4-BE49-F238E27FC236}">
                <a16:creationId xmlns:a16="http://schemas.microsoft.com/office/drawing/2014/main" id="{D893E436-8323-4207-A84F-DCE07F728FE9}"/>
              </a:ext>
            </a:extLst>
          </p:cNvPr>
          <p:cNvSpPr txBox="1"/>
          <p:nvPr/>
        </p:nvSpPr>
        <p:spPr bwMode="auto">
          <a:xfrm>
            <a:off x="4775544" y="5037742"/>
            <a:ext cx="731890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建设单位：通过合约将质量目标分解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施工单位：覆盖到各专业分包</a:t>
            </a: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31B87B35-B643-4544-B693-9F2ECC5710AE}"/>
              </a:ext>
            </a:extLst>
          </p:cNvPr>
          <p:cNvSpPr txBox="1"/>
          <p:nvPr/>
        </p:nvSpPr>
        <p:spPr>
          <a:xfrm>
            <a:off x="4029015" y="3655630"/>
            <a:ext cx="543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关于质量策划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9C5CFA-DB7D-4926-9346-C699FB3D2ECD}"/>
              </a:ext>
            </a:extLst>
          </p:cNvPr>
          <p:cNvGrpSpPr/>
          <p:nvPr/>
        </p:nvGrpSpPr>
        <p:grpSpPr>
          <a:xfrm>
            <a:off x="4748749" y="3095123"/>
            <a:ext cx="7318902" cy="707886"/>
            <a:chOff x="9874050" y="4860355"/>
            <a:chExt cx="7318902" cy="707886"/>
          </a:xfrm>
        </p:grpSpPr>
        <p:sp>
          <p:nvSpPr>
            <p:cNvPr id="44" name="TextBox 72">
              <a:extLst>
                <a:ext uri="{FF2B5EF4-FFF2-40B4-BE49-F238E27FC236}">
                  <a16:creationId xmlns:a16="http://schemas.microsoft.com/office/drawing/2014/main" id="{103D1C28-4911-4A92-8094-6D3EAD733C94}"/>
                </a:ext>
              </a:extLst>
            </p:cNvPr>
            <p:cNvSpPr txBox="1"/>
            <p:nvPr/>
          </p:nvSpPr>
          <p:spPr bwMode="auto">
            <a:xfrm>
              <a:off x="9874050" y="4860355"/>
              <a:ext cx="7318902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确立质量目标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满足创建优质工程的合理造价和工期要求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Arial" pitchFamily="34" charset="0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5A5456D-10D4-4D28-A41F-BAE0C21AC0A1}"/>
                </a:ext>
              </a:extLst>
            </p:cNvPr>
            <p:cNvSpPr txBox="1"/>
            <p:nvPr/>
          </p:nvSpPr>
          <p:spPr>
            <a:xfrm>
              <a:off x="9923542" y="5011882"/>
              <a:ext cx="1231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建设单位：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EA313D3-2844-45AA-BAAC-EC5E3A6952E2}"/>
              </a:ext>
            </a:extLst>
          </p:cNvPr>
          <p:cNvGrpSpPr/>
          <p:nvPr/>
        </p:nvGrpSpPr>
        <p:grpSpPr>
          <a:xfrm>
            <a:off x="4684241" y="3082633"/>
            <a:ext cx="7318902" cy="707886"/>
            <a:chOff x="15280905" y="588843"/>
            <a:chExt cx="7318902" cy="707886"/>
          </a:xfrm>
        </p:grpSpPr>
        <p:sp>
          <p:nvSpPr>
            <p:cNvPr id="48" name="TextBox 72">
              <a:extLst>
                <a:ext uri="{FF2B5EF4-FFF2-40B4-BE49-F238E27FC236}">
                  <a16:creationId xmlns:a16="http://schemas.microsoft.com/office/drawing/2014/main" id="{5FE2B59A-364B-4F32-8D62-24E4EF9AD5B0}"/>
                </a:ext>
              </a:extLst>
            </p:cNvPr>
            <p:cNvSpPr txBox="1"/>
            <p:nvPr/>
          </p:nvSpPr>
          <p:spPr bwMode="auto">
            <a:xfrm>
              <a:off x="15280905" y="588843"/>
              <a:ext cx="7318902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工作质量策划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岗位职责与制度衔接，落实机制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C38C279-B381-4D1B-913F-05657B65BC59}"/>
                </a:ext>
              </a:extLst>
            </p:cNvPr>
            <p:cNvSpPr txBox="1"/>
            <p:nvPr/>
          </p:nvSpPr>
          <p:spPr>
            <a:xfrm>
              <a:off x="15395247" y="754116"/>
              <a:ext cx="1231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施工单位：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CE7E942-7E78-494F-B77B-E877568A1E4E}"/>
              </a:ext>
            </a:extLst>
          </p:cNvPr>
          <p:cNvGrpSpPr/>
          <p:nvPr/>
        </p:nvGrpSpPr>
        <p:grpSpPr>
          <a:xfrm>
            <a:off x="4771465" y="3087215"/>
            <a:ext cx="7318902" cy="707886"/>
            <a:chOff x="16387761" y="3699572"/>
            <a:chExt cx="7318902" cy="707886"/>
          </a:xfrm>
        </p:grpSpPr>
        <p:sp>
          <p:nvSpPr>
            <p:cNvPr id="50" name="TextBox 72">
              <a:extLst>
                <a:ext uri="{FF2B5EF4-FFF2-40B4-BE49-F238E27FC236}">
                  <a16:creationId xmlns:a16="http://schemas.microsoft.com/office/drawing/2014/main" id="{BDD6BAD1-5A03-4A74-9ACB-068163F4AA77}"/>
                </a:ext>
              </a:extLst>
            </p:cNvPr>
            <p:cNvSpPr txBox="1"/>
            <p:nvPr/>
          </p:nvSpPr>
          <p:spPr bwMode="auto">
            <a:xfrm>
              <a:off x="16387761" y="3699572"/>
              <a:ext cx="7318902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实体质量策划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                在施组设计和专项方案中落实质量目标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5B0AA32-FC89-41B5-A631-1270E53D9D11}"/>
                </a:ext>
              </a:extLst>
            </p:cNvPr>
            <p:cNvSpPr txBox="1"/>
            <p:nvPr/>
          </p:nvSpPr>
          <p:spPr>
            <a:xfrm>
              <a:off x="16417002" y="3855502"/>
              <a:ext cx="1231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施工单位：</a:t>
              </a:r>
            </a:p>
          </p:txBody>
        </p:sp>
      </p:grpSp>
      <p:sp>
        <p:nvSpPr>
          <p:cNvPr id="57" name="椭圆 56">
            <a:extLst>
              <a:ext uri="{FF2B5EF4-FFF2-40B4-BE49-F238E27FC236}">
                <a16:creationId xmlns:a16="http://schemas.microsoft.com/office/drawing/2014/main" id="{078F0C71-5F34-49C7-9E82-0565F99DE10B}"/>
              </a:ext>
            </a:extLst>
          </p:cNvPr>
          <p:cNvSpPr/>
          <p:nvPr/>
        </p:nvSpPr>
        <p:spPr bwMode="auto">
          <a:xfrm>
            <a:off x="2954610" y="2164265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6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3.33333E-6 L -0.19219 -0.3009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2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6" grpId="1"/>
      <p:bldP spid="26" grpId="0"/>
      <p:bldP spid="26" grpId="1"/>
      <p:bldP spid="31" grpId="0"/>
      <p:bldP spid="31" grpId="1"/>
      <p:bldP spid="42" grpId="0"/>
      <p:bldP spid="49" grpId="0"/>
      <p:bldP spid="51" grpId="0"/>
      <p:bldP spid="52" grpId="0"/>
      <p:bldP spid="53" grpId="0"/>
      <p:bldP spid="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箭头连接符 19"/>
          <p:cNvCxnSpPr/>
          <p:nvPr/>
        </p:nvCxnSpPr>
        <p:spPr>
          <a:xfrm>
            <a:off x="3650425" y="2170549"/>
            <a:ext cx="1" cy="348211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24231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551643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技术基础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366001" y="4393664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83980" y="3155167"/>
            <a:ext cx="1512000" cy="1512000"/>
            <a:chOff x="1512146" y="2496224"/>
            <a:chExt cx="1512000" cy="1512000"/>
          </a:xfrm>
        </p:grpSpPr>
        <p:grpSp>
          <p:nvGrpSpPr>
            <p:cNvPr id="10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原创设计师QQ598969553     _22"/>
            <p:cNvSpPr txBox="1"/>
            <p:nvPr/>
          </p:nvSpPr>
          <p:spPr>
            <a:xfrm>
              <a:off x="1616351" y="2881509"/>
              <a:ext cx="128335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技术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基础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4" name="椭圆 13"/>
          <p:cNvSpPr/>
          <p:nvPr/>
        </p:nvSpPr>
        <p:spPr bwMode="auto">
          <a:xfrm>
            <a:off x="3356766" y="2822224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72"/>
          <p:cNvSpPr txBox="1"/>
          <p:nvPr/>
        </p:nvSpPr>
        <p:spPr bwMode="auto">
          <a:xfrm>
            <a:off x="4081120" y="2934338"/>
            <a:ext cx="74814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贯彻的是国务院大力推广的“全面质量管理”理念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6" name="TextBox 72"/>
          <p:cNvSpPr txBox="1"/>
          <p:nvPr/>
        </p:nvSpPr>
        <p:spPr bwMode="auto">
          <a:xfrm>
            <a:off x="4090354" y="4327721"/>
            <a:ext cx="714059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坚持的全员、全要素、全过程、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PDCA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循环、循证决策等质量管理原则与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ISO9000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完全一致</a:t>
            </a:r>
          </a:p>
        </p:txBody>
      </p:sp>
      <p:sp>
        <p:nvSpPr>
          <p:cNvPr id="19" name="TextBox 41"/>
          <p:cNvSpPr txBox="1"/>
          <p:nvPr/>
        </p:nvSpPr>
        <p:spPr>
          <a:xfrm>
            <a:off x="4029015" y="3674714"/>
            <a:ext cx="69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前述三个观点是全过程质量咨询工作的技术基础</a:t>
            </a:r>
          </a:p>
        </p:txBody>
      </p:sp>
    </p:spTree>
    <p:extLst>
      <p:ext uri="{BB962C8B-B14F-4D97-AF65-F5344CB8AC3E}">
        <p14:creationId xmlns:p14="http://schemas.microsoft.com/office/powerpoint/2010/main" val="193039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1411">
        <p15:prstTrans prst="pageCurlDouble"/>
      </p:transition>
    </mc:Choice>
    <mc:Fallback xmlns="">
      <p:transition spd="slow" advClick="0" advTm="31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4.44444E-6 L -0.19193 -0.307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  <p:bldP spid="16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25260" y="427"/>
            <a:ext cx="12354838" cy="6857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1055397" y="3058070"/>
            <a:ext cx="1001485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prstClr val="white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</a:t>
            </a:r>
            <a:endParaRPr lang="en-US" altLang="zh-CN" sz="4400" dirty="0">
              <a:solidFill>
                <a:prstClr val="white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内容和方式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8589" y="2059889"/>
            <a:ext cx="4176463" cy="830997"/>
            <a:chOff x="2339752" y="2874290"/>
            <a:chExt cx="4176463" cy="830997"/>
          </a:xfrm>
        </p:grpSpPr>
        <p:sp>
          <p:nvSpPr>
            <p:cNvPr id="42" name="矩形 41"/>
            <p:cNvSpPr/>
            <p:nvPr/>
          </p:nvSpPr>
          <p:spPr>
            <a:xfrm>
              <a:off x="4355976" y="2874290"/>
              <a:ext cx="21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latin typeface="Bernard MT Condensed" panose="02050806060905020404" pitchFamily="18" charset="0"/>
                  <a:ea typeface="微软雅黑" panose="020B0503020204020204" charset="-122"/>
                </a:rPr>
                <a:t>Part 3</a:t>
              </a:r>
              <a:endParaRPr lang="zh-CN" altLang="en-US" sz="4800" dirty="0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339752" y="3221214"/>
              <a:ext cx="2260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prstClr val="white"/>
                  </a:solidFill>
                  <a:latin typeface="Century Gothic" panose="020B050202020202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Quality</a:t>
              </a:r>
              <a:endParaRPr lang="en-US" altLang="zh-CN" dirty="0">
                <a:solidFill>
                  <a:prstClr val="white"/>
                </a:solidFill>
                <a:latin typeface="Century Gothic" panose="020B0502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19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85006" y="763626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工作思路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6202" y="1769464"/>
            <a:ext cx="9260165" cy="124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关注主体质量行为，推动管理水平提升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8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强化工序质量控制，夯实工程质量基础</a:t>
            </a:r>
            <a:endParaRPr lang="zh-CN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467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A54797E-3430-47EE-92F6-3F5FF3CC1E46}"/>
              </a:ext>
            </a:extLst>
          </p:cNvPr>
          <p:cNvCxnSpPr/>
          <p:nvPr/>
        </p:nvCxnSpPr>
        <p:spPr>
          <a:xfrm>
            <a:off x="3652362" y="1918114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85006" y="758862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702F0779-77CF-485B-B0F3-0F4895112D99}"/>
              </a:ext>
            </a:extLst>
          </p:cNvPr>
          <p:cNvGrpSpPr/>
          <p:nvPr/>
        </p:nvGrpSpPr>
        <p:grpSpPr>
          <a:xfrm>
            <a:off x="1393311" y="2800589"/>
            <a:ext cx="1512000" cy="1512000"/>
            <a:chOff x="1512146" y="2496224"/>
            <a:chExt cx="1512000" cy="1512000"/>
          </a:xfrm>
        </p:grpSpPr>
        <p:grpSp>
          <p:nvGrpSpPr>
            <p:cNvPr id="53" name="原创设计师QQ598969553     _3">
              <a:extLst>
                <a:ext uri="{FF2B5EF4-FFF2-40B4-BE49-F238E27FC236}">
                  <a16:creationId xmlns:a16="http://schemas.microsoft.com/office/drawing/2014/main" id="{A1966603-D3FD-4903-A2ED-CA61F46F9BAD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4">
                <a:extLst>
                  <a:ext uri="{FF2B5EF4-FFF2-40B4-BE49-F238E27FC236}">
                    <a16:creationId xmlns:a16="http://schemas.microsoft.com/office/drawing/2014/main" id="{EAB01ACD-C565-48BE-9031-271BF82BC09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AA08BB7F-1AA8-4589-8541-2C2E68B00C05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4" name="原创设计师QQ598969553     _22">
              <a:extLst>
                <a:ext uri="{FF2B5EF4-FFF2-40B4-BE49-F238E27FC236}">
                  <a16:creationId xmlns:a16="http://schemas.microsoft.com/office/drawing/2014/main" id="{125E9737-2F71-4AE7-8047-6CA35F5CB0B6}"/>
                </a:ext>
              </a:extLst>
            </p:cNvPr>
            <p:cNvSpPr txBox="1"/>
            <p:nvPr/>
          </p:nvSpPr>
          <p:spPr>
            <a:xfrm>
              <a:off x="1700171" y="287862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工作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内容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112E118-5E6A-47ED-AE15-1E1D2C6DD2B4}"/>
              </a:ext>
            </a:extLst>
          </p:cNvPr>
          <p:cNvGrpSpPr/>
          <p:nvPr/>
        </p:nvGrpSpPr>
        <p:grpSpPr>
          <a:xfrm>
            <a:off x="3347581" y="2174819"/>
            <a:ext cx="6629871" cy="1008000"/>
            <a:chOff x="3347581" y="2174819"/>
            <a:chExt cx="6629871" cy="1008000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1D853914-D4FA-413D-96B3-A1444CAFFA58}"/>
                </a:ext>
              </a:extLst>
            </p:cNvPr>
            <p:cNvSpPr/>
            <p:nvPr/>
          </p:nvSpPr>
          <p:spPr bwMode="auto">
            <a:xfrm>
              <a:off x="3347581" y="2390819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TextBox 72">
              <a:extLst>
                <a:ext uri="{FF2B5EF4-FFF2-40B4-BE49-F238E27FC236}">
                  <a16:creationId xmlns:a16="http://schemas.microsoft.com/office/drawing/2014/main" id="{D609354F-B7F3-4165-9F70-CB387ACF5284}"/>
                </a:ext>
              </a:extLst>
            </p:cNvPr>
            <p:cNvSpPr txBox="1"/>
            <p:nvPr/>
          </p:nvSpPr>
          <p:spPr bwMode="auto">
            <a:xfrm>
              <a:off x="5308543" y="2478764"/>
              <a:ext cx="4668909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聚焦质量行为，提升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质量管理水平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11B7FAD3-A0FC-4970-A504-4DC2A1317261}"/>
                </a:ext>
              </a:extLst>
            </p:cNvPr>
            <p:cNvSpPr/>
            <p:nvPr/>
          </p:nvSpPr>
          <p:spPr>
            <a:xfrm>
              <a:off x="4126373" y="2174819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5C7742E6-FCC8-49EC-B2E5-1DB00F4121EF}"/>
                </a:ext>
              </a:extLst>
            </p:cNvPr>
            <p:cNvSpPr txBox="1"/>
            <p:nvPr/>
          </p:nvSpPr>
          <p:spPr>
            <a:xfrm>
              <a:off x="4138880" y="2486801"/>
              <a:ext cx="982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维度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0D67407-5FBD-4092-B4B7-794E51B7150C}"/>
              </a:ext>
            </a:extLst>
          </p:cNvPr>
          <p:cNvGrpSpPr/>
          <p:nvPr/>
        </p:nvGrpSpPr>
        <p:grpSpPr>
          <a:xfrm>
            <a:off x="3347581" y="3857070"/>
            <a:ext cx="7003251" cy="1008000"/>
            <a:chOff x="3347581" y="3857070"/>
            <a:chExt cx="7003251" cy="1008000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A9303D80-DD54-47A6-81C6-4CBA2CD6AC33}"/>
                </a:ext>
              </a:extLst>
            </p:cNvPr>
            <p:cNvSpPr/>
            <p:nvPr/>
          </p:nvSpPr>
          <p:spPr bwMode="auto">
            <a:xfrm>
              <a:off x="3347581" y="4073070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TextBox 72">
              <a:extLst>
                <a:ext uri="{FF2B5EF4-FFF2-40B4-BE49-F238E27FC236}">
                  <a16:creationId xmlns:a16="http://schemas.microsoft.com/office/drawing/2014/main" id="{26BA5773-9695-467D-9335-58273478134A}"/>
                </a:ext>
              </a:extLst>
            </p:cNvPr>
            <p:cNvSpPr txBox="1"/>
            <p:nvPr/>
          </p:nvSpPr>
          <p:spPr bwMode="auto">
            <a:xfrm>
              <a:off x="5308543" y="4161015"/>
              <a:ext cx="5042289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聚焦工序质量，夯实实体质量基础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48E1772-8E8C-4E42-8217-EE1581378C06}"/>
                </a:ext>
              </a:extLst>
            </p:cNvPr>
            <p:cNvGrpSpPr/>
            <p:nvPr/>
          </p:nvGrpSpPr>
          <p:grpSpPr>
            <a:xfrm>
              <a:off x="4126373" y="3857070"/>
              <a:ext cx="1008000" cy="1008000"/>
              <a:chOff x="4146361" y="4388030"/>
              <a:chExt cx="1008000" cy="1008000"/>
            </a:xfrm>
          </p:grpSpPr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C87A71A0-CEC6-4E5E-B2F1-74C54D9BC065}"/>
                  </a:ext>
                </a:extLst>
              </p:cNvPr>
              <p:cNvSpPr/>
              <p:nvPr/>
            </p:nvSpPr>
            <p:spPr>
              <a:xfrm>
                <a:off x="4146361" y="4388030"/>
                <a:ext cx="1008000" cy="100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179D3BC2-6BDF-48E4-AA5D-8757149D1D44}"/>
                  </a:ext>
                </a:extLst>
              </p:cNvPr>
              <p:cNvSpPr txBox="1"/>
              <p:nvPr/>
            </p:nvSpPr>
            <p:spPr>
              <a:xfrm>
                <a:off x="4150295" y="4690487"/>
                <a:ext cx="10001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维度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497E1D2-9160-4ACE-A44E-9663FA174AE4}"/>
              </a:ext>
            </a:extLst>
          </p:cNvPr>
          <p:cNvGrpSpPr/>
          <p:nvPr/>
        </p:nvGrpSpPr>
        <p:grpSpPr>
          <a:xfrm>
            <a:off x="3347581" y="2168354"/>
            <a:ext cx="6629871" cy="1008000"/>
            <a:chOff x="3347581" y="2174819"/>
            <a:chExt cx="6629871" cy="100800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08AD548-9A05-465D-B328-82454EFD1154}"/>
                </a:ext>
              </a:extLst>
            </p:cNvPr>
            <p:cNvSpPr/>
            <p:nvPr/>
          </p:nvSpPr>
          <p:spPr bwMode="auto">
            <a:xfrm>
              <a:off x="3347581" y="2390819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TextBox 72">
              <a:extLst>
                <a:ext uri="{FF2B5EF4-FFF2-40B4-BE49-F238E27FC236}">
                  <a16:creationId xmlns:a16="http://schemas.microsoft.com/office/drawing/2014/main" id="{CECBA3D1-2AFF-41E0-BEA4-722068B77196}"/>
                </a:ext>
              </a:extLst>
            </p:cNvPr>
            <p:cNvSpPr txBox="1"/>
            <p:nvPr/>
          </p:nvSpPr>
          <p:spPr bwMode="auto">
            <a:xfrm>
              <a:off x="5308543" y="2478764"/>
              <a:ext cx="4668909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质量管理咨询主线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5B35EFFD-9914-4DD2-BD17-3EAFD7A53FBD}"/>
                </a:ext>
              </a:extLst>
            </p:cNvPr>
            <p:cNvGrpSpPr/>
            <p:nvPr/>
          </p:nvGrpSpPr>
          <p:grpSpPr>
            <a:xfrm>
              <a:off x="4126373" y="2174819"/>
              <a:ext cx="1008000" cy="1008000"/>
              <a:chOff x="4146361" y="2648130"/>
              <a:chExt cx="1008000" cy="1008000"/>
            </a:xfrm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2301490-0535-447F-BC0C-32EFC39B87A5}"/>
                  </a:ext>
                </a:extLst>
              </p:cNvPr>
              <p:cNvSpPr/>
              <p:nvPr/>
            </p:nvSpPr>
            <p:spPr>
              <a:xfrm>
                <a:off x="4146361" y="2648130"/>
                <a:ext cx="1008000" cy="100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35600378-2CA9-4029-BF55-362F08773BBB}"/>
                  </a:ext>
                </a:extLst>
              </p:cNvPr>
              <p:cNvSpPr txBox="1"/>
              <p:nvPr/>
            </p:nvSpPr>
            <p:spPr>
              <a:xfrm>
                <a:off x="4158868" y="2960112"/>
                <a:ext cx="9829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主线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FB9EA3EA-542F-4F91-A88C-579D2122208C}"/>
              </a:ext>
            </a:extLst>
          </p:cNvPr>
          <p:cNvGrpSpPr/>
          <p:nvPr/>
        </p:nvGrpSpPr>
        <p:grpSpPr>
          <a:xfrm>
            <a:off x="3347581" y="3850605"/>
            <a:ext cx="7003251" cy="1008000"/>
            <a:chOff x="3347581" y="3857070"/>
            <a:chExt cx="7003251" cy="1008000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503EBF3-9D40-4AA4-99B0-D2CDDFD3E0BC}"/>
                </a:ext>
              </a:extLst>
            </p:cNvPr>
            <p:cNvSpPr/>
            <p:nvPr/>
          </p:nvSpPr>
          <p:spPr bwMode="auto">
            <a:xfrm>
              <a:off x="3347581" y="4073070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TextBox 72">
              <a:extLst>
                <a:ext uri="{FF2B5EF4-FFF2-40B4-BE49-F238E27FC236}">
                  <a16:creationId xmlns:a16="http://schemas.microsoft.com/office/drawing/2014/main" id="{BEB63249-8BE1-4BC0-88CC-1B1920437DEA}"/>
                </a:ext>
              </a:extLst>
            </p:cNvPr>
            <p:cNvSpPr txBox="1"/>
            <p:nvPr/>
          </p:nvSpPr>
          <p:spPr bwMode="auto">
            <a:xfrm>
              <a:off x="5308543" y="4161015"/>
              <a:ext cx="5042289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实体质量评价主线</a:t>
              </a: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EA654D0-5470-48C2-BE4B-1828E217243F}"/>
                </a:ext>
              </a:extLst>
            </p:cNvPr>
            <p:cNvGrpSpPr/>
            <p:nvPr/>
          </p:nvGrpSpPr>
          <p:grpSpPr>
            <a:xfrm>
              <a:off x="4126373" y="3857070"/>
              <a:ext cx="1008000" cy="1008000"/>
              <a:chOff x="4146361" y="4388030"/>
              <a:chExt cx="1008000" cy="1008000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1EF02D85-22B1-4240-B1CB-967E341C07EC}"/>
                  </a:ext>
                </a:extLst>
              </p:cNvPr>
              <p:cNvSpPr/>
              <p:nvPr/>
            </p:nvSpPr>
            <p:spPr>
              <a:xfrm>
                <a:off x="4146361" y="4388030"/>
                <a:ext cx="1008000" cy="100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67F5362-40AF-4AB1-A0D6-4F188BAF0FEE}"/>
                  </a:ext>
                </a:extLst>
              </p:cNvPr>
              <p:cNvSpPr txBox="1"/>
              <p:nvPr/>
            </p:nvSpPr>
            <p:spPr>
              <a:xfrm>
                <a:off x="4150295" y="4690487"/>
                <a:ext cx="10001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主线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E52C542-4866-423F-A615-66041B349088}"/>
              </a:ext>
            </a:extLst>
          </p:cNvPr>
          <p:cNvGrpSpPr/>
          <p:nvPr/>
        </p:nvGrpSpPr>
        <p:grpSpPr>
          <a:xfrm>
            <a:off x="4061423" y="1826508"/>
            <a:ext cx="4889482" cy="3850662"/>
            <a:chOff x="9281123" y="1834128"/>
            <a:chExt cx="4889482" cy="3850662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C61DAB9-29EA-47CD-A95C-C2C3F7D6B05C}"/>
                </a:ext>
              </a:extLst>
            </p:cNvPr>
            <p:cNvGrpSpPr/>
            <p:nvPr/>
          </p:nvGrpSpPr>
          <p:grpSpPr>
            <a:xfrm>
              <a:off x="9281123" y="1834128"/>
              <a:ext cx="4889482" cy="3850662"/>
              <a:chOff x="9281123" y="1834128"/>
              <a:chExt cx="4889482" cy="3850662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826B090E-2C6A-4A2B-8009-5F809552A571}"/>
                  </a:ext>
                </a:extLst>
              </p:cNvPr>
              <p:cNvGrpSpPr/>
              <p:nvPr/>
            </p:nvGrpSpPr>
            <p:grpSpPr>
              <a:xfrm>
                <a:off x="9583690" y="2543020"/>
                <a:ext cx="4586915" cy="3141770"/>
                <a:chOff x="9583690" y="2543020"/>
                <a:chExt cx="4586915" cy="3141770"/>
              </a:xfrm>
            </p:grpSpPr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5334F86-064A-4709-8C6C-E79B2397D6E2}"/>
                    </a:ext>
                  </a:extLst>
                </p:cNvPr>
                <p:cNvSpPr txBox="1"/>
                <p:nvPr/>
              </p:nvSpPr>
              <p:spPr>
                <a:xfrm>
                  <a:off x="9583690" y="5377013"/>
                  <a:ext cx="13135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质量管理维度</a:t>
                  </a:r>
                </a:p>
              </p:txBody>
            </p:sp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A58074EF-6757-4B67-9AFA-E016AE402C88}"/>
                    </a:ext>
                  </a:extLst>
                </p:cNvPr>
                <p:cNvSpPr txBox="1"/>
                <p:nvPr/>
              </p:nvSpPr>
              <p:spPr>
                <a:xfrm>
                  <a:off x="11069163" y="5377013"/>
                  <a:ext cx="13135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实体质量维度</a:t>
                  </a:r>
                </a:p>
              </p:txBody>
            </p:sp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77215312-30AF-4792-95FA-AAB4A185FA3A}"/>
                    </a:ext>
                  </a:extLst>
                </p:cNvPr>
                <p:cNvSpPr txBox="1"/>
                <p:nvPr/>
              </p:nvSpPr>
              <p:spPr>
                <a:xfrm>
                  <a:off x="12857033" y="2543020"/>
                  <a:ext cx="13135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质量咨询主线</a:t>
                  </a:r>
                </a:p>
              </p:txBody>
            </p:sp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06F5652E-6A97-4FB9-BBA1-E2D4BA1D7D7B}"/>
                    </a:ext>
                  </a:extLst>
                </p:cNvPr>
                <p:cNvSpPr txBox="1"/>
                <p:nvPr/>
              </p:nvSpPr>
              <p:spPr>
                <a:xfrm>
                  <a:off x="12857033" y="4211060"/>
                  <a:ext cx="13135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质量评价主线</a:t>
                  </a:r>
                </a:p>
              </p:txBody>
            </p:sp>
          </p:grp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7C9A4A9F-A315-49BB-9030-F313DF6C29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0476" y="1834128"/>
                <a:ext cx="0" cy="345600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A44A6596-FD3D-4592-B86D-9B58AAD90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25949" y="1834128"/>
                <a:ext cx="0" cy="345600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0747E145-FFE9-428E-8FB6-E99CB99AD8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81123" y="2695665"/>
                <a:ext cx="3456000" cy="248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7B542696-2FA7-4B77-B309-115A3642FD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1123" y="4363705"/>
              <a:ext cx="3456000" cy="248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14B0864-9D48-444D-BC33-A83C1355C830}"/>
              </a:ext>
            </a:extLst>
          </p:cNvPr>
          <p:cNvGrpSpPr/>
          <p:nvPr/>
        </p:nvGrpSpPr>
        <p:grpSpPr>
          <a:xfrm>
            <a:off x="4508213" y="2175424"/>
            <a:ext cx="1008000" cy="1008000"/>
            <a:chOff x="8650748" y="1476698"/>
            <a:chExt cx="1008000" cy="1008000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630ABF52-891D-4C30-A06A-889F2A9098E4}"/>
                </a:ext>
              </a:extLst>
            </p:cNvPr>
            <p:cNvSpPr/>
            <p:nvPr/>
          </p:nvSpPr>
          <p:spPr>
            <a:xfrm>
              <a:off x="8650748" y="1476698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BE6C680D-F4D5-44D2-AE62-6E23B2EE6925}"/>
                </a:ext>
              </a:extLst>
            </p:cNvPr>
            <p:cNvSpPr txBox="1"/>
            <p:nvPr/>
          </p:nvSpPr>
          <p:spPr>
            <a:xfrm>
              <a:off x="8663255" y="1626755"/>
              <a:ext cx="982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质量管理咨询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B0BDB91-B91C-4C2A-87ED-1E8EF32510C8}"/>
              </a:ext>
            </a:extLst>
          </p:cNvPr>
          <p:cNvGrpSpPr/>
          <p:nvPr/>
        </p:nvGrpSpPr>
        <p:grpSpPr>
          <a:xfrm>
            <a:off x="4508213" y="3852912"/>
            <a:ext cx="1008000" cy="1008000"/>
            <a:chOff x="8650748" y="3154186"/>
            <a:chExt cx="1008000" cy="1008000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046F76CC-B79F-4B81-B641-6CD2D08392B0}"/>
                </a:ext>
              </a:extLst>
            </p:cNvPr>
            <p:cNvSpPr/>
            <p:nvPr/>
          </p:nvSpPr>
          <p:spPr>
            <a:xfrm>
              <a:off x="8650748" y="3154186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678A2DF9-699E-4D91-85D7-CEB296EF797A}"/>
                </a:ext>
              </a:extLst>
            </p:cNvPr>
            <p:cNvSpPr txBox="1"/>
            <p:nvPr/>
          </p:nvSpPr>
          <p:spPr>
            <a:xfrm>
              <a:off x="8654682" y="3304243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质量管理评价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D0FB633-57B8-42D2-A0A8-D02BD375ECEE}"/>
              </a:ext>
            </a:extLst>
          </p:cNvPr>
          <p:cNvGrpSpPr/>
          <p:nvPr/>
        </p:nvGrpSpPr>
        <p:grpSpPr>
          <a:xfrm>
            <a:off x="6009087" y="2183461"/>
            <a:ext cx="1008000" cy="1008000"/>
            <a:chOff x="10151622" y="1484735"/>
            <a:chExt cx="1008000" cy="1008000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9C1C7E7F-849E-4D84-B4E5-19ACD00E3B14}"/>
                </a:ext>
              </a:extLst>
            </p:cNvPr>
            <p:cNvSpPr/>
            <p:nvPr/>
          </p:nvSpPr>
          <p:spPr>
            <a:xfrm>
              <a:off x="10151622" y="1484735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A7AAA1C-A7DA-4704-9C93-7F289D5B5AEE}"/>
                </a:ext>
              </a:extLst>
            </p:cNvPr>
            <p:cNvSpPr txBox="1"/>
            <p:nvPr/>
          </p:nvSpPr>
          <p:spPr>
            <a:xfrm>
              <a:off x="10164129" y="1634792"/>
              <a:ext cx="982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实体质量咨询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1C75B98A-A43E-477C-9365-C3E1737C8695}"/>
              </a:ext>
            </a:extLst>
          </p:cNvPr>
          <p:cNvGrpSpPr/>
          <p:nvPr/>
        </p:nvGrpSpPr>
        <p:grpSpPr>
          <a:xfrm>
            <a:off x="6009087" y="3860949"/>
            <a:ext cx="1008000" cy="1008000"/>
            <a:chOff x="10151622" y="3162223"/>
            <a:chExt cx="1008000" cy="1008000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80F5143C-F59F-4526-A0E5-458F2A9E6F6A}"/>
                </a:ext>
              </a:extLst>
            </p:cNvPr>
            <p:cNvSpPr/>
            <p:nvPr/>
          </p:nvSpPr>
          <p:spPr>
            <a:xfrm>
              <a:off x="10151622" y="3162223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F793A457-5967-4B23-93FF-7777E0FCA7A2}"/>
                </a:ext>
              </a:extLst>
            </p:cNvPr>
            <p:cNvSpPr txBox="1"/>
            <p:nvPr/>
          </p:nvSpPr>
          <p:spPr>
            <a:xfrm>
              <a:off x="10155556" y="3312280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实体质量评价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1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箭头连接符 27"/>
          <p:cNvCxnSpPr/>
          <p:nvPr/>
        </p:nvCxnSpPr>
        <p:spPr>
          <a:xfrm>
            <a:off x="3504580" y="199199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工作内容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208942" y="4062622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3980" y="2846123"/>
            <a:ext cx="1512000" cy="1512000"/>
            <a:chOff x="1512146" y="2496224"/>
            <a:chExt cx="1512000" cy="1512000"/>
          </a:xfrm>
        </p:grpSpPr>
        <p:grpSp>
          <p:nvGrpSpPr>
            <p:cNvPr id="12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原创设计师QQ598969553     _22"/>
            <p:cNvSpPr txBox="1"/>
            <p:nvPr/>
          </p:nvSpPr>
          <p:spPr>
            <a:xfrm>
              <a:off x="1700171" y="287862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咨询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6" name="椭圆 15"/>
          <p:cNvSpPr/>
          <p:nvPr/>
        </p:nvSpPr>
        <p:spPr bwMode="auto">
          <a:xfrm>
            <a:off x="3208942" y="2499076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72"/>
          <p:cNvSpPr txBox="1"/>
          <p:nvPr/>
        </p:nvSpPr>
        <p:spPr bwMode="auto">
          <a:xfrm>
            <a:off x="5328531" y="2305439"/>
            <a:ext cx="6660000" cy="963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项目组织机构、人员岗位设置和工作职责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质量管理流程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6361" y="2283076"/>
            <a:ext cx="1008000" cy="1008000"/>
            <a:chOff x="4146361" y="2648130"/>
            <a:chExt cx="1008000" cy="1008000"/>
          </a:xfrm>
        </p:grpSpPr>
        <p:sp>
          <p:nvSpPr>
            <p:cNvPr id="19" name="椭圆 18"/>
            <p:cNvSpPr/>
            <p:nvPr/>
          </p:nvSpPr>
          <p:spPr>
            <a:xfrm>
              <a:off x="4146361" y="2648130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868" y="2798187"/>
              <a:ext cx="982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质量管理咨询</a:t>
              </a:r>
            </a:p>
          </p:txBody>
        </p:sp>
      </p:grpSp>
      <p:sp>
        <p:nvSpPr>
          <p:cNvPr id="21" name="TextBox 72"/>
          <p:cNvSpPr txBox="1"/>
          <p:nvPr/>
        </p:nvSpPr>
        <p:spPr bwMode="auto">
          <a:xfrm>
            <a:off x="5328530" y="3638151"/>
            <a:ext cx="6152269" cy="14249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通过实体质量缺陷发现质量要素管理中的问题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专项方案审核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人员培训等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146361" y="3846622"/>
            <a:ext cx="1008000" cy="1008000"/>
            <a:chOff x="4146361" y="4388030"/>
            <a:chExt cx="1008000" cy="1008000"/>
          </a:xfrm>
        </p:grpSpPr>
        <p:sp>
          <p:nvSpPr>
            <p:cNvPr id="23" name="椭圆 22"/>
            <p:cNvSpPr/>
            <p:nvPr/>
          </p:nvSpPr>
          <p:spPr>
            <a:xfrm>
              <a:off x="4146361" y="4388030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0295" y="4538087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实体质量咨询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65438" y="1537492"/>
            <a:ext cx="8334590" cy="5301728"/>
            <a:chOff x="3565438" y="954050"/>
            <a:chExt cx="8334590" cy="62543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29" y="1432682"/>
              <a:ext cx="7700999" cy="577574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565438" y="954050"/>
              <a:ext cx="4319569" cy="435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例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：未按照规范要求施工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81" y="1952748"/>
            <a:ext cx="6528000" cy="4896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9237891" y="882115"/>
            <a:ext cx="1269058" cy="1258656"/>
            <a:chOff x="10245528" y="778930"/>
            <a:chExt cx="1269058" cy="125865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528" y="778930"/>
              <a:ext cx="1269058" cy="1258656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0455562" y="865462"/>
              <a:ext cx="5634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法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2415">
        <p15:prstTrans prst="pageCurlDouble"/>
      </p:transition>
    </mc:Choice>
    <mc:Fallback xmlns="">
      <p:transition spd="slow" advClick="0" advTm="42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7" grpId="1"/>
      <p:bldP spid="21" grpId="0"/>
      <p:bldP spid="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箭头连接符 26"/>
          <p:cNvCxnSpPr/>
          <p:nvPr/>
        </p:nvCxnSpPr>
        <p:spPr>
          <a:xfrm>
            <a:off x="3486109" y="1834989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工作内容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208942" y="4090989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3980" y="2818508"/>
            <a:ext cx="1512000" cy="1512000"/>
            <a:chOff x="1512146" y="2496224"/>
            <a:chExt cx="1512000" cy="1512000"/>
          </a:xfrm>
        </p:grpSpPr>
        <p:grpSp>
          <p:nvGrpSpPr>
            <p:cNvPr id="12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原创设计师QQ598969553     _22"/>
            <p:cNvSpPr txBox="1"/>
            <p:nvPr/>
          </p:nvSpPr>
          <p:spPr>
            <a:xfrm>
              <a:off x="1700171" y="287862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评价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6" name="椭圆 15"/>
          <p:cNvSpPr/>
          <p:nvPr/>
        </p:nvSpPr>
        <p:spPr bwMode="auto">
          <a:xfrm>
            <a:off x="3208942" y="2408738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72"/>
          <p:cNvSpPr txBox="1"/>
          <p:nvPr/>
        </p:nvSpPr>
        <p:spPr bwMode="auto">
          <a:xfrm>
            <a:off x="5328523" y="2151143"/>
            <a:ext cx="5928106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评价内容：各责任主体质量体系和质量行为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6361" y="2192738"/>
            <a:ext cx="1008000" cy="1008000"/>
            <a:chOff x="4146361" y="2648130"/>
            <a:chExt cx="1008000" cy="1008000"/>
          </a:xfrm>
        </p:grpSpPr>
        <p:sp>
          <p:nvSpPr>
            <p:cNvPr id="19" name="椭圆 18"/>
            <p:cNvSpPr/>
            <p:nvPr/>
          </p:nvSpPr>
          <p:spPr>
            <a:xfrm>
              <a:off x="4146361" y="2648130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868" y="2798187"/>
              <a:ext cx="982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质量管理维度</a:t>
              </a:r>
            </a:p>
          </p:txBody>
        </p:sp>
      </p:grpSp>
      <p:sp>
        <p:nvSpPr>
          <p:cNvPr id="21" name="TextBox 72"/>
          <p:cNvSpPr txBox="1"/>
          <p:nvPr/>
        </p:nvSpPr>
        <p:spPr bwMode="auto">
          <a:xfrm>
            <a:off x="5328523" y="3816510"/>
            <a:ext cx="607347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评价内容：工程分部分项实体质量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46361" y="3874989"/>
            <a:ext cx="1008000" cy="1008000"/>
            <a:chOff x="4146361" y="4388030"/>
            <a:chExt cx="1008000" cy="1008000"/>
          </a:xfrm>
        </p:grpSpPr>
        <p:sp>
          <p:nvSpPr>
            <p:cNvPr id="23" name="椭圆 22"/>
            <p:cNvSpPr/>
            <p:nvPr/>
          </p:nvSpPr>
          <p:spPr>
            <a:xfrm>
              <a:off x="4146361" y="4388030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0295" y="4538087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实体质量维度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5" name="TextBox 72"/>
          <p:cNvSpPr txBox="1"/>
          <p:nvPr/>
        </p:nvSpPr>
        <p:spPr bwMode="auto">
          <a:xfrm>
            <a:off x="5328523" y="2553453"/>
            <a:ext cx="592810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评价工具：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建设工程过程质量行为评价表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      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依据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导则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内容制订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6" name="TextBox 72"/>
          <p:cNvSpPr txBox="1"/>
          <p:nvPr/>
        </p:nvSpPr>
        <p:spPr bwMode="auto">
          <a:xfrm>
            <a:off x="5328523" y="4199233"/>
            <a:ext cx="6073477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评价工具：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建设工程实体质量分部分项评价表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     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借用国优现场复查实体质量打分表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     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借用国优千分制评价方法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6202">
        <p15:prstTrans prst="pageCurlDouble"/>
      </p:transition>
    </mc:Choice>
    <mc:Fallback xmlns="">
      <p:transition spd="slow" advClick="0" advTm="76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21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</a:t>
            </a:r>
            <a:r>
              <a:rPr lang="zh-CN" altLang="en-US" sz="2800" dirty="0">
                <a:solidFill>
                  <a:prstClr val="black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方式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68DFFD8-5AF0-4FA4-9186-0D966FF3F628}"/>
              </a:ext>
            </a:extLst>
          </p:cNvPr>
          <p:cNvCxnSpPr/>
          <p:nvPr/>
        </p:nvCxnSpPr>
        <p:spPr>
          <a:xfrm>
            <a:off x="3666661" y="1767221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8D5DBDE9-3B18-4187-A87B-5C0A77CA8622}"/>
              </a:ext>
            </a:extLst>
          </p:cNvPr>
          <p:cNvGrpSpPr/>
          <p:nvPr/>
        </p:nvGrpSpPr>
        <p:grpSpPr>
          <a:xfrm>
            <a:off x="1394457" y="2896365"/>
            <a:ext cx="1512000" cy="1512000"/>
            <a:chOff x="1394457" y="2896365"/>
            <a:chExt cx="1512000" cy="1512000"/>
          </a:xfrm>
        </p:grpSpPr>
        <p:grpSp>
          <p:nvGrpSpPr>
            <p:cNvPr id="30" name="原创设计师QQ598969553     _3">
              <a:extLst>
                <a:ext uri="{FF2B5EF4-FFF2-40B4-BE49-F238E27FC236}">
                  <a16:creationId xmlns:a16="http://schemas.microsoft.com/office/drawing/2014/main" id="{B1B7FC6C-3DA2-4243-B3A2-43EECE8E58E6}"/>
                </a:ext>
              </a:extLst>
            </p:cNvPr>
            <p:cNvGrpSpPr/>
            <p:nvPr/>
          </p:nvGrpSpPr>
          <p:grpSpPr>
            <a:xfrm>
              <a:off x="1394457" y="2896365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4">
                <a:extLst>
                  <a:ext uri="{FF2B5EF4-FFF2-40B4-BE49-F238E27FC236}">
                    <a16:creationId xmlns:a16="http://schemas.microsoft.com/office/drawing/2014/main" id="{9AF7E8BC-AB7E-445D-8EB3-2DA45452F41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18B40877-D9DD-4D60-9D37-BB4E873DDF1E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原创设计师QQ598969553     _22">
              <a:extLst>
                <a:ext uri="{FF2B5EF4-FFF2-40B4-BE49-F238E27FC236}">
                  <a16:creationId xmlns:a16="http://schemas.microsoft.com/office/drawing/2014/main" id="{509D3314-1222-49A3-83E8-3BBACAF25ED7}"/>
                </a:ext>
              </a:extLst>
            </p:cNvPr>
            <p:cNvSpPr txBox="1"/>
            <p:nvPr/>
          </p:nvSpPr>
          <p:spPr>
            <a:xfrm>
              <a:off x="1450053" y="3283033"/>
              <a:ext cx="14008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rgbClr val="080808"/>
                  </a:solidFill>
                </a:rPr>
                <a:t>工作</a:t>
              </a:r>
              <a:endParaRPr lang="en-US" altLang="zh-CN" sz="2400" dirty="0">
                <a:solidFill>
                  <a:srgbClr val="080808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rgbClr val="080808"/>
                  </a:solidFill>
                </a:rPr>
                <a:t>方式</a:t>
              </a:r>
              <a:endParaRPr lang="en-US" altLang="zh-CN" sz="240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1A41367-276C-4F7A-98C0-5E7563AA61BE}"/>
              </a:ext>
            </a:extLst>
          </p:cNvPr>
          <p:cNvGrpSpPr/>
          <p:nvPr/>
        </p:nvGrpSpPr>
        <p:grpSpPr>
          <a:xfrm>
            <a:off x="3369653" y="2082419"/>
            <a:ext cx="4450950" cy="573003"/>
            <a:chOff x="3713677" y="1809026"/>
            <a:chExt cx="4450950" cy="573003"/>
          </a:xfrm>
        </p:grpSpPr>
        <p:sp>
          <p:nvSpPr>
            <p:cNvPr id="37" name="原创设计师QQ598969553     _16">
              <a:extLst>
                <a:ext uri="{FF2B5EF4-FFF2-40B4-BE49-F238E27FC236}">
                  <a16:creationId xmlns:a16="http://schemas.microsoft.com/office/drawing/2014/main" id="{A9165A2D-3A73-472B-9952-DAF9CD220CF4}"/>
                </a:ext>
              </a:extLst>
            </p:cNvPr>
            <p:cNvSpPr/>
            <p:nvPr/>
          </p:nvSpPr>
          <p:spPr>
            <a:xfrm>
              <a:off x="3713677" y="1809026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5AE1097-015C-45BF-8424-05235435DF27}"/>
                </a:ext>
              </a:extLst>
            </p:cNvPr>
            <p:cNvSpPr txBox="1"/>
            <p:nvPr/>
          </p:nvSpPr>
          <p:spPr>
            <a:xfrm>
              <a:off x="4415587" y="1893270"/>
              <a:ext cx="3749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质量行为与实体质量结合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BB5419C-7DE8-476B-B9BD-71861AF1796C}"/>
              </a:ext>
            </a:extLst>
          </p:cNvPr>
          <p:cNvGrpSpPr/>
          <p:nvPr/>
        </p:nvGrpSpPr>
        <p:grpSpPr>
          <a:xfrm>
            <a:off x="3368557" y="2752251"/>
            <a:ext cx="5347006" cy="792130"/>
            <a:chOff x="3712581" y="2478858"/>
            <a:chExt cx="5347006" cy="792130"/>
          </a:xfrm>
        </p:grpSpPr>
        <p:sp>
          <p:nvSpPr>
            <p:cNvPr id="40" name="原创设计师QQ598969553     _17">
              <a:extLst>
                <a:ext uri="{FF2B5EF4-FFF2-40B4-BE49-F238E27FC236}">
                  <a16:creationId xmlns:a16="http://schemas.microsoft.com/office/drawing/2014/main" id="{57CB4CFF-6FE4-4289-B8ED-FF84F7E02D58}"/>
                </a:ext>
              </a:extLst>
            </p:cNvPr>
            <p:cNvSpPr/>
            <p:nvPr/>
          </p:nvSpPr>
          <p:spPr>
            <a:xfrm>
              <a:off x="3712581" y="2478858"/>
              <a:ext cx="605231" cy="5730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5A6021E-2503-4F4E-9649-9952534169A9}"/>
                </a:ext>
              </a:extLst>
            </p:cNvPr>
            <p:cNvSpPr txBox="1"/>
            <p:nvPr/>
          </p:nvSpPr>
          <p:spPr>
            <a:xfrm>
              <a:off x="4415587" y="2563102"/>
              <a:ext cx="46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项目质量管理与企业质量管理相结合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FC460E3-BFD5-4108-A96B-0A0838DD7A64}"/>
              </a:ext>
            </a:extLst>
          </p:cNvPr>
          <p:cNvGrpSpPr/>
          <p:nvPr/>
        </p:nvGrpSpPr>
        <p:grpSpPr>
          <a:xfrm>
            <a:off x="3368368" y="3422083"/>
            <a:ext cx="5063303" cy="573003"/>
            <a:chOff x="3712392" y="3148690"/>
            <a:chExt cx="5063303" cy="573003"/>
          </a:xfrm>
        </p:grpSpPr>
        <p:sp>
          <p:nvSpPr>
            <p:cNvPr id="44" name="原创设计师QQ598969553     _18">
              <a:extLst>
                <a:ext uri="{FF2B5EF4-FFF2-40B4-BE49-F238E27FC236}">
                  <a16:creationId xmlns:a16="http://schemas.microsoft.com/office/drawing/2014/main" id="{1700E618-6A9A-4862-81AC-FE597ABDE366}"/>
                </a:ext>
              </a:extLst>
            </p:cNvPr>
            <p:cNvSpPr/>
            <p:nvPr/>
          </p:nvSpPr>
          <p:spPr>
            <a:xfrm>
              <a:off x="3712392" y="3148690"/>
              <a:ext cx="605231" cy="5730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FFA3E4E-2C82-4835-AB61-E608942FECC7}"/>
                </a:ext>
              </a:extLst>
            </p:cNvPr>
            <p:cNvSpPr txBox="1"/>
            <p:nvPr/>
          </p:nvSpPr>
          <p:spPr>
            <a:xfrm>
              <a:off x="4415586" y="3232934"/>
              <a:ext cx="4360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质量咨询与质量评价相结合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F27081E-B81A-49D7-BEF0-973052B934E6}"/>
              </a:ext>
            </a:extLst>
          </p:cNvPr>
          <p:cNvGrpSpPr/>
          <p:nvPr/>
        </p:nvGrpSpPr>
        <p:grpSpPr>
          <a:xfrm>
            <a:off x="3369698" y="4761748"/>
            <a:ext cx="4450905" cy="573003"/>
            <a:chOff x="3713722" y="4488355"/>
            <a:chExt cx="4450905" cy="573003"/>
          </a:xfrm>
        </p:grpSpPr>
        <p:sp>
          <p:nvSpPr>
            <p:cNvPr id="47" name="原创设计师QQ598969553     _20">
              <a:extLst>
                <a:ext uri="{FF2B5EF4-FFF2-40B4-BE49-F238E27FC236}">
                  <a16:creationId xmlns:a16="http://schemas.microsoft.com/office/drawing/2014/main" id="{4A289605-CFFC-448E-8C48-F903B89572AD}"/>
                </a:ext>
              </a:extLst>
            </p:cNvPr>
            <p:cNvSpPr/>
            <p:nvPr/>
          </p:nvSpPr>
          <p:spPr>
            <a:xfrm>
              <a:off x="3713722" y="4488355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E222AF6-7DC7-4DCD-BB4D-D37C799DBA37}"/>
                </a:ext>
              </a:extLst>
            </p:cNvPr>
            <p:cNvSpPr txBox="1"/>
            <p:nvPr/>
          </p:nvSpPr>
          <p:spPr>
            <a:xfrm>
              <a:off x="4415587" y="4572599"/>
              <a:ext cx="3749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线上服务与线下服务相结合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E55B1F7E-7683-45BE-8D4C-3AC7D95A4305}"/>
              </a:ext>
            </a:extLst>
          </p:cNvPr>
          <p:cNvGrpSpPr/>
          <p:nvPr/>
        </p:nvGrpSpPr>
        <p:grpSpPr>
          <a:xfrm>
            <a:off x="3367272" y="4091915"/>
            <a:ext cx="5368855" cy="573003"/>
            <a:chOff x="3711296" y="3818522"/>
            <a:chExt cx="5368855" cy="573003"/>
          </a:xfrm>
        </p:grpSpPr>
        <p:sp>
          <p:nvSpPr>
            <p:cNvPr id="50" name="原创设计师QQ598969553     _19">
              <a:extLst>
                <a:ext uri="{FF2B5EF4-FFF2-40B4-BE49-F238E27FC236}">
                  <a16:creationId xmlns:a16="http://schemas.microsoft.com/office/drawing/2014/main" id="{9E440B9E-F3E8-4C4B-A6A0-6C374C0C3132}"/>
                </a:ext>
              </a:extLst>
            </p:cNvPr>
            <p:cNvSpPr/>
            <p:nvPr/>
          </p:nvSpPr>
          <p:spPr>
            <a:xfrm>
              <a:off x="3711296" y="3818522"/>
              <a:ext cx="605231" cy="573003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+mj-ea"/>
                  <a:ea typeface="+mj-ea"/>
                </a:rPr>
                <a:t>4</a:t>
              </a:r>
              <a:endParaRPr lang="zh-CN" altLang="en-US" sz="2400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88C2E97-9541-415C-AFD1-3850EE008E48}"/>
                </a:ext>
              </a:extLst>
            </p:cNvPr>
            <p:cNvSpPr txBox="1"/>
            <p:nvPr/>
          </p:nvSpPr>
          <p:spPr>
            <a:xfrm>
              <a:off x="4415586" y="3902766"/>
              <a:ext cx="4664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质量提升与过程创优相结合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0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DE0CBA73-E0DC-4DF7-869A-31C2DCB0B2BB}"/>
              </a:ext>
            </a:extLst>
          </p:cNvPr>
          <p:cNvCxnSpPr/>
          <p:nvPr/>
        </p:nvCxnSpPr>
        <p:spPr>
          <a:xfrm>
            <a:off x="3702871" y="1665146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1695795" y="757225"/>
            <a:ext cx="781027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工作成果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24" name="原创设计师QQ598969553     _16">
            <a:extLst>
              <a:ext uri="{FF2B5EF4-FFF2-40B4-BE49-F238E27FC236}">
                <a16:creationId xmlns:a16="http://schemas.microsoft.com/office/drawing/2014/main" id="{7B1F4152-72B2-4F8A-A820-E9A367F0F76C}"/>
              </a:ext>
            </a:extLst>
          </p:cNvPr>
          <p:cNvSpPr/>
          <p:nvPr/>
        </p:nvSpPr>
        <p:spPr>
          <a:xfrm>
            <a:off x="3405863" y="1901388"/>
            <a:ext cx="605231" cy="57300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原创设计师QQ598969553     _17">
            <a:extLst>
              <a:ext uri="{FF2B5EF4-FFF2-40B4-BE49-F238E27FC236}">
                <a16:creationId xmlns:a16="http://schemas.microsoft.com/office/drawing/2014/main" id="{C1352822-9BF2-4056-8D87-A5B1A93FE7E4}"/>
              </a:ext>
            </a:extLst>
          </p:cNvPr>
          <p:cNvSpPr/>
          <p:nvPr/>
        </p:nvSpPr>
        <p:spPr>
          <a:xfrm>
            <a:off x="3404767" y="2571220"/>
            <a:ext cx="605231" cy="573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原创设计师QQ598969553     _18">
            <a:extLst>
              <a:ext uri="{FF2B5EF4-FFF2-40B4-BE49-F238E27FC236}">
                <a16:creationId xmlns:a16="http://schemas.microsoft.com/office/drawing/2014/main" id="{8A7D9DA9-CEDD-4499-ABEC-242D9BA6C23C}"/>
              </a:ext>
            </a:extLst>
          </p:cNvPr>
          <p:cNvSpPr/>
          <p:nvPr/>
        </p:nvSpPr>
        <p:spPr>
          <a:xfrm>
            <a:off x="3404578" y="3241052"/>
            <a:ext cx="605231" cy="57300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原创设计师QQ598969553     _19">
            <a:extLst>
              <a:ext uri="{FF2B5EF4-FFF2-40B4-BE49-F238E27FC236}">
                <a16:creationId xmlns:a16="http://schemas.microsoft.com/office/drawing/2014/main" id="{ED6C0FCC-69F2-48BC-A010-AB8FB603C6E1}"/>
              </a:ext>
            </a:extLst>
          </p:cNvPr>
          <p:cNvSpPr/>
          <p:nvPr/>
        </p:nvSpPr>
        <p:spPr>
          <a:xfrm>
            <a:off x="3403482" y="3910884"/>
            <a:ext cx="605231" cy="573003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原创设计师QQ598969553     _20">
            <a:extLst>
              <a:ext uri="{FF2B5EF4-FFF2-40B4-BE49-F238E27FC236}">
                <a16:creationId xmlns:a16="http://schemas.microsoft.com/office/drawing/2014/main" id="{E9C16C02-8DFF-4F82-9988-31332D748FD4}"/>
              </a:ext>
            </a:extLst>
          </p:cNvPr>
          <p:cNvSpPr/>
          <p:nvPr/>
        </p:nvSpPr>
        <p:spPr>
          <a:xfrm>
            <a:off x="3405908" y="4580717"/>
            <a:ext cx="605231" cy="57300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5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9C46924-9645-45B2-A630-6E4C7C40BBCD}"/>
              </a:ext>
            </a:extLst>
          </p:cNvPr>
          <p:cNvGrpSpPr/>
          <p:nvPr/>
        </p:nvGrpSpPr>
        <p:grpSpPr>
          <a:xfrm>
            <a:off x="1430667" y="2778705"/>
            <a:ext cx="1512000" cy="1512000"/>
            <a:chOff x="1512146" y="2496224"/>
            <a:chExt cx="1512000" cy="1512000"/>
          </a:xfrm>
        </p:grpSpPr>
        <p:grpSp>
          <p:nvGrpSpPr>
            <p:cNvPr id="7" name="原创设计师QQ598969553     _3">
              <a:extLst>
                <a:ext uri="{FF2B5EF4-FFF2-40B4-BE49-F238E27FC236}">
                  <a16:creationId xmlns:a16="http://schemas.microsoft.com/office/drawing/2014/main" id="{EB47B48E-18ED-485E-B751-23A5523524BE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4">
                <a:extLst>
                  <a:ext uri="{FF2B5EF4-FFF2-40B4-BE49-F238E27FC236}">
                    <a16:creationId xmlns:a16="http://schemas.microsoft.com/office/drawing/2014/main" id="{1DAA883D-17E6-4289-B179-E0336300BE0F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D6B03F9-7692-4673-8E75-77613EAE56EE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0" name="原创设计师QQ598969553     _22">
              <a:extLst>
                <a:ext uri="{FF2B5EF4-FFF2-40B4-BE49-F238E27FC236}">
                  <a16:creationId xmlns:a16="http://schemas.microsoft.com/office/drawing/2014/main" id="{500CF67B-F4A2-4FBC-A513-21B0E03FE321}"/>
                </a:ext>
              </a:extLst>
            </p:cNvPr>
            <p:cNvSpPr txBox="1"/>
            <p:nvPr/>
          </p:nvSpPr>
          <p:spPr>
            <a:xfrm>
              <a:off x="1540151" y="2893871"/>
              <a:ext cx="14008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工作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成果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2902D1B4-5DA6-4795-B022-7B1DB0D98885}"/>
              </a:ext>
            </a:extLst>
          </p:cNvPr>
          <p:cNvSpPr txBox="1"/>
          <p:nvPr/>
        </p:nvSpPr>
        <p:spPr>
          <a:xfrm>
            <a:off x="4107773" y="1934191"/>
            <a:ext cx="374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质量管理体系建设建议书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ED5646A-79DA-4B3D-BBE3-8B1A7F3603F5}"/>
              </a:ext>
            </a:extLst>
          </p:cNvPr>
          <p:cNvSpPr txBox="1"/>
          <p:nvPr/>
        </p:nvSpPr>
        <p:spPr>
          <a:xfrm>
            <a:off x="4107772" y="2611461"/>
            <a:ext cx="59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第一阶段（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基础施工阶段</a:t>
            </a:r>
            <a:r>
              <a:rPr lang="zh-CN" altLang="en-US" sz="24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咨询报告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713FEAA-5F35-4101-9CB0-59408817D339}"/>
              </a:ext>
            </a:extLst>
          </p:cNvPr>
          <p:cNvSpPr txBox="1"/>
          <p:nvPr/>
        </p:nvSpPr>
        <p:spPr>
          <a:xfrm>
            <a:off x="4107773" y="3288731"/>
            <a:ext cx="653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第二阶段（主体施工</a:t>
            </a:r>
            <a:r>
              <a:rPr lang="zh-CN" altLang="en-US" sz="24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阶段）咨询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报告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9E9260F-E415-4FFE-AA34-0AE83F11B8D1}"/>
              </a:ext>
            </a:extLst>
          </p:cNvPr>
          <p:cNvSpPr txBox="1"/>
          <p:nvPr/>
        </p:nvSpPr>
        <p:spPr>
          <a:xfrm>
            <a:off x="4107773" y="4643271"/>
            <a:ext cx="374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综合咨询报告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E6BF980-6737-41EB-A0D3-E3EF4DF85079}"/>
              </a:ext>
            </a:extLst>
          </p:cNvPr>
          <p:cNvSpPr txBox="1"/>
          <p:nvPr/>
        </p:nvSpPr>
        <p:spPr>
          <a:xfrm>
            <a:off x="4107772" y="3966001"/>
            <a:ext cx="653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第三阶段（装饰装修</a:t>
            </a:r>
            <a:r>
              <a:rPr lang="zh-CN" altLang="en-US" sz="24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阶段）咨询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报告</a:t>
            </a:r>
          </a:p>
        </p:txBody>
      </p:sp>
    </p:spTree>
    <p:extLst>
      <p:ext uri="{BB962C8B-B14F-4D97-AF65-F5344CB8AC3E}">
        <p14:creationId xmlns:p14="http://schemas.microsoft.com/office/powerpoint/2010/main" val="61643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25260" y="427"/>
            <a:ext cx="12354838" cy="6857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1064634" y="3058070"/>
            <a:ext cx="1001485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prstClr val="white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</a:t>
            </a:r>
            <a:endParaRPr lang="en-US" altLang="zh-CN" sz="4400" dirty="0">
              <a:solidFill>
                <a:prstClr val="white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本质和特点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8589" y="2059889"/>
            <a:ext cx="4176463" cy="830997"/>
            <a:chOff x="2339752" y="2874290"/>
            <a:chExt cx="4176463" cy="830997"/>
          </a:xfrm>
        </p:grpSpPr>
        <p:sp>
          <p:nvSpPr>
            <p:cNvPr id="42" name="矩形 41"/>
            <p:cNvSpPr/>
            <p:nvPr/>
          </p:nvSpPr>
          <p:spPr>
            <a:xfrm>
              <a:off x="4355976" y="2874290"/>
              <a:ext cx="21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latin typeface="Bernard MT Condensed" panose="02050806060905020404" pitchFamily="18" charset="0"/>
                  <a:ea typeface="微软雅黑" panose="020B0503020204020204" charset="-122"/>
                </a:rPr>
                <a:t>Part 4</a:t>
              </a:r>
              <a:endParaRPr lang="zh-CN" altLang="en-US" sz="4800" dirty="0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339752" y="3221214"/>
              <a:ext cx="2260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prstClr val="white"/>
                  </a:solidFill>
                  <a:latin typeface="Century Gothic" panose="020B050202020202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Quality</a:t>
              </a:r>
              <a:endParaRPr lang="en-US" altLang="zh-CN" dirty="0">
                <a:solidFill>
                  <a:prstClr val="white"/>
                </a:solidFill>
                <a:latin typeface="Century Gothic" panose="020B0502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013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箭头连接符 48"/>
          <p:cNvCxnSpPr/>
          <p:nvPr/>
        </p:nvCxnSpPr>
        <p:spPr>
          <a:xfrm>
            <a:off x="3652354" y="178880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64033" y="2191395"/>
            <a:ext cx="6396230" cy="576000"/>
            <a:chOff x="3321531" y="3227092"/>
            <a:chExt cx="6396230" cy="576000"/>
          </a:xfrm>
        </p:grpSpPr>
        <p:sp>
          <p:nvSpPr>
            <p:cNvPr id="29" name="TextBox 72"/>
            <p:cNvSpPr txBox="1"/>
            <p:nvPr/>
          </p:nvSpPr>
          <p:spPr bwMode="auto">
            <a:xfrm>
              <a:off x="4222402" y="3303046"/>
              <a:ext cx="5495359" cy="4054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重点工程难度越来越高，质量要求更加严格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取得的成绩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83980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质量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成绩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64033" y="3230196"/>
            <a:ext cx="5899538" cy="576000"/>
            <a:chOff x="3321531" y="3227092"/>
            <a:chExt cx="5899538" cy="576000"/>
          </a:xfrm>
        </p:grpSpPr>
        <p:sp>
          <p:nvSpPr>
            <p:cNvPr id="37" name="TextBox 72"/>
            <p:cNvSpPr txBox="1"/>
            <p:nvPr/>
          </p:nvSpPr>
          <p:spPr bwMode="auto">
            <a:xfrm>
              <a:off x="4246211" y="3305706"/>
              <a:ext cx="4974858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中国建造品牌越来越强</a:t>
              </a: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364033" y="4321869"/>
            <a:ext cx="5918585" cy="576000"/>
            <a:chOff x="3321531" y="3227092"/>
            <a:chExt cx="5918585" cy="576000"/>
          </a:xfrm>
        </p:grpSpPr>
        <p:sp>
          <p:nvSpPr>
            <p:cNvPr id="44" name="TextBox 72"/>
            <p:cNvSpPr txBox="1"/>
            <p:nvPr/>
          </p:nvSpPr>
          <p:spPr bwMode="auto">
            <a:xfrm>
              <a:off x="4265258" y="3331355"/>
              <a:ext cx="4974858" cy="34881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质量管理政策体系更加健全</a:t>
              </a: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1184">
        <p15:prstTrans prst="pageCurlDouble"/>
      </p:transition>
    </mc:Choice>
    <mc:Fallback xmlns="">
      <p:transition spd="slow" advClick="0" advTm="91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本质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3666661" y="1767221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394457" y="2896365"/>
            <a:ext cx="1512000" cy="1512000"/>
            <a:chOff x="1394457" y="2896365"/>
            <a:chExt cx="1512000" cy="1512000"/>
          </a:xfrm>
        </p:grpSpPr>
        <p:grpSp>
          <p:nvGrpSpPr>
            <p:cNvPr id="30" name="原创设计师QQ598969553     _3"/>
            <p:cNvGrpSpPr/>
            <p:nvPr/>
          </p:nvGrpSpPr>
          <p:grpSpPr>
            <a:xfrm>
              <a:off x="1394457" y="2896365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原创设计师QQ598969553     _22"/>
            <p:cNvSpPr txBox="1"/>
            <p:nvPr/>
          </p:nvSpPr>
          <p:spPr>
            <a:xfrm>
              <a:off x="1450053" y="3472934"/>
              <a:ext cx="140080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本质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0" name="原创设计师QQ598969553     _17"/>
          <p:cNvSpPr/>
          <p:nvPr/>
        </p:nvSpPr>
        <p:spPr>
          <a:xfrm>
            <a:off x="3368557" y="2761377"/>
            <a:ext cx="605231" cy="573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0" name="原创设计师QQ598969553     _19"/>
          <p:cNvSpPr/>
          <p:nvPr/>
        </p:nvSpPr>
        <p:spPr>
          <a:xfrm>
            <a:off x="3367272" y="4088864"/>
            <a:ext cx="605231" cy="573003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071561" y="4175310"/>
            <a:ext cx="58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关键词：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技术基础、质量管理、咨询服务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071561" y="2847823"/>
            <a:ext cx="750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全过程质量咨询工作是以技术为基础的项目质量管理咨询服务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687">
        <p15:prstTrans prst="pageCurlDouble"/>
      </p:transition>
    </mc:Choice>
    <mc:Fallback xmlns="">
      <p:transition spd="slow" advClick="0" advTm="8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1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3B4A8FE-A6E4-4D89-AFA0-1D4514D34F27}"/>
              </a:ext>
            </a:extLst>
          </p:cNvPr>
          <p:cNvCxnSpPr/>
          <p:nvPr/>
        </p:nvCxnSpPr>
        <p:spPr>
          <a:xfrm>
            <a:off x="3402985" y="2167489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工作基础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D897FF9-6F08-4496-819E-1E7BB93B6EF7}"/>
              </a:ext>
            </a:extLst>
          </p:cNvPr>
          <p:cNvGrpSpPr/>
          <p:nvPr/>
        </p:nvGrpSpPr>
        <p:grpSpPr>
          <a:xfrm>
            <a:off x="1383980" y="3355800"/>
            <a:ext cx="1512000" cy="1512000"/>
            <a:chOff x="1512146" y="2496224"/>
            <a:chExt cx="1512000" cy="1512000"/>
          </a:xfrm>
        </p:grpSpPr>
        <p:grpSp>
          <p:nvGrpSpPr>
            <p:cNvPr id="12" name="原创设计师QQ598969553     _3">
              <a:extLst>
                <a:ext uri="{FF2B5EF4-FFF2-40B4-BE49-F238E27FC236}">
                  <a16:creationId xmlns:a16="http://schemas.microsoft.com/office/drawing/2014/main" id="{006CB531-2004-4135-978B-A3342942C0FA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4">
                <a:extLst>
                  <a:ext uri="{FF2B5EF4-FFF2-40B4-BE49-F238E27FC236}">
                    <a16:creationId xmlns:a16="http://schemas.microsoft.com/office/drawing/2014/main" id="{2CFAAD2B-0845-4218-8868-29BD5271801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8183F24D-1967-40CD-954E-7AF4577A8A95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原创设计师QQ598969553     _22">
              <a:extLst>
                <a:ext uri="{FF2B5EF4-FFF2-40B4-BE49-F238E27FC236}">
                  <a16:creationId xmlns:a16="http://schemas.microsoft.com/office/drawing/2014/main" id="{545CEF3A-757A-4E08-8B1A-CAC1DEF95F33}"/>
                </a:ext>
              </a:extLst>
            </p:cNvPr>
            <p:cNvSpPr txBox="1"/>
            <p:nvPr/>
          </p:nvSpPr>
          <p:spPr>
            <a:xfrm>
              <a:off x="1629051" y="2888787"/>
              <a:ext cx="123755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工程建设组织模式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25" name="椭圆 24">
            <a:extLst>
              <a:ext uri="{FF2B5EF4-FFF2-40B4-BE49-F238E27FC236}">
                <a16:creationId xmlns:a16="http://schemas.microsoft.com/office/drawing/2014/main" id="{47C3FD29-C12C-477F-996C-26C4DBD8B9B3}"/>
              </a:ext>
            </a:extLst>
          </p:cNvPr>
          <p:cNvSpPr/>
          <p:nvPr/>
        </p:nvSpPr>
        <p:spPr bwMode="auto">
          <a:xfrm>
            <a:off x="3092471" y="3811592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81D9C0D-3730-4FF7-B0D8-AF035E0A3179}"/>
              </a:ext>
            </a:extLst>
          </p:cNvPr>
          <p:cNvGrpSpPr/>
          <p:nvPr/>
        </p:nvGrpSpPr>
        <p:grpSpPr>
          <a:xfrm>
            <a:off x="3107156" y="2983241"/>
            <a:ext cx="8309280" cy="2235249"/>
            <a:chOff x="3107156" y="2983241"/>
            <a:chExt cx="8309280" cy="2235249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BD31344-CB26-4B1D-8410-5D6B1D40DD99}"/>
                </a:ext>
              </a:extLst>
            </p:cNvPr>
            <p:cNvSpPr/>
            <p:nvPr/>
          </p:nvSpPr>
          <p:spPr bwMode="auto">
            <a:xfrm>
              <a:off x="3107156" y="4642490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DC496B3-99C0-432C-8191-F9E18CF44311}"/>
                </a:ext>
              </a:extLst>
            </p:cNvPr>
            <p:cNvSpPr/>
            <p:nvPr/>
          </p:nvSpPr>
          <p:spPr bwMode="auto">
            <a:xfrm>
              <a:off x="3107156" y="2983241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TextBox 72">
              <a:extLst>
                <a:ext uri="{FF2B5EF4-FFF2-40B4-BE49-F238E27FC236}">
                  <a16:creationId xmlns:a16="http://schemas.microsoft.com/office/drawing/2014/main" id="{C352B1B9-6F6C-482D-BFC3-6DEFCD95B436}"/>
                </a:ext>
              </a:extLst>
            </p:cNvPr>
            <p:cNvSpPr txBox="1"/>
            <p:nvPr/>
          </p:nvSpPr>
          <p:spPr bwMode="auto">
            <a:xfrm>
              <a:off x="3934972" y="3071186"/>
              <a:ext cx="7481464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加快推行工程总承包</a:t>
              </a:r>
            </a:p>
          </p:txBody>
        </p:sp>
        <p:sp>
          <p:nvSpPr>
            <p:cNvPr id="32" name="TextBox 72">
              <a:extLst>
                <a:ext uri="{FF2B5EF4-FFF2-40B4-BE49-F238E27FC236}">
                  <a16:creationId xmlns:a16="http://schemas.microsoft.com/office/drawing/2014/main" id="{298EF3C1-8F1F-499E-8334-B93D42EA0A7C}"/>
                </a:ext>
              </a:extLst>
            </p:cNvPr>
            <p:cNvSpPr txBox="1"/>
            <p:nvPr/>
          </p:nvSpPr>
          <p:spPr bwMode="auto">
            <a:xfrm>
              <a:off x="3934972" y="4730435"/>
              <a:ext cx="7481464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培育全过程工程咨询</a:t>
              </a:r>
            </a:p>
          </p:txBody>
        </p:sp>
      </p:grpSp>
      <p:sp>
        <p:nvSpPr>
          <p:cNvPr id="33" name="TextBox 41">
            <a:extLst>
              <a:ext uri="{FF2B5EF4-FFF2-40B4-BE49-F238E27FC236}">
                <a16:creationId xmlns:a16="http://schemas.microsoft.com/office/drawing/2014/main" id="{13929596-B8F0-4FF4-B8B7-4913D76B4902}"/>
              </a:ext>
            </a:extLst>
          </p:cNvPr>
          <p:cNvSpPr txBox="1"/>
          <p:nvPr/>
        </p:nvSpPr>
        <p:spPr>
          <a:xfrm>
            <a:off x="4445873" y="3849077"/>
            <a:ext cx="445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完善工程建设组织模式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2BC8B2-0B29-4A76-9FA8-29F4331AE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62" y="1838086"/>
            <a:ext cx="6165871" cy="41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2.59259E-6 L -0.19193 -0.307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liujunjun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grpSp>
        <p:nvGrpSpPr>
          <p:cNvPr id="3" name="2559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19139" y="2042035"/>
            <a:ext cx="8676154" cy="3539185"/>
            <a:chOff x="965196" y="1625145"/>
            <a:chExt cx="10001806" cy="3905866"/>
          </a:xfrm>
        </p:grpSpPr>
        <p:grpSp>
          <p:nvGrpSpPr>
            <p:cNvPr id="4" name="î$ḻîḍê">
              <a:extLst>
                <a:ext uri="{FF2B5EF4-FFF2-40B4-BE49-F238E27FC236}">
                  <a16:creationId xmlns:a16="http://schemas.microsoft.com/office/drawing/2014/main" id="{35C2AD64-4E7F-4D6D-980E-478F5BF8C31A}"/>
                </a:ext>
              </a:extLst>
            </p:cNvPr>
            <p:cNvGrpSpPr/>
            <p:nvPr/>
          </p:nvGrpSpPr>
          <p:grpSpPr>
            <a:xfrm>
              <a:off x="4481245" y="2202664"/>
              <a:ext cx="3032113" cy="2740596"/>
              <a:chOff x="4616301" y="2822638"/>
              <a:chExt cx="3032113" cy="2740596"/>
            </a:xfrm>
          </p:grpSpPr>
          <p:sp>
            <p:nvSpPr>
              <p:cNvPr id="36" name="îṥ1ïḓê">
                <a:extLst>
                  <a:ext uri="{FF2B5EF4-FFF2-40B4-BE49-F238E27FC236}">
                    <a16:creationId xmlns:a16="http://schemas.microsoft.com/office/drawing/2014/main" id="{F502A7A5-B3E2-43C7-A6F2-FE1955BCA5D9}"/>
                  </a:ext>
                </a:extLst>
              </p:cNvPr>
              <p:cNvSpPr/>
              <p:nvPr/>
            </p:nvSpPr>
            <p:spPr bwMode="auto">
              <a:xfrm rot="1800000" flipV="1">
                <a:off x="5932675" y="2822638"/>
                <a:ext cx="1615151" cy="634794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í$ļîḋé">
                <a:extLst>
                  <a:ext uri="{FF2B5EF4-FFF2-40B4-BE49-F238E27FC236}">
                    <a16:creationId xmlns:a16="http://schemas.microsoft.com/office/drawing/2014/main" id="{4BB2D640-91C2-41C4-9D64-C22B55FB363B}"/>
                  </a:ext>
                </a:extLst>
              </p:cNvPr>
              <p:cNvSpPr/>
              <p:nvPr/>
            </p:nvSpPr>
            <p:spPr bwMode="auto">
              <a:xfrm rot="5463362" flipV="1">
                <a:off x="6523442" y="3867084"/>
                <a:ext cx="1615151" cy="634793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iṡľidê">
                <a:extLst>
                  <a:ext uri="{FF2B5EF4-FFF2-40B4-BE49-F238E27FC236}">
                    <a16:creationId xmlns:a16="http://schemas.microsoft.com/office/drawing/2014/main" id="{A00C2737-D9D9-4B78-826E-BD9940BB58C6}"/>
                  </a:ext>
                </a:extLst>
              </p:cNvPr>
              <p:cNvSpPr/>
              <p:nvPr/>
            </p:nvSpPr>
            <p:spPr bwMode="auto">
              <a:xfrm rot="19736638" flipH="1" flipV="1">
                <a:off x="4732774" y="2833243"/>
                <a:ext cx="1615151" cy="634793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išḻíḋé">
                <a:extLst>
                  <a:ext uri="{FF2B5EF4-FFF2-40B4-BE49-F238E27FC236}">
                    <a16:creationId xmlns:a16="http://schemas.microsoft.com/office/drawing/2014/main" id="{392AF9B9-518B-4EF1-A5C9-1A86B582FB9D}"/>
                  </a:ext>
                </a:extLst>
              </p:cNvPr>
              <p:cNvSpPr/>
              <p:nvPr/>
            </p:nvSpPr>
            <p:spPr bwMode="auto">
              <a:xfrm rot="1800000">
                <a:off x="4716889" y="4928440"/>
                <a:ext cx="1615151" cy="634794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ïślîḍé">
                <a:extLst>
                  <a:ext uri="{FF2B5EF4-FFF2-40B4-BE49-F238E27FC236}">
                    <a16:creationId xmlns:a16="http://schemas.microsoft.com/office/drawing/2014/main" id="{5254E0F8-9B3E-4C19-B6B2-3829D68C3F3C}"/>
                  </a:ext>
                </a:extLst>
              </p:cNvPr>
              <p:cNvSpPr/>
              <p:nvPr/>
            </p:nvSpPr>
            <p:spPr bwMode="auto">
              <a:xfrm rot="19736638">
                <a:off x="5916789" y="4917837"/>
                <a:ext cx="1615151" cy="634793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î$ļiḍe">
                <a:extLst>
                  <a:ext uri="{FF2B5EF4-FFF2-40B4-BE49-F238E27FC236}">
                    <a16:creationId xmlns:a16="http://schemas.microsoft.com/office/drawing/2014/main" id="{0773A132-81CD-4909-A919-4157EA28BF54}"/>
                  </a:ext>
                </a:extLst>
              </p:cNvPr>
              <p:cNvSpPr/>
              <p:nvPr/>
            </p:nvSpPr>
            <p:spPr bwMode="auto">
              <a:xfrm rot="5463362" flipH="1">
                <a:off x="4126122" y="3883995"/>
                <a:ext cx="1615151" cy="634793"/>
              </a:xfrm>
              <a:custGeom>
                <a:avLst/>
                <a:gdLst>
                  <a:gd name="connsiteX0" fmla="*/ 279327 w 1999980"/>
                  <a:gd name="connsiteY0" fmla="*/ 786040 h 786040"/>
                  <a:gd name="connsiteX1" fmla="*/ 999990 w 1999980"/>
                  <a:gd name="connsiteY1" fmla="*/ 297572 h 786040"/>
                  <a:gd name="connsiteX2" fmla="*/ 1720653 w 1999980"/>
                  <a:gd name="connsiteY2" fmla="*/ 786040 h 786040"/>
                  <a:gd name="connsiteX3" fmla="*/ 1999980 w 1999980"/>
                  <a:gd name="connsiteY3" fmla="*/ 628832 h 786040"/>
                  <a:gd name="connsiteX4" fmla="*/ 1849144 w 1999980"/>
                  <a:gd name="connsiteY4" fmla="*/ 376176 h 786040"/>
                  <a:gd name="connsiteX5" fmla="*/ 1798865 w 1999980"/>
                  <a:gd name="connsiteY5" fmla="*/ 404249 h 786040"/>
                  <a:gd name="connsiteX6" fmla="*/ 999990 w 1999980"/>
                  <a:gd name="connsiteY6" fmla="*/ 0 h 786040"/>
                  <a:gd name="connsiteX7" fmla="*/ 201115 w 1999980"/>
                  <a:gd name="connsiteY7" fmla="*/ 404249 h 786040"/>
                  <a:gd name="connsiteX8" fmla="*/ 150836 w 1999980"/>
                  <a:gd name="connsiteY8" fmla="*/ 376176 h 786040"/>
                  <a:gd name="connsiteX9" fmla="*/ 0 w 1999980"/>
                  <a:gd name="connsiteY9" fmla="*/ 628832 h 786040"/>
                  <a:gd name="connsiteX10" fmla="*/ 279327 w 1999980"/>
                  <a:gd name="connsiteY10" fmla="*/ 786040 h 78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9980" h="786040">
                    <a:moveTo>
                      <a:pt x="279327" y="786040"/>
                    </a:moveTo>
                    <a:cubicBezTo>
                      <a:pt x="575413" y="247041"/>
                      <a:pt x="999990" y="297572"/>
                      <a:pt x="999990" y="297572"/>
                    </a:cubicBezTo>
                    <a:cubicBezTo>
                      <a:pt x="999990" y="297572"/>
                      <a:pt x="1424567" y="247041"/>
                      <a:pt x="1720653" y="786040"/>
                    </a:cubicBezTo>
                    <a:cubicBezTo>
                      <a:pt x="1999980" y="628832"/>
                      <a:pt x="1999980" y="628832"/>
                      <a:pt x="1999980" y="628832"/>
                    </a:cubicBezTo>
                    <a:cubicBezTo>
                      <a:pt x="1849144" y="376176"/>
                      <a:pt x="1849144" y="376176"/>
                      <a:pt x="1849144" y="376176"/>
                    </a:cubicBezTo>
                    <a:cubicBezTo>
                      <a:pt x="1798865" y="404249"/>
                      <a:pt x="1798865" y="404249"/>
                      <a:pt x="1798865" y="404249"/>
                    </a:cubicBezTo>
                    <a:cubicBezTo>
                      <a:pt x="1798865" y="404249"/>
                      <a:pt x="1564230" y="28073"/>
                      <a:pt x="999990" y="0"/>
                    </a:cubicBezTo>
                    <a:cubicBezTo>
                      <a:pt x="435750" y="28073"/>
                      <a:pt x="201115" y="404249"/>
                      <a:pt x="201115" y="404249"/>
                    </a:cubicBezTo>
                    <a:cubicBezTo>
                      <a:pt x="201115" y="404249"/>
                      <a:pt x="201115" y="404249"/>
                      <a:pt x="150836" y="376176"/>
                    </a:cubicBezTo>
                    <a:cubicBezTo>
                      <a:pt x="150836" y="376176"/>
                      <a:pt x="150836" y="376176"/>
                      <a:pt x="0" y="628832"/>
                    </a:cubicBezTo>
                    <a:cubicBezTo>
                      <a:pt x="0" y="628832"/>
                      <a:pt x="0" y="628832"/>
                      <a:pt x="279327" y="7860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" name="ísľíḋè">
              <a:extLst>
                <a:ext uri="{FF2B5EF4-FFF2-40B4-BE49-F238E27FC236}">
                  <a16:creationId xmlns:a16="http://schemas.microsoft.com/office/drawing/2014/main" id="{F3303BD0-E0C2-4C2F-A365-69E1357535EB}"/>
                </a:ext>
              </a:extLst>
            </p:cNvPr>
            <p:cNvSpPr/>
            <p:nvPr/>
          </p:nvSpPr>
          <p:spPr>
            <a:xfrm>
              <a:off x="4674371" y="1630746"/>
              <a:ext cx="972995" cy="9729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îṥ1íḓê">
              <a:extLst>
                <a:ext uri="{FF2B5EF4-FFF2-40B4-BE49-F238E27FC236}">
                  <a16:creationId xmlns:a16="http://schemas.microsoft.com/office/drawing/2014/main" id="{790FD6C4-CEAA-48C4-BFD9-9F0CEAB0CA99}"/>
                </a:ext>
              </a:extLst>
            </p:cNvPr>
            <p:cNvSpPr/>
            <p:nvPr/>
          </p:nvSpPr>
          <p:spPr>
            <a:xfrm>
              <a:off x="7189708" y="3082977"/>
              <a:ext cx="972995" cy="9729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iŝlíḓê">
              <a:extLst>
                <a:ext uri="{FF2B5EF4-FFF2-40B4-BE49-F238E27FC236}">
                  <a16:creationId xmlns:a16="http://schemas.microsoft.com/office/drawing/2014/main" id="{DE650AA4-66D3-482F-87DE-D499CC58F134}"/>
                </a:ext>
              </a:extLst>
            </p:cNvPr>
            <p:cNvSpPr/>
            <p:nvPr/>
          </p:nvSpPr>
          <p:spPr>
            <a:xfrm>
              <a:off x="6355592" y="4527709"/>
              <a:ext cx="972995" cy="9729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iṡlîďé">
              <a:extLst>
                <a:ext uri="{FF2B5EF4-FFF2-40B4-BE49-F238E27FC236}">
                  <a16:creationId xmlns:a16="http://schemas.microsoft.com/office/drawing/2014/main" id="{ADF8457D-87B3-4CA2-BA02-9B8B7CC97064}"/>
                </a:ext>
              </a:extLst>
            </p:cNvPr>
            <p:cNvSpPr/>
            <p:nvPr/>
          </p:nvSpPr>
          <p:spPr>
            <a:xfrm>
              <a:off x="3829768" y="3093639"/>
              <a:ext cx="972995" cy="9729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9" name="îṣḷiḋe">
              <a:extLst>
                <a:ext uri="{FF2B5EF4-FFF2-40B4-BE49-F238E27FC236}">
                  <a16:creationId xmlns:a16="http://schemas.microsoft.com/office/drawing/2014/main" id="{023CF151-F9D6-4C2F-951C-B0E8A075FC08}"/>
                </a:ext>
              </a:extLst>
            </p:cNvPr>
            <p:cNvSpPr/>
            <p:nvPr/>
          </p:nvSpPr>
          <p:spPr>
            <a:xfrm>
              <a:off x="6354498" y="1625145"/>
              <a:ext cx="972995" cy="9729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0" name="ïṧḻíḑê">
              <a:extLst>
                <a:ext uri="{FF2B5EF4-FFF2-40B4-BE49-F238E27FC236}">
                  <a16:creationId xmlns:a16="http://schemas.microsoft.com/office/drawing/2014/main" id="{86553F42-58F5-4143-8740-0A26EBE050A9}"/>
                </a:ext>
              </a:extLst>
            </p:cNvPr>
            <p:cNvSpPr/>
            <p:nvPr/>
          </p:nvSpPr>
          <p:spPr>
            <a:xfrm>
              <a:off x="4661206" y="4558017"/>
              <a:ext cx="972995" cy="9729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îṧļîḓé">
              <a:extLst>
                <a:ext uri="{FF2B5EF4-FFF2-40B4-BE49-F238E27FC236}">
                  <a16:creationId xmlns:a16="http://schemas.microsoft.com/office/drawing/2014/main" id="{A143129B-C512-4B44-B768-95489A4F9A16}"/>
                </a:ext>
              </a:extLst>
            </p:cNvPr>
            <p:cNvSpPr/>
            <p:nvPr/>
          </p:nvSpPr>
          <p:spPr bwMode="auto">
            <a:xfrm>
              <a:off x="5007443" y="1989227"/>
              <a:ext cx="306850" cy="256032"/>
            </a:xfrm>
            <a:custGeom>
              <a:avLst/>
              <a:gdLst>
                <a:gd name="connsiteX0" fmla="*/ 409335 w 603951"/>
                <a:gd name="connsiteY0" fmla="*/ 174560 h 503930"/>
                <a:gd name="connsiteX1" fmla="*/ 434158 w 603951"/>
                <a:gd name="connsiteY1" fmla="*/ 174560 h 503930"/>
                <a:gd name="connsiteX2" fmla="*/ 434158 w 603951"/>
                <a:gd name="connsiteY2" fmla="*/ 196395 h 503930"/>
                <a:gd name="connsiteX3" fmla="*/ 469904 w 603951"/>
                <a:gd name="connsiteY3" fmla="*/ 204335 h 503930"/>
                <a:gd name="connsiteX4" fmla="*/ 461960 w 603951"/>
                <a:gd name="connsiteY4" fmla="*/ 232125 h 503930"/>
                <a:gd name="connsiteX5" fmla="*/ 427208 w 603951"/>
                <a:gd name="connsiteY5" fmla="*/ 224185 h 503930"/>
                <a:gd name="connsiteX6" fmla="*/ 405363 w 603951"/>
                <a:gd name="connsiteY6" fmla="*/ 238080 h 503930"/>
                <a:gd name="connsiteX7" fmla="*/ 435151 w 603951"/>
                <a:gd name="connsiteY7" fmla="*/ 258922 h 503930"/>
                <a:gd name="connsiteX8" fmla="*/ 476854 w 603951"/>
                <a:gd name="connsiteY8" fmla="*/ 305569 h 503930"/>
                <a:gd name="connsiteX9" fmla="*/ 432172 w 603951"/>
                <a:gd name="connsiteY9" fmla="*/ 351224 h 503930"/>
                <a:gd name="connsiteX10" fmla="*/ 432172 w 603951"/>
                <a:gd name="connsiteY10" fmla="*/ 376036 h 503930"/>
                <a:gd name="connsiteX11" fmla="*/ 408342 w 603951"/>
                <a:gd name="connsiteY11" fmla="*/ 376036 h 503930"/>
                <a:gd name="connsiteX12" fmla="*/ 408342 w 603951"/>
                <a:gd name="connsiteY12" fmla="*/ 353209 h 503930"/>
                <a:gd name="connsiteX13" fmla="*/ 366639 w 603951"/>
                <a:gd name="connsiteY13" fmla="*/ 342291 h 503930"/>
                <a:gd name="connsiteX14" fmla="*/ 373589 w 603951"/>
                <a:gd name="connsiteY14" fmla="*/ 313509 h 503930"/>
                <a:gd name="connsiteX15" fmla="*/ 414300 w 603951"/>
                <a:gd name="connsiteY15" fmla="*/ 324426 h 503930"/>
                <a:gd name="connsiteX16" fmla="*/ 438130 w 603951"/>
                <a:gd name="connsiteY16" fmla="*/ 308546 h 503930"/>
                <a:gd name="connsiteX17" fmla="*/ 412314 w 603951"/>
                <a:gd name="connsiteY17" fmla="*/ 287704 h 503930"/>
                <a:gd name="connsiteX18" fmla="*/ 367632 w 603951"/>
                <a:gd name="connsiteY18" fmla="*/ 242050 h 503930"/>
                <a:gd name="connsiteX19" fmla="*/ 409335 w 603951"/>
                <a:gd name="connsiteY19" fmla="*/ 198380 h 503930"/>
                <a:gd name="connsiteX20" fmla="*/ 23849 w 603951"/>
                <a:gd name="connsiteY20" fmla="*/ 147802 h 503930"/>
                <a:gd name="connsiteX21" fmla="*/ 179857 w 603951"/>
                <a:gd name="connsiteY21" fmla="*/ 147802 h 503930"/>
                <a:gd name="connsiteX22" fmla="*/ 202712 w 603951"/>
                <a:gd name="connsiteY22" fmla="*/ 171610 h 503930"/>
                <a:gd name="connsiteX23" fmla="*/ 202712 w 603951"/>
                <a:gd name="connsiteY23" fmla="*/ 321402 h 503930"/>
                <a:gd name="connsiteX24" fmla="*/ 178864 w 603951"/>
                <a:gd name="connsiteY24" fmla="*/ 345210 h 503930"/>
                <a:gd name="connsiteX25" fmla="*/ 159984 w 603951"/>
                <a:gd name="connsiteY25" fmla="*/ 336282 h 503930"/>
                <a:gd name="connsiteX26" fmla="*/ 151041 w 603951"/>
                <a:gd name="connsiteY26" fmla="*/ 481114 h 503930"/>
                <a:gd name="connsiteX27" fmla="*/ 126198 w 603951"/>
                <a:gd name="connsiteY27" fmla="*/ 503930 h 503930"/>
                <a:gd name="connsiteX28" fmla="*/ 77508 w 603951"/>
                <a:gd name="connsiteY28" fmla="*/ 503930 h 503930"/>
                <a:gd name="connsiteX29" fmla="*/ 52665 w 603951"/>
                <a:gd name="connsiteY29" fmla="*/ 481114 h 503930"/>
                <a:gd name="connsiteX30" fmla="*/ 42729 w 603951"/>
                <a:gd name="connsiteY30" fmla="*/ 336282 h 503930"/>
                <a:gd name="connsiteX31" fmla="*/ 24842 w 603951"/>
                <a:gd name="connsiteY31" fmla="*/ 345210 h 503930"/>
                <a:gd name="connsiteX32" fmla="*/ 994 w 603951"/>
                <a:gd name="connsiteY32" fmla="*/ 321402 h 503930"/>
                <a:gd name="connsiteX33" fmla="*/ 0 w 603951"/>
                <a:gd name="connsiteY33" fmla="*/ 171610 h 503930"/>
                <a:gd name="connsiteX34" fmla="*/ 23849 w 603951"/>
                <a:gd name="connsiteY34" fmla="*/ 147802 h 503930"/>
                <a:gd name="connsiteX35" fmla="*/ 421189 w 603951"/>
                <a:gd name="connsiteY35" fmla="*/ 144915 h 503930"/>
                <a:gd name="connsiteX36" fmla="*/ 291070 w 603951"/>
                <a:gd name="connsiteY36" fmla="*/ 275856 h 503930"/>
                <a:gd name="connsiteX37" fmla="*/ 421189 w 603951"/>
                <a:gd name="connsiteY37" fmla="*/ 405804 h 503930"/>
                <a:gd name="connsiteX38" fmla="*/ 552301 w 603951"/>
                <a:gd name="connsiteY38" fmla="*/ 275856 h 503930"/>
                <a:gd name="connsiteX39" fmla="*/ 421189 w 603951"/>
                <a:gd name="connsiteY39" fmla="*/ 144915 h 503930"/>
                <a:gd name="connsiteX40" fmla="*/ 421189 w 603951"/>
                <a:gd name="connsiteY40" fmla="*/ 93332 h 503930"/>
                <a:gd name="connsiteX41" fmla="*/ 603951 w 603951"/>
                <a:gd name="connsiteY41" fmla="*/ 275856 h 503930"/>
                <a:gd name="connsiteX42" fmla="*/ 421189 w 603951"/>
                <a:gd name="connsiteY42" fmla="*/ 458379 h 503930"/>
                <a:gd name="connsiteX43" fmla="*/ 238427 w 603951"/>
                <a:gd name="connsiteY43" fmla="*/ 275856 h 503930"/>
                <a:gd name="connsiteX44" fmla="*/ 421189 w 603951"/>
                <a:gd name="connsiteY44" fmla="*/ 93332 h 503930"/>
                <a:gd name="connsiteX45" fmla="*/ 101854 w 603951"/>
                <a:gd name="connsiteY45" fmla="*/ 0 h 503930"/>
                <a:gd name="connsiteX46" fmla="*/ 167872 w 603951"/>
                <a:gd name="connsiteY46" fmla="*/ 66018 h 503930"/>
                <a:gd name="connsiteX47" fmla="*/ 101854 w 603951"/>
                <a:gd name="connsiteY47" fmla="*/ 132036 h 503930"/>
                <a:gd name="connsiteX48" fmla="*/ 35836 w 603951"/>
                <a:gd name="connsiteY48" fmla="*/ 66018 h 503930"/>
                <a:gd name="connsiteX49" fmla="*/ 101854 w 603951"/>
                <a:gd name="connsiteY49" fmla="*/ 0 h 50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3951" h="503930">
                  <a:moveTo>
                    <a:pt x="409335" y="174560"/>
                  </a:moveTo>
                  <a:lnTo>
                    <a:pt x="434158" y="174560"/>
                  </a:lnTo>
                  <a:lnTo>
                    <a:pt x="434158" y="196395"/>
                  </a:lnTo>
                  <a:cubicBezTo>
                    <a:pt x="450045" y="197387"/>
                    <a:pt x="461960" y="200365"/>
                    <a:pt x="469904" y="204335"/>
                  </a:cubicBezTo>
                  <a:lnTo>
                    <a:pt x="461960" y="232125"/>
                  </a:lnTo>
                  <a:cubicBezTo>
                    <a:pt x="456003" y="230140"/>
                    <a:pt x="445080" y="224185"/>
                    <a:pt x="427208" y="224185"/>
                  </a:cubicBezTo>
                  <a:cubicBezTo>
                    <a:pt x="410328" y="224185"/>
                    <a:pt x="405363" y="231132"/>
                    <a:pt x="405363" y="238080"/>
                  </a:cubicBezTo>
                  <a:cubicBezTo>
                    <a:pt x="405363" y="246019"/>
                    <a:pt x="414300" y="250982"/>
                    <a:pt x="435151" y="258922"/>
                  </a:cubicBezTo>
                  <a:cubicBezTo>
                    <a:pt x="464939" y="269839"/>
                    <a:pt x="476854" y="283734"/>
                    <a:pt x="476854" y="305569"/>
                  </a:cubicBezTo>
                  <a:cubicBezTo>
                    <a:pt x="476854" y="327404"/>
                    <a:pt x="460967" y="346261"/>
                    <a:pt x="432172" y="351224"/>
                  </a:cubicBezTo>
                  <a:lnTo>
                    <a:pt x="432172" y="376036"/>
                  </a:lnTo>
                  <a:lnTo>
                    <a:pt x="408342" y="376036"/>
                  </a:lnTo>
                  <a:lnTo>
                    <a:pt x="408342" y="353209"/>
                  </a:lnTo>
                  <a:cubicBezTo>
                    <a:pt x="391462" y="352216"/>
                    <a:pt x="375575" y="348246"/>
                    <a:pt x="366639" y="342291"/>
                  </a:cubicBezTo>
                  <a:lnTo>
                    <a:pt x="373589" y="313509"/>
                  </a:lnTo>
                  <a:cubicBezTo>
                    <a:pt x="383519" y="319464"/>
                    <a:pt x="398413" y="324426"/>
                    <a:pt x="414300" y="324426"/>
                  </a:cubicBezTo>
                  <a:cubicBezTo>
                    <a:pt x="429193" y="324426"/>
                    <a:pt x="438130" y="318471"/>
                    <a:pt x="438130" y="308546"/>
                  </a:cubicBezTo>
                  <a:cubicBezTo>
                    <a:pt x="438130" y="299614"/>
                    <a:pt x="430186" y="293659"/>
                    <a:pt x="412314" y="287704"/>
                  </a:cubicBezTo>
                  <a:cubicBezTo>
                    <a:pt x="385505" y="278772"/>
                    <a:pt x="367632" y="265869"/>
                    <a:pt x="367632" y="242050"/>
                  </a:cubicBezTo>
                  <a:cubicBezTo>
                    <a:pt x="367632" y="220215"/>
                    <a:pt x="383519" y="203342"/>
                    <a:pt x="409335" y="198380"/>
                  </a:cubicBezTo>
                  <a:close/>
                  <a:moveTo>
                    <a:pt x="23849" y="147802"/>
                  </a:moveTo>
                  <a:cubicBezTo>
                    <a:pt x="34779" y="147802"/>
                    <a:pt x="178864" y="147802"/>
                    <a:pt x="179857" y="147802"/>
                  </a:cubicBezTo>
                  <a:cubicBezTo>
                    <a:pt x="192775" y="147802"/>
                    <a:pt x="203706" y="158714"/>
                    <a:pt x="202712" y="171610"/>
                  </a:cubicBezTo>
                  <a:lnTo>
                    <a:pt x="202712" y="321402"/>
                  </a:lnTo>
                  <a:cubicBezTo>
                    <a:pt x="202712" y="334298"/>
                    <a:pt x="191782" y="345210"/>
                    <a:pt x="178864" y="345210"/>
                  </a:cubicBezTo>
                  <a:cubicBezTo>
                    <a:pt x="170914" y="345210"/>
                    <a:pt x="164952" y="341242"/>
                    <a:pt x="159984" y="336282"/>
                  </a:cubicBezTo>
                  <a:lnTo>
                    <a:pt x="151041" y="481114"/>
                  </a:lnTo>
                  <a:cubicBezTo>
                    <a:pt x="150047" y="494010"/>
                    <a:pt x="139116" y="503930"/>
                    <a:pt x="126198" y="503930"/>
                  </a:cubicBezTo>
                  <a:lnTo>
                    <a:pt x="77508" y="503930"/>
                  </a:lnTo>
                  <a:cubicBezTo>
                    <a:pt x="63596" y="503930"/>
                    <a:pt x="53659" y="495002"/>
                    <a:pt x="52665" y="481114"/>
                  </a:cubicBezTo>
                  <a:lnTo>
                    <a:pt x="42729" y="336282"/>
                  </a:lnTo>
                  <a:cubicBezTo>
                    <a:pt x="38754" y="341242"/>
                    <a:pt x="31798" y="345210"/>
                    <a:pt x="24842" y="345210"/>
                  </a:cubicBezTo>
                  <a:cubicBezTo>
                    <a:pt x="10931" y="345210"/>
                    <a:pt x="994" y="334298"/>
                    <a:pt x="994" y="321402"/>
                  </a:cubicBezTo>
                  <a:lnTo>
                    <a:pt x="0" y="171610"/>
                  </a:lnTo>
                  <a:cubicBezTo>
                    <a:pt x="0" y="158714"/>
                    <a:pt x="10931" y="147802"/>
                    <a:pt x="23849" y="147802"/>
                  </a:cubicBezTo>
                  <a:close/>
                  <a:moveTo>
                    <a:pt x="421189" y="144915"/>
                  </a:moveTo>
                  <a:cubicBezTo>
                    <a:pt x="349673" y="144915"/>
                    <a:pt x="291070" y="203441"/>
                    <a:pt x="291070" y="275856"/>
                  </a:cubicBezTo>
                  <a:cubicBezTo>
                    <a:pt x="291070" y="347278"/>
                    <a:pt x="349673" y="405804"/>
                    <a:pt x="421189" y="405804"/>
                  </a:cubicBezTo>
                  <a:cubicBezTo>
                    <a:pt x="493698" y="405804"/>
                    <a:pt x="552301" y="347278"/>
                    <a:pt x="552301" y="275856"/>
                  </a:cubicBezTo>
                  <a:cubicBezTo>
                    <a:pt x="552301" y="203441"/>
                    <a:pt x="493698" y="144915"/>
                    <a:pt x="421189" y="144915"/>
                  </a:cubicBezTo>
                  <a:close/>
                  <a:moveTo>
                    <a:pt x="421189" y="93332"/>
                  </a:moveTo>
                  <a:cubicBezTo>
                    <a:pt x="522503" y="93332"/>
                    <a:pt x="603951" y="174674"/>
                    <a:pt x="603951" y="275856"/>
                  </a:cubicBezTo>
                  <a:cubicBezTo>
                    <a:pt x="603951" y="376045"/>
                    <a:pt x="522503" y="458379"/>
                    <a:pt x="421189" y="458379"/>
                  </a:cubicBezTo>
                  <a:cubicBezTo>
                    <a:pt x="320869" y="458379"/>
                    <a:pt x="238427" y="376045"/>
                    <a:pt x="238427" y="275856"/>
                  </a:cubicBezTo>
                  <a:cubicBezTo>
                    <a:pt x="238427" y="174674"/>
                    <a:pt x="320869" y="93332"/>
                    <a:pt x="421189" y="93332"/>
                  </a:cubicBezTo>
                  <a:close/>
                  <a:moveTo>
                    <a:pt x="101854" y="0"/>
                  </a:moveTo>
                  <a:cubicBezTo>
                    <a:pt x="138315" y="0"/>
                    <a:pt x="167872" y="29557"/>
                    <a:pt x="167872" y="66018"/>
                  </a:cubicBezTo>
                  <a:cubicBezTo>
                    <a:pt x="167872" y="102479"/>
                    <a:pt x="138315" y="132036"/>
                    <a:pt x="101854" y="132036"/>
                  </a:cubicBezTo>
                  <a:cubicBezTo>
                    <a:pt x="65393" y="132036"/>
                    <a:pt x="35836" y="102479"/>
                    <a:pt x="35836" y="66018"/>
                  </a:cubicBezTo>
                  <a:cubicBezTo>
                    <a:pt x="35836" y="29557"/>
                    <a:pt x="65393" y="0"/>
                    <a:pt x="1018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îṡļîḓé">
              <a:extLst>
                <a:ext uri="{FF2B5EF4-FFF2-40B4-BE49-F238E27FC236}">
                  <a16:creationId xmlns:a16="http://schemas.microsoft.com/office/drawing/2014/main" id="{B0E05055-372B-4B2D-8965-14958D3F4907}"/>
                </a:ext>
              </a:extLst>
            </p:cNvPr>
            <p:cNvSpPr/>
            <p:nvPr/>
          </p:nvSpPr>
          <p:spPr bwMode="auto">
            <a:xfrm>
              <a:off x="6687570" y="1960181"/>
              <a:ext cx="306850" cy="302923"/>
            </a:xfrm>
            <a:custGeom>
              <a:avLst/>
              <a:gdLst>
                <a:gd name="T0" fmla="*/ 126 w 351"/>
                <a:gd name="T1" fmla="*/ 270 h 347"/>
                <a:gd name="T2" fmla="*/ 100 w 351"/>
                <a:gd name="T3" fmla="*/ 270 h 347"/>
                <a:gd name="T4" fmla="*/ 133 w 351"/>
                <a:gd name="T5" fmla="*/ 238 h 347"/>
                <a:gd name="T6" fmla="*/ 89 w 351"/>
                <a:gd name="T7" fmla="*/ 245 h 347"/>
                <a:gd name="T8" fmla="*/ 48 w 351"/>
                <a:gd name="T9" fmla="*/ 222 h 347"/>
                <a:gd name="T10" fmla="*/ 0 w 351"/>
                <a:gd name="T11" fmla="*/ 270 h 347"/>
                <a:gd name="T12" fmla="*/ 14 w 351"/>
                <a:gd name="T13" fmla="*/ 303 h 347"/>
                <a:gd name="T14" fmla="*/ 6 w 351"/>
                <a:gd name="T15" fmla="*/ 347 h 347"/>
                <a:gd name="T16" fmla="*/ 166 w 351"/>
                <a:gd name="T17" fmla="*/ 347 h 347"/>
                <a:gd name="T18" fmla="*/ 108 w 351"/>
                <a:gd name="T19" fmla="*/ 289 h 347"/>
                <a:gd name="T20" fmla="*/ 126 w 351"/>
                <a:gd name="T21" fmla="*/ 270 h 347"/>
                <a:gd name="T22" fmla="*/ 48 w 351"/>
                <a:gd name="T23" fmla="*/ 236 h 347"/>
                <a:gd name="T24" fmla="*/ 75 w 351"/>
                <a:gd name="T25" fmla="*/ 250 h 347"/>
                <a:gd name="T26" fmla="*/ 82 w 351"/>
                <a:gd name="T27" fmla="*/ 270 h 347"/>
                <a:gd name="T28" fmla="*/ 48 w 351"/>
                <a:gd name="T29" fmla="*/ 304 h 347"/>
                <a:gd name="T30" fmla="*/ 20 w 351"/>
                <a:gd name="T31" fmla="*/ 290 h 347"/>
                <a:gd name="T32" fmla="*/ 13 w 351"/>
                <a:gd name="T33" fmla="*/ 270 h 347"/>
                <a:gd name="T34" fmla="*/ 48 w 351"/>
                <a:gd name="T35" fmla="*/ 236 h 347"/>
                <a:gd name="T36" fmla="*/ 351 w 351"/>
                <a:gd name="T37" fmla="*/ 347 h 347"/>
                <a:gd name="T38" fmla="*/ 190 w 351"/>
                <a:gd name="T39" fmla="*/ 347 h 347"/>
                <a:gd name="T40" fmla="*/ 248 w 351"/>
                <a:gd name="T41" fmla="*/ 289 h 347"/>
                <a:gd name="T42" fmla="*/ 230 w 351"/>
                <a:gd name="T43" fmla="*/ 270 h 347"/>
                <a:gd name="T44" fmla="*/ 256 w 351"/>
                <a:gd name="T45" fmla="*/ 270 h 347"/>
                <a:gd name="T46" fmla="*/ 223 w 351"/>
                <a:gd name="T47" fmla="*/ 238 h 347"/>
                <a:gd name="T48" fmla="*/ 351 w 351"/>
                <a:gd name="T49" fmla="*/ 347 h 347"/>
                <a:gd name="T50" fmla="*/ 191 w 351"/>
                <a:gd name="T51" fmla="*/ 88 h 347"/>
                <a:gd name="T52" fmla="*/ 114 w 351"/>
                <a:gd name="T53" fmla="*/ 122 h 347"/>
                <a:gd name="T54" fmla="*/ 113 w 351"/>
                <a:gd name="T55" fmla="*/ 122 h 347"/>
                <a:gd name="T56" fmla="*/ 149 w 351"/>
                <a:gd name="T57" fmla="*/ 210 h 347"/>
                <a:gd name="T58" fmla="*/ 72 w 351"/>
                <a:gd name="T59" fmla="*/ 210 h 347"/>
                <a:gd name="T60" fmla="*/ 72 w 351"/>
                <a:gd name="T61" fmla="*/ 124 h 347"/>
                <a:gd name="T62" fmla="*/ 178 w 351"/>
                <a:gd name="T63" fmla="*/ 0 h 347"/>
                <a:gd name="T64" fmla="*/ 285 w 351"/>
                <a:gd name="T65" fmla="*/ 124 h 347"/>
                <a:gd name="T66" fmla="*/ 285 w 351"/>
                <a:gd name="T67" fmla="*/ 210 h 347"/>
                <a:gd name="T68" fmla="*/ 207 w 351"/>
                <a:gd name="T69" fmla="*/ 210 h 347"/>
                <a:gd name="T70" fmla="*/ 244 w 351"/>
                <a:gd name="T71" fmla="*/ 119 h 347"/>
                <a:gd name="T72" fmla="*/ 191 w 351"/>
                <a:gd name="T73" fmla="*/ 88 h 347"/>
                <a:gd name="T74" fmla="*/ 20 w 351"/>
                <a:gd name="T75" fmla="*/ 277 h 347"/>
                <a:gd name="T76" fmla="*/ 20 w 351"/>
                <a:gd name="T77" fmla="*/ 270 h 347"/>
                <a:gd name="T78" fmla="*/ 20 w 351"/>
                <a:gd name="T79" fmla="*/ 263 h 347"/>
                <a:gd name="T80" fmla="*/ 47 w 351"/>
                <a:gd name="T81" fmla="*/ 263 h 347"/>
                <a:gd name="T82" fmla="*/ 76 w 351"/>
                <a:gd name="T83" fmla="*/ 263 h 347"/>
                <a:gd name="T84" fmla="*/ 76 w 351"/>
                <a:gd name="T85" fmla="*/ 270 h 347"/>
                <a:gd name="T86" fmla="*/ 76 w 351"/>
                <a:gd name="T87" fmla="*/ 277 h 347"/>
                <a:gd name="T88" fmla="*/ 31 w 351"/>
                <a:gd name="T89" fmla="*/ 277 h 347"/>
                <a:gd name="T90" fmla="*/ 20 w 351"/>
                <a:gd name="T91" fmla="*/ 27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1" h="347">
                  <a:moveTo>
                    <a:pt x="126" y="270"/>
                  </a:moveTo>
                  <a:lnTo>
                    <a:pt x="100" y="270"/>
                  </a:lnTo>
                  <a:lnTo>
                    <a:pt x="133" y="238"/>
                  </a:lnTo>
                  <a:cubicBezTo>
                    <a:pt x="117" y="239"/>
                    <a:pt x="102" y="242"/>
                    <a:pt x="89" y="245"/>
                  </a:cubicBezTo>
                  <a:cubicBezTo>
                    <a:pt x="80" y="232"/>
                    <a:pt x="65" y="222"/>
                    <a:pt x="48" y="222"/>
                  </a:cubicBezTo>
                  <a:cubicBezTo>
                    <a:pt x="21" y="222"/>
                    <a:pt x="0" y="244"/>
                    <a:pt x="0" y="270"/>
                  </a:cubicBezTo>
                  <a:cubicBezTo>
                    <a:pt x="0" y="283"/>
                    <a:pt x="5" y="295"/>
                    <a:pt x="14" y="303"/>
                  </a:cubicBezTo>
                  <a:cubicBezTo>
                    <a:pt x="8" y="316"/>
                    <a:pt x="6" y="330"/>
                    <a:pt x="6" y="347"/>
                  </a:cubicBezTo>
                  <a:lnTo>
                    <a:pt x="166" y="347"/>
                  </a:lnTo>
                  <a:lnTo>
                    <a:pt x="108" y="289"/>
                  </a:lnTo>
                  <a:lnTo>
                    <a:pt x="126" y="270"/>
                  </a:lnTo>
                  <a:close/>
                  <a:moveTo>
                    <a:pt x="48" y="236"/>
                  </a:moveTo>
                  <a:cubicBezTo>
                    <a:pt x="59" y="236"/>
                    <a:pt x="69" y="241"/>
                    <a:pt x="75" y="250"/>
                  </a:cubicBezTo>
                  <a:cubicBezTo>
                    <a:pt x="80" y="255"/>
                    <a:pt x="82" y="262"/>
                    <a:pt x="82" y="270"/>
                  </a:cubicBezTo>
                  <a:cubicBezTo>
                    <a:pt x="82" y="289"/>
                    <a:pt x="67" y="304"/>
                    <a:pt x="48" y="304"/>
                  </a:cubicBezTo>
                  <a:cubicBezTo>
                    <a:pt x="36" y="304"/>
                    <a:pt x="26" y="299"/>
                    <a:pt x="20" y="290"/>
                  </a:cubicBezTo>
                  <a:cubicBezTo>
                    <a:pt x="16" y="285"/>
                    <a:pt x="13" y="278"/>
                    <a:pt x="13" y="270"/>
                  </a:cubicBezTo>
                  <a:cubicBezTo>
                    <a:pt x="13" y="251"/>
                    <a:pt x="29" y="236"/>
                    <a:pt x="48" y="236"/>
                  </a:cubicBezTo>
                  <a:close/>
                  <a:moveTo>
                    <a:pt x="351" y="347"/>
                  </a:moveTo>
                  <a:lnTo>
                    <a:pt x="190" y="347"/>
                  </a:lnTo>
                  <a:lnTo>
                    <a:pt x="248" y="289"/>
                  </a:lnTo>
                  <a:lnTo>
                    <a:pt x="230" y="270"/>
                  </a:lnTo>
                  <a:lnTo>
                    <a:pt x="256" y="270"/>
                  </a:lnTo>
                  <a:lnTo>
                    <a:pt x="223" y="238"/>
                  </a:lnTo>
                  <a:cubicBezTo>
                    <a:pt x="297" y="245"/>
                    <a:pt x="351" y="273"/>
                    <a:pt x="351" y="347"/>
                  </a:cubicBezTo>
                  <a:close/>
                  <a:moveTo>
                    <a:pt x="191" y="88"/>
                  </a:moveTo>
                  <a:cubicBezTo>
                    <a:pt x="176" y="109"/>
                    <a:pt x="147" y="122"/>
                    <a:pt x="114" y="122"/>
                  </a:cubicBezTo>
                  <a:lnTo>
                    <a:pt x="113" y="122"/>
                  </a:lnTo>
                  <a:cubicBezTo>
                    <a:pt x="116" y="154"/>
                    <a:pt x="130" y="191"/>
                    <a:pt x="149" y="210"/>
                  </a:cubicBezTo>
                  <a:lnTo>
                    <a:pt x="72" y="210"/>
                  </a:lnTo>
                  <a:lnTo>
                    <a:pt x="72" y="124"/>
                  </a:lnTo>
                  <a:cubicBezTo>
                    <a:pt x="72" y="34"/>
                    <a:pt x="119" y="0"/>
                    <a:pt x="178" y="0"/>
                  </a:cubicBezTo>
                  <a:cubicBezTo>
                    <a:pt x="237" y="0"/>
                    <a:pt x="285" y="34"/>
                    <a:pt x="285" y="124"/>
                  </a:cubicBezTo>
                  <a:lnTo>
                    <a:pt x="285" y="210"/>
                  </a:lnTo>
                  <a:lnTo>
                    <a:pt x="207" y="210"/>
                  </a:lnTo>
                  <a:cubicBezTo>
                    <a:pt x="227" y="190"/>
                    <a:pt x="241" y="152"/>
                    <a:pt x="244" y="119"/>
                  </a:cubicBezTo>
                  <a:cubicBezTo>
                    <a:pt x="221" y="114"/>
                    <a:pt x="203" y="103"/>
                    <a:pt x="191" y="88"/>
                  </a:cubicBezTo>
                  <a:close/>
                  <a:moveTo>
                    <a:pt x="20" y="277"/>
                  </a:moveTo>
                  <a:lnTo>
                    <a:pt x="20" y="270"/>
                  </a:lnTo>
                  <a:lnTo>
                    <a:pt x="20" y="263"/>
                  </a:lnTo>
                  <a:lnTo>
                    <a:pt x="47" y="263"/>
                  </a:lnTo>
                  <a:lnTo>
                    <a:pt x="76" y="263"/>
                  </a:lnTo>
                  <a:lnTo>
                    <a:pt x="76" y="270"/>
                  </a:lnTo>
                  <a:lnTo>
                    <a:pt x="76" y="277"/>
                  </a:lnTo>
                  <a:lnTo>
                    <a:pt x="31" y="277"/>
                  </a:lnTo>
                  <a:lnTo>
                    <a:pt x="20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iSľïḋe">
              <a:extLst>
                <a:ext uri="{FF2B5EF4-FFF2-40B4-BE49-F238E27FC236}">
                  <a16:creationId xmlns:a16="http://schemas.microsoft.com/office/drawing/2014/main" id="{F4992C6B-CAAB-446A-B3EC-CE11FD881D1F}"/>
                </a:ext>
              </a:extLst>
            </p:cNvPr>
            <p:cNvSpPr/>
            <p:nvPr/>
          </p:nvSpPr>
          <p:spPr bwMode="auto">
            <a:xfrm>
              <a:off x="4206964" y="3426711"/>
              <a:ext cx="218603" cy="306850"/>
            </a:xfrm>
            <a:custGeom>
              <a:avLst/>
              <a:gdLst>
                <a:gd name="connsiteX0" fmla="*/ 57923 w 432989"/>
                <a:gd name="connsiteY0" fmla="*/ 117774 h 607780"/>
                <a:gd name="connsiteX1" fmla="*/ 82032 w 432989"/>
                <a:gd name="connsiteY1" fmla="*/ 117774 h 607780"/>
                <a:gd name="connsiteX2" fmla="*/ 112044 w 432989"/>
                <a:gd name="connsiteY2" fmla="*/ 197793 h 607780"/>
                <a:gd name="connsiteX3" fmla="*/ 105742 w 432989"/>
                <a:gd name="connsiteY3" fmla="*/ 163828 h 607780"/>
                <a:gd name="connsiteX4" fmla="*/ 106742 w 432989"/>
                <a:gd name="connsiteY4" fmla="*/ 157034 h 607780"/>
                <a:gd name="connsiteX5" fmla="*/ 116546 w 432989"/>
                <a:gd name="connsiteY5" fmla="*/ 139152 h 607780"/>
                <a:gd name="connsiteX6" fmla="*/ 107843 w 432989"/>
                <a:gd name="connsiteY6" fmla="*/ 123368 h 607780"/>
                <a:gd name="connsiteX7" fmla="*/ 107943 w 432989"/>
                <a:gd name="connsiteY7" fmla="*/ 119872 h 607780"/>
                <a:gd name="connsiteX8" fmla="*/ 110944 w 432989"/>
                <a:gd name="connsiteY8" fmla="*/ 117774 h 607780"/>
                <a:gd name="connsiteX9" fmla="*/ 134854 w 432989"/>
                <a:gd name="connsiteY9" fmla="*/ 117774 h 607780"/>
                <a:gd name="connsiteX10" fmla="*/ 137855 w 432989"/>
                <a:gd name="connsiteY10" fmla="*/ 119872 h 607780"/>
                <a:gd name="connsiteX11" fmla="*/ 137955 w 432989"/>
                <a:gd name="connsiteY11" fmla="*/ 123368 h 607780"/>
                <a:gd name="connsiteX12" fmla="*/ 129251 w 432989"/>
                <a:gd name="connsiteY12" fmla="*/ 139152 h 607780"/>
                <a:gd name="connsiteX13" fmla="*/ 139055 w 432989"/>
                <a:gd name="connsiteY13" fmla="*/ 156935 h 607780"/>
                <a:gd name="connsiteX14" fmla="*/ 140056 w 432989"/>
                <a:gd name="connsiteY14" fmla="*/ 163828 h 607780"/>
                <a:gd name="connsiteX15" fmla="*/ 132853 w 432989"/>
                <a:gd name="connsiteY15" fmla="*/ 197793 h 607780"/>
                <a:gd name="connsiteX16" fmla="*/ 163765 w 432989"/>
                <a:gd name="connsiteY16" fmla="*/ 117774 h 607780"/>
                <a:gd name="connsiteX17" fmla="*/ 187474 w 432989"/>
                <a:gd name="connsiteY17" fmla="*/ 117774 h 607780"/>
                <a:gd name="connsiteX18" fmla="*/ 244397 w 432989"/>
                <a:gd name="connsiteY18" fmla="*/ 174417 h 607780"/>
                <a:gd name="connsiteX19" fmla="*/ 244697 w 432989"/>
                <a:gd name="connsiteY19" fmla="*/ 219372 h 607780"/>
                <a:gd name="connsiteX20" fmla="*/ 293417 w 432989"/>
                <a:gd name="connsiteY20" fmla="*/ 189202 h 607780"/>
                <a:gd name="connsiteX21" fmla="*/ 326630 w 432989"/>
                <a:gd name="connsiteY21" fmla="*/ 196894 h 607780"/>
                <a:gd name="connsiteX22" fmla="*/ 318827 w 432989"/>
                <a:gd name="connsiteY22" fmla="*/ 230061 h 607780"/>
                <a:gd name="connsiteX23" fmla="*/ 233493 w 432989"/>
                <a:gd name="connsiteY23" fmla="*/ 282908 h 607780"/>
                <a:gd name="connsiteX24" fmla="*/ 196678 w 432989"/>
                <a:gd name="connsiteY24" fmla="*/ 262628 h 607780"/>
                <a:gd name="connsiteX25" fmla="*/ 196278 w 432989"/>
                <a:gd name="connsiteY25" fmla="*/ 174717 h 607780"/>
                <a:gd name="connsiteX26" fmla="*/ 196278 w 432989"/>
                <a:gd name="connsiteY26" fmla="*/ 174517 h 607780"/>
                <a:gd name="connsiteX27" fmla="*/ 191176 w 432989"/>
                <a:gd name="connsiteY27" fmla="*/ 169522 h 607780"/>
                <a:gd name="connsiteX28" fmla="*/ 186174 w 432989"/>
                <a:gd name="connsiteY28" fmla="*/ 174517 h 607780"/>
                <a:gd name="connsiteX29" fmla="*/ 186674 w 432989"/>
                <a:gd name="connsiteY29" fmla="*/ 578909 h 607780"/>
                <a:gd name="connsiteX30" fmla="*/ 157863 w 432989"/>
                <a:gd name="connsiteY30" fmla="*/ 607780 h 607780"/>
                <a:gd name="connsiteX31" fmla="*/ 128951 w 432989"/>
                <a:gd name="connsiteY31" fmla="*/ 578909 h 607780"/>
                <a:gd name="connsiteX32" fmla="*/ 128951 w 432989"/>
                <a:gd name="connsiteY32" fmla="*/ 354535 h 607780"/>
                <a:gd name="connsiteX33" fmla="*/ 122649 w 432989"/>
                <a:gd name="connsiteY33" fmla="*/ 348242 h 607780"/>
                <a:gd name="connsiteX34" fmla="*/ 116446 w 432989"/>
                <a:gd name="connsiteY34" fmla="*/ 354535 h 607780"/>
                <a:gd name="connsiteX35" fmla="*/ 116446 w 432989"/>
                <a:gd name="connsiteY35" fmla="*/ 578909 h 607780"/>
                <a:gd name="connsiteX36" fmla="*/ 87535 w 432989"/>
                <a:gd name="connsiteY36" fmla="*/ 607780 h 607780"/>
                <a:gd name="connsiteX37" fmla="*/ 58623 w 432989"/>
                <a:gd name="connsiteY37" fmla="*/ 578909 h 607780"/>
                <a:gd name="connsiteX38" fmla="*/ 58623 w 432989"/>
                <a:gd name="connsiteY38" fmla="*/ 174717 h 607780"/>
                <a:gd name="connsiteX39" fmla="*/ 53921 w 432989"/>
                <a:gd name="connsiteY39" fmla="*/ 169921 h 607780"/>
                <a:gd name="connsiteX40" fmla="*/ 49119 w 432989"/>
                <a:gd name="connsiteY40" fmla="*/ 174717 h 607780"/>
                <a:gd name="connsiteX41" fmla="*/ 48219 w 432989"/>
                <a:gd name="connsiteY41" fmla="*/ 351339 h 607780"/>
                <a:gd name="connsiteX42" fmla="*/ 24109 w 432989"/>
                <a:gd name="connsiteY42" fmla="*/ 375314 h 607780"/>
                <a:gd name="connsiteX43" fmla="*/ 24009 w 432989"/>
                <a:gd name="connsiteY43" fmla="*/ 375314 h 607780"/>
                <a:gd name="connsiteX44" fmla="*/ 0 w 432989"/>
                <a:gd name="connsiteY44" fmla="*/ 351139 h 607780"/>
                <a:gd name="connsiteX45" fmla="*/ 900 w 432989"/>
                <a:gd name="connsiteY45" fmla="*/ 174417 h 607780"/>
                <a:gd name="connsiteX46" fmla="*/ 57923 w 432989"/>
                <a:gd name="connsiteY46" fmla="*/ 117774 h 607780"/>
                <a:gd name="connsiteX47" fmla="*/ 389860 w 432989"/>
                <a:gd name="connsiteY47" fmla="*/ 115295 h 607780"/>
                <a:gd name="connsiteX48" fmla="*/ 389860 w 432989"/>
                <a:gd name="connsiteY48" fmla="*/ 134778 h 607780"/>
                <a:gd name="connsiteX49" fmla="*/ 393062 w 432989"/>
                <a:gd name="connsiteY49" fmla="*/ 117194 h 607780"/>
                <a:gd name="connsiteX50" fmla="*/ 389860 w 432989"/>
                <a:gd name="connsiteY50" fmla="*/ 115295 h 607780"/>
                <a:gd name="connsiteX51" fmla="*/ 363141 w 432989"/>
                <a:gd name="connsiteY51" fmla="*/ 51853 h 607780"/>
                <a:gd name="connsiteX52" fmla="*/ 363141 w 432989"/>
                <a:gd name="connsiteY52" fmla="*/ 70236 h 607780"/>
                <a:gd name="connsiteX53" fmla="*/ 122643 w 432989"/>
                <a:gd name="connsiteY53" fmla="*/ 2329 h 607780"/>
                <a:gd name="connsiteX54" fmla="*/ 172533 w 432989"/>
                <a:gd name="connsiteY54" fmla="*/ 52113 h 607780"/>
                <a:gd name="connsiteX55" fmla="*/ 122643 w 432989"/>
                <a:gd name="connsiteY55" fmla="*/ 101897 h 607780"/>
                <a:gd name="connsiteX56" fmla="*/ 72753 w 432989"/>
                <a:gd name="connsiteY56" fmla="*/ 52113 h 607780"/>
                <a:gd name="connsiteX57" fmla="*/ 122643 w 432989"/>
                <a:gd name="connsiteY57" fmla="*/ 2329 h 607780"/>
                <a:gd name="connsiteX58" fmla="*/ 376550 w 432989"/>
                <a:gd name="connsiteY58" fmla="*/ 0 h 607780"/>
                <a:gd name="connsiteX59" fmla="*/ 389860 w 432989"/>
                <a:gd name="connsiteY59" fmla="*/ 13288 h 607780"/>
                <a:gd name="connsiteX60" fmla="*/ 389860 w 432989"/>
                <a:gd name="connsiteY60" fmla="*/ 20781 h 607780"/>
                <a:gd name="connsiteX61" fmla="*/ 414176 w 432989"/>
                <a:gd name="connsiteY61" fmla="*/ 28174 h 607780"/>
                <a:gd name="connsiteX62" fmla="*/ 422482 w 432989"/>
                <a:gd name="connsiteY62" fmla="*/ 36966 h 607780"/>
                <a:gd name="connsiteX63" fmla="*/ 421581 w 432989"/>
                <a:gd name="connsiteY63" fmla="*/ 48956 h 607780"/>
                <a:gd name="connsiteX64" fmla="*/ 401768 w 432989"/>
                <a:gd name="connsiteY64" fmla="*/ 55749 h 607780"/>
                <a:gd name="connsiteX65" fmla="*/ 389860 w 432989"/>
                <a:gd name="connsiteY65" fmla="*/ 51353 h 607780"/>
                <a:gd name="connsiteX66" fmla="*/ 389860 w 432989"/>
                <a:gd name="connsiteY66" fmla="*/ 79128 h 607780"/>
                <a:gd name="connsiteX67" fmla="*/ 432989 w 432989"/>
                <a:gd name="connsiteY67" fmla="*/ 122089 h 607780"/>
                <a:gd name="connsiteX68" fmla="*/ 389860 w 432989"/>
                <a:gd name="connsiteY68" fmla="*/ 165250 h 607780"/>
                <a:gd name="connsiteX69" fmla="*/ 389860 w 432989"/>
                <a:gd name="connsiteY69" fmla="*/ 177139 h 607780"/>
                <a:gd name="connsiteX70" fmla="*/ 376550 w 432989"/>
                <a:gd name="connsiteY70" fmla="*/ 190527 h 607780"/>
                <a:gd name="connsiteX71" fmla="*/ 363141 w 432989"/>
                <a:gd name="connsiteY71" fmla="*/ 177139 h 607780"/>
                <a:gd name="connsiteX72" fmla="*/ 363141 w 432989"/>
                <a:gd name="connsiteY72" fmla="*/ 164750 h 607780"/>
                <a:gd name="connsiteX73" fmla="*/ 332220 w 432989"/>
                <a:gd name="connsiteY73" fmla="*/ 156058 h 607780"/>
                <a:gd name="connsiteX74" fmla="*/ 323814 w 432989"/>
                <a:gd name="connsiteY74" fmla="*/ 147066 h 607780"/>
                <a:gd name="connsiteX75" fmla="*/ 324515 w 432989"/>
                <a:gd name="connsiteY75" fmla="*/ 134778 h 607780"/>
                <a:gd name="connsiteX76" fmla="*/ 345729 w 432989"/>
                <a:gd name="connsiteY76" fmla="*/ 127484 h 607780"/>
                <a:gd name="connsiteX77" fmla="*/ 363141 w 432989"/>
                <a:gd name="connsiteY77" fmla="*/ 133878 h 607780"/>
                <a:gd name="connsiteX78" fmla="*/ 363141 w 432989"/>
                <a:gd name="connsiteY78" fmla="*/ 106204 h 607780"/>
                <a:gd name="connsiteX79" fmla="*/ 323914 w 432989"/>
                <a:gd name="connsiteY79" fmla="*/ 66340 h 607780"/>
                <a:gd name="connsiteX80" fmla="*/ 363141 w 432989"/>
                <a:gd name="connsiteY80" fmla="*/ 21181 h 607780"/>
                <a:gd name="connsiteX81" fmla="*/ 363141 w 432989"/>
                <a:gd name="connsiteY81" fmla="*/ 13288 h 607780"/>
                <a:gd name="connsiteX82" fmla="*/ 376550 w 432989"/>
                <a:gd name="connsiteY82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32989" h="607780">
                  <a:moveTo>
                    <a:pt x="57923" y="117774"/>
                  </a:moveTo>
                  <a:lnTo>
                    <a:pt x="82032" y="117774"/>
                  </a:lnTo>
                  <a:cubicBezTo>
                    <a:pt x="85234" y="126066"/>
                    <a:pt x="108643" y="189002"/>
                    <a:pt x="112044" y="197793"/>
                  </a:cubicBezTo>
                  <a:lnTo>
                    <a:pt x="105742" y="163828"/>
                  </a:lnTo>
                  <a:cubicBezTo>
                    <a:pt x="105242" y="161430"/>
                    <a:pt x="105642" y="159032"/>
                    <a:pt x="106742" y="157034"/>
                  </a:cubicBezTo>
                  <a:lnTo>
                    <a:pt x="116546" y="139152"/>
                  </a:lnTo>
                  <a:lnTo>
                    <a:pt x="107843" y="123368"/>
                  </a:lnTo>
                  <a:cubicBezTo>
                    <a:pt x="107243" y="122269"/>
                    <a:pt x="107343" y="120971"/>
                    <a:pt x="107943" y="119872"/>
                  </a:cubicBezTo>
                  <a:cubicBezTo>
                    <a:pt x="108543" y="118773"/>
                    <a:pt x="109744" y="117774"/>
                    <a:pt x="110944" y="117774"/>
                  </a:cubicBezTo>
                  <a:lnTo>
                    <a:pt x="134854" y="117774"/>
                  </a:lnTo>
                  <a:cubicBezTo>
                    <a:pt x="136054" y="117774"/>
                    <a:pt x="137254" y="118773"/>
                    <a:pt x="137855" y="119872"/>
                  </a:cubicBezTo>
                  <a:cubicBezTo>
                    <a:pt x="138555" y="120971"/>
                    <a:pt x="138555" y="122269"/>
                    <a:pt x="137955" y="123368"/>
                  </a:cubicBezTo>
                  <a:lnTo>
                    <a:pt x="129251" y="139152"/>
                  </a:lnTo>
                  <a:lnTo>
                    <a:pt x="139055" y="156935"/>
                  </a:lnTo>
                  <a:cubicBezTo>
                    <a:pt x="140256" y="159032"/>
                    <a:pt x="140556" y="161530"/>
                    <a:pt x="140056" y="163828"/>
                  </a:cubicBezTo>
                  <a:lnTo>
                    <a:pt x="132853" y="197793"/>
                  </a:lnTo>
                  <a:cubicBezTo>
                    <a:pt x="137455" y="186105"/>
                    <a:pt x="159263" y="129462"/>
                    <a:pt x="163765" y="117774"/>
                  </a:cubicBezTo>
                  <a:lnTo>
                    <a:pt x="187474" y="117774"/>
                  </a:lnTo>
                  <a:cubicBezTo>
                    <a:pt x="218687" y="117774"/>
                    <a:pt x="244297" y="143248"/>
                    <a:pt x="244397" y="174417"/>
                  </a:cubicBezTo>
                  <a:lnTo>
                    <a:pt x="244697" y="219372"/>
                  </a:lnTo>
                  <a:lnTo>
                    <a:pt x="293417" y="189202"/>
                  </a:lnTo>
                  <a:cubicBezTo>
                    <a:pt x="304721" y="182109"/>
                    <a:pt x="319627" y="185606"/>
                    <a:pt x="326630" y="196894"/>
                  </a:cubicBezTo>
                  <a:cubicBezTo>
                    <a:pt x="333633" y="208183"/>
                    <a:pt x="330132" y="222968"/>
                    <a:pt x="318827" y="230061"/>
                  </a:cubicBezTo>
                  <a:lnTo>
                    <a:pt x="233493" y="282908"/>
                  </a:lnTo>
                  <a:cubicBezTo>
                    <a:pt x="217687" y="292798"/>
                    <a:pt x="196778" y="281509"/>
                    <a:pt x="196678" y="262628"/>
                  </a:cubicBezTo>
                  <a:lnTo>
                    <a:pt x="196278" y="174717"/>
                  </a:lnTo>
                  <a:lnTo>
                    <a:pt x="196278" y="174517"/>
                  </a:lnTo>
                  <a:cubicBezTo>
                    <a:pt x="196278" y="171720"/>
                    <a:pt x="193977" y="169522"/>
                    <a:pt x="191176" y="169522"/>
                  </a:cubicBezTo>
                  <a:cubicBezTo>
                    <a:pt x="188475" y="169522"/>
                    <a:pt x="186174" y="171820"/>
                    <a:pt x="186174" y="174517"/>
                  </a:cubicBezTo>
                  <a:lnTo>
                    <a:pt x="186674" y="578909"/>
                  </a:lnTo>
                  <a:cubicBezTo>
                    <a:pt x="186674" y="594893"/>
                    <a:pt x="173769" y="607780"/>
                    <a:pt x="157863" y="607780"/>
                  </a:cubicBezTo>
                  <a:cubicBezTo>
                    <a:pt x="141856" y="607780"/>
                    <a:pt x="128951" y="594893"/>
                    <a:pt x="128951" y="578909"/>
                  </a:cubicBezTo>
                  <a:lnTo>
                    <a:pt x="128951" y="354535"/>
                  </a:lnTo>
                  <a:cubicBezTo>
                    <a:pt x="128951" y="351039"/>
                    <a:pt x="126150" y="348242"/>
                    <a:pt x="122649" y="348242"/>
                  </a:cubicBezTo>
                  <a:cubicBezTo>
                    <a:pt x="119247" y="348242"/>
                    <a:pt x="116446" y="351039"/>
                    <a:pt x="116446" y="354535"/>
                  </a:cubicBezTo>
                  <a:lnTo>
                    <a:pt x="116446" y="578909"/>
                  </a:lnTo>
                  <a:cubicBezTo>
                    <a:pt x="116446" y="594893"/>
                    <a:pt x="103541" y="607780"/>
                    <a:pt x="87535" y="607780"/>
                  </a:cubicBezTo>
                  <a:cubicBezTo>
                    <a:pt x="71628" y="607780"/>
                    <a:pt x="58623" y="594893"/>
                    <a:pt x="58623" y="578909"/>
                  </a:cubicBezTo>
                  <a:lnTo>
                    <a:pt x="58623" y="174717"/>
                  </a:lnTo>
                  <a:cubicBezTo>
                    <a:pt x="58623" y="172119"/>
                    <a:pt x="56522" y="169921"/>
                    <a:pt x="53921" y="169921"/>
                  </a:cubicBezTo>
                  <a:cubicBezTo>
                    <a:pt x="51220" y="169921"/>
                    <a:pt x="49119" y="172019"/>
                    <a:pt x="49119" y="174717"/>
                  </a:cubicBezTo>
                  <a:lnTo>
                    <a:pt x="48219" y="351339"/>
                  </a:lnTo>
                  <a:cubicBezTo>
                    <a:pt x="48119" y="364625"/>
                    <a:pt x="37315" y="375314"/>
                    <a:pt x="24109" y="375314"/>
                  </a:cubicBezTo>
                  <a:lnTo>
                    <a:pt x="24009" y="375314"/>
                  </a:lnTo>
                  <a:cubicBezTo>
                    <a:pt x="10704" y="375214"/>
                    <a:pt x="0" y="364425"/>
                    <a:pt x="0" y="351139"/>
                  </a:cubicBezTo>
                  <a:lnTo>
                    <a:pt x="900" y="174417"/>
                  </a:lnTo>
                  <a:cubicBezTo>
                    <a:pt x="1100" y="143248"/>
                    <a:pt x="26610" y="117774"/>
                    <a:pt x="57923" y="117774"/>
                  </a:cubicBezTo>
                  <a:close/>
                  <a:moveTo>
                    <a:pt x="389860" y="115295"/>
                  </a:moveTo>
                  <a:lnTo>
                    <a:pt x="389860" y="134778"/>
                  </a:lnTo>
                  <a:cubicBezTo>
                    <a:pt x="399666" y="131581"/>
                    <a:pt x="398966" y="121290"/>
                    <a:pt x="393062" y="117194"/>
                  </a:cubicBezTo>
                  <a:cubicBezTo>
                    <a:pt x="392161" y="116494"/>
                    <a:pt x="391060" y="115895"/>
                    <a:pt x="389860" y="115295"/>
                  </a:cubicBezTo>
                  <a:close/>
                  <a:moveTo>
                    <a:pt x="363141" y="51853"/>
                  </a:moveTo>
                  <a:cubicBezTo>
                    <a:pt x="356837" y="55550"/>
                    <a:pt x="355736" y="65341"/>
                    <a:pt x="363141" y="70236"/>
                  </a:cubicBezTo>
                  <a:close/>
                  <a:moveTo>
                    <a:pt x="122643" y="2329"/>
                  </a:moveTo>
                  <a:cubicBezTo>
                    <a:pt x="150196" y="2329"/>
                    <a:pt x="172533" y="24618"/>
                    <a:pt x="172533" y="52113"/>
                  </a:cubicBezTo>
                  <a:cubicBezTo>
                    <a:pt x="172533" y="79608"/>
                    <a:pt x="150196" y="101897"/>
                    <a:pt x="122643" y="101897"/>
                  </a:cubicBezTo>
                  <a:cubicBezTo>
                    <a:pt x="95090" y="101897"/>
                    <a:pt x="72753" y="79608"/>
                    <a:pt x="72753" y="52113"/>
                  </a:cubicBezTo>
                  <a:cubicBezTo>
                    <a:pt x="72753" y="24618"/>
                    <a:pt x="95090" y="2329"/>
                    <a:pt x="122643" y="2329"/>
                  </a:cubicBezTo>
                  <a:close/>
                  <a:moveTo>
                    <a:pt x="376550" y="0"/>
                  </a:moveTo>
                  <a:cubicBezTo>
                    <a:pt x="383855" y="0"/>
                    <a:pt x="389860" y="5995"/>
                    <a:pt x="389860" y="13288"/>
                  </a:cubicBezTo>
                  <a:lnTo>
                    <a:pt x="389860" y="20781"/>
                  </a:lnTo>
                  <a:cubicBezTo>
                    <a:pt x="397965" y="22080"/>
                    <a:pt x="406271" y="24778"/>
                    <a:pt x="414176" y="28174"/>
                  </a:cubicBezTo>
                  <a:cubicBezTo>
                    <a:pt x="418079" y="29873"/>
                    <a:pt x="421081" y="33070"/>
                    <a:pt x="422482" y="36966"/>
                  </a:cubicBezTo>
                  <a:cubicBezTo>
                    <a:pt x="423783" y="40963"/>
                    <a:pt x="423483" y="45259"/>
                    <a:pt x="421581" y="48956"/>
                  </a:cubicBezTo>
                  <a:cubicBezTo>
                    <a:pt x="417779" y="56049"/>
                    <a:pt x="409073" y="59046"/>
                    <a:pt x="401768" y="55749"/>
                  </a:cubicBezTo>
                  <a:cubicBezTo>
                    <a:pt x="398065" y="54051"/>
                    <a:pt x="393862" y="52452"/>
                    <a:pt x="389860" y="51353"/>
                  </a:cubicBezTo>
                  <a:lnTo>
                    <a:pt x="389860" y="79128"/>
                  </a:lnTo>
                  <a:cubicBezTo>
                    <a:pt x="414477" y="86122"/>
                    <a:pt x="432989" y="94614"/>
                    <a:pt x="432989" y="122089"/>
                  </a:cubicBezTo>
                  <a:cubicBezTo>
                    <a:pt x="432989" y="148465"/>
                    <a:pt x="415677" y="162353"/>
                    <a:pt x="389860" y="165250"/>
                  </a:cubicBezTo>
                  <a:lnTo>
                    <a:pt x="389860" y="177139"/>
                  </a:lnTo>
                  <a:cubicBezTo>
                    <a:pt x="389860" y="184532"/>
                    <a:pt x="383855" y="190527"/>
                    <a:pt x="376550" y="190527"/>
                  </a:cubicBezTo>
                  <a:cubicBezTo>
                    <a:pt x="369145" y="190527"/>
                    <a:pt x="363141" y="184532"/>
                    <a:pt x="363141" y="177139"/>
                  </a:cubicBezTo>
                  <a:lnTo>
                    <a:pt x="363141" y="164750"/>
                  </a:lnTo>
                  <a:cubicBezTo>
                    <a:pt x="352834" y="163252"/>
                    <a:pt x="342127" y="160354"/>
                    <a:pt x="332220" y="156058"/>
                  </a:cubicBezTo>
                  <a:cubicBezTo>
                    <a:pt x="328317" y="154260"/>
                    <a:pt x="325215" y="151063"/>
                    <a:pt x="323814" y="147066"/>
                  </a:cubicBezTo>
                  <a:cubicBezTo>
                    <a:pt x="322413" y="143070"/>
                    <a:pt x="322613" y="138574"/>
                    <a:pt x="324515" y="134778"/>
                  </a:cubicBezTo>
                  <a:cubicBezTo>
                    <a:pt x="328417" y="127085"/>
                    <a:pt x="337824" y="123788"/>
                    <a:pt x="345729" y="127484"/>
                  </a:cubicBezTo>
                  <a:cubicBezTo>
                    <a:pt x="351133" y="129982"/>
                    <a:pt x="357437" y="132380"/>
                    <a:pt x="363141" y="133878"/>
                  </a:cubicBezTo>
                  <a:lnTo>
                    <a:pt x="363141" y="106204"/>
                  </a:lnTo>
                  <a:cubicBezTo>
                    <a:pt x="339725" y="99310"/>
                    <a:pt x="323914" y="89918"/>
                    <a:pt x="323914" y="66340"/>
                  </a:cubicBezTo>
                  <a:cubicBezTo>
                    <a:pt x="323914" y="44260"/>
                    <a:pt x="337123" y="26376"/>
                    <a:pt x="363141" y="21181"/>
                  </a:cubicBezTo>
                  <a:lnTo>
                    <a:pt x="363141" y="13288"/>
                  </a:lnTo>
                  <a:cubicBezTo>
                    <a:pt x="363141" y="5995"/>
                    <a:pt x="369145" y="0"/>
                    <a:pt x="3765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ïš1ïḓé">
              <a:extLst>
                <a:ext uri="{FF2B5EF4-FFF2-40B4-BE49-F238E27FC236}">
                  <a16:creationId xmlns:a16="http://schemas.microsoft.com/office/drawing/2014/main" id="{3F18652D-1E84-4762-BC6C-7A2D4BBE51FC}"/>
                </a:ext>
              </a:extLst>
            </p:cNvPr>
            <p:cNvSpPr/>
            <p:nvPr/>
          </p:nvSpPr>
          <p:spPr bwMode="auto">
            <a:xfrm>
              <a:off x="7522781" y="3429208"/>
              <a:ext cx="306850" cy="301857"/>
            </a:xfrm>
            <a:custGeom>
              <a:avLst/>
              <a:gdLst>
                <a:gd name="T0" fmla="*/ 1792 w 2164"/>
                <a:gd name="T1" fmla="*/ 1458 h 2132"/>
                <a:gd name="T2" fmla="*/ 1242 w 2164"/>
                <a:gd name="T3" fmla="*/ 1126 h 2132"/>
                <a:gd name="T4" fmla="*/ 1546 w 2164"/>
                <a:gd name="T5" fmla="*/ 550 h 2132"/>
                <a:gd name="T6" fmla="*/ 996 w 2164"/>
                <a:gd name="T7" fmla="*/ 0 h 2132"/>
                <a:gd name="T8" fmla="*/ 446 w 2164"/>
                <a:gd name="T9" fmla="*/ 550 h 2132"/>
                <a:gd name="T10" fmla="*/ 750 w 2164"/>
                <a:gd name="T11" fmla="*/ 1126 h 2132"/>
                <a:gd name="T12" fmla="*/ 0 w 2164"/>
                <a:gd name="T13" fmla="*/ 1886 h 2132"/>
                <a:gd name="T14" fmla="*/ 996 w 2164"/>
                <a:gd name="T15" fmla="*/ 2132 h 2132"/>
                <a:gd name="T16" fmla="*/ 717 w 2164"/>
                <a:gd name="T17" fmla="*/ 1853 h 2132"/>
                <a:gd name="T18" fmla="*/ 952 w 2164"/>
                <a:gd name="T19" fmla="*/ 1285 h 2132"/>
                <a:gd name="T20" fmla="*/ 950 w 2164"/>
                <a:gd name="T21" fmla="*/ 1285 h 2132"/>
                <a:gd name="T22" fmla="*/ 858 w 2164"/>
                <a:gd name="T23" fmla="*/ 1181 h 2132"/>
                <a:gd name="T24" fmla="*/ 996 w 2164"/>
                <a:gd name="T25" fmla="*/ 1206 h 2132"/>
                <a:gd name="T26" fmla="*/ 1134 w 2164"/>
                <a:gd name="T27" fmla="*/ 1181 h 2132"/>
                <a:gd name="T28" fmla="*/ 1043 w 2164"/>
                <a:gd name="T29" fmla="*/ 1285 h 2132"/>
                <a:gd name="T30" fmla="*/ 1040 w 2164"/>
                <a:gd name="T31" fmla="*/ 1285 h 2132"/>
                <a:gd name="T32" fmla="*/ 1262 w 2164"/>
                <a:gd name="T33" fmla="*/ 1822 h 2132"/>
                <a:gd name="T34" fmla="*/ 1262 w 2164"/>
                <a:gd name="T35" fmla="*/ 1866 h 2132"/>
                <a:gd name="T36" fmla="*/ 996 w 2164"/>
                <a:gd name="T37" fmla="*/ 2132 h 2132"/>
                <a:gd name="T38" fmla="*/ 1500 w 2164"/>
                <a:gd name="T39" fmla="*/ 2102 h 2132"/>
                <a:gd name="T40" fmla="*/ 2164 w 2164"/>
                <a:gd name="T41" fmla="*/ 2102 h 2132"/>
                <a:gd name="T42" fmla="*/ 2164 w 2164"/>
                <a:gd name="T43" fmla="*/ 1586 h 2132"/>
                <a:gd name="T44" fmla="*/ 2164 w 2164"/>
                <a:gd name="T45" fmla="*/ 1458 h 2132"/>
                <a:gd name="T46" fmla="*/ 1792 w 2164"/>
                <a:gd name="T47" fmla="*/ 1458 h 2132"/>
                <a:gd name="T48" fmla="*/ 2081 w 2164"/>
                <a:gd name="T49" fmla="*/ 2019 h 2132"/>
                <a:gd name="T50" fmla="*/ 1345 w 2164"/>
                <a:gd name="T51" fmla="*/ 2019 h 2132"/>
                <a:gd name="T52" fmla="*/ 1345 w 2164"/>
                <a:gd name="T53" fmla="*/ 1612 h 2132"/>
                <a:gd name="T54" fmla="*/ 1713 w 2164"/>
                <a:gd name="T55" fmla="*/ 1851 h 2132"/>
                <a:gd name="T56" fmla="*/ 2080 w 2164"/>
                <a:gd name="T57" fmla="*/ 1612 h 2132"/>
                <a:gd name="T58" fmla="*/ 2080 w 2164"/>
                <a:gd name="T59" fmla="*/ 2019 h 2132"/>
                <a:gd name="T60" fmla="*/ 2081 w 2164"/>
                <a:gd name="T61" fmla="*/ 2019 h 2132"/>
                <a:gd name="T62" fmla="*/ 1713 w 2164"/>
                <a:gd name="T63" fmla="*/ 1780 h 2132"/>
                <a:gd name="T64" fmla="*/ 1346 w 2164"/>
                <a:gd name="T65" fmla="*/ 1541 h 2132"/>
                <a:gd name="T66" fmla="*/ 2081 w 2164"/>
                <a:gd name="T67" fmla="*/ 1541 h 2132"/>
                <a:gd name="T68" fmla="*/ 1713 w 2164"/>
                <a:gd name="T69" fmla="*/ 1780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4" h="2132">
                  <a:moveTo>
                    <a:pt x="1792" y="1458"/>
                  </a:moveTo>
                  <a:cubicBezTo>
                    <a:pt x="1657" y="1310"/>
                    <a:pt x="1465" y="1182"/>
                    <a:pt x="1242" y="1126"/>
                  </a:cubicBezTo>
                  <a:cubicBezTo>
                    <a:pt x="1422" y="1004"/>
                    <a:pt x="1546" y="765"/>
                    <a:pt x="1546" y="550"/>
                  </a:cubicBezTo>
                  <a:cubicBezTo>
                    <a:pt x="1546" y="246"/>
                    <a:pt x="1300" y="0"/>
                    <a:pt x="996" y="0"/>
                  </a:cubicBezTo>
                  <a:cubicBezTo>
                    <a:pt x="692" y="0"/>
                    <a:pt x="446" y="246"/>
                    <a:pt x="446" y="550"/>
                  </a:cubicBezTo>
                  <a:cubicBezTo>
                    <a:pt x="446" y="765"/>
                    <a:pt x="570" y="1004"/>
                    <a:pt x="750" y="1126"/>
                  </a:cubicBezTo>
                  <a:cubicBezTo>
                    <a:pt x="319" y="1235"/>
                    <a:pt x="0" y="1609"/>
                    <a:pt x="0" y="1886"/>
                  </a:cubicBezTo>
                  <a:cubicBezTo>
                    <a:pt x="0" y="2050"/>
                    <a:pt x="498" y="2132"/>
                    <a:pt x="996" y="2132"/>
                  </a:cubicBezTo>
                  <a:lnTo>
                    <a:pt x="717" y="1853"/>
                  </a:lnTo>
                  <a:lnTo>
                    <a:pt x="952" y="1285"/>
                  </a:lnTo>
                  <a:lnTo>
                    <a:pt x="950" y="1285"/>
                  </a:lnTo>
                  <a:lnTo>
                    <a:pt x="858" y="1181"/>
                  </a:lnTo>
                  <a:cubicBezTo>
                    <a:pt x="903" y="1196"/>
                    <a:pt x="949" y="1206"/>
                    <a:pt x="996" y="1206"/>
                  </a:cubicBezTo>
                  <a:cubicBezTo>
                    <a:pt x="1044" y="1206"/>
                    <a:pt x="1090" y="1196"/>
                    <a:pt x="1134" y="1181"/>
                  </a:cubicBezTo>
                  <a:lnTo>
                    <a:pt x="1043" y="1285"/>
                  </a:lnTo>
                  <a:lnTo>
                    <a:pt x="1040" y="1285"/>
                  </a:lnTo>
                  <a:lnTo>
                    <a:pt x="1262" y="1822"/>
                  </a:lnTo>
                  <a:lnTo>
                    <a:pt x="1262" y="1866"/>
                  </a:lnTo>
                  <a:lnTo>
                    <a:pt x="996" y="2132"/>
                  </a:lnTo>
                  <a:cubicBezTo>
                    <a:pt x="1171" y="2132"/>
                    <a:pt x="1346" y="2122"/>
                    <a:pt x="1500" y="2102"/>
                  </a:cubicBezTo>
                  <a:lnTo>
                    <a:pt x="2164" y="2102"/>
                  </a:lnTo>
                  <a:lnTo>
                    <a:pt x="2164" y="1586"/>
                  </a:lnTo>
                  <a:lnTo>
                    <a:pt x="2164" y="1458"/>
                  </a:lnTo>
                  <a:lnTo>
                    <a:pt x="1792" y="1458"/>
                  </a:lnTo>
                  <a:close/>
                  <a:moveTo>
                    <a:pt x="2081" y="2019"/>
                  </a:moveTo>
                  <a:lnTo>
                    <a:pt x="1345" y="2019"/>
                  </a:lnTo>
                  <a:lnTo>
                    <a:pt x="1345" y="1612"/>
                  </a:lnTo>
                  <a:lnTo>
                    <a:pt x="1713" y="1851"/>
                  </a:lnTo>
                  <a:lnTo>
                    <a:pt x="2080" y="1612"/>
                  </a:lnTo>
                  <a:lnTo>
                    <a:pt x="2080" y="2019"/>
                  </a:lnTo>
                  <a:lnTo>
                    <a:pt x="2081" y="2019"/>
                  </a:lnTo>
                  <a:close/>
                  <a:moveTo>
                    <a:pt x="1713" y="1780"/>
                  </a:moveTo>
                  <a:lnTo>
                    <a:pt x="1346" y="1541"/>
                  </a:lnTo>
                  <a:lnTo>
                    <a:pt x="2081" y="1541"/>
                  </a:lnTo>
                  <a:lnTo>
                    <a:pt x="1713" y="1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îṩľiḍê">
              <a:extLst>
                <a:ext uri="{FF2B5EF4-FFF2-40B4-BE49-F238E27FC236}">
                  <a16:creationId xmlns:a16="http://schemas.microsoft.com/office/drawing/2014/main" id="{135C385C-BE9F-4F4C-9DFA-B957C6165D7F}"/>
                </a:ext>
              </a:extLst>
            </p:cNvPr>
            <p:cNvSpPr/>
            <p:nvPr/>
          </p:nvSpPr>
          <p:spPr bwMode="auto">
            <a:xfrm>
              <a:off x="5088099" y="4860781"/>
              <a:ext cx="145539" cy="306850"/>
            </a:xfrm>
            <a:custGeom>
              <a:avLst/>
              <a:gdLst>
                <a:gd name="T0" fmla="*/ 1424 w 5053"/>
                <a:gd name="T1" fmla="*/ 1130 h 10667"/>
                <a:gd name="T2" fmla="*/ 2548 w 5053"/>
                <a:gd name="T3" fmla="*/ 0 h 10667"/>
                <a:gd name="T4" fmla="*/ 3671 w 5053"/>
                <a:gd name="T5" fmla="*/ 1130 h 10667"/>
                <a:gd name="T6" fmla="*/ 2548 w 5053"/>
                <a:gd name="T7" fmla="*/ 2260 h 10667"/>
                <a:gd name="T8" fmla="*/ 1424 w 5053"/>
                <a:gd name="T9" fmla="*/ 1130 h 10667"/>
                <a:gd name="T10" fmla="*/ 3718 w 5053"/>
                <a:gd name="T11" fmla="*/ 6726 h 10667"/>
                <a:gd name="T12" fmla="*/ 3936 w 5053"/>
                <a:gd name="T13" fmla="*/ 10114 h 10667"/>
                <a:gd name="T14" fmla="*/ 3454 w 5053"/>
                <a:gd name="T15" fmla="*/ 10666 h 10667"/>
                <a:gd name="T16" fmla="*/ 3420 w 5053"/>
                <a:gd name="T17" fmla="*/ 10667 h 10667"/>
                <a:gd name="T18" fmla="*/ 2905 w 5053"/>
                <a:gd name="T19" fmla="*/ 10181 h 10667"/>
                <a:gd name="T20" fmla="*/ 2675 w 5053"/>
                <a:gd name="T21" fmla="*/ 6596 h 10667"/>
                <a:gd name="T22" fmla="*/ 2562 w 5053"/>
                <a:gd name="T23" fmla="*/ 6584 h 10667"/>
                <a:gd name="T24" fmla="*/ 2452 w 5053"/>
                <a:gd name="T25" fmla="*/ 6604 h 10667"/>
                <a:gd name="T26" fmla="*/ 2203 w 5053"/>
                <a:gd name="T27" fmla="*/ 10152 h 10667"/>
                <a:gd name="T28" fmla="*/ 1688 w 5053"/>
                <a:gd name="T29" fmla="*/ 10635 h 10667"/>
                <a:gd name="T30" fmla="*/ 1651 w 5053"/>
                <a:gd name="T31" fmla="*/ 10633 h 10667"/>
                <a:gd name="T32" fmla="*/ 1173 w 5053"/>
                <a:gd name="T33" fmla="*/ 10079 h 10667"/>
                <a:gd name="T34" fmla="*/ 1404 w 5053"/>
                <a:gd name="T35" fmla="*/ 6796 h 10667"/>
                <a:gd name="T36" fmla="*/ 1387 w 5053"/>
                <a:gd name="T37" fmla="*/ 6783 h 10667"/>
                <a:gd name="T38" fmla="*/ 1280 w 5053"/>
                <a:gd name="T39" fmla="*/ 6665 h 10667"/>
                <a:gd name="T40" fmla="*/ 237 w 5053"/>
                <a:gd name="T41" fmla="*/ 4389 h 10667"/>
                <a:gd name="T42" fmla="*/ 1113 w 5053"/>
                <a:gd name="T43" fmla="*/ 2926 h 10667"/>
                <a:gd name="T44" fmla="*/ 1887 w 5053"/>
                <a:gd name="T45" fmla="*/ 2464 h 10667"/>
                <a:gd name="T46" fmla="*/ 2443 w 5053"/>
                <a:gd name="T47" fmla="*/ 2376 h 10667"/>
                <a:gd name="T48" fmla="*/ 2080 w 5053"/>
                <a:gd name="T49" fmla="*/ 5437 h 10667"/>
                <a:gd name="T50" fmla="*/ 2558 w 5053"/>
                <a:gd name="T51" fmla="*/ 5931 h 10667"/>
                <a:gd name="T52" fmla="*/ 2977 w 5053"/>
                <a:gd name="T53" fmla="*/ 5437 h 10667"/>
                <a:gd name="T54" fmla="*/ 2687 w 5053"/>
                <a:gd name="T55" fmla="*/ 2375 h 10667"/>
                <a:gd name="T56" fmla="*/ 3240 w 5053"/>
                <a:gd name="T57" fmla="*/ 2483 h 10667"/>
                <a:gd name="T58" fmla="*/ 3939 w 5053"/>
                <a:gd name="T59" fmla="*/ 2926 h 10667"/>
                <a:gd name="T60" fmla="*/ 4815 w 5053"/>
                <a:gd name="T61" fmla="*/ 4389 h 10667"/>
                <a:gd name="T62" fmla="*/ 3773 w 5053"/>
                <a:gd name="T63" fmla="*/ 6665 h 10667"/>
                <a:gd name="T64" fmla="*/ 3718 w 5053"/>
                <a:gd name="T65" fmla="*/ 6726 h 10667"/>
                <a:gd name="T66" fmla="*/ 1590 w 5053"/>
                <a:gd name="T67" fmla="*/ 3583 h 10667"/>
                <a:gd name="T68" fmla="*/ 1005 w 5053"/>
                <a:gd name="T69" fmla="*/ 4602 h 10667"/>
                <a:gd name="T70" fmla="*/ 1482 w 5053"/>
                <a:gd name="T71" fmla="*/ 5681 h 10667"/>
                <a:gd name="T72" fmla="*/ 1490 w 5053"/>
                <a:gd name="T73" fmla="*/ 5574 h 10667"/>
                <a:gd name="T74" fmla="*/ 1499 w 5053"/>
                <a:gd name="T75" fmla="*/ 5519 h 10667"/>
                <a:gd name="T76" fmla="*/ 1590 w 5053"/>
                <a:gd name="T77" fmla="*/ 3583 h 10667"/>
                <a:gd name="T78" fmla="*/ 3640 w 5053"/>
                <a:gd name="T79" fmla="*/ 5593 h 10667"/>
                <a:gd name="T80" fmla="*/ 4048 w 5053"/>
                <a:gd name="T81" fmla="*/ 4602 h 10667"/>
                <a:gd name="T82" fmla="*/ 3507 w 5053"/>
                <a:gd name="T83" fmla="*/ 3634 h 10667"/>
                <a:gd name="T84" fmla="*/ 3640 w 5053"/>
                <a:gd name="T85" fmla="*/ 5593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3" h="10667">
                  <a:moveTo>
                    <a:pt x="1424" y="1130"/>
                  </a:moveTo>
                  <a:cubicBezTo>
                    <a:pt x="1424" y="506"/>
                    <a:pt x="1927" y="0"/>
                    <a:pt x="2548" y="0"/>
                  </a:cubicBezTo>
                  <a:cubicBezTo>
                    <a:pt x="3168" y="0"/>
                    <a:pt x="3671" y="506"/>
                    <a:pt x="3671" y="1130"/>
                  </a:cubicBezTo>
                  <a:cubicBezTo>
                    <a:pt x="3671" y="1754"/>
                    <a:pt x="3168" y="2260"/>
                    <a:pt x="2548" y="2260"/>
                  </a:cubicBezTo>
                  <a:cubicBezTo>
                    <a:pt x="1927" y="2260"/>
                    <a:pt x="1424" y="1754"/>
                    <a:pt x="1424" y="1130"/>
                  </a:cubicBezTo>
                  <a:close/>
                  <a:moveTo>
                    <a:pt x="3718" y="6726"/>
                  </a:moveTo>
                  <a:lnTo>
                    <a:pt x="3936" y="10114"/>
                  </a:lnTo>
                  <a:cubicBezTo>
                    <a:pt x="3954" y="10400"/>
                    <a:pt x="3738" y="10647"/>
                    <a:pt x="3454" y="10666"/>
                  </a:cubicBezTo>
                  <a:cubicBezTo>
                    <a:pt x="3443" y="10666"/>
                    <a:pt x="3431" y="10667"/>
                    <a:pt x="3420" y="10667"/>
                  </a:cubicBezTo>
                  <a:cubicBezTo>
                    <a:pt x="3150" y="10667"/>
                    <a:pt x="2923" y="10456"/>
                    <a:pt x="2905" y="10181"/>
                  </a:cubicBezTo>
                  <a:lnTo>
                    <a:pt x="2675" y="6596"/>
                  </a:lnTo>
                  <a:cubicBezTo>
                    <a:pt x="2637" y="6591"/>
                    <a:pt x="2600" y="6584"/>
                    <a:pt x="2562" y="6584"/>
                  </a:cubicBezTo>
                  <a:cubicBezTo>
                    <a:pt x="2529" y="6584"/>
                    <a:pt x="2491" y="6594"/>
                    <a:pt x="2452" y="6604"/>
                  </a:cubicBezTo>
                  <a:lnTo>
                    <a:pt x="2203" y="10152"/>
                  </a:lnTo>
                  <a:cubicBezTo>
                    <a:pt x="2183" y="10426"/>
                    <a:pt x="1957" y="10635"/>
                    <a:pt x="1688" y="10635"/>
                  </a:cubicBezTo>
                  <a:cubicBezTo>
                    <a:pt x="1676" y="10635"/>
                    <a:pt x="1664" y="10634"/>
                    <a:pt x="1651" y="10633"/>
                  </a:cubicBezTo>
                  <a:cubicBezTo>
                    <a:pt x="1367" y="10613"/>
                    <a:pt x="1153" y="10365"/>
                    <a:pt x="1173" y="10079"/>
                  </a:cubicBezTo>
                  <a:lnTo>
                    <a:pt x="1404" y="6796"/>
                  </a:lnTo>
                  <a:cubicBezTo>
                    <a:pt x="1399" y="6791"/>
                    <a:pt x="1392" y="6789"/>
                    <a:pt x="1387" y="6783"/>
                  </a:cubicBezTo>
                  <a:lnTo>
                    <a:pt x="1280" y="6665"/>
                  </a:lnTo>
                  <a:cubicBezTo>
                    <a:pt x="770" y="6103"/>
                    <a:pt x="0" y="5254"/>
                    <a:pt x="237" y="4389"/>
                  </a:cubicBezTo>
                  <a:cubicBezTo>
                    <a:pt x="370" y="3905"/>
                    <a:pt x="739" y="3290"/>
                    <a:pt x="1113" y="2926"/>
                  </a:cubicBezTo>
                  <a:cubicBezTo>
                    <a:pt x="1327" y="2718"/>
                    <a:pt x="1604" y="2551"/>
                    <a:pt x="1887" y="2464"/>
                  </a:cubicBezTo>
                  <a:cubicBezTo>
                    <a:pt x="2067" y="2409"/>
                    <a:pt x="2255" y="2382"/>
                    <a:pt x="2443" y="2376"/>
                  </a:cubicBezTo>
                  <a:lnTo>
                    <a:pt x="2080" y="5437"/>
                  </a:lnTo>
                  <a:lnTo>
                    <a:pt x="2558" y="5931"/>
                  </a:lnTo>
                  <a:lnTo>
                    <a:pt x="2977" y="5437"/>
                  </a:lnTo>
                  <a:lnTo>
                    <a:pt x="2687" y="2375"/>
                  </a:lnTo>
                  <a:cubicBezTo>
                    <a:pt x="2874" y="2388"/>
                    <a:pt x="3062" y="2422"/>
                    <a:pt x="3240" y="2483"/>
                  </a:cubicBezTo>
                  <a:cubicBezTo>
                    <a:pt x="3493" y="2569"/>
                    <a:pt x="3749" y="2740"/>
                    <a:pt x="3939" y="2926"/>
                  </a:cubicBezTo>
                  <a:cubicBezTo>
                    <a:pt x="4314" y="3290"/>
                    <a:pt x="4682" y="3905"/>
                    <a:pt x="4815" y="4389"/>
                  </a:cubicBezTo>
                  <a:cubicBezTo>
                    <a:pt x="5053" y="5254"/>
                    <a:pt x="4282" y="6103"/>
                    <a:pt x="3773" y="6665"/>
                  </a:cubicBezTo>
                  <a:lnTo>
                    <a:pt x="3718" y="6726"/>
                  </a:lnTo>
                  <a:close/>
                  <a:moveTo>
                    <a:pt x="1590" y="3583"/>
                  </a:moveTo>
                  <a:cubicBezTo>
                    <a:pt x="1342" y="3858"/>
                    <a:pt x="1091" y="4291"/>
                    <a:pt x="1005" y="4602"/>
                  </a:cubicBezTo>
                  <a:cubicBezTo>
                    <a:pt x="923" y="4901"/>
                    <a:pt x="1193" y="5323"/>
                    <a:pt x="1482" y="5681"/>
                  </a:cubicBezTo>
                  <a:lnTo>
                    <a:pt x="1490" y="5574"/>
                  </a:lnTo>
                  <a:cubicBezTo>
                    <a:pt x="1491" y="5555"/>
                    <a:pt x="1496" y="5537"/>
                    <a:pt x="1499" y="5519"/>
                  </a:cubicBezTo>
                  <a:cubicBezTo>
                    <a:pt x="1533" y="4734"/>
                    <a:pt x="1571" y="3968"/>
                    <a:pt x="1590" y="3583"/>
                  </a:cubicBezTo>
                  <a:close/>
                  <a:moveTo>
                    <a:pt x="3640" y="5593"/>
                  </a:moveTo>
                  <a:cubicBezTo>
                    <a:pt x="3901" y="5255"/>
                    <a:pt x="4123" y="4877"/>
                    <a:pt x="4048" y="4602"/>
                  </a:cubicBezTo>
                  <a:cubicBezTo>
                    <a:pt x="3967" y="4309"/>
                    <a:pt x="3740" y="3909"/>
                    <a:pt x="3507" y="3634"/>
                  </a:cubicBezTo>
                  <a:cubicBezTo>
                    <a:pt x="3546" y="4105"/>
                    <a:pt x="3611" y="4948"/>
                    <a:pt x="3640" y="55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ïŝ1íďê">
              <a:extLst>
                <a:ext uri="{FF2B5EF4-FFF2-40B4-BE49-F238E27FC236}">
                  <a16:creationId xmlns:a16="http://schemas.microsoft.com/office/drawing/2014/main" id="{85D5D6F8-A2DE-4A30-832B-A1B095B6C149}"/>
                </a:ext>
              </a:extLst>
            </p:cNvPr>
            <p:cNvSpPr/>
            <p:nvPr/>
          </p:nvSpPr>
          <p:spPr bwMode="auto">
            <a:xfrm>
              <a:off x="6687570" y="4868080"/>
              <a:ext cx="306850" cy="292251"/>
            </a:xfrm>
            <a:custGeom>
              <a:avLst/>
              <a:gdLst>
                <a:gd name="connsiteX0" fmla="*/ 84646 w 608725"/>
                <a:gd name="connsiteY0" fmla="*/ 529469 h 579764"/>
                <a:gd name="connsiteX1" fmla="*/ 75216 w 608725"/>
                <a:gd name="connsiteY1" fmla="*/ 543941 h 579764"/>
                <a:gd name="connsiteX2" fmla="*/ 89610 w 608725"/>
                <a:gd name="connsiteY2" fmla="*/ 553358 h 579764"/>
                <a:gd name="connsiteX3" fmla="*/ 99040 w 608725"/>
                <a:gd name="connsiteY3" fmla="*/ 538985 h 579764"/>
                <a:gd name="connsiteX4" fmla="*/ 84646 w 608725"/>
                <a:gd name="connsiteY4" fmla="*/ 529469 h 579764"/>
                <a:gd name="connsiteX5" fmla="*/ 455951 w 608725"/>
                <a:gd name="connsiteY5" fmla="*/ 488242 h 579764"/>
                <a:gd name="connsiteX6" fmla="*/ 512338 w 608725"/>
                <a:gd name="connsiteY6" fmla="*/ 488242 h 579764"/>
                <a:gd name="connsiteX7" fmla="*/ 525541 w 608725"/>
                <a:gd name="connsiteY7" fmla="*/ 546252 h 579764"/>
                <a:gd name="connsiteX8" fmla="*/ 504793 w 608725"/>
                <a:gd name="connsiteY8" fmla="*/ 579075 h 579764"/>
                <a:gd name="connsiteX9" fmla="*/ 471934 w 608725"/>
                <a:gd name="connsiteY9" fmla="*/ 558350 h 579764"/>
                <a:gd name="connsiteX10" fmla="*/ 553328 w 608725"/>
                <a:gd name="connsiteY10" fmla="*/ 304772 h 579764"/>
                <a:gd name="connsiteX11" fmla="*/ 562462 w 608725"/>
                <a:gd name="connsiteY11" fmla="*/ 317160 h 579764"/>
                <a:gd name="connsiteX12" fmla="*/ 562462 w 608725"/>
                <a:gd name="connsiteY12" fmla="*/ 350362 h 579764"/>
                <a:gd name="connsiteX13" fmla="*/ 592841 w 608725"/>
                <a:gd name="connsiteY13" fmla="*/ 350362 h 579764"/>
                <a:gd name="connsiteX14" fmla="*/ 608725 w 608725"/>
                <a:gd name="connsiteY14" fmla="*/ 366318 h 579764"/>
                <a:gd name="connsiteX15" fmla="*/ 608725 w 608725"/>
                <a:gd name="connsiteY15" fmla="*/ 452740 h 579764"/>
                <a:gd name="connsiteX16" fmla="*/ 592841 w 608725"/>
                <a:gd name="connsiteY16" fmla="*/ 468696 h 579764"/>
                <a:gd name="connsiteX17" fmla="*/ 434294 w 608725"/>
                <a:gd name="connsiteY17" fmla="*/ 468696 h 579764"/>
                <a:gd name="connsiteX18" fmla="*/ 418410 w 608725"/>
                <a:gd name="connsiteY18" fmla="*/ 452740 h 579764"/>
                <a:gd name="connsiteX19" fmla="*/ 418410 w 608725"/>
                <a:gd name="connsiteY19" fmla="*/ 366318 h 579764"/>
                <a:gd name="connsiteX20" fmla="*/ 434294 w 608725"/>
                <a:gd name="connsiteY20" fmla="*/ 350362 h 579764"/>
                <a:gd name="connsiteX21" fmla="*/ 464673 w 608725"/>
                <a:gd name="connsiteY21" fmla="*/ 350362 h 579764"/>
                <a:gd name="connsiteX22" fmla="*/ 464673 w 608725"/>
                <a:gd name="connsiteY22" fmla="*/ 323702 h 579764"/>
                <a:gd name="connsiteX23" fmla="*/ 490783 w 608725"/>
                <a:gd name="connsiteY23" fmla="*/ 335297 h 579764"/>
                <a:gd name="connsiteX24" fmla="*/ 490783 w 608725"/>
                <a:gd name="connsiteY24" fmla="*/ 350362 h 579764"/>
                <a:gd name="connsiteX25" fmla="*/ 536352 w 608725"/>
                <a:gd name="connsiteY25" fmla="*/ 350362 h 579764"/>
                <a:gd name="connsiteX26" fmla="*/ 536352 w 608725"/>
                <a:gd name="connsiteY26" fmla="*/ 330639 h 579764"/>
                <a:gd name="connsiteX27" fmla="*/ 550648 w 608725"/>
                <a:gd name="connsiteY27" fmla="*/ 312899 h 579764"/>
                <a:gd name="connsiteX28" fmla="*/ 553328 w 608725"/>
                <a:gd name="connsiteY28" fmla="*/ 304772 h 579764"/>
                <a:gd name="connsiteX29" fmla="*/ 376986 w 608725"/>
                <a:gd name="connsiteY29" fmla="*/ 115620 h 579764"/>
                <a:gd name="connsiteX30" fmla="*/ 437738 w 608725"/>
                <a:gd name="connsiteY30" fmla="*/ 120874 h 579764"/>
                <a:gd name="connsiteX31" fmla="*/ 468808 w 608725"/>
                <a:gd name="connsiteY31" fmla="*/ 157748 h 579764"/>
                <a:gd name="connsiteX32" fmla="*/ 463050 w 608725"/>
                <a:gd name="connsiteY32" fmla="*/ 224559 h 579764"/>
                <a:gd name="connsiteX33" fmla="*/ 432079 w 608725"/>
                <a:gd name="connsiteY33" fmla="*/ 155766 h 579764"/>
                <a:gd name="connsiteX34" fmla="*/ 446572 w 608725"/>
                <a:gd name="connsiteY34" fmla="*/ 241509 h 579764"/>
                <a:gd name="connsiteX35" fmla="*/ 518938 w 608725"/>
                <a:gd name="connsiteY35" fmla="*/ 273725 h 579764"/>
                <a:gd name="connsiteX36" fmla="*/ 528368 w 608725"/>
                <a:gd name="connsiteY36" fmla="*/ 307626 h 579764"/>
                <a:gd name="connsiteX37" fmla="*/ 500275 w 608725"/>
                <a:gd name="connsiteY37" fmla="*/ 315457 h 579764"/>
                <a:gd name="connsiteX38" fmla="*/ 416693 w 608725"/>
                <a:gd name="connsiteY38" fmla="*/ 278285 h 579764"/>
                <a:gd name="connsiteX39" fmla="*/ 403391 w 608725"/>
                <a:gd name="connsiteY39" fmla="*/ 261235 h 579764"/>
                <a:gd name="connsiteX40" fmla="*/ 387409 w 608725"/>
                <a:gd name="connsiteY40" fmla="*/ 166471 h 579764"/>
                <a:gd name="connsiteX41" fmla="*/ 381453 w 608725"/>
                <a:gd name="connsiteY41" fmla="*/ 259848 h 579764"/>
                <a:gd name="connsiteX42" fmla="*/ 407759 w 608725"/>
                <a:gd name="connsiteY42" fmla="*/ 298308 h 579764"/>
                <a:gd name="connsiteX43" fmla="*/ 445083 w 608725"/>
                <a:gd name="connsiteY43" fmla="*/ 314961 h 579764"/>
                <a:gd name="connsiteX44" fmla="*/ 444984 w 608725"/>
                <a:gd name="connsiteY44" fmla="*/ 330821 h 579764"/>
                <a:gd name="connsiteX45" fmla="*/ 434263 w 608725"/>
                <a:gd name="connsiteY45" fmla="*/ 330821 h 579764"/>
                <a:gd name="connsiteX46" fmla="*/ 405674 w 608725"/>
                <a:gd name="connsiteY46" fmla="*/ 345294 h 579764"/>
                <a:gd name="connsiteX47" fmla="*/ 397435 w 608725"/>
                <a:gd name="connsiteY47" fmla="*/ 327253 h 579764"/>
                <a:gd name="connsiteX48" fmla="*/ 382942 w 608725"/>
                <a:gd name="connsiteY48" fmla="*/ 325964 h 579764"/>
                <a:gd name="connsiteX49" fmla="*/ 398527 w 608725"/>
                <a:gd name="connsiteY49" fmla="*/ 425288 h 579764"/>
                <a:gd name="connsiteX50" fmla="*/ 397138 w 608725"/>
                <a:gd name="connsiteY50" fmla="*/ 439166 h 579764"/>
                <a:gd name="connsiteX51" fmla="*/ 350780 w 608725"/>
                <a:gd name="connsiteY51" fmla="*/ 561982 h 579764"/>
                <a:gd name="connsiteX52" fmla="*/ 315342 w 608725"/>
                <a:gd name="connsiteY52" fmla="*/ 577941 h 579764"/>
                <a:gd name="connsiteX53" fmla="*/ 299360 w 608725"/>
                <a:gd name="connsiteY53" fmla="*/ 542553 h 579764"/>
                <a:gd name="connsiteX54" fmla="*/ 343136 w 608725"/>
                <a:gd name="connsiteY54" fmla="*/ 426577 h 579764"/>
                <a:gd name="connsiteX55" fmla="*/ 326758 w 608725"/>
                <a:gd name="connsiteY55" fmla="*/ 322198 h 579764"/>
                <a:gd name="connsiteX56" fmla="*/ 334500 w 608725"/>
                <a:gd name="connsiteY56" fmla="*/ 211474 h 579764"/>
                <a:gd name="connsiteX57" fmla="*/ 317327 w 608725"/>
                <a:gd name="connsiteY57" fmla="*/ 226343 h 579764"/>
                <a:gd name="connsiteX58" fmla="*/ 266503 w 608725"/>
                <a:gd name="connsiteY58" fmla="*/ 309311 h 579764"/>
                <a:gd name="connsiteX59" fmla="*/ 250719 w 608725"/>
                <a:gd name="connsiteY59" fmla="*/ 319918 h 579764"/>
                <a:gd name="connsiteX60" fmla="*/ 119191 w 608725"/>
                <a:gd name="connsiteY60" fmla="*/ 520448 h 579764"/>
                <a:gd name="connsiteX61" fmla="*/ 124651 w 608725"/>
                <a:gd name="connsiteY61" fmla="*/ 533731 h 579764"/>
                <a:gd name="connsiteX62" fmla="*/ 94871 w 608725"/>
                <a:gd name="connsiteY62" fmla="*/ 578932 h 579764"/>
                <a:gd name="connsiteX63" fmla="*/ 49605 w 608725"/>
                <a:gd name="connsiteY63" fmla="*/ 549195 h 579764"/>
                <a:gd name="connsiteX64" fmla="*/ 49407 w 608725"/>
                <a:gd name="connsiteY64" fmla="*/ 534723 h 579764"/>
                <a:gd name="connsiteX65" fmla="*/ 9799 w 608725"/>
                <a:gd name="connsiteY65" fmla="*/ 508653 h 579764"/>
                <a:gd name="connsiteX66" fmla="*/ 3546 w 608725"/>
                <a:gd name="connsiteY66" fmla="*/ 478618 h 579764"/>
                <a:gd name="connsiteX67" fmla="*/ 124750 w 608725"/>
                <a:gd name="connsiteY67" fmla="*/ 293451 h 579764"/>
                <a:gd name="connsiteX68" fmla="*/ 154927 w 608725"/>
                <a:gd name="connsiteY68" fmla="*/ 287206 h 579764"/>
                <a:gd name="connsiteX69" fmla="*/ 214983 w 608725"/>
                <a:gd name="connsiteY69" fmla="*/ 326658 h 579764"/>
                <a:gd name="connsiteX70" fmla="*/ 226995 w 608725"/>
                <a:gd name="connsiteY70" fmla="*/ 308518 h 579764"/>
                <a:gd name="connsiteX71" fmla="*/ 227392 w 608725"/>
                <a:gd name="connsiteY71" fmla="*/ 285521 h 579764"/>
                <a:gd name="connsiteX72" fmla="*/ 280102 w 608725"/>
                <a:gd name="connsiteY72" fmla="*/ 199480 h 579764"/>
                <a:gd name="connsiteX73" fmla="*/ 284768 w 608725"/>
                <a:gd name="connsiteY73" fmla="*/ 194028 h 579764"/>
                <a:gd name="connsiteX74" fmla="*/ 340059 w 608725"/>
                <a:gd name="connsiteY74" fmla="*/ 146349 h 579764"/>
                <a:gd name="connsiteX75" fmla="*/ 376986 w 608725"/>
                <a:gd name="connsiteY75" fmla="*/ 115620 h 579764"/>
                <a:gd name="connsiteX76" fmla="*/ 421974 w 608725"/>
                <a:gd name="connsiteY76" fmla="*/ 0 h 579764"/>
                <a:gd name="connsiteX77" fmla="*/ 472534 w 608725"/>
                <a:gd name="connsiteY77" fmla="*/ 50525 h 579764"/>
                <a:gd name="connsiteX78" fmla="*/ 421974 w 608725"/>
                <a:gd name="connsiteY78" fmla="*/ 101050 h 579764"/>
                <a:gd name="connsiteX79" fmla="*/ 371414 w 608725"/>
                <a:gd name="connsiteY79" fmla="*/ 50525 h 579764"/>
                <a:gd name="connsiteX80" fmla="*/ 421974 w 608725"/>
                <a:gd name="connsiteY80" fmla="*/ 0 h 57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725" h="579764">
                  <a:moveTo>
                    <a:pt x="84646" y="529469"/>
                  </a:moveTo>
                  <a:cubicBezTo>
                    <a:pt x="78095" y="530857"/>
                    <a:pt x="73826" y="537300"/>
                    <a:pt x="75216" y="543941"/>
                  </a:cubicBezTo>
                  <a:cubicBezTo>
                    <a:pt x="76507" y="550285"/>
                    <a:pt x="82860" y="554746"/>
                    <a:pt x="89610" y="553358"/>
                  </a:cubicBezTo>
                  <a:cubicBezTo>
                    <a:pt x="96261" y="551970"/>
                    <a:pt x="100430" y="545527"/>
                    <a:pt x="99040" y="538985"/>
                  </a:cubicBezTo>
                  <a:cubicBezTo>
                    <a:pt x="97750" y="532542"/>
                    <a:pt x="91396" y="528081"/>
                    <a:pt x="84646" y="529469"/>
                  </a:cubicBezTo>
                  <a:close/>
                  <a:moveTo>
                    <a:pt x="455951" y="488242"/>
                  </a:moveTo>
                  <a:lnTo>
                    <a:pt x="512338" y="488242"/>
                  </a:lnTo>
                  <a:lnTo>
                    <a:pt x="525541" y="546252"/>
                  </a:lnTo>
                  <a:cubicBezTo>
                    <a:pt x="528916" y="561028"/>
                    <a:pt x="519584" y="575704"/>
                    <a:pt x="504793" y="579075"/>
                  </a:cubicBezTo>
                  <a:cubicBezTo>
                    <a:pt x="490001" y="582447"/>
                    <a:pt x="475309" y="573126"/>
                    <a:pt x="471934" y="558350"/>
                  </a:cubicBezTo>
                  <a:close/>
                  <a:moveTo>
                    <a:pt x="553328" y="304772"/>
                  </a:moveTo>
                  <a:cubicBezTo>
                    <a:pt x="558689" y="306457"/>
                    <a:pt x="562462" y="311313"/>
                    <a:pt x="562462" y="317160"/>
                  </a:cubicBezTo>
                  <a:lnTo>
                    <a:pt x="562462" y="350362"/>
                  </a:lnTo>
                  <a:lnTo>
                    <a:pt x="592841" y="350362"/>
                  </a:lnTo>
                  <a:cubicBezTo>
                    <a:pt x="601378" y="350362"/>
                    <a:pt x="608725" y="357398"/>
                    <a:pt x="608725" y="366318"/>
                  </a:cubicBezTo>
                  <a:lnTo>
                    <a:pt x="608725" y="452740"/>
                  </a:lnTo>
                  <a:cubicBezTo>
                    <a:pt x="608725" y="461560"/>
                    <a:pt x="601577" y="468696"/>
                    <a:pt x="592841" y="468696"/>
                  </a:cubicBezTo>
                  <a:lnTo>
                    <a:pt x="434294" y="468696"/>
                  </a:lnTo>
                  <a:cubicBezTo>
                    <a:pt x="425558" y="468696"/>
                    <a:pt x="418410" y="461560"/>
                    <a:pt x="418410" y="452740"/>
                  </a:cubicBezTo>
                  <a:lnTo>
                    <a:pt x="418410" y="366318"/>
                  </a:lnTo>
                  <a:cubicBezTo>
                    <a:pt x="418410" y="357497"/>
                    <a:pt x="425558" y="350362"/>
                    <a:pt x="434294" y="350362"/>
                  </a:cubicBezTo>
                  <a:lnTo>
                    <a:pt x="464673" y="350362"/>
                  </a:lnTo>
                  <a:lnTo>
                    <a:pt x="464673" y="323702"/>
                  </a:lnTo>
                  <a:lnTo>
                    <a:pt x="490783" y="335297"/>
                  </a:lnTo>
                  <a:lnTo>
                    <a:pt x="490783" y="350362"/>
                  </a:lnTo>
                  <a:lnTo>
                    <a:pt x="536352" y="350362"/>
                  </a:lnTo>
                  <a:lnTo>
                    <a:pt x="536352" y="330639"/>
                  </a:lnTo>
                  <a:cubicBezTo>
                    <a:pt x="542408" y="326080"/>
                    <a:pt x="547371" y="320035"/>
                    <a:pt x="550648" y="312899"/>
                  </a:cubicBezTo>
                  <a:cubicBezTo>
                    <a:pt x="551839" y="310223"/>
                    <a:pt x="552732" y="307547"/>
                    <a:pt x="553328" y="304772"/>
                  </a:cubicBezTo>
                  <a:close/>
                  <a:moveTo>
                    <a:pt x="376986" y="115620"/>
                  </a:moveTo>
                  <a:lnTo>
                    <a:pt x="437738" y="120874"/>
                  </a:lnTo>
                  <a:cubicBezTo>
                    <a:pt x="456499" y="122460"/>
                    <a:pt x="470396" y="139014"/>
                    <a:pt x="468808" y="157748"/>
                  </a:cubicBezTo>
                  <a:lnTo>
                    <a:pt x="463050" y="224559"/>
                  </a:lnTo>
                  <a:lnTo>
                    <a:pt x="432079" y="155766"/>
                  </a:lnTo>
                  <a:lnTo>
                    <a:pt x="446572" y="241509"/>
                  </a:lnTo>
                  <a:lnTo>
                    <a:pt x="518938" y="273725"/>
                  </a:lnTo>
                  <a:cubicBezTo>
                    <a:pt x="531842" y="279474"/>
                    <a:pt x="536607" y="295731"/>
                    <a:pt x="528368" y="307626"/>
                  </a:cubicBezTo>
                  <a:cubicBezTo>
                    <a:pt x="522213" y="316547"/>
                    <a:pt x="510401" y="320017"/>
                    <a:pt x="500275" y="315457"/>
                  </a:cubicBezTo>
                  <a:lnTo>
                    <a:pt x="416693" y="278285"/>
                  </a:lnTo>
                  <a:cubicBezTo>
                    <a:pt x="409645" y="275212"/>
                    <a:pt x="404682" y="268769"/>
                    <a:pt x="403391" y="261235"/>
                  </a:cubicBezTo>
                  <a:lnTo>
                    <a:pt x="387409" y="166471"/>
                  </a:lnTo>
                  <a:lnTo>
                    <a:pt x="381453" y="259848"/>
                  </a:lnTo>
                  <a:cubicBezTo>
                    <a:pt x="380758" y="271049"/>
                    <a:pt x="389097" y="290081"/>
                    <a:pt x="407759" y="298308"/>
                  </a:cubicBezTo>
                  <a:lnTo>
                    <a:pt x="445083" y="314961"/>
                  </a:lnTo>
                  <a:cubicBezTo>
                    <a:pt x="444984" y="316646"/>
                    <a:pt x="444984" y="315853"/>
                    <a:pt x="444984" y="330821"/>
                  </a:cubicBezTo>
                  <a:cubicBezTo>
                    <a:pt x="441013" y="330821"/>
                    <a:pt x="438432" y="330821"/>
                    <a:pt x="434263" y="330821"/>
                  </a:cubicBezTo>
                  <a:cubicBezTo>
                    <a:pt x="422550" y="330821"/>
                    <a:pt x="412127" y="336571"/>
                    <a:pt x="405674" y="345294"/>
                  </a:cubicBezTo>
                  <a:lnTo>
                    <a:pt x="397435" y="327253"/>
                  </a:lnTo>
                  <a:lnTo>
                    <a:pt x="382942" y="325964"/>
                  </a:lnTo>
                  <a:lnTo>
                    <a:pt x="398527" y="425288"/>
                  </a:lnTo>
                  <a:cubicBezTo>
                    <a:pt x="399321" y="430343"/>
                    <a:pt x="398626" y="435101"/>
                    <a:pt x="397138" y="439166"/>
                  </a:cubicBezTo>
                  <a:lnTo>
                    <a:pt x="350780" y="561982"/>
                  </a:lnTo>
                  <a:cubicBezTo>
                    <a:pt x="345420" y="576157"/>
                    <a:pt x="329537" y="583294"/>
                    <a:pt x="315342" y="577941"/>
                  </a:cubicBezTo>
                  <a:cubicBezTo>
                    <a:pt x="301147" y="572588"/>
                    <a:pt x="294000" y="556728"/>
                    <a:pt x="299360" y="542553"/>
                  </a:cubicBezTo>
                  <a:lnTo>
                    <a:pt x="343136" y="426577"/>
                  </a:lnTo>
                  <a:lnTo>
                    <a:pt x="326758" y="322198"/>
                  </a:lnTo>
                  <a:cubicBezTo>
                    <a:pt x="326658" y="321900"/>
                    <a:pt x="334500" y="211474"/>
                    <a:pt x="334500" y="211474"/>
                  </a:cubicBezTo>
                  <a:lnTo>
                    <a:pt x="317327" y="226343"/>
                  </a:lnTo>
                  <a:lnTo>
                    <a:pt x="266503" y="309311"/>
                  </a:lnTo>
                  <a:cubicBezTo>
                    <a:pt x="262830" y="315259"/>
                    <a:pt x="256973" y="318926"/>
                    <a:pt x="250719" y="319918"/>
                  </a:cubicBezTo>
                  <a:cubicBezTo>
                    <a:pt x="187089" y="416565"/>
                    <a:pt x="209027" y="383160"/>
                    <a:pt x="119191" y="520448"/>
                  </a:cubicBezTo>
                  <a:cubicBezTo>
                    <a:pt x="121772" y="524413"/>
                    <a:pt x="123658" y="528874"/>
                    <a:pt x="124651" y="533731"/>
                  </a:cubicBezTo>
                  <a:cubicBezTo>
                    <a:pt x="128919" y="554448"/>
                    <a:pt x="115618" y="574670"/>
                    <a:pt x="94871" y="578932"/>
                  </a:cubicBezTo>
                  <a:cubicBezTo>
                    <a:pt x="73926" y="583294"/>
                    <a:pt x="53874" y="569516"/>
                    <a:pt x="49605" y="549195"/>
                  </a:cubicBezTo>
                  <a:cubicBezTo>
                    <a:pt x="48613" y="544338"/>
                    <a:pt x="48513" y="539481"/>
                    <a:pt x="49407" y="534723"/>
                  </a:cubicBezTo>
                  <a:lnTo>
                    <a:pt x="9799" y="508653"/>
                  </a:lnTo>
                  <a:cubicBezTo>
                    <a:pt x="-227" y="502110"/>
                    <a:pt x="-3006" y="488629"/>
                    <a:pt x="3546" y="478618"/>
                  </a:cubicBezTo>
                  <a:lnTo>
                    <a:pt x="124750" y="293451"/>
                  </a:lnTo>
                  <a:cubicBezTo>
                    <a:pt x="131401" y="283439"/>
                    <a:pt x="144901" y="280565"/>
                    <a:pt x="154927" y="287206"/>
                  </a:cubicBezTo>
                  <a:lnTo>
                    <a:pt x="214983" y="326658"/>
                  </a:lnTo>
                  <a:lnTo>
                    <a:pt x="226995" y="308518"/>
                  </a:lnTo>
                  <a:cubicBezTo>
                    <a:pt x="223123" y="301579"/>
                    <a:pt x="223024" y="292757"/>
                    <a:pt x="227392" y="285521"/>
                  </a:cubicBezTo>
                  <a:lnTo>
                    <a:pt x="280102" y="199480"/>
                  </a:lnTo>
                  <a:cubicBezTo>
                    <a:pt x="281393" y="197399"/>
                    <a:pt x="282882" y="195614"/>
                    <a:pt x="284768" y="194028"/>
                  </a:cubicBezTo>
                  <a:lnTo>
                    <a:pt x="340059" y="146349"/>
                  </a:lnTo>
                  <a:cubicBezTo>
                    <a:pt x="341846" y="127812"/>
                    <a:pt x="358324" y="114034"/>
                    <a:pt x="376986" y="115620"/>
                  </a:cubicBezTo>
                  <a:close/>
                  <a:moveTo>
                    <a:pt x="421974" y="0"/>
                  </a:moveTo>
                  <a:cubicBezTo>
                    <a:pt x="449898" y="0"/>
                    <a:pt x="472534" y="22621"/>
                    <a:pt x="472534" y="50525"/>
                  </a:cubicBezTo>
                  <a:cubicBezTo>
                    <a:pt x="472534" y="78429"/>
                    <a:pt x="449898" y="101050"/>
                    <a:pt x="421974" y="101050"/>
                  </a:cubicBezTo>
                  <a:cubicBezTo>
                    <a:pt x="394050" y="101050"/>
                    <a:pt x="371414" y="78429"/>
                    <a:pt x="371414" y="50525"/>
                  </a:cubicBezTo>
                  <a:cubicBezTo>
                    <a:pt x="371414" y="22621"/>
                    <a:pt x="394050" y="0"/>
                    <a:pt x="4219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iṩḷîdé">
              <a:extLst>
                <a:ext uri="{FF2B5EF4-FFF2-40B4-BE49-F238E27FC236}">
                  <a16:creationId xmlns:a16="http://schemas.microsoft.com/office/drawing/2014/main" id="{84BEC765-1BCB-42C4-90A6-5E9BA4AE1E7F}"/>
                </a:ext>
              </a:extLst>
            </p:cNvPr>
            <p:cNvSpPr/>
            <p:nvPr/>
          </p:nvSpPr>
          <p:spPr>
            <a:xfrm>
              <a:off x="5064265" y="3080946"/>
              <a:ext cx="1879056" cy="84517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78">
                <a:spcBef>
                  <a:spcPct val="0"/>
                </a:spcBef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工程咨询</a:t>
              </a:r>
              <a:endParaRPr lang="en-US" altLang="zh-CN" sz="2400" b="1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 defTabSz="914378">
                <a:spcBef>
                  <a:spcPct val="0"/>
                </a:spcBef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服务种类</a:t>
              </a:r>
            </a:p>
          </p:txBody>
        </p:sp>
        <p:sp>
          <p:nvSpPr>
            <p:cNvPr id="32" name="ïṧ1ïde">
              <a:extLst>
                <a:ext uri="{FF2B5EF4-FFF2-40B4-BE49-F238E27FC236}">
                  <a16:creationId xmlns:a16="http://schemas.microsoft.com/office/drawing/2014/main" id="{306D09DB-D983-4A87-AD02-55834285065A}"/>
                </a:ext>
              </a:extLst>
            </p:cNvPr>
            <p:cNvSpPr txBox="1"/>
            <p:nvPr/>
          </p:nvSpPr>
          <p:spPr>
            <a:xfrm>
              <a:off x="1906829" y="1770735"/>
              <a:ext cx="2578029" cy="7250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投资咨询</a:t>
              </a:r>
            </a:p>
          </p:txBody>
        </p:sp>
        <p:sp>
          <p:nvSpPr>
            <p:cNvPr id="30" name="îṧ1îḑê">
              <a:extLst>
                <a:ext uri="{FF2B5EF4-FFF2-40B4-BE49-F238E27FC236}">
                  <a16:creationId xmlns:a16="http://schemas.microsoft.com/office/drawing/2014/main" id="{0BC64E66-F74A-4BAC-A208-597DD403CEC6}"/>
                </a:ext>
              </a:extLst>
            </p:cNvPr>
            <p:cNvSpPr txBox="1"/>
            <p:nvPr/>
          </p:nvSpPr>
          <p:spPr>
            <a:xfrm>
              <a:off x="7352176" y="4726984"/>
              <a:ext cx="1991823" cy="7250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</a:rPr>
                <a:t>   招标</a:t>
              </a: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代理</a:t>
              </a:r>
            </a:p>
          </p:txBody>
        </p:sp>
        <p:sp>
          <p:nvSpPr>
            <p:cNvPr id="28" name="ïṩļiḍè">
              <a:extLst>
                <a:ext uri="{FF2B5EF4-FFF2-40B4-BE49-F238E27FC236}">
                  <a16:creationId xmlns:a16="http://schemas.microsoft.com/office/drawing/2014/main" id="{42961D2A-4203-4C11-A1B4-CA364B446957}"/>
                </a:ext>
              </a:extLst>
            </p:cNvPr>
            <p:cNvSpPr txBox="1"/>
            <p:nvPr/>
          </p:nvSpPr>
          <p:spPr>
            <a:xfrm>
              <a:off x="2061035" y="4651701"/>
              <a:ext cx="2578029" cy="7250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勘察、设计</a:t>
              </a:r>
            </a:p>
          </p:txBody>
        </p:sp>
        <p:sp>
          <p:nvSpPr>
            <p:cNvPr id="26" name="ïśľíḋé">
              <a:extLst>
                <a:ext uri="{FF2B5EF4-FFF2-40B4-BE49-F238E27FC236}">
                  <a16:creationId xmlns:a16="http://schemas.microsoft.com/office/drawing/2014/main" id="{00C07E41-8446-4507-84DB-F28CCEFE55FC}"/>
                </a:ext>
              </a:extLst>
            </p:cNvPr>
            <p:cNvSpPr txBox="1"/>
            <p:nvPr/>
          </p:nvSpPr>
          <p:spPr>
            <a:xfrm>
              <a:off x="965196" y="3246750"/>
              <a:ext cx="2578028" cy="7250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监理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24" name="işļïḑe">
              <a:extLst>
                <a:ext uri="{FF2B5EF4-FFF2-40B4-BE49-F238E27FC236}">
                  <a16:creationId xmlns:a16="http://schemas.microsoft.com/office/drawing/2014/main" id="{726F5595-2AD5-492C-A71E-A9E77D2B40C3}"/>
                </a:ext>
              </a:extLst>
            </p:cNvPr>
            <p:cNvSpPr txBox="1"/>
            <p:nvPr/>
          </p:nvSpPr>
          <p:spPr>
            <a:xfrm>
              <a:off x="8388973" y="3188874"/>
              <a:ext cx="2578029" cy="7250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造价</a:t>
              </a:r>
            </a:p>
          </p:txBody>
        </p:sp>
      </p:grpSp>
      <p:pic>
        <p:nvPicPr>
          <p:cNvPr id="42" name="Picture 2" descr="C:\Users\liujunjun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44" name="矩形 43"/>
          <p:cNvSpPr/>
          <p:nvPr/>
        </p:nvSpPr>
        <p:spPr>
          <a:xfrm>
            <a:off x="1689301" y="764561"/>
            <a:ext cx="7370423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本质是项目管理服务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532" y="2655943"/>
            <a:ext cx="4166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国家发展改革委</a:t>
            </a:r>
            <a:endParaRPr lang="en-US" altLang="zh-CN" sz="2000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zh-CN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住房城乡建设部</a:t>
            </a:r>
            <a:endParaRPr lang="en-US" altLang="zh-CN" sz="2000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endParaRPr lang="en-US" altLang="zh-CN" sz="2000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zh-CN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《关于推进全过程工程咨询</a:t>
            </a:r>
            <a:endParaRPr lang="en-US" altLang="zh-CN" sz="2000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zh-CN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服务发展的指导意见》</a:t>
            </a:r>
            <a:endParaRPr lang="en-US" altLang="zh-CN" sz="2000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5736" y="2207102"/>
            <a:ext cx="185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项目管理</a:t>
            </a:r>
          </a:p>
        </p:txBody>
      </p:sp>
    </p:spTree>
    <p:extLst>
      <p:ext uri="{BB962C8B-B14F-4D97-AF65-F5344CB8AC3E}">
        <p14:creationId xmlns:p14="http://schemas.microsoft.com/office/powerpoint/2010/main" val="223682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liujunjun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2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" y="11875"/>
            <a:ext cx="3638550" cy="923925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1703591" y="769323"/>
            <a:ext cx="7370423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工作特点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9400EE3-4AA9-4939-9EB5-66851178FD43}"/>
              </a:ext>
            </a:extLst>
          </p:cNvPr>
          <p:cNvCxnSpPr/>
          <p:nvPr/>
        </p:nvCxnSpPr>
        <p:spPr>
          <a:xfrm>
            <a:off x="3666661" y="1548146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4CA27F-9D41-4400-BE27-7F608690E8B6}"/>
              </a:ext>
            </a:extLst>
          </p:cNvPr>
          <p:cNvGrpSpPr/>
          <p:nvPr/>
        </p:nvGrpSpPr>
        <p:grpSpPr>
          <a:xfrm>
            <a:off x="1394457" y="2677290"/>
            <a:ext cx="1512000" cy="1512000"/>
            <a:chOff x="1512146" y="2496224"/>
            <a:chExt cx="1512000" cy="1512000"/>
          </a:xfrm>
        </p:grpSpPr>
        <p:grpSp>
          <p:nvGrpSpPr>
            <p:cNvPr id="13" name="原创设计师QQ598969553     _3">
              <a:extLst>
                <a:ext uri="{FF2B5EF4-FFF2-40B4-BE49-F238E27FC236}">
                  <a16:creationId xmlns:a16="http://schemas.microsoft.com/office/drawing/2014/main" id="{AF20A410-850D-4BCC-9622-40DA71704F22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4">
                <a:extLst>
                  <a:ext uri="{FF2B5EF4-FFF2-40B4-BE49-F238E27FC236}">
                    <a16:creationId xmlns:a16="http://schemas.microsoft.com/office/drawing/2014/main" id="{E888A9AE-331E-47D3-9DC9-F15E93CE5CD3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955857A-9921-4671-8044-B89D7D19E822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4" name="原创设计师QQ598969553     _22">
              <a:extLst>
                <a:ext uri="{FF2B5EF4-FFF2-40B4-BE49-F238E27FC236}">
                  <a16:creationId xmlns:a16="http://schemas.microsoft.com/office/drawing/2014/main" id="{96490331-C656-470F-A77B-65710F2019DC}"/>
                </a:ext>
              </a:extLst>
            </p:cNvPr>
            <p:cNvSpPr txBox="1"/>
            <p:nvPr/>
          </p:nvSpPr>
          <p:spPr>
            <a:xfrm>
              <a:off x="1540151" y="3065886"/>
              <a:ext cx="140080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rgbClr val="080808"/>
                  </a:solidFill>
                </a:rPr>
                <a:t>特点</a:t>
              </a:r>
              <a:endParaRPr lang="en-US" altLang="zh-CN" sz="240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6A2CAB-7871-4F7D-9AAC-26BA8750744B}"/>
              </a:ext>
            </a:extLst>
          </p:cNvPr>
          <p:cNvGrpSpPr/>
          <p:nvPr/>
        </p:nvGrpSpPr>
        <p:grpSpPr>
          <a:xfrm>
            <a:off x="3369653" y="1863344"/>
            <a:ext cx="4450950" cy="573003"/>
            <a:chOff x="3713677" y="1809026"/>
            <a:chExt cx="4450950" cy="573003"/>
          </a:xfrm>
        </p:grpSpPr>
        <p:sp>
          <p:nvSpPr>
            <p:cNvPr id="7" name="原创设计师QQ598969553     _16">
              <a:extLst>
                <a:ext uri="{FF2B5EF4-FFF2-40B4-BE49-F238E27FC236}">
                  <a16:creationId xmlns:a16="http://schemas.microsoft.com/office/drawing/2014/main" id="{B2385583-34C5-4691-8FA6-D577E33D31C8}"/>
                </a:ext>
              </a:extLst>
            </p:cNvPr>
            <p:cNvSpPr/>
            <p:nvPr/>
          </p:nvSpPr>
          <p:spPr>
            <a:xfrm>
              <a:off x="3713677" y="1809026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43F433C-FEB0-40F6-A619-D1E50EA4C7BF}"/>
                </a:ext>
              </a:extLst>
            </p:cNvPr>
            <p:cNvSpPr txBox="1"/>
            <p:nvPr/>
          </p:nvSpPr>
          <p:spPr>
            <a:xfrm>
              <a:off x="4415587" y="1893270"/>
              <a:ext cx="3749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覆盖项目建设全过程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D44ED1E-A23A-4E22-A829-325DA75DAB3B}"/>
              </a:ext>
            </a:extLst>
          </p:cNvPr>
          <p:cNvGrpSpPr/>
          <p:nvPr/>
        </p:nvGrpSpPr>
        <p:grpSpPr>
          <a:xfrm>
            <a:off x="3368557" y="2533176"/>
            <a:ext cx="4452046" cy="573003"/>
            <a:chOff x="3712581" y="2478858"/>
            <a:chExt cx="4452046" cy="573003"/>
          </a:xfrm>
        </p:grpSpPr>
        <p:sp>
          <p:nvSpPr>
            <p:cNvPr id="8" name="原创设计师QQ598969553     _17">
              <a:extLst>
                <a:ext uri="{FF2B5EF4-FFF2-40B4-BE49-F238E27FC236}">
                  <a16:creationId xmlns:a16="http://schemas.microsoft.com/office/drawing/2014/main" id="{043D208D-E4DB-43A5-AD0E-8E31358C13AA}"/>
                </a:ext>
              </a:extLst>
            </p:cNvPr>
            <p:cNvSpPr/>
            <p:nvPr/>
          </p:nvSpPr>
          <p:spPr>
            <a:xfrm>
              <a:off x="3712581" y="2478858"/>
              <a:ext cx="605231" cy="5730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9358BD3-1E49-4417-ADDC-2AF3AC9E958B}"/>
                </a:ext>
              </a:extLst>
            </p:cNvPr>
            <p:cNvSpPr txBox="1"/>
            <p:nvPr/>
          </p:nvSpPr>
          <p:spPr>
            <a:xfrm>
              <a:off x="4415587" y="2563102"/>
              <a:ext cx="3749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全员全要素的质量管理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24D7C4C-A9F8-44D9-A97C-AF5693C98F26}"/>
              </a:ext>
            </a:extLst>
          </p:cNvPr>
          <p:cNvGrpSpPr/>
          <p:nvPr/>
        </p:nvGrpSpPr>
        <p:grpSpPr>
          <a:xfrm>
            <a:off x="3368368" y="3203008"/>
            <a:ext cx="6446192" cy="573003"/>
            <a:chOff x="3712392" y="3148690"/>
            <a:chExt cx="6446192" cy="573003"/>
          </a:xfrm>
        </p:grpSpPr>
        <p:sp>
          <p:nvSpPr>
            <p:cNvPr id="9" name="原创设计师QQ598969553     _18">
              <a:extLst>
                <a:ext uri="{FF2B5EF4-FFF2-40B4-BE49-F238E27FC236}">
                  <a16:creationId xmlns:a16="http://schemas.microsoft.com/office/drawing/2014/main" id="{217DA718-0626-4A0F-9BD5-CDF342CDC5A5}"/>
                </a:ext>
              </a:extLst>
            </p:cNvPr>
            <p:cNvSpPr/>
            <p:nvPr/>
          </p:nvSpPr>
          <p:spPr>
            <a:xfrm>
              <a:off x="3712392" y="3148690"/>
              <a:ext cx="605231" cy="5730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FFF9D21-77FD-4DF4-A8CF-0B3AC45400AA}"/>
                </a:ext>
              </a:extLst>
            </p:cNvPr>
            <p:cNvSpPr txBox="1"/>
            <p:nvPr/>
          </p:nvSpPr>
          <p:spPr>
            <a:xfrm>
              <a:off x="4415586" y="3232934"/>
              <a:ext cx="5742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更加强调质量管理体系和质量管理行为的作用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EE70A2E-5EB8-4740-97E8-A7FFC9F81236}"/>
              </a:ext>
            </a:extLst>
          </p:cNvPr>
          <p:cNvGrpSpPr/>
          <p:nvPr/>
        </p:nvGrpSpPr>
        <p:grpSpPr>
          <a:xfrm>
            <a:off x="3369698" y="4542673"/>
            <a:ext cx="4450905" cy="573003"/>
            <a:chOff x="3713722" y="4488355"/>
            <a:chExt cx="4450905" cy="573003"/>
          </a:xfrm>
        </p:grpSpPr>
        <p:sp>
          <p:nvSpPr>
            <p:cNvPr id="11" name="原创设计师QQ598969553     _20">
              <a:extLst>
                <a:ext uri="{FF2B5EF4-FFF2-40B4-BE49-F238E27FC236}">
                  <a16:creationId xmlns:a16="http://schemas.microsoft.com/office/drawing/2014/main" id="{BB02CBFA-7911-4243-BB9E-74432FE726C2}"/>
                </a:ext>
              </a:extLst>
            </p:cNvPr>
            <p:cNvSpPr/>
            <p:nvPr/>
          </p:nvSpPr>
          <p:spPr>
            <a:xfrm>
              <a:off x="3713722" y="4488355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59306D8-B9B7-4ABB-AA8F-88BF42CDFAE2}"/>
                </a:ext>
              </a:extLst>
            </p:cNvPr>
            <p:cNvSpPr txBox="1"/>
            <p:nvPr/>
          </p:nvSpPr>
          <p:spPr>
            <a:xfrm>
              <a:off x="4415587" y="4572599"/>
              <a:ext cx="3749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基于合同约定提供服务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3590E00-42AD-4AD0-A379-DA91C3698818}"/>
              </a:ext>
            </a:extLst>
          </p:cNvPr>
          <p:cNvGrpSpPr/>
          <p:nvPr/>
        </p:nvGrpSpPr>
        <p:grpSpPr>
          <a:xfrm>
            <a:off x="3367272" y="3872840"/>
            <a:ext cx="5368855" cy="573003"/>
            <a:chOff x="3711296" y="3818522"/>
            <a:chExt cx="5368855" cy="573003"/>
          </a:xfrm>
        </p:grpSpPr>
        <p:sp>
          <p:nvSpPr>
            <p:cNvPr id="10" name="原创设计师QQ598969553     _19">
              <a:extLst>
                <a:ext uri="{FF2B5EF4-FFF2-40B4-BE49-F238E27FC236}">
                  <a16:creationId xmlns:a16="http://schemas.microsoft.com/office/drawing/2014/main" id="{7E787D49-E027-416C-9609-FE13830958A1}"/>
                </a:ext>
              </a:extLst>
            </p:cNvPr>
            <p:cNvSpPr/>
            <p:nvPr/>
          </p:nvSpPr>
          <p:spPr>
            <a:xfrm>
              <a:off x="3711296" y="3818522"/>
              <a:ext cx="605231" cy="573003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+mj-ea"/>
                  <a:ea typeface="+mj-ea"/>
                </a:rPr>
                <a:t>4</a:t>
              </a:r>
              <a:endParaRPr lang="zh-CN" altLang="en-US" sz="2400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A8156E0-B76D-43F3-87BF-1C6E49D58AD0}"/>
                </a:ext>
              </a:extLst>
            </p:cNvPr>
            <p:cNvSpPr txBox="1"/>
            <p:nvPr/>
          </p:nvSpPr>
          <p:spPr>
            <a:xfrm>
              <a:off x="4415586" y="3902766"/>
              <a:ext cx="4664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更加结合工程建设行业实际情况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93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25260" y="427"/>
            <a:ext cx="12354838" cy="6857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1054968" y="3058070"/>
            <a:ext cx="1001485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prstClr val="white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建设工程全过程质量控制管理咨询</a:t>
            </a:r>
            <a:endParaRPr lang="en-US" altLang="zh-CN" sz="4400" dirty="0">
              <a:solidFill>
                <a:prstClr val="white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项目和专家参与工作说明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8589" y="2059889"/>
            <a:ext cx="4176463" cy="830997"/>
            <a:chOff x="2339752" y="2874290"/>
            <a:chExt cx="4176463" cy="830997"/>
          </a:xfrm>
        </p:grpSpPr>
        <p:sp>
          <p:nvSpPr>
            <p:cNvPr id="42" name="矩形 41"/>
            <p:cNvSpPr/>
            <p:nvPr/>
          </p:nvSpPr>
          <p:spPr>
            <a:xfrm>
              <a:off x="4355976" y="2874290"/>
              <a:ext cx="21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latin typeface="Bernard MT Condensed" panose="02050806060905020404" pitchFamily="18" charset="0"/>
                  <a:ea typeface="微软雅黑" panose="020B0503020204020204" charset="-122"/>
                </a:rPr>
                <a:t>Part 5</a:t>
              </a:r>
              <a:endParaRPr lang="zh-CN" altLang="en-US" sz="4800" dirty="0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339752" y="3221214"/>
              <a:ext cx="2260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prstClr val="white"/>
                  </a:solidFill>
                  <a:latin typeface="Century Gothic" panose="020B0502020202020204" pitchFamily="34" charset="0"/>
                  <a:ea typeface="微软雅黑" panose="020B0503020204020204" charset="-122"/>
                  <a:sym typeface="Calibri" panose="020F0502020204030204" pitchFamily="34" charset="0"/>
                </a:rPr>
                <a:t>Quality</a:t>
              </a:r>
              <a:endParaRPr lang="en-US" altLang="zh-CN" dirty="0">
                <a:solidFill>
                  <a:prstClr val="white"/>
                </a:solidFill>
                <a:latin typeface="Century Gothic" panose="020B0502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38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liujunjun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2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" y="11875"/>
            <a:ext cx="3638550" cy="923925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1703591" y="769323"/>
            <a:ext cx="7370423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建设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项目参与条件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9400EE3-4AA9-4939-9EB5-66851178FD43}"/>
              </a:ext>
            </a:extLst>
          </p:cNvPr>
          <p:cNvCxnSpPr/>
          <p:nvPr/>
        </p:nvCxnSpPr>
        <p:spPr>
          <a:xfrm>
            <a:off x="3666661" y="1548146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B1995FE-17CD-4639-B094-8AA09C7137F5}"/>
              </a:ext>
            </a:extLst>
          </p:cNvPr>
          <p:cNvGrpSpPr/>
          <p:nvPr/>
        </p:nvGrpSpPr>
        <p:grpSpPr>
          <a:xfrm>
            <a:off x="1394457" y="2677290"/>
            <a:ext cx="1512000" cy="1512000"/>
            <a:chOff x="1394457" y="2677290"/>
            <a:chExt cx="1512000" cy="1512000"/>
          </a:xfrm>
        </p:grpSpPr>
        <p:grpSp>
          <p:nvGrpSpPr>
            <p:cNvPr id="13" name="原创设计师QQ598969553     _3">
              <a:extLst>
                <a:ext uri="{FF2B5EF4-FFF2-40B4-BE49-F238E27FC236}">
                  <a16:creationId xmlns:a16="http://schemas.microsoft.com/office/drawing/2014/main" id="{AF20A410-850D-4BCC-9622-40DA71704F22}"/>
                </a:ext>
              </a:extLst>
            </p:cNvPr>
            <p:cNvGrpSpPr/>
            <p:nvPr/>
          </p:nvGrpSpPr>
          <p:grpSpPr>
            <a:xfrm>
              <a:off x="1394457" y="2677290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4">
                <a:extLst>
                  <a:ext uri="{FF2B5EF4-FFF2-40B4-BE49-F238E27FC236}">
                    <a16:creationId xmlns:a16="http://schemas.microsoft.com/office/drawing/2014/main" id="{E888A9AE-331E-47D3-9DC9-F15E93CE5CD3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955857A-9921-4671-8044-B89D7D19E822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原创设计师QQ598969553     _22">
              <a:extLst>
                <a:ext uri="{FF2B5EF4-FFF2-40B4-BE49-F238E27FC236}">
                  <a16:creationId xmlns:a16="http://schemas.microsoft.com/office/drawing/2014/main" id="{96490331-C656-470F-A77B-65710F2019DC}"/>
                </a:ext>
              </a:extLst>
            </p:cNvPr>
            <p:cNvSpPr txBox="1"/>
            <p:nvPr/>
          </p:nvSpPr>
          <p:spPr>
            <a:xfrm>
              <a:off x="1450053" y="3063958"/>
              <a:ext cx="14008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rgbClr val="080808"/>
                  </a:solidFill>
                </a:rPr>
                <a:t>参与项</a:t>
              </a:r>
              <a:endParaRPr lang="en-US" altLang="zh-CN" sz="2400" dirty="0">
                <a:solidFill>
                  <a:srgbClr val="080808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rgbClr val="080808"/>
                  </a:solidFill>
                </a:rPr>
                <a:t>目条件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7" name="原创设计师QQ598969553     _16">
            <a:extLst>
              <a:ext uri="{FF2B5EF4-FFF2-40B4-BE49-F238E27FC236}">
                <a16:creationId xmlns:a16="http://schemas.microsoft.com/office/drawing/2014/main" id="{B2385583-34C5-4691-8FA6-D577E33D31C8}"/>
              </a:ext>
            </a:extLst>
          </p:cNvPr>
          <p:cNvSpPr/>
          <p:nvPr/>
        </p:nvSpPr>
        <p:spPr>
          <a:xfrm>
            <a:off x="3369653" y="1863344"/>
            <a:ext cx="605231" cy="57300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3F433C-FEB0-40F6-A619-D1E50EA4C7BF}"/>
              </a:ext>
            </a:extLst>
          </p:cNvPr>
          <p:cNvSpPr txBox="1"/>
          <p:nvPr/>
        </p:nvSpPr>
        <p:spPr>
          <a:xfrm>
            <a:off x="4071562" y="1947588"/>
            <a:ext cx="600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建设程序合法合规的拟建或在建工程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原创设计师QQ598969553     _17">
            <a:extLst>
              <a:ext uri="{FF2B5EF4-FFF2-40B4-BE49-F238E27FC236}">
                <a16:creationId xmlns:a16="http://schemas.microsoft.com/office/drawing/2014/main" id="{043D208D-E4DB-43A5-AD0E-8E31358C13AA}"/>
              </a:ext>
            </a:extLst>
          </p:cNvPr>
          <p:cNvSpPr/>
          <p:nvPr/>
        </p:nvSpPr>
        <p:spPr>
          <a:xfrm>
            <a:off x="3368557" y="2533176"/>
            <a:ext cx="605231" cy="573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358BD3-1E49-4417-ADDC-2AF3AC9E958B}"/>
              </a:ext>
            </a:extLst>
          </p:cNvPr>
          <p:cNvSpPr txBox="1"/>
          <p:nvPr/>
        </p:nvSpPr>
        <p:spPr>
          <a:xfrm>
            <a:off x="4071563" y="2617420"/>
            <a:ext cx="6005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符合国家倡导的发展方向和产业政策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原创设计师QQ598969553     _18">
            <a:extLst>
              <a:ext uri="{FF2B5EF4-FFF2-40B4-BE49-F238E27FC236}">
                <a16:creationId xmlns:a16="http://schemas.microsoft.com/office/drawing/2014/main" id="{217DA718-0626-4A0F-9BD5-CDF342CDC5A5}"/>
              </a:ext>
            </a:extLst>
          </p:cNvPr>
          <p:cNvSpPr/>
          <p:nvPr/>
        </p:nvSpPr>
        <p:spPr>
          <a:xfrm>
            <a:off x="3368368" y="3203008"/>
            <a:ext cx="605231" cy="57300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FFF9D21-77FD-4DF4-A8CF-0B3AC45400AA}"/>
              </a:ext>
            </a:extLst>
          </p:cNvPr>
          <p:cNvSpPr txBox="1"/>
          <p:nvPr/>
        </p:nvSpPr>
        <p:spPr>
          <a:xfrm>
            <a:off x="4071562" y="3287252"/>
            <a:ext cx="767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具有独立的设计文件和施工条件，建成后具有完整使用功能</a:t>
            </a:r>
          </a:p>
        </p:txBody>
      </p:sp>
      <p:sp>
        <p:nvSpPr>
          <p:cNvPr id="11" name="原创设计师QQ598969553     _20">
            <a:extLst>
              <a:ext uri="{FF2B5EF4-FFF2-40B4-BE49-F238E27FC236}">
                <a16:creationId xmlns:a16="http://schemas.microsoft.com/office/drawing/2014/main" id="{BB02CBFA-7911-4243-BB9E-74432FE726C2}"/>
              </a:ext>
            </a:extLst>
          </p:cNvPr>
          <p:cNvSpPr/>
          <p:nvPr/>
        </p:nvSpPr>
        <p:spPr>
          <a:xfrm>
            <a:off x="3369698" y="4542673"/>
            <a:ext cx="605231" cy="57300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59306D8-B9B7-4ABB-AA8F-88BF42CDFAE2}"/>
              </a:ext>
            </a:extLst>
          </p:cNvPr>
          <p:cNvSpPr txBox="1"/>
          <p:nvPr/>
        </p:nvSpPr>
        <p:spPr>
          <a:xfrm>
            <a:off x="4071562" y="4626917"/>
            <a:ext cx="6439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注重科技创新和新技术应用，践行绿色建造理念</a:t>
            </a:r>
          </a:p>
        </p:txBody>
      </p:sp>
      <p:sp>
        <p:nvSpPr>
          <p:cNvPr id="10" name="原创设计师QQ598969553     _19">
            <a:extLst>
              <a:ext uri="{FF2B5EF4-FFF2-40B4-BE49-F238E27FC236}">
                <a16:creationId xmlns:a16="http://schemas.microsoft.com/office/drawing/2014/main" id="{7E787D49-E027-416C-9609-FE13830958A1}"/>
              </a:ext>
            </a:extLst>
          </p:cNvPr>
          <p:cNvSpPr/>
          <p:nvPr/>
        </p:nvSpPr>
        <p:spPr>
          <a:xfrm>
            <a:off x="3367272" y="3872840"/>
            <a:ext cx="605231" cy="573003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8156E0-B76D-43F3-87BF-1C6E49D58AD0}"/>
              </a:ext>
            </a:extLst>
          </p:cNvPr>
          <p:cNvSpPr txBox="1"/>
          <p:nvPr/>
        </p:nvSpPr>
        <p:spPr>
          <a:xfrm>
            <a:off x="4071562" y="3957084"/>
            <a:ext cx="756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具有一定的影响力、代表性和先进性</a:t>
            </a:r>
          </a:p>
        </p:txBody>
      </p:sp>
    </p:spTree>
    <p:extLst>
      <p:ext uri="{BB962C8B-B14F-4D97-AF65-F5344CB8AC3E}">
        <p14:creationId xmlns:p14="http://schemas.microsoft.com/office/powerpoint/2010/main" val="224440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D6D093A0-52E6-417A-85A2-2AA8B9E4F5C9}"/>
              </a:ext>
            </a:extLst>
          </p:cNvPr>
          <p:cNvCxnSpPr>
            <a:cxnSpLocks/>
          </p:cNvCxnSpPr>
          <p:nvPr/>
        </p:nvCxnSpPr>
        <p:spPr>
          <a:xfrm>
            <a:off x="1851584" y="3675616"/>
            <a:ext cx="8568000" cy="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1705319" y="761992"/>
            <a:ext cx="781027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项目参与工作流程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1DA5A3C-F843-42F8-95CE-12E3535B1BF4}"/>
              </a:ext>
            </a:extLst>
          </p:cNvPr>
          <p:cNvSpPr txBox="1"/>
          <p:nvPr/>
        </p:nvSpPr>
        <p:spPr>
          <a:xfrm>
            <a:off x="9236236" y="33985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" pitchFamily="2" charset="0"/>
              <a:ea typeface="微软雅黑" panose="020B0503020204020204" pitchFamily="34" charset="-122"/>
              <a:cs typeface="+mn-cs"/>
              <a:sym typeface="Bebas" pitchFamily="2" charset="0"/>
            </a:endParaRPr>
          </a:p>
        </p:txBody>
      </p:sp>
      <p:sp>
        <p:nvSpPr>
          <p:cNvPr id="51" name="TextBox 39">
            <a:extLst>
              <a:ext uri="{FF2B5EF4-FFF2-40B4-BE49-F238E27FC236}">
                <a16:creationId xmlns:a16="http://schemas.microsoft.com/office/drawing/2014/main" id="{BFC8D87F-E08C-49C8-A144-13F8F0B649ED}"/>
              </a:ext>
            </a:extLst>
          </p:cNvPr>
          <p:cNvSpPr txBox="1"/>
          <p:nvPr/>
        </p:nvSpPr>
        <p:spPr>
          <a:xfrm>
            <a:off x="5248314" y="33985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" pitchFamily="2" charset="0"/>
              <a:ea typeface="微软雅黑" panose="020B0503020204020204" pitchFamily="34" charset="-122"/>
              <a:cs typeface="+mn-cs"/>
              <a:sym typeface="Bebas" pitchFamily="2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4B21918E-175E-4E4F-8255-60C29F378F60}"/>
              </a:ext>
            </a:extLst>
          </p:cNvPr>
          <p:cNvSpPr txBox="1"/>
          <p:nvPr/>
        </p:nvSpPr>
        <p:spPr>
          <a:xfrm>
            <a:off x="3975123" y="33985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rPr>
              <a:t>2</a:t>
            </a: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D8C3E922-0E6A-4320-B6D1-4BDDC4EB2CEA}"/>
              </a:ext>
            </a:extLst>
          </p:cNvPr>
          <p:cNvSpPr txBox="1"/>
          <p:nvPr/>
        </p:nvSpPr>
        <p:spPr>
          <a:xfrm>
            <a:off x="6653444" y="33985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rPr>
              <a:t>4</a:t>
            </a:r>
          </a:p>
        </p:txBody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1111718F-C818-448D-ACC3-A42C5AD23D5C}"/>
              </a:ext>
            </a:extLst>
          </p:cNvPr>
          <p:cNvSpPr txBox="1"/>
          <p:nvPr/>
        </p:nvSpPr>
        <p:spPr>
          <a:xfrm>
            <a:off x="7953806" y="33985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" pitchFamily="2" charset="0"/>
              <a:ea typeface="微软雅黑" panose="020B0503020204020204" pitchFamily="34" charset="-122"/>
              <a:cs typeface="+mn-cs"/>
              <a:sym typeface="Bebas" pitchFamily="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AF3A82D-3A7F-47DA-B708-97D55ED83B70}"/>
              </a:ext>
            </a:extLst>
          </p:cNvPr>
          <p:cNvGrpSpPr/>
          <p:nvPr/>
        </p:nvGrpSpPr>
        <p:grpSpPr>
          <a:xfrm>
            <a:off x="2117775" y="1668669"/>
            <a:ext cx="2463265" cy="1278833"/>
            <a:chOff x="2117775" y="1622552"/>
            <a:chExt cx="2463265" cy="1278833"/>
          </a:xfrm>
        </p:grpSpPr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A2326BB0-A5A3-4322-A569-DAA9D9147D2A}"/>
                </a:ext>
              </a:extLst>
            </p:cNvPr>
            <p:cNvSpPr txBox="1"/>
            <p:nvPr/>
          </p:nvSpPr>
          <p:spPr>
            <a:xfrm>
              <a:off x="2117775" y="2501275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提出需求</a:t>
              </a:r>
            </a:p>
          </p:txBody>
        </p:sp>
        <p:cxnSp>
          <p:nvCxnSpPr>
            <p:cNvPr id="38" name="Straight Connector 24">
              <a:extLst>
                <a:ext uri="{FF2B5EF4-FFF2-40B4-BE49-F238E27FC236}">
                  <a16:creationId xmlns:a16="http://schemas.microsoft.com/office/drawing/2014/main" id="{572282E0-D6E3-4F7A-B050-46125A40EBA8}"/>
                </a:ext>
              </a:extLst>
            </p:cNvPr>
            <p:cNvCxnSpPr/>
            <p:nvPr/>
          </p:nvCxnSpPr>
          <p:spPr>
            <a:xfrm flipV="1">
              <a:off x="2720188" y="1918358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7AFEF86-7493-4771-871C-B027F38963D4}"/>
                </a:ext>
              </a:extLst>
            </p:cNvPr>
            <p:cNvSpPr txBox="1"/>
            <p:nvPr/>
          </p:nvSpPr>
          <p:spPr>
            <a:xfrm>
              <a:off x="2729241" y="1622552"/>
              <a:ext cx="1851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提出咨询需求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协会审核签批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37DBFC7-43B9-4632-A349-72925DA7E1DB}"/>
              </a:ext>
            </a:extLst>
          </p:cNvPr>
          <p:cNvGrpSpPr/>
          <p:nvPr/>
        </p:nvGrpSpPr>
        <p:grpSpPr>
          <a:xfrm>
            <a:off x="3501954" y="4382490"/>
            <a:ext cx="2462748" cy="1565802"/>
            <a:chOff x="3501954" y="4317318"/>
            <a:chExt cx="2462748" cy="1565802"/>
          </a:xfrm>
        </p:grpSpPr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CDD9181F-8961-4763-B1DC-8B8D419A4D53}"/>
                </a:ext>
              </a:extLst>
            </p:cNvPr>
            <p:cNvSpPr txBox="1"/>
            <p:nvPr/>
          </p:nvSpPr>
          <p:spPr>
            <a:xfrm>
              <a:off x="3501954" y="4317318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洽商协议</a:t>
              </a:r>
            </a:p>
          </p:txBody>
        </p:sp>
        <p:cxnSp>
          <p:nvCxnSpPr>
            <p:cNvPr id="44" name="Straight Connector 30">
              <a:extLst>
                <a:ext uri="{FF2B5EF4-FFF2-40B4-BE49-F238E27FC236}">
                  <a16:creationId xmlns:a16="http://schemas.microsoft.com/office/drawing/2014/main" id="{F0414F6F-50F9-44FA-9CF8-02464B9D5AC4}"/>
                </a:ext>
              </a:extLst>
            </p:cNvPr>
            <p:cNvCxnSpPr/>
            <p:nvPr/>
          </p:nvCxnSpPr>
          <p:spPr>
            <a:xfrm rot="10800000" flipV="1">
              <a:off x="4104391" y="4772472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FBF38D8-BD91-475A-BAF9-1C126FEA714A}"/>
                </a:ext>
              </a:extLst>
            </p:cNvPr>
            <p:cNvSpPr txBox="1"/>
            <p:nvPr/>
          </p:nvSpPr>
          <p:spPr>
            <a:xfrm>
              <a:off x="4112903" y="4959790"/>
              <a:ext cx="185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洽商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协议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专家组成立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方案确定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867D715-9ED8-401C-ABF9-09B151FAD4A0}"/>
              </a:ext>
            </a:extLst>
          </p:cNvPr>
          <p:cNvGrpSpPr/>
          <p:nvPr/>
        </p:nvGrpSpPr>
        <p:grpSpPr>
          <a:xfrm>
            <a:off x="4819188" y="1658110"/>
            <a:ext cx="2467317" cy="1289392"/>
            <a:chOff x="4819188" y="1754868"/>
            <a:chExt cx="2467317" cy="1289392"/>
          </a:xfrm>
        </p:grpSpPr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03167D0C-4144-434A-BD16-47536DA65A20}"/>
                </a:ext>
              </a:extLst>
            </p:cNvPr>
            <p:cNvSpPr txBox="1"/>
            <p:nvPr/>
          </p:nvSpPr>
          <p:spPr>
            <a:xfrm>
              <a:off x="4819188" y="264415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平台注册</a:t>
              </a:r>
            </a:p>
          </p:txBody>
        </p:sp>
        <p:cxnSp>
          <p:nvCxnSpPr>
            <p:cNvPr id="41" name="Straight Connector 27">
              <a:extLst>
                <a:ext uri="{FF2B5EF4-FFF2-40B4-BE49-F238E27FC236}">
                  <a16:creationId xmlns:a16="http://schemas.microsoft.com/office/drawing/2014/main" id="{B91C59EE-6DD7-4195-A7E2-B029C5F846DA}"/>
                </a:ext>
              </a:extLst>
            </p:cNvPr>
            <p:cNvCxnSpPr/>
            <p:nvPr/>
          </p:nvCxnSpPr>
          <p:spPr>
            <a:xfrm flipV="1">
              <a:off x="5423433" y="2061233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8BF8D89-77C3-4027-85F4-E30781D7AE88}"/>
                </a:ext>
              </a:extLst>
            </p:cNvPr>
            <p:cNvSpPr txBox="1"/>
            <p:nvPr/>
          </p:nvSpPr>
          <p:spPr>
            <a:xfrm>
              <a:off x="5434706" y="1754868"/>
              <a:ext cx="1851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平台注册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填报资料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18D243D-B6F4-40D1-8A12-29587EC84C2A}"/>
              </a:ext>
            </a:extLst>
          </p:cNvPr>
          <p:cNvGrpSpPr/>
          <p:nvPr/>
        </p:nvGrpSpPr>
        <p:grpSpPr>
          <a:xfrm>
            <a:off x="7479400" y="1641309"/>
            <a:ext cx="2484494" cy="1306193"/>
            <a:chOff x="7479400" y="1736559"/>
            <a:chExt cx="2484494" cy="1306193"/>
          </a:xfrm>
        </p:grpSpPr>
        <p:cxnSp>
          <p:nvCxnSpPr>
            <p:cNvPr id="43" name="Straight Connector 27">
              <a:extLst>
                <a:ext uri="{FF2B5EF4-FFF2-40B4-BE49-F238E27FC236}">
                  <a16:creationId xmlns:a16="http://schemas.microsoft.com/office/drawing/2014/main" id="{606DCFFC-FE5C-4788-8759-E821C253807E}"/>
                </a:ext>
              </a:extLst>
            </p:cNvPr>
            <p:cNvCxnSpPr/>
            <p:nvPr/>
          </p:nvCxnSpPr>
          <p:spPr>
            <a:xfrm flipV="1">
              <a:off x="8065540" y="2059725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2AD44E-D48D-403C-A877-E7BC114575BF}"/>
                </a:ext>
              </a:extLst>
            </p:cNvPr>
            <p:cNvGrpSpPr/>
            <p:nvPr/>
          </p:nvGrpSpPr>
          <p:grpSpPr>
            <a:xfrm>
              <a:off x="7479400" y="1736559"/>
              <a:ext cx="2484494" cy="1306193"/>
              <a:chOff x="7479400" y="1736559"/>
              <a:chExt cx="2484494" cy="1306193"/>
            </a:xfrm>
          </p:grpSpPr>
          <p:sp>
            <p:nvSpPr>
              <p:cNvPr id="42" name="TextBox 17">
                <a:extLst>
                  <a:ext uri="{FF2B5EF4-FFF2-40B4-BE49-F238E27FC236}">
                    <a16:creationId xmlns:a16="http://schemas.microsoft.com/office/drawing/2014/main" id="{4265F17F-1C6F-4B59-8B19-4F1972D21639}"/>
                  </a:ext>
                </a:extLst>
              </p:cNvPr>
              <p:cNvSpPr txBox="1"/>
              <p:nvPr/>
            </p:nvSpPr>
            <p:spPr>
              <a:xfrm>
                <a:off x="7479400" y="2642642"/>
                <a:ext cx="1210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Bebas" pitchFamily="2" charset="0"/>
                    <a:ea typeface="微软雅黑" panose="020B0503020204020204" pitchFamily="34" charset="-122"/>
                    <a:cs typeface="+mn-cs"/>
                    <a:sym typeface="Bebas" pitchFamily="2" charset="0"/>
                  </a:rPr>
                  <a:t>咨询服务</a:t>
                </a: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DFA21E39-A80A-4CF9-B89D-612CEB0FF71E}"/>
                  </a:ext>
                </a:extLst>
              </p:cNvPr>
              <p:cNvSpPr txBox="1"/>
              <p:nvPr/>
            </p:nvSpPr>
            <p:spPr>
              <a:xfrm>
                <a:off x="8112095" y="1736559"/>
                <a:ext cx="1851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+mn-cs"/>
                  </a:rPr>
                  <a:t>线上咨询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+mn-cs"/>
                  </a:rPr>
                  <a:t>线下咨询</a:t>
                </a: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4B5E66A-1297-4F01-B326-65A425DB9BE3}"/>
              </a:ext>
            </a:extLst>
          </p:cNvPr>
          <p:cNvGrpSpPr/>
          <p:nvPr/>
        </p:nvGrpSpPr>
        <p:grpSpPr>
          <a:xfrm>
            <a:off x="5926785" y="4382490"/>
            <a:ext cx="2735861" cy="1567309"/>
            <a:chOff x="5926785" y="4315815"/>
            <a:chExt cx="2735861" cy="1567309"/>
          </a:xfrm>
        </p:grpSpPr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D603A1CC-C178-45DA-B955-419A95CC86CF}"/>
                </a:ext>
              </a:extLst>
            </p:cNvPr>
            <p:cNvSpPr txBox="1"/>
            <p:nvPr/>
          </p:nvSpPr>
          <p:spPr>
            <a:xfrm>
              <a:off x="5926785" y="4315815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宣贯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《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规程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》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cxnSp>
          <p:nvCxnSpPr>
            <p:cNvPr id="36" name="Straight Connector 30">
              <a:extLst>
                <a:ext uri="{FF2B5EF4-FFF2-40B4-BE49-F238E27FC236}">
                  <a16:creationId xmlns:a16="http://schemas.microsoft.com/office/drawing/2014/main" id="{FB97AAEB-7126-4316-8D4F-5C4019F1DBF1}"/>
                </a:ext>
              </a:extLst>
            </p:cNvPr>
            <p:cNvCxnSpPr/>
            <p:nvPr/>
          </p:nvCxnSpPr>
          <p:spPr>
            <a:xfrm rot="10800000" flipV="1">
              <a:off x="6782713" y="4770969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ADB0AE41-D9B8-4CD0-A736-76051686648E}"/>
                </a:ext>
              </a:extLst>
            </p:cNvPr>
            <p:cNvSpPr txBox="1"/>
            <p:nvPr/>
          </p:nvSpPr>
          <p:spPr>
            <a:xfrm>
              <a:off x="6810847" y="4959794"/>
              <a:ext cx="185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发放资料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宣贯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《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规程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        《</a:t>
              </a:r>
              <a:r>
                <a:rPr lang="zh-CN" altLang="en-US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导则</a:t>
              </a:r>
              <a:r>
                <a:rPr lang="en-US" altLang="zh-CN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》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888E87-FF67-48FD-B681-1CE754952264}"/>
              </a:ext>
            </a:extLst>
          </p:cNvPr>
          <p:cNvGrpSpPr/>
          <p:nvPr/>
        </p:nvGrpSpPr>
        <p:grpSpPr>
          <a:xfrm>
            <a:off x="8797275" y="4382490"/>
            <a:ext cx="2481841" cy="984742"/>
            <a:chOff x="8797275" y="4326273"/>
            <a:chExt cx="2481841" cy="984742"/>
          </a:xfrm>
        </p:grpSpPr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id="{40D12F50-DADD-4AC9-801B-EAD31D41E6F5}"/>
                </a:ext>
              </a:extLst>
            </p:cNvPr>
            <p:cNvSpPr txBox="1"/>
            <p:nvPr/>
          </p:nvSpPr>
          <p:spPr>
            <a:xfrm>
              <a:off x="8797275" y="432627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审定成果</a:t>
              </a:r>
            </a:p>
          </p:txBody>
        </p:sp>
        <p:cxnSp>
          <p:nvCxnSpPr>
            <p:cNvPr id="47" name="Straight Connector 33">
              <a:extLst>
                <a:ext uri="{FF2B5EF4-FFF2-40B4-BE49-F238E27FC236}">
                  <a16:creationId xmlns:a16="http://schemas.microsoft.com/office/drawing/2014/main" id="{DE7DE6BF-9E48-40B3-87F0-CB8B952A3C35}"/>
                </a:ext>
              </a:extLst>
            </p:cNvPr>
            <p:cNvCxnSpPr/>
            <p:nvPr/>
          </p:nvCxnSpPr>
          <p:spPr>
            <a:xfrm rot="10800000" flipV="1">
              <a:off x="9410608" y="4772472"/>
              <a:ext cx="0" cy="52083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39D665A4-384E-43AD-99CE-6B31A0BB2819}"/>
                </a:ext>
              </a:extLst>
            </p:cNvPr>
            <p:cNvSpPr txBox="1"/>
            <p:nvPr/>
          </p:nvSpPr>
          <p:spPr>
            <a:xfrm>
              <a:off x="9427317" y="4941683"/>
              <a:ext cx="1851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审定咨询成果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6157066-9FD7-4701-8BA3-1E7B7104E0D9}"/>
              </a:ext>
            </a:extLst>
          </p:cNvPr>
          <p:cNvGrpSpPr/>
          <p:nvPr/>
        </p:nvGrpSpPr>
        <p:grpSpPr>
          <a:xfrm>
            <a:off x="7539887" y="2946229"/>
            <a:ext cx="1050303" cy="1224701"/>
            <a:chOff x="7612358" y="3070014"/>
            <a:chExt cx="1050303" cy="1224701"/>
          </a:xfrm>
        </p:grpSpPr>
        <p:sp>
          <p:nvSpPr>
            <p:cNvPr id="40" name="Isosceles Triangle 3">
              <a:extLst>
                <a:ext uri="{FF2B5EF4-FFF2-40B4-BE49-F238E27FC236}">
                  <a16:creationId xmlns:a16="http://schemas.microsoft.com/office/drawing/2014/main" id="{30D08171-3E91-4649-8574-4198517498D9}"/>
                </a:ext>
              </a:extLst>
            </p:cNvPr>
            <p:cNvSpPr/>
            <p:nvPr/>
          </p:nvSpPr>
          <p:spPr>
            <a:xfrm>
              <a:off x="7972015" y="3070014"/>
              <a:ext cx="194286" cy="169586"/>
            </a:xfrm>
            <a:prstGeom prst="triangle">
              <a:avLst/>
            </a:prstGeom>
            <a:solidFill>
              <a:srgbClr val="12406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grpSp>
          <p:nvGrpSpPr>
            <p:cNvPr id="60" name="原创设计师QQ598969553     _4">
              <a:extLst>
                <a:ext uri="{FF2B5EF4-FFF2-40B4-BE49-F238E27FC236}">
                  <a16:creationId xmlns:a16="http://schemas.microsoft.com/office/drawing/2014/main" id="{D4565EBF-032A-47DA-9F41-C4850093850C}"/>
                </a:ext>
              </a:extLst>
            </p:cNvPr>
            <p:cNvGrpSpPr/>
            <p:nvPr/>
          </p:nvGrpSpPr>
          <p:grpSpPr>
            <a:xfrm>
              <a:off x="7612358" y="3244412"/>
              <a:ext cx="1050303" cy="1050303"/>
              <a:chOff x="1979712" y="3723878"/>
              <a:chExt cx="1050303" cy="1050303"/>
            </a:xfrm>
          </p:grpSpPr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60BC0B1B-B104-4643-897F-D615ADD0BC25}"/>
                  </a:ext>
                </a:extLst>
              </p:cNvPr>
              <p:cNvGrpSpPr/>
              <p:nvPr/>
            </p:nvGrpSpPr>
            <p:grpSpPr>
              <a:xfrm>
                <a:off x="1979712" y="3723878"/>
                <a:ext cx="1050303" cy="1050303"/>
                <a:chOff x="1695226" y="3321784"/>
                <a:chExt cx="1250759" cy="1250759"/>
              </a:xfrm>
            </p:grpSpPr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E423C20E-F8C4-4D26-A6C1-F521EA73B5EC}"/>
                    </a:ext>
                  </a:extLst>
                </p:cNvPr>
                <p:cNvSpPr/>
                <p:nvPr/>
              </p:nvSpPr>
              <p:spPr>
                <a:xfrm>
                  <a:off x="1695226" y="3321784"/>
                  <a:ext cx="1250759" cy="125075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381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BC1DC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979397CC-234D-4AB1-9514-5FCA154EE055}"/>
                    </a:ext>
                  </a:extLst>
                </p:cNvPr>
                <p:cNvSpPr/>
                <p:nvPr/>
              </p:nvSpPr>
              <p:spPr>
                <a:xfrm>
                  <a:off x="1826937" y="3453495"/>
                  <a:ext cx="987336" cy="987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2" name="TextBox 77">
                <a:extLst>
                  <a:ext uri="{FF2B5EF4-FFF2-40B4-BE49-F238E27FC236}">
                    <a16:creationId xmlns:a16="http://schemas.microsoft.com/office/drawing/2014/main" id="{1C721E14-F66E-4B5E-B689-95B60463B0E5}"/>
                  </a:ext>
                </a:extLst>
              </p:cNvPr>
              <p:cNvSpPr txBox="1"/>
              <p:nvPr/>
            </p:nvSpPr>
            <p:spPr>
              <a:xfrm>
                <a:off x="2249076" y="3841246"/>
                <a:ext cx="500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rPr>
                  <a:t>5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B0F7699-7AE3-4307-AB3D-8E30CC43ACB9}"/>
              </a:ext>
            </a:extLst>
          </p:cNvPr>
          <p:cNvGrpSpPr/>
          <p:nvPr/>
        </p:nvGrpSpPr>
        <p:grpSpPr>
          <a:xfrm>
            <a:off x="6211042" y="3114010"/>
            <a:ext cx="1050303" cy="1232039"/>
            <a:chOff x="6217815" y="2999458"/>
            <a:chExt cx="1050303" cy="1232039"/>
          </a:xfrm>
        </p:grpSpPr>
        <p:sp>
          <p:nvSpPr>
            <p:cNvPr id="32" name="Isosceles Triangle 1">
              <a:extLst>
                <a:ext uri="{FF2B5EF4-FFF2-40B4-BE49-F238E27FC236}">
                  <a16:creationId xmlns:a16="http://schemas.microsoft.com/office/drawing/2014/main" id="{8B2E43C8-CC11-44D3-B696-12026DFDBEBE}"/>
                </a:ext>
              </a:extLst>
            </p:cNvPr>
            <p:cNvSpPr/>
            <p:nvPr/>
          </p:nvSpPr>
          <p:spPr>
            <a:xfrm rot="10800000">
              <a:off x="6670261" y="4061911"/>
              <a:ext cx="194286" cy="169586"/>
            </a:xfrm>
            <a:prstGeom prst="triangle">
              <a:avLst/>
            </a:prstGeom>
            <a:solidFill>
              <a:srgbClr val="5372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grpSp>
          <p:nvGrpSpPr>
            <p:cNvPr id="65" name="原创设计师QQ598969553     _5">
              <a:extLst>
                <a:ext uri="{FF2B5EF4-FFF2-40B4-BE49-F238E27FC236}">
                  <a16:creationId xmlns:a16="http://schemas.microsoft.com/office/drawing/2014/main" id="{20D25ABC-91BA-4D2B-A13B-4257F7CCDC48}"/>
                </a:ext>
              </a:extLst>
            </p:cNvPr>
            <p:cNvGrpSpPr/>
            <p:nvPr/>
          </p:nvGrpSpPr>
          <p:grpSpPr>
            <a:xfrm>
              <a:off x="6217815" y="2999458"/>
              <a:ext cx="1050303" cy="1050303"/>
              <a:chOff x="1979712" y="3723878"/>
              <a:chExt cx="1050303" cy="1050303"/>
            </a:xfrm>
          </p:grpSpPr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57589501-0D3E-4E65-8B50-0396ACFA340F}"/>
                  </a:ext>
                </a:extLst>
              </p:cNvPr>
              <p:cNvGrpSpPr/>
              <p:nvPr/>
            </p:nvGrpSpPr>
            <p:grpSpPr>
              <a:xfrm>
                <a:off x="1979712" y="3723878"/>
                <a:ext cx="1050303" cy="1050303"/>
                <a:chOff x="1695226" y="3321784"/>
                <a:chExt cx="1250759" cy="1250759"/>
              </a:xfrm>
            </p:grpSpPr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604308CA-49A0-4CA5-98EE-0A872BC6C798}"/>
                    </a:ext>
                  </a:extLst>
                </p:cNvPr>
                <p:cNvSpPr/>
                <p:nvPr/>
              </p:nvSpPr>
              <p:spPr>
                <a:xfrm>
                  <a:off x="1695226" y="3321784"/>
                  <a:ext cx="1250759" cy="125075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381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BC1DC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E4755765-8CCE-43CF-B00C-7ECFF64A840A}"/>
                    </a:ext>
                  </a:extLst>
                </p:cNvPr>
                <p:cNvSpPr/>
                <p:nvPr/>
              </p:nvSpPr>
              <p:spPr>
                <a:xfrm>
                  <a:off x="1826937" y="3453495"/>
                  <a:ext cx="987336" cy="98733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7" name="TextBox 72">
                <a:extLst>
                  <a:ext uri="{FF2B5EF4-FFF2-40B4-BE49-F238E27FC236}">
                    <a16:creationId xmlns:a16="http://schemas.microsoft.com/office/drawing/2014/main" id="{95D7564B-326D-42A1-B0F0-DC52BE9F0AB1}"/>
                  </a:ext>
                </a:extLst>
              </p:cNvPr>
              <p:cNvSpPr txBox="1"/>
              <p:nvPr/>
            </p:nvSpPr>
            <p:spPr>
              <a:xfrm>
                <a:off x="2230970" y="3837902"/>
                <a:ext cx="500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rPr>
                  <a:t>4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CF7DCEF-76A6-466D-AA7A-844ED6DF36EB}"/>
              </a:ext>
            </a:extLst>
          </p:cNvPr>
          <p:cNvGrpSpPr/>
          <p:nvPr/>
        </p:nvGrpSpPr>
        <p:grpSpPr>
          <a:xfrm>
            <a:off x="4882197" y="2941967"/>
            <a:ext cx="1050303" cy="1227379"/>
            <a:chOff x="4906623" y="3071522"/>
            <a:chExt cx="1050303" cy="1227379"/>
          </a:xfrm>
        </p:grpSpPr>
        <p:sp>
          <p:nvSpPr>
            <p:cNvPr id="24" name="Isosceles Triangle 3">
              <a:extLst>
                <a:ext uri="{FF2B5EF4-FFF2-40B4-BE49-F238E27FC236}">
                  <a16:creationId xmlns:a16="http://schemas.microsoft.com/office/drawing/2014/main" id="{D43547C7-73C9-4988-85F6-68F092D5DF27}"/>
                </a:ext>
              </a:extLst>
            </p:cNvPr>
            <p:cNvSpPr/>
            <p:nvPr/>
          </p:nvSpPr>
          <p:spPr>
            <a:xfrm>
              <a:off x="5329908" y="3071522"/>
              <a:ext cx="194286" cy="169586"/>
            </a:xfrm>
            <a:prstGeom prst="triangle">
              <a:avLst/>
            </a:prstGeom>
            <a:solidFill>
              <a:srgbClr val="12406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grpSp>
          <p:nvGrpSpPr>
            <p:cNvPr id="70" name="原创设计师QQ598969553     _6">
              <a:extLst>
                <a:ext uri="{FF2B5EF4-FFF2-40B4-BE49-F238E27FC236}">
                  <a16:creationId xmlns:a16="http://schemas.microsoft.com/office/drawing/2014/main" id="{5278071E-8FBA-4491-9249-E00E81576CCF}"/>
                </a:ext>
              </a:extLst>
            </p:cNvPr>
            <p:cNvGrpSpPr/>
            <p:nvPr/>
          </p:nvGrpSpPr>
          <p:grpSpPr>
            <a:xfrm>
              <a:off x="4906623" y="3248598"/>
              <a:ext cx="1050303" cy="1050303"/>
              <a:chOff x="1979712" y="3723878"/>
              <a:chExt cx="1050303" cy="1050303"/>
            </a:xfrm>
          </p:grpSpPr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812EB897-8C5E-4414-9493-F1769BD84734}"/>
                  </a:ext>
                </a:extLst>
              </p:cNvPr>
              <p:cNvGrpSpPr/>
              <p:nvPr/>
            </p:nvGrpSpPr>
            <p:grpSpPr>
              <a:xfrm>
                <a:off x="1979712" y="3723878"/>
                <a:ext cx="1050303" cy="1050303"/>
                <a:chOff x="1695226" y="3321784"/>
                <a:chExt cx="1250759" cy="1250759"/>
              </a:xfrm>
            </p:grpSpPr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ABF5C4AF-9FCC-409A-827B-00DB0EA15A0C}"/>
                    </a:ext>
                  </a:extLst>
                </p:cNvPr>
                <p:cNvSpPr/>
                <p:nvPr/>
              </p:nvSpPr>
              <p:spPr>
                <a:xfrm>
                  <a:off x="1695226" y="3321784"/>
                  <a:ext cx="1250759" cy="125075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381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BC1DC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8A71AB78-3CFC-4533-91F6-CC2620AB2856}"/>
                    </a:ext>
                  </a:extLst>
                </p:cNvPr>
                <p:cNvSpPr/>
                <p:nvPr/>
              </p:nvSpPr>
              <p:spPr>
                <a:xfrm>
                  <a:off x="1826937" y="3453495"/>
                  <a:ext cx="987336" cy="98733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2" name="TextBox 67">
                <a:extLst>
                  <a:ext uri="{FF2B5EF4-FFF2-40B4-BE49-F238E27FC236}">
                    <a16:creationId xmlns:a16="http://schemas.microsoft.com/office/drawing/2014/main" id="{67B92084-AE0F-4372-954B-2517E9ED719F}"/>
                  </a:ext>
                </a:extLst>
              </p:cNvPr>
              <p:cNvSpPr txBox="1"/>
              <p:nvPr/>
            </p:nvSpPr>
            <p:spPr>
              <a:xfrm>
                <a:off x="2249076" y="3837428"/>
                <a:ext cx="500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rPr>
                  <a:t>3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A15E8DB-7448-435E-BEAF-2E18DC87C8A0}"/>
              </a:ext>
            </a:extLst>
          </p:cNvPr>
          <p:cNvGrpSpPr/>
          <p:nvPr/>
        </p:nvGrpSpPr>
        <p:grpSpPr>
          <a:xfrm>
            <a:off x="3553352" y="3121713"/>
            <a:ext cx="1050303" cy="1233542"/>
            <a:chOff x="3580846" y="2999458"/>
            <a:chExt cx="1050303" cy="1233542"/>
          </a:xfrm>
        </p:grpSpPr>
        <p:sp>
          <p:nvSpPr>
            <p:cNvPr id="21" name="Isosceles Triangle 1">
              <a:extLst>
                <a:ext uri="{FF2B5EF4-FFF2-40B4-BE49-F238E27FC236}">
                  <a16:creationId xmlns:a16="http://schemas.microsoft.com/office/drawing/2014/main" id="{61B4EC39-0F5A-498F-9FE8-06EC613089E2}"/>
                </a:ext>
              </a:extLst>
            </p:cNvPr>
            <p:cNvSpPr/>
            <p:nvPr/>
          </p:nvSpPr>
          <p:spPr>
            <a:xfrm rot="10800000">
              <a:off x="4010045" y="4063414"/>
              <a:ext cx="194286" cy="169586"/>
            </a:xfrm>
            <a:prstGeom prst="triangle">
              <a:avLst/>
            </a:prstGeom>
            <a:solidFill>
              <a:srgbClr val="5372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grpSp>
          <p:nvGrpSpPr>
            <p:cNvPr id="75" name="原创设计师QQ598969553     _7">
              <a:extLst>
                <a:ext uri="{FF2B5EF4-FFF2-40B4-BE49-F238E27FC236}">
                  <a16:creationId xmlns:a16="http://schemas.microsoft.com/office/drawing/2014/main" id="{D1CB93A7-197F-4A0A-8D5C-509E97AE3C58}"/>
                </a:ext>
              </a:extLst>
            </p:cNvPr>
            <p:cNvGrpSpPr/>
            <p:nvPr/>
          </p:nvGrpSpPr>
          <p:grpSpPr>
            <a:xfrm>
              <a:off x="3580846" y="2999458"/>
              <a:ext cx="1050303" cy="1050303"/>
              <a:chOff x="1979712" y="3723878"/>
              <a:chExt cx="1050303" cy="1050303"/>
            </a:xfrm>
          </p:grpSpPr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B421EACE-439B-48F0-9E1E-B18393F042C3}"/>
                  </a:ext>
                </a:extLst>
              </p:cNvPr>
              <p:cNvGrpSpPr/>
              <p:nvPr/>
            </p:nvGrpSpPr>
            <p:grpSpPr>
              <a:xfrm>
                <a:off x="1979712" y="3723878"/>
                <a:ext cx="1050303" cy="1050303"/>
                <a:chOff x="1695226" y="3321784"/>
                <a:chExt cx="1250759" cy="1250759"/>
              </a:xfrm>
            </p:grpSpPr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50FE7035-18AD-4315-8651-C896F5239FC3}"/>
                    </a:ext>
                  </a:extLst>
                </p:cNvPr>
                <p:cNvSpPr/>
                <p:nvPr/>
              </p:nvSpPr>
              <p:spPr>
                <a:xfrm>
                  <a:off x="1695226" y="3321784"/>
                  <a:ext cx="1250759" cy="125075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127000" dist="381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BC1DC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" name="椭圆 78">
                  <a:extLst>
                    <a:ext uri="{FF2B5EF4-FFF2-40B4-BE49-F238E27FC236}">
                      <a16:creationId xmlns:a16="http://schemas.microsoft.com/office/drawing/2014/main" id="{2F6A22C0-5BB5-4160-9E0C-B1494BA4CA4D}"/>
                    </a:ext>
                  </a:extLst>
                </p:cNvPr>
                <p:cNvSpPr/>
                <p:nvPr/>
              </p:nvSpPr>
              <p:spPr>
                <a:xfrm>
                  <a:off x="1826937" y="3453495"/>
                  <a:ext cx="987336" cy="987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7" name="TextBox 62">
                <a:extLst>
                  <a:ext uri="{FF2B5EF4-FFF2-40B4-BE49-F238E27FC236}">
                    <a16:creationId xmlns:a16="http://schemas.microsoft.com/office/drawing/2014/main" id="{19B7B2FD-2EE2-4A90-939A-E90D7D54B9DF}"/>
                  </a:ext>
                </a:extLst>
              </p:cNvPr>
              <p:cNvSpPr txBox="1"/>
              <p:nvPr/>
            </p:nvSpPr>
            <p:spPr>
              <a:xfrm>
                <a:off x="2249076" y="3846955"/>
                <a:ext cx="500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rPr>
                  <a:t>2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75AB79-B3A6-4F2F-8212-C4B3F4D12141}"/>
              </a:ext>
            </a:extLst>
          </p:cNvPr>
          <p:cNvGrpSpPr/>
          <p:nvPr/>
        </p:nvGrpSpPr>
        <p:grpSpPr>
          <a:xfrm>
            <a:off x="2224507" y="2927775"/>
            <a:ext cx="1050303" cy="1246589"/>
            <a:chOff x="2224507" y="3074312"/>
            <a:chExt cx="1050303" cy="1246589"/>
          </a:xfrm>
        </p:grpSpPr>
        <p:sp>
          <p:nvSpPr>
            <p:cNvPr id="25" name="Isosceles Triangle 4">
              <a:extLst>
                <a:ext uri="{FF2B5EF4-FFF2-40B4-BE49-F238E27FC236}">
                  <a16:creationId xmlns:a16="http://schemas.microsoft.com/office/drawing/2014/main" id="{09888B03-37E5-4178-A686-A437EA8ADA2F}"/>
                </a:ext>
              </a:extLst>
            </p:cNvPr>
            <p:cNvSpPr/>
            <p:nvPr/>
          </p:nvSpPr>
          <p:spPr>
            <a:xfrm>
              <a:off x="2638355" y="3074312"/>
              <a:ext cx="194286" cy="169586"/>
            </a:xfrm>
            <a:prstGeom prst="triangle">
              <a:avLst/>
            </a:prstGeom>
            <a:solidFill>
              <a:srgbClr val="12406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sp>
          <p:nvSpPr>
            <p:cNvPr id="55" name="TextBox 47">
              <a:extLst>
                <a:ext uri="{FF2B5EF4-FFF2-40B4-BE49-F238E27FC236}">
                  <a16:creationId xmlns:a16="http://schemas.microsoft.com/office/drawing/2014/main" id="{EE6A0CE4-DE03-4AC0-8D41-604FA0EEA7A3}"/>
                </a:ext>
              </a:extLst>
            </p:cNvPr>
            <p:cNvSpPr txBox="1"/>
            <p:nvPr/>
          </p:nvSpPr>
          <p:spPr>
            <a:xfrm>
              <a:off x="2612709" y="3386439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bas" pitchFamily="2" charset="0"/>
                  <a:ea typeface="微软雅黑" panose="020B0503020204020204" pitchFamily="34" charset="-122"/>
                  <a:cs typeface="+mn-cs"/>
                  <a:sym typeface="Bebas" pitchFamily="2" charset="0"/>
                </a:rPr>
                <a:t>1</a:t>
              </a: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B45751A9-9B9D-47E0-B15A-207C6F81CC8D}"/>
                </a:ext>
              </a:extLst>
            </p:cNvPr>
            <p:cNvGrpSpPr/>
            <p:nvPr/>
          </p:nvGrpSpPr>
          <p:grpSpPr>
            <a:xfrm>
              <a:off x="2224507" y="3270598"/>
              <a:ext cx="1050303" cy="1050303"/>
              <a:chOff x="1695226" y="3321784"/>
              <a:chExt cx="1250759" cy="1250759"/>
            </a:xfrm>
          </p:grpSpPr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9EB7D8AB-5257-4B13-8545-3FE4A288FBA2}"/>
                  </a:ext>
                </a:extLst>
              </p:cNvPr>
              <p:cNvSpPr/>
              <p:nvPr/>
            </p:nvSpPr>
            <p:spPr>
              <a:xfrm>
                <a:off x="1695226" y="3321784"/>
                <a:ext cx="1250759" cy="125075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chemeClr val="bg1">
                      <a:lumMod val="85000"/>
                    </a:schemeClr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127000" dist="381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BC1DC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B1813A5A-1C61-4C71-9ECE-636DC0FC5088}"/>
                  </a:ext>
                </a:extLst>
              </p:cNvPr>
              <p:cNvSpPr/>
              <p:nvPr/>
            </p:nvSpPr>
            <p:spPr>
              <a:xfrm>
                <a:off x="1826937" y="3453495"/>
                <a:ext cx="987336" cy="98733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2" name="TextBox 59">
              <a:extLst>
                <a:ext uri="{FF2B5EF4-FFF2-40B4-BE49-F238E27FC236}">
                  <a16:creationId xmlns:a16="http://schemas.microsoft.com/office/drawing/2014/main" id="{8D2EDFD2-CF87-4EBC-9C35-16ED93E99A6A}"/>
                </a:ext>
              </a:extLst>
            </p:cNvPr>
            <p:cNvSpPr txBox="1"/>
            <p:nvPr/>
          </p:nvSpPr>
          <p:spPr>
            <a:xfrm>
              <a:off x="2493871" y="3393675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2C7AAFC-473E-4799-BD6D-2177BB89871C}"/>
              </a:ext>
            </a:extLst>
          </p:cNvPr>
          <p:cNvGrpSpPr/>
          <p:nvPr/>
        </p:nvGrpSpPr>
        <p:grpSpPr>
          <a:xfrm>
            <a:off x="8868733" y="3129840"/>
            <a:ext cx="1050303" cy="1225778"/>
            <a:chOff x="8868733" y="3007222"/>
            <a:chExt cx="1050303" cy="1225778"/>
          </a:xfrm>
        </p:grpSpPr>
        <p:sp>
          <p:nvSpPr>
            <p:cNvPr id="23" name="Isosceles Triangle 2">
              <a:extLst>
                <a:ext uri="{FF2B5EF4-FFF2-40B4-BE49-F238E27FC236}">
                  <a16:creationId xmlns:a16="http://schemas.microsoft.com/office/drawing/2014/main" id="{EBD796B9-EEA9-4A79-AE0E-0C4E52009EE5}"/>
                </a:ext>
              </a:extLst>
            </p:cNvPr>
            <p:cNvSpPr/>
            <p:nvPr/>
          </p:nvSpPr>
          <p:spPr>
            <a:xfrm rot="10800000">
              <a:off x="9284471" y="4063414"/>
              <a:ext cx="194286" cy="169586"/>
            </a:xfrm>
            <a:prstGeom prst="triangle">
              <a:avLst/>
            </a:prstGeom>
            <a:solidFill>
              <a:srgbClr val="5372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" pitchFamily="2" charset="0"/>
                <a:ea typeface="微软雅黑" panose="020B0503020204020204" pitchFamily="34" charset="-122"/>
                <a:cs typeface="+mn-cs"/>
                <a:sym typeface="Bebas" pitchFamily="2" charset="0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814A4DA0-B9A0-458D-B9A2-152EE0C56BBC}"/>
                </a:ext>
              </a:extLst>
            </p:cNvPr>
            <p:cNvSpPr/>
            <p:nvPr/>
          </p:nvSpPr>
          <p:spPr>
            <a:xfrm>
              <a:off x="8868733" y="3007222"/>
              <a:ext cx="1050303" cy="1050303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C1DC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4F95028C-3D62-4A37-8F3A-26798D68D841}"/>
                </a:ext>
              </a:extLst>
            </p:cNvPr>
            <p:cNvSpPr/>
            <p:nvPr/>
          </p:nvSpPr>
          <p:spPr>
            <a:xfrm>
              <a:off x="8979335" y="3117824"/>
              <a:ext cx="829098" cy="8290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TextBox 59">
            <a:extLst>
              <a:ext uri="{FF2B5EF4-FFF2-40B4-BE49-F238E27FC236}">
                <a16:creationId xmlns:a16="http://schemas.microsoft.com/office/drawing/2014/main" id="{78277149-C072-4E4A-971B-AA3FCBD870A9}"/>
              </a:ext>
            </a:extLst>
          </p:cNvPr>
          <p:cNvSpPr txBox="1"/>
          <p:nvPr/>
        </p:nvSpPr>
        <p:spPr>
          <a:xfrm>
            <a:off x="9139792" y="3244321"/>
            <a:ext cx="44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liujunjun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05" y="5648325"/>
            <a:ext cx="10173194" cy="1209675"/>
          </a:xfrm>
          <a:prstGeom prst="rect">
            <a:avLst/>
          </a:prstGeom>
          <a:noFill/>
        </p:spPr>
      </p:pic>
      <p:pic>
        <p:nvPicPr>
          <p:cNvPr id="2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" y="11875"/>
            <a:ext cx="3638550" cy="923925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1703591" y="769323"/>
            <a:ext cx="8945359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lang="zh-CN" altLang="en-US" sz="2800" dirty="0">
                <a:solidFill>
                  <a:prstClr val="black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专家参与工作内容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9400EE3-4AA9-4939-9EB5-66851178FD43}"/>
              </a:ext>
            </a:extLst>
          </p:cNvPr>
          <p:cNvCxnSpPr/>
          <p:nvPr/>
        </p:nvCxnSpPr>
        <p:spPr>
          <a:xfrm>
            <a:off x="3666661" y="1548146"/>
            <a:ext cx="0" cy="396438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B1995FE-17CD-4639-B094-8AA09C7137F5}"/>
              </a:ext>
            </a:extLst>
          </p:cNvPr>
          <p:cNvGrpSpPr/>
          <p:nvPr/>
        </p:nvGrpSpPr>
        <p:grpSpPr>
          <a:xfrm>
            <a:off x="1394457" y="2677290"/>
            <a:ext cx="1512000" cy="1512000"/>
            <a:chOff x="1394457" y="2677290"/>
            <a:chExt cx="1512000" cy="1512000"/>
          </a:xfrm>
        </p:grpSpPr>
        <p:grpSp>
          <p:nvGrpSpPr>
            <p:cNvPr id="13" name="原创设计师QQ598969553     _3">
              <a:extLst>
                <a:ext uri="{FF2B5EF4-FFF2-40B4-BE49-F238E27FC236}">
                  <a16:creationId xmlns:a16="http://schemas.microsoft.com/office/drawing/2014/main" id="{AF20A410-850D-4BCC-9622-40DA71704F22}"/>
                </a:ext>
              </a:extLst>
            </p:cNvPr>
            <p:cNvGrpSpPr/>
            <p:nvPr/>
          </p:nvGrpSpPr>
          <p:grpSpPr>
            <a:xfrm>
              <a:off x="1394457" y="2677290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4">
                <a:extLst>
                  <a:ext uri="{FF2B5EF4-FFF2-40B4-BE49-F238E27FC236}">
                    <a16:creationId xmlns:a16="http://schemas.microsoft.com/office/drawing/2014/main" id="{E888A9AE-331E-47D3-9DC9-F15E93CE5CD3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955857A-9921-4671-8044-B89D7D19E822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原创设计师QQ598969553     _22">
              <a:extLst>
                <a:ext uri="{FF2B5EF4-FFF2-40B4-BE49-F238E27FC236}">
                  <a16:creationId xmlns:a16="http://schemas.microsoft.com/office/drawing/2014/main" id="{96490331-C656-470F-A77B-65710F2019DC}"/>
                </a:ext>
              </a:extLst>
            </p:cNvPr>
            <p:cNvSpPr txBox="1"/>
            <p:nvPr/>
          </p:nvSpPr>
          <p:spPr>
            <a:xfrm>
              <a:off x="1450053" y="3063958"/>
              <a:ext cx="14008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专家工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作内容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588C375-1835-417C-8647-C4B4BFC1D61C}"/>
              </a:ext>
            </a:extLst>
          </p:cNvPr>
          <p:cNvGrpSpPr/>
          <p:nvPr/>
        </p:nvGrpSpPr>
        <p:grpSpPr>
          <a:xfrm>
            <a:off x="3369653" y="1863344"/>
            <a:ext cx="6461910" cy="573003"/>
            <a:chOff x="3369653" y="1863344"/>
            <a:chExt cx="6461910" cy="573003"/>
          </a:xfrm>
        </p:grpSpPr>
        <p:sp>
          <p:nvSpPr>
            <p:cNvPr id="7" name="原创设计师QQ598969553     _16">
              <a:extLst>
                <a:ext uri="{FF2B5EF4-FFF2-40B4-BE49-F238E27FC236}">
                  <a16:creationId xmlns:a16="http://schemas.microsoft.com/office/drawing/2014/main" id="{B2385583-34C5-4691-8FA6-D577E33D31C8}"/>
                </a:ext>
              </a:extLst>
            </p:cNvPr>
            <p:cNvSpPr/>
            <p:nvPr/>
          </p:nvSpPr>
          <p:spPr>
            <a:xfrm>
              <a:off x="3369653" y="1863344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43F433C-FEB0-40F6-A619-D1E50EA4C7BF}"/>
                </a:ext>
              </a:extLst>
            </p:cNvPr>
            <p:cNvSpPr txBox="1"/>
            <p:nvPr/>
          </p:nvSpPr>
          <p:spPr>
            <a:xfrm>
              <a:off x="4071563" y="1947588"/>
              <a:ext cx="57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参与制订咨询方案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D344DF5-6574-41E0-B551-FD94E442E69E}"/>
              </a:ext>
            </a:extLst>
          </p:cNvPr>
          <p:cNvGrpSpPr/>
          <p:nvPr/>
        </p:nvGrpSpPr>
        <p:grpSpPr>
          <a:xfrm>
            <a:off x="3368557" y="2533176"/>
            <a:ext cx="6463006" cy="573003"/>
            <a:chOff x="3368557" y="2533176"/>
            <a:chExt cx="6463006" cy="573003"/>
          </a:xfrm>
        </p:grpSpPr>
        <p:sp>
          <p:nvSpPr>
            <p:cNvPr id="8" name="原创设计师QQ598969553     _17">
              <a:extLst>
                <a:ext uri="{FF2B5EF4-FFF2-40B4-BE49-F238E27FC236}">
                  <a16:creationId xmlns:a16="http://schemas.microsoft.com/office/drawing/2014/main" id="{043D208D-E4DB-43A5-AD0E-8E31358C13AA}"/>
                </a:ext>
              </a:extLst>
            </p:cNvPr>
            <p:cNvSpPr/>
            <p:nvPr/>
          </p:nvSpPr>
          <p:spPr>
            <a:xfrm>
              <a:off x="3368557" y="2533176"/>
              <a:ext cx="605231" cy="5730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9358BD3-1E49-4417-ADDC-2AF3AC9E958B}"/>
                </a:ext>
              </a:extLst>
            </p:cNvPr>
            <p:cNvSpPr txBox="1"/>
            <p:nvPr/>
          </p:nvSpPr>
          <p:spPr>
            <a:xfrm>
              <a:off x="4071563" y="2617420"/>
              <a:ext cx="57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网络线上咨询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E252315-81B3-403D-8523-57D603B511CE}"/>
              </a:ext>
            </a:extLst>
          </p:cNvPr>
          <p:cNvGrpSpPr/>
          <p:nvPr/>
        </p:nvGrpSpPr>
        <p:grpSpPr>
          <a:xfrm>
            <a:off x="3368368" y="3203008"/>
            <a:ext cx="6463193" cy="573003"/>
            <a:chOff x="3368368" y="3203008"/>
            <a:chExt cx="6463193" cy="573003"/>
          </a:xfrm>
        </p:grpSpPr>
        <p:sp>
          <p:nvSpPr>
            <p:cNvPr id="9" name="原创设计师QQ598969553     _18">
              <a:extLst>
                <a:ext uri="{FF2B5EF4-FFF2-40B4-BE49-F238E27FC236}">
                  <a16:creationId xmlns:a16="http://schemas.microsoft.com/office/drawing/2014/main" id="{217DA718-0626-4A0F-9BD5-CDF342CDC5A5}"/>
                </a:ext>
              </a:extLst>
            </p:cNvPr>
            <p:cNvSpPr/>
            <p:nvPr/>
          </p:nvSpPr>
          <p:spPr>
            <a:xfrm>
              <a:off x="3368368" y="3203008"/>
              <a:ext cx="605231" cy="5730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FFF9D21-77FD-4DF4-A8CF-0B3AC45400AA}"/>
                </a:ext>
              </a:extLst>
            </p:cNvPr>
            <p:cNvSpPr txBox="1"/>
            <p:nvPr/>
          </p:nvSpPr>
          <p:spPr>
            <a:xfrm>
              <a:off x="4071561" y="3287252"/>
              <a:ext cx="57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参加现场咨询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0516307-3F94-44D1-860F-9AF4BE8CD516}"/>
              </a:ext>
            </a:extLst>
          </p:cNvPr>
          <p:cNvGrpSpPr/>
          <p:nvPr/>
        </p:nvGrpSpPr>
        <p:grpSpPr>
          <a:xfrm>
            <a:off x="3369698" y="4542673"/>
            <a:ext cx="6461865" cy="573003"/>
            <a:chOff x="3369698" y="4542673"/>
            <a:chExt cx="6461865" cy="573003"/>
          </a:xfrm>
        </p:grpSpPr>
        <p:sp>
          <p:nvSpPr>
            <p:cNvPr id="11" name="原创设计师QQ598969553     _20">
              <a:extLst>
                <a:ext uri="{FF2B5EF4-FFF2-40B4-BE49-F238E27FC236}">
                  <a16:creationId xmlns:a16="http://schemas.microsoft.com/office/drawing/2014/main" id="{BB02CBFA-7911-4243-BB9E-74432FE726C2}"/>
                </a:ext>
              </a:extLst>
            </p:cNvPr>
            <p:cNvSpPr/>
            <p:nvPr/>
          </p:nvSpPr>
          <p:spPr>
            <a:xfrm>
              <a:off x="3369698" y="4542673"/>
              <a:ext cx="605231" cy="5730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59306D8-B9B7-4ABB-AA8F-88BF42CDFAE2}"/>
                </a:ext>
              </a:extLst>
            </p:cNvPr>
            <p:cNvSpPr txBox="1"/>
            <p:nvPr/>
          </p:nvSpPr>
          <p:spPr>
            <a:xfrm>
              <a:off x="4071563" y="4626917"/>
              <a:ext cx="57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解答项目疑问，参与解决项目技术质量难题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18AC557-EC17-4855-997C-829FDA515A3B}"/>
              </a:ext>
            </a:extLst>
          </p:cNvPr>
          <p:cNvGrpSpPr/>
          <p:nvPr/>
        </p:nvGrpSpPr>
        <p:grpSpPr>
          <a:xfrm>
            <a:off x="3367272" y="3872840"/>
            <a:ext cx="6464289" cy="573003"/>
            <a:chOff x="3367272" y="3872840"/>
            <a:chExt cx="6464289" cy="573003"/>
          </a:xfrm>
        </p:grpSpPr>
        <p:sp>
          <p:nvSpPr>
            <p:cNvPr id="10" name="原创设计师QQ598969553     _19">
              <a:extLst>
                <a:ext uri="{FF2B5EF4-FFF2-40B4-BE49-F238E27FC236}">
                  <a16:creationId xmlns:a16="http://schemas.microsoft.com/office/drawing/2014/main" id="{7E787D49-E027-416C-9609-FE13830958A1}"/>
                </a:ext>
              </a:extLst>
            </p:cNvPr>
            <p:cNvSpPr/>
            <p:nvPr/>
          </p:nvSpPr>
          <p:spPr>
            <a:xfrm>
              <a:off x="3367272" y="3872840"/>
              <a:ext cx="605231" cy="573003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A8156E0-B76D-43F3-87BF-1C6E49D58AD0}"/>
                </a:ext>
              </a:extLst>
            </p:cNvPr>
            <p:cNvSpPr txBox="1"/>
            <p:nvPr/>
          </p:nvSpPr>
          <p:spPr>
            <a:xfrm>
              <a:off x="4071561" y="3957084"/>
              <a:ext cx="57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参与项目培训授课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579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725935" y="760794"/>
            <a:ext cx="781027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平台介绍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7D8E393-8056-49CE-9C85-5162FB5B3466}"/>
              </a:ext>
            </a:extLst>
          </p:cNvPr>
          <p:cNvGrpSpPr/>
          <p:nvPr/>
        </p:nvGrpSpPr>
        <p:grpSpPr>
          <a:xfrm>
            <a:off x="2348488" y="1437866"/>
            <a:ext cx="7711815" cy="4714953"/>
            <a:chOff x="2519938" y="1371191"/>
            <a:chExt cx="7711815" cy="4714953"/>
          </a:xfrm>
        </p:grpSpPr>
        <p:pic>
          <p:nvPicPr>
            <p:cNvPr id="11" name="图片 10" descr="1">
              <a:extLst>
                <a:ext uri="{FF2B5EF4-FFF2-40B4-BE49-F238E27FC236}">
                  <a16:creationId xmlns:a16="http://schemas.microsoft.com/office/drawing/2014/main" id="{AA449151-98A6-4449-87BF-6931BD3709EF}"/>
                </a:ext>
              </a:extLst>
            </p:cNvPr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4608" y="1371191"/>
              <a:ext cx="7637145" cy="320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90EA3C2-846D-4603-B0D0-470A2F4F8F5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519938" y="4658029"/>
              <a:ext cx="7711815" cy="142811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2E981A5-1B11-4181-9F49-20958622B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" r="-1396"/>
          <a:stretch/>
        </p:blipFill>
        <p:spPr>
          <a:xfrm>
            <a:off x="6933952" y="5845930"/>
            <a:ext cx="664400" cy="641064"/>
          </a:xfrm>
          <a:prstGeom prst="snip2DiagRect">
            <a:avLst>
              <a:gd name="adj1" fmla="val 0"/>
              <a:gd name="adj2" fmla="val 50000"/>
            </a:avLst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E55B2C-B727-41B0-B5C5-1F14A2463FD7}"/>
              </a:ext>
            </a:extLst>
          </p:cNvPr>
          <p:cNvGrpSpPr/>
          <p:nvPr/>
        </p:nvGrpSpPr>
        <p:grpSpPr>
          <a:xfrm>
            <a:off x="1602768" y="1441928"/>
            <a:ext cx="9303270" cy="4796823"/>
            <a:chOff x="1602768" y="1441928"/>
            <a:chExt cx="9303270" cy="47968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768" y="1441928"/>
              <a:ext cx="9303270" cy="4796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1CCC15C-722C-49E8-BCC1-5A5AE3A1EC8C}"/>
                </a:ext>
              </a:extLst>
            </p:cNvPr>
            <p:cNvGrpSpPr/>
            <p:nvPr/>
          </p:nvGrpSpPr>
          <p:grpSpPr>
            <a:xfrm>
              <a:off x="1909630" y="5417066"/>
              <a:ext cx="5917491" cy="566699"/>
              <a:chOff x="1909630" y="5417066"/>
              <a:chExt cx="5917491" cy="566699"/>
            </a:xfrm>
          </p:grpSpPr>
          <p:sp>
            <p:nvSpPr>
              <p:cNvPr id="18" name="矩形标注 3">
                <a:extLst>
                  <a:ext uri="{FF2B5EF4-FFF2-40B4-BE49-F238E27FC236}">
                    <a16:creationId xmlns:a16="http://schemas.microsoft.com/office/drawing/2014/main" id="{C4422ABA-12AA-46D7-BDE4-DE5A66E9D2BC}"/>
                  </a:ext>
                </a:extLst>
              </p:cNvPr>
              <p:cNvSpPr/>
              <p:nvPr/>
            </p:nvSpPr>
            <p:spPr>
              <a:xfrm rot="10800000">
                <a:off x="1909630" y="5452930"/>
                <a:ext cx="1277816" cy="530835"/>
              </a:xfrm>
              <a:prstGeom prst="wedgeRectCallout">
                <a:avLst>
                  <a:gd name="adj1" fmla="val -51452"/>
                  <a:gd name="adj2" fmla="val 139656"/>
                </a:avLst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21EBABEA-3D3D-4F45-B395-472014784898}"/>
                  </a:ext>
                </a:extLst>
              </p:cNvPr>
              <p:cNvSpPr txBox="1"/>
              <p:nvPr/>
            </p:nvSpPr>
            <p:spPr>
              <a:xfrm>
                <a:off x="1979968" y="5551611"/>
                <a:ext cx="1152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企业用户</a:t>
                </a:r>
              </a:p>
            </p:txBody>
          </p:sp>
          <p:sp>
            <p:nvSpPr>
              <p:cNvPr id="20" name="矩形标注 12">
                <a:extLst>
                  <a:ext uri="{FF2B5EF4-FFF2-40B4-BE49-F238E27FC236}">
                    <a16:creationId xmlns:a16="http://schemas.microsoft.com/office/drawing/2014/main" id="{FD0CB5B7-5A54-4B42-96A4-C871D1EA72F9}"/>
                  </a:ext>
                </a:extLst>
              </p:cNvPr>
              <p:cNvSpPr/>
              <p:nvPr/>
            </p:nvSpPr>
            <p:spPr>
              <a:xfrm rot="10800000">
                <a:off x="3531451" y="5434995"/>
                <a:ext cx="2566744" cy="530835"/>
              </a:xfrm>
              <a:prstGeom prst="wedgeRectCallout">
                <a:avLst>
                  <a:gd name="adj1" fmla="val -37414"/>
                  <a:gd name="adj2" fmla="val 134273"/>
                </a:avLst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5B51FC0B-B402-4828-B8D4-70972A84CEDF}"/>
                  </a:ext>
                </a:extLst>
              </p:cNvPr>
              <p:cNvSpPr txBox="1"/>
              <p:nvPr/>
            </p:nvSpPr>
            <p:spPr>
              <a:xfrm>
                <a:off x="3601791" y="5533681"/>
                <a:ext cx="23145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prstClr val="black"/>
                    </a:solidFill>
                  </a:rPr>
                  <a:t> </a:t>
                </a:r>
                <a:r>
                  <a:rPr lang="zh-CN" altLang="en-US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管理单位、推荐单位</a:t>
                </a:r>
              </a:p>
            </p:txBody>
          </p:sp>
          <p:sp>
            <p:nvSpPr>
              <p:cNvPr id="22" name="矩形标注 14">
                <a:extLst>
                  <a:ext uri="{FF2B5EF4-FFF2-40B4-BE49-F238E27FC236}">
                    <a16:creationId xmlns:a16="http://schemas.microsoft.com/office/drawing/2014/main" id="{A17BF4AE-D290-471B-82BD-19B3F31FEB16}"/>
                  </a:ext>
                </a:extLst>
              </p:cNvPr>
              <p:cNvSpPr/>
              <p:nvPr/>
            </p:nvSpPr>
            <p:spPr>
              <a:xfrm rot="10800000">
                <a:off x="6549305" y="5417066"/>
                <a:ext cx="1277816" cy="530835"/>
              </a:xfrm>
              <a:prstGeom prst="wedgeRectCallout">
                <a:avLst>
                  <a:gd name="adj1" fmla="val 16782"/>
                  <a:gd name="adj2" fmla="val 140899"/>
                </a:avLst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DB1C0B2A-BC4D-44BC-8F62-C3DB4AEAA3A8}"/>
                  </a:ext>
                </a:extLst>
              </p:cNvPr>
              <p:cNvSpPr txBox="1"/>
              <p:nvPr/>
            </p:nvSpPr>
            <p:spPr>
              <a:xfrm>
                <a:off x="6619643" y="5515747"/>
                <a:ext cx="1152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专家用户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32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701399" y="756932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全过程质量咨询</a:t>
            </a:r>
            <a:r>
              <a:rPr lang="zh-CN" altLang="en-US" sz="2800" dirty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平台介绍之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咨询大厅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284784" y="1944547"/>
            <a:ext cx="9826914" cy="3194614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262249" y="2694848"/>
            <a:ext cx="1608275" cy="203919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62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箭头连接符 48"/>
          <p:cNvCxnSpPr/>
          <p:nvPr/>
        </p:nvCxnSpPr>
        <p:spPr>
          <a:xfrm>
            <a:off x="3652354" y="1788808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64033" y="2191395"/>
            <a:ext cx="6396230" cy="576000"/>
            <a:chOff x="3321531" y="3227092"/>
            <a:chExt cx="6396230" cy="576000"/>
          </a:xfrm>
        </p:grpSpPr>
        <p:sp>
          <p:nvSpPr>
            <p:cNvPr id="29" name="TextBox 72"/>
            <p:cNvSpPr txBox="1"/>
            <p:nvPr/>
          </p:nvSpPr>
          <p:spPr bwMode="auto">
            <a:xfrm>
              <a:off x="4222402" y="3303046"/>
              <a:ext cx="5495359" cy="4054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工程项目质量水平很不均衡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存在的问题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4" name="原创设计师QQ598969553     _3"/>
          <p:cNvGrpSpPr/>
          <p:nvPr/>
        </p:nvGrpSpPr>
        <p:grpSpPr>
          <a:xfrm>
            <a:off x="1383980" y="2779133"/>
            <a:ext cx="1512000" cy="1512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5" name="原创设计师QQ598969553     _22"/>
          <p:cNvSpPr txBox="1"/>
          <p:nvPr/>
        </p:nvSpPr>
        <p:spPr>
          <a:xfrm>
            <a:off x="1579625" y="3176776"/>
            <a:ext cx="11313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质量管理方面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364033" y="3230196"/>
            <a:ext cx="5899538" cy="576000"/>
            <a:chOff x="3321531" y="3227092"/>
            <a:chExt cx="5899538" cy="576000"/>
          </a:xfrm>
        </p:grpSpPr>
        <p:sp>
          <p:nvSpPr>
            <p:cNvPr id="37" name="TextBox 72"/>
            <p:cNvSpPr txBox="1"/>
            <p:nvPr/>
          </p:nvSpPr>
          <p:spPr bwMode="auto">
            <a:xfrm>
              <a:off x="4246211" y="3305706"/>
              <a:ext cx="4974858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企业和项目的质量管理责任没有落实</a:t>
              </a: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364033" y="4321869"/>
            <a:ext cx="6439085" cy="576000"/>
            <a:chOff x="3321531" y="3227092"/>
            <a:chExt cx="6439085" cy="576000"/>
          </a:xfrm>
        </p:grpSpPr>
        <p:sp>
          <p:nvSpPr>
            <p:cNvPr id="44" name="TextBox 72"/>
            <p:cNvSpPr txBox="1"/>
            <p:nvPr/>
          </p:nvSpPr>
          <p:spPr bwMode="auto">
            <a:xfrm>
              <a:off x="4265258" y="3331355"/>
              <a:ext cx="5495358" cy="34881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质量管理缺乏明确的内容和合理的考核指标</a:t>
              </a: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64033" y="2386962"/>
            <a:ext cx="7544112" cy="738857"/>
            <a:chOff x="3321531" y="3136334"/>
            <a:chExt cx="7544112" cy="738857"/>
          </a:xfrm>
        </p:grpSpPr>
        <p:sp>
          <p:nvSpPr>
            <p:cNvPr id="22" name="TextBox 72"/>
            <p:cNvSpPr txBox="1"/>
            <p:nvPr/>
          </p:nvSpPr>
          <p:spPr bwMode="auto">
            <a:xfrm>
              <a:off x="4222402" y="3136334"/>
              <a:ext cx="6643241" cy="73885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工程实体质量严重依赖分包作业队伍的水平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选择了什么样的劳务分包队伍就选择了什么样的质量</a:t>
              </a: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64033" y="3904447"/>
            <a:ext cx="6731312" cy="576000"/>
            <a:chOff x="3321531" y="3227092"/>
            <a:chExt cx="6731312" cy="576000"/>
          </a:xfrm>
        </p:grpSpPr>
        <p:sp>
          <p:nvSpPr>
            <p:cNvPr id="25" name="TextBox 72"/>
            <p:cNvSpPr txBox="1"/>
            <p:nvPr/>
          </p:nvSpPr>
          <p:spPr bwMode="auto">
            <a:xfrm>
              <a:off x="4246211" y="3305706"/>
              <a:ext cx="5806632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实体质量不符合标准和规范的现象还大量存在</a:t>
              </a: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原创设计师QQ598969553     _22"/>
          <p:cNvSpPr txBox="1"/>
          <p:nvPr/>
        </p:nvSpPr>
        <p:spPr>
          <a:xfrm>
            <a:off x="1579379" y="3178499"/>
            <a:ext cx="11313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实体质量方面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7757">
        <p15:prstTrans prst="pageCurlDouble"/>
      </p:transition>
    </mc:Choice>
    <mc:Fallback xmlns="">
      <p:transition spd="slow" advClick="0" advTm="107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AB6E413-07E3-4569-9C5F-F73F6BEC9F71}"/>
              </a:ext>
            </a:extLst>
          </p:cNvPr>
          <p:cNvCxnSpPr/>
          <p:nvPr/>
        </p:nvCxnSpPr>
        <p:spPr>
          <a:xfrm>
            <a:off x="3504580" y="2158251"/>
            <a:ext cx="0" cy="3528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696112" y="774740"/>
            <a:ext cx="9382805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全过程质量咨询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工作内容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BD31344-CB26-4B1D-8410-5D6B1D40DD99}"/>
              </a:ext>
            </a:extLst>
          </p:cNvPr>
          <p:cNvSpPr/>
          <p:nvPr/>
        </p:nvSpPr>
        <p:spPr bwMode="auto">
          <a:xfrm>
            <a:off x="3208942" y="4445360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D897FF9-6F08-4496-819E-1E7BB93B6EF7}"/>
              </a:ext>
            </a:extLst>
          </p:cNvPr>
          <p:cNvGrpSpPr/>
          <p:nvPr/>
        </p:nvGrpSpPr>
        <p:grpSpPr>
          <a:xfrm>
            <a:off x="1383980" y="3141684"/>
            <a:ext cx="1512000" cy="1512000"/>
            <a:chOff x="1512146" y="2496224"/>
            <a:chExt cx="1512000" cy="1512000"/>
          </a:xfrm>
        </p:grpSpPr>
        <p:grpSp>
          <p:nvGrpSpPr>
            <p:cNvPr id="12" name="原创设计师QQ598969553     _3">
              <a:extLst>
                <a:ext uri="{FF2B5EF4-FFF2-40B4-BE49-F238E27FC236}">
                  <a16:creationId xmlns:a16="http://schemas.microsoft.com/office/drawing/2014/main" id="{006CB531-2004-4135-978B-A3342942C0FA}"/>
                </a:ext>
              </a:extLst>
            </p:cNvPr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4">
                <a:extLst>
                  <a:ext uri="{FF2B5EF4-FFF2-40B4-BE49-F238E27FC236}">
                    <a16:creationId xmlns:a16="http://schemas.microsoft.com/office/drawing/2014/main" id="{2CFAAD2B-0845-4218-8868-29BD5271801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8183F24D-1967-40CD-954E-7AF4577A8A95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原创设计师QQ598969553     _22">
              <a:extLst>
                <a:ext uri="{FF2B5EF4-FFF2-40B4-BE49-F238E27FC236}">
                  <a16:creationId xmlns:a16="http://schemas.microsoft.com/office/drawing/2014/main" id="{545CEF3A-757A-4E08-8B1A-CAC1DEF95F33}"/>
                </a:ext>
              </a:extLst>
            </p:cNvPr>
            <p:cNvSpPr txBox="1"/>
            <p:nvPr/>
          </p:nvSpPr>
          <p:spPr>
            <a:xfrm>
              <a:off x="1700171" y="287862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工作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方式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CDC496B3-99C0-432C-8191-F9E18CF44311}"/>
              </a:ext>
            </a:extLst>
          </p:cNvPr>
          <p:cNvSpPr/>
          <p:nvPr/>
        </p:nvSpPr>
        <p:spPr bwMode="auto">
          <a:xfrm>
            <a:off x="3208942" y="2736168"/>
            <a:ext cx="576000" cy="576000"/>
          </a:xfrm>
          <a:prstGeom prst="ellipse">
            <a:avLst/>
          </a:prstGeom>
          <a:solidFill>
            <a:srgbClr val="EF7E2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927D6E6-4D96-42C2-A46B-5A3D8E0029D2}"/>
              </a:ext>
            </a:extLst>
          </p:cNvPr>
          <p:cNvGrpSpPr/>
          <p:nvPr/>
        </p:nvGrpSpPr>
        <p:grpSpPr>
          <a:xfrm>
            <a:off x="4146361" y="2520168"/>
            <a:ext cx="1008000" cy="1008000"/>
            <a:chOff x="4146361" y="2578637"/>
            <a:chExt cx="1008000" cy="100800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DF9131D-94DA-40A1-87A2-18C7B76DE648}"/>
                </a:ext>
              </a:extLst>
            </p:cNvPr>
            <p:cNvSpPr/>
            <p:nvPr/>
          </p:nvSpPr>
          <p:spPr>
            <a:xfrm>
              <a:off x="4146361" y="2578637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566CA4E-62C1-4B67-B4D7-EB7D05A5AC6F}"/>
                </a:ext>
              </a:extLst>
            </p:cNvPr>
            <p:cNvSpPr txBox="1"/>
            <p:nvPr/>
          </p:nvSpPr>
          <p:spPr>
            <a:xfrm>
              <a:off x="4290361" y="2728694"/>
              <a:ext cx="720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线上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623AC90-D21F-4522-8BC5-B6414AC61175}"/>
              </a:ext>
            </a:extLst>
          </p:cNvPr>
          <p:cNvGrpSpPr/>
          <p:nvPr/>
        </p:nvGrpSpPr>
        <p:grpSpPr>
          <a:xfrm>
            <a:off x="4146361" y="4229360"/>
            <a:ext cx="1008000" cy="1008000"/>
            <a:chOff x="4146361" y="4142181"/>
            <a:chExt cx="1008000" cy="100800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4FD979C-04E0-405D-8E61-A43DBE0EDC5A}"/>
                </a:ext>
              </a:extLst>
            </p:cNvPr>
            <p:cNvSpPr/>
            <p:nvPr/>
          </p:nvSpPr>
          <p:spPr>
            <a:xfrm>
              <a:off x="4146361" y="4142181"/>
              <a:ext cx="1008000" cy="100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6F568E7-115A-4E4F-932E-85A2364963E9}"/>
                </a:ext>
              </a:extLst>
            </p:cNvPr>
            <p:cNvSpPr txBox="1"/>
            <p:nvPr/>
          </p:nvSpPr>
          <p:spPr>
            <a:xfrm>
              <a:off x="4150295" y="4292238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线下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DC8AC5B-F0B2-4BA3-AB65-A551795FE87C}"/>
              </a:ext>
            </a:extLst>
          </p:cNvPr>
          <p:cNvSpPr txBox="1"/>
          <p:nvPr/>
        </p:nvSpPr>
        <p:spPr>
          <a:xfrm>
            <a:off x="5312035" y="2225135"/>
            <a:ext cx="6834529" cy="159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1</a:t>
            </a:r>
            <a:r>
              <a:rPr lang="zh-CN" altLang="en-US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、项目注册，基本资料、质量资料（档案）收集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</a:t>
            </a:r>
            <a:r>
              <a:rPr lang="zh-CN" altLang="en-US" sz="2000" dirty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全过程质量控制理念和作法宣贯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项目质量控制文件（体系、策划、专项方案等）咨询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、现场咨询过程中修改或修订要求的反馈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D340A98-A053-4F46-985D-D6B1D2E95F57}"/>
              </a:ext>
            </a:extLst>
          </p:cNvPr>
          <p:cNvSpPr txBox="1"/>
          <p:nvPr/>
        </p:nvSpPr>
        <p:spPr>
          <a:xfrm>
            <a:off x="5312116" y="3934327"/>
            <a:ext cx="6879881" cy="159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、全过程质量控制理念和作法宣贯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、实体质量检查评价，及质量管理体系运行咨询、监督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、专项方案、技术标准、质量标准等落实情况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、技术咨询</a:t>
            </a: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01335A1A-E71B-4C02-95E7-7453B4CBF0EA}"/>
              </a:ext>
            </a:extLst>
          </p:cNvPr>
          <p:cNvSpPr txBox="1"/>
          <p:nvPr/>
        </p:nvSpPr>
        <p:spPr>
          <a:xfrm>
            <a:off x="4029015" y="3661817"/>
            <a:ext cx="543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线上服务与线下服务相结合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9232 -0.3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5" grpId="0"/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11875" y="11875"/>
            <a:ext cx="12180124" cy="6846125"/>
            <a:chOff x="11875" y="11875"/>
            <a:chExt cx="12180124" cy="6846125"/>
          </a:xfrm>
        </p:grpSpPr>
        <p:pic>
          <p:nvPicPr>
            <p:cNvPr id="34" name="Picture 2" descr="C:\Users\liujunjun\Desktop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8805" y="5648325"/>
              <a:ext cx="10173194" cy="1209675"/>
            </a:xfrm>
            <a:prstGeom prst="rect">
              <a:avLst/>
            </a:prstGeom>
            <a:noFill/>
          </p:spPr>
        </p:pic>
        <p:pic>
          <p:nvPicPr>
            <p:cNvPr id="35" name="Picture 2" descr="C:\Users\liujunjun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5" y="11875"/>
              <a:ext cx="3638550" cy="923925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1701813" y="769889"/>
            <a:ext cx="7461237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全过程质量咨询</a:t>
            </a:r>
            <a:r>
              <a:rPr lang="zh-CN" altLang="zh-CN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平台</a:t>
            </a:r>
            <a:r>
              <a:rPr lang="en-US" altLang="zh-CN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APP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下载安装登录</a:t>
            </a:r>
            <a:endParaRPr lang="en-US" altLang="zh-CN" sz="28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8" y="2201994"/>
            <a:ext cx="6268406" cy="30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C:\Users\liujunjun\Desktop\平台照片库\APP\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6909" y="1717011"/>
            <a:ext cx="2147127" cy="409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5802923" y="3139712"/>
            <a:ext cx="726831" cy="4806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359297" y="1712911"/>
            <a:ext cx="75946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124062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感谢倾听！</a:t>
            </a:r>
            <a:endParaRPr lang="en-US" altLang="zh-CN" sz="4800" b="1" dirty="0">
              <a:solidFill>
                <a:srgbClr val="124062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  <a:p>
            <a:pPr algn="ctr"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124062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sym typeface="Calibri" panose="020F0502020204030204" pitchFamily="34" charset="0"/>
              </a:rPr>
              <a:t>不足之处，欢迎指正！</a:t>
            </a:r>
            <a:endParaRPr lang="en-US" altLang="zh-CN" sz="4800" b="1" dirty="0">
              <a:solidFill>
                <a:srgbClr val="124062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970670" y="1406769"/>
            <a:ext cx="647114" cy="956603"/>
          </a:xfrm>
          <a:prstGeom prst="rect">
            <a:avLst/>
          </a:prstGeom>
          <a:solidFill>
            <a:srgbClr val="12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-970670" y="2363372"/>
            <a:ext cx="647114" cy="956603"/>
          </a:xfrm>
          <a:prstGeom prst="rect">
            <a:avLst/>
          </a:prstGeom>
          <a:solidFill>
            <a:srgbClr val="537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4402" y="4201630"/>
            <a:ext cx="8436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张国义  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010-63253458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15901497959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G:\国家优质工程奖徽logo1.png">
            <a:extLst>
              <a:ext uri="{FF2B5EF4-FFF2-40B4-BE49-F238E27FC236}">
                <a16:creationId xmlns:a16="http://schemas.microsoft.com/office/drawing/2014/main" id="{4C152CC0-03A8-4CA7-8495-DDABB1B0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1270" y="5074471"/>
            <a:ext cx="2699901" cy="249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7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存在的问题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26766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实体质量方面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330986" y="1801088"/>
            <a:ext cx="50590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8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层混凝土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轴线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错台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八层以下轴线倾斜了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，或者是柱子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混凝土的垂直度有问题，或者是一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层放线放错了。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到了八</a:t>
            </a:r>
            <a:r>
              <a:rPr lang="zh-CN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层不得不收</a:t>
            </a:r>
            <a:endParaRPr lang="en-US" altLang="zh-CN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回去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测量员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责任是跑不掉的！！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/>
          <a:stretch>
            <a:fillRect/>
          </a:stretch>
        </p:blipFill>
        <p:spPr>
          <a:xfrm>
            <a:off x="7413790" y="697333"/>
            <a:ext cx="3282963" cy="6086787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V="1">
            <a:off x="7657624" y="3611587"/>
            <a:ext cx="1403876" cy="1403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9902905" y="882115"/>
            <a:ext cx="1269058" cy="1258656"/>
            <a:chOff x="10245528" y="778930"/>
            <a:chExt cx="1269058" cy="125865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528" y="778930"/>
              <a:ext cx="1269058" cy="1258656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0455562" y="865462"/>
              <a:ext cx="5634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617">
        <p15:prstTrans prst="pageCurlDouble"/>
      </p:transition>
    </mc:Choice>
    <mc:Fallback xmlns="">
      <p:transition spd="slow" advClick="0" advTm="40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grpSp>
        <p:nvGrpSpPr>
          <p:cNvPr id="30" name="组合 29"/>
          <p:cNvGrpSpPr/>
          <p:nvPr/>
        </p:nvGrpSpPr>
        <p:grpSpPr>
          <a:xfrm>
            <a:off x="3181656" y="3515364"/>
            <a:ext cx="8379118" cy="3145419"/>
            <a:chOff x="-1093474" y="1344714"/>
            <a:chExt cx="8379118" cy="3145419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4147"/>
            <a:stretch>
              <a:fillRect/>
            </a:stretch>
          </p:blipFill>
          <p:spPr>
            <a:xfrm>
              <a:off x="-1093474" y="1344714"/>
              <a:ext cx="3168000" cy="314541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244" y="1344714"/>
              <a:ext cx="5105400" cy="2790825"/>
            </a:xfrm>
            <a:prstGeom prst="rect">
              <a:avLst/>
            </a:prstGeom>
          </p:spPr>
        </p:pic>
      </p:grpSp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存在的问题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514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实体质量方面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60079" y="1514765"/>
            <a:ext cx="989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2017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年青岛国科健康小镇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18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栋楼房因为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混凝土不达标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拆除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78551" y="2873744"/>
            <a:ext cx="989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     2019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年长沙新城国际花都五期等三个项目因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混凝土问题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部分楼层拆除重建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78551" y="1967758"/>
            <a:ext cx="989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     2018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年山东百合花园因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混凝土强度不达标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对部分楼栋拆除重建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78551" y="2420751"/>
            <a:ext cx="989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     2018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年天津樾梅江项目因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混凝土强度不达标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拆除重建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81"/>
          <a:stretch>
            <a:fillRect/>
          </a:stretch>
        </p:blipFill>
        <p:spPr>
          <a:xfrm>
            <a:off x="4892347" y="3515364"/>
            <a:ext cx="3167180" cy="29982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81"/>
          <a:stretch>
            <a:fillRect/>
          </a:stretch>
        </p:blipFill>
        <p:spPr>
          <a:xfrm>
            <a:off x="6693436" y="3515364"/>
            <a:ext cx="3167180" cy="299824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8"/>
          <a:stretch>
            <a:fillRect/>
          </a:stretch>
        </p:blipFill>
        <p:spPr>
          <a:xfrm>
            <a:off x="8548697" y="3515364"/>
            <a:ext cx="3167180" cy="3176776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9708944" y="882115"/>
            <a:ext cx="1269058" cy="1258656"/>
            <a:chOff x="10245528" y="778930"/>
            <a:chExt cx="1269058" cy="125865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528" y="778930"/>
              <a:ext cx="1269058" cy="1258656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0455562" y="865462"/>
              <a:ext cx="5634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4817">
        <p15:prstTrans prst="pageCurlDouble"/>
      </p:transition>
    </mc:Choice>
    <mc:Fallback xmlns="">
      <p:transition spd="slow" advClick="0" advTm="64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存在的问题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1043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实体质量方面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60078" y="1551709"/>
            <a:ext cx="9404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月方正县新兴大桥垮塌。原因：流凌冰块撞击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9705617" y="891259"/>
            <a:ext cx="1269058" cy="1258656"/>
            <a:chOff x="10245528" y="778930"/>
            <a:chExt cx="1269058" cy="125865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528" y="778930"/>
              <a:ext cx="1269058" cy="1258656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0455562" y="865462"/>
              <a:ext cx="5634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环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36290" y="2259211"/>
            <a:ext cx="9227847" cy="4045867"/>
            <a:chOff x="2706980" y="2508589"/>
            <a:chExt cx="9227847" cy="404586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7" y="2883697"/>
              <a:ext cx="6038850" cy="329565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5" t="13083" r="1365" b="27922"/>
            <a:stretch>
              <a:fillRect/>
            </a:stretch>
          </p:blipFill>
          <p:spPr>
            <a:xfrm>
              <a:off x="2706980" y="2508589"/>
              <a:ext cx="3167180" cy="40458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7169">
        <p15:prstTrans prst="pageCurlDouble"/>
      </p:transition>
    </mc:Choice>
    <mc:Fallback xmlns="">
      <p:transition spd="slow" advClick="0" advTm="27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liujunju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" y="11875"/>
            <a:ext cx="3638550" cy="923925"/>
          </a:xfrm>
          <a:prstGeom prst="rect">
            <a:avLst/>
          </a:prstGeom>
          <a:noFill/>
        </p:spPr>
      </p:pic>
      <p:cxnSp>
        <p:nvCxnSpPr>
          <p:cNvPr id="49" name="直接箭头连接符 48"/>
          <p:cNvCxnSpPr/>
          <p:nvPr/>
        </p:nvCxnSpPr>
        <p:spPr>
          <a:xfrm>
            <a:off x="3652354" y="1873955"/>
            <a:ext cx="0" cy="3456000"/>
          </a:xfrm>
          <a:prstGeom prst="straightConnector1">
            <a:avLst/>
          </a:prstGeom>
          <a:ln w="38100">
            <a:solidFill>
              <a:srgbClr val="313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685051" y="771213"/>
            <a:ext cx="6064207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行业质量建设发展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+mn-cs"/>
              </a:rPr>
              <a:t>产生问题的原因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83980" y="2779133"/>
            <a:ext cx="1512000" cy="1512000"/>
            <a:chOff x="1512146" y="2496224"/>
            <a:chExt cx="1512000" cy="1512000"/>
          </a:xfrm>
        </p:grpSpPr>
        <p:grpSp>
          <p:nvGrpSpPr>
            <p:cNvPr id="14" name="原创设计师QQ598969553     _3"/>
            <p:cNvGrpSpPr/>
            <p:nvPr/>
          </p:nvGrpSpPr>
          <p:grpSpPr>
            <a:xfrm>
              <a:off x="1512146" y="2496224"/>
              <a:ext cx="1512000" cy="151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原创设计师QQ598969553     _22"/>
            <p:cNvSpPr txBox="1"/>
            <p:nvPr/>
          </p:nvSpPr>
          <p:spPr>
            <a:xfrm>
              <a:off x="1707791" y="2893867"/>
              <a:ext cx="11313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行业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特质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55259" y="3976288"/>
            <a:ext cx="8008813" cy="576000"/>
            <a:chOff x="3321531" y="3227092"/>
            <a:chExt cx="8008813" cy="576000"/>
          </a:xfrm>
        </p:grpSpPr>
        <p:sp>
          <p:nvSpPr>
            <p:cNvPr id="37" name="TextBox 72"/>
            <p:cNvSpPr txBox="1"/>
            <p:nvPr/>
          </p:nvSpPr>
          <p:spPr bwMode="auto">
            <a:xfrm>
              <a:off x="4398609" y="3305706"/>
              <a:ext cx="6931735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无法像制造业一样采用标准化模式控制质量</a:t>
              </a: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55259" y="2306428"/>
            <a:ext cx="7419761" cy="738857"/>
            <a:chOff x="3321531" y="3136334"/>
            <a:chExt cx="7419761" cy="738857"/>
          </a:xfrm>
        </p:grpSpPr>
        <p:sp>
          <p:nvSpPr>
            <p:cNvPr id="29" name="TextBox 72"/>
            <p:cNvSpPr txBox="1"/>
            <p:nvPr/>
          </p:nvSpPr>
          <p:spPr bwMode="auto">
            <a:xfrm>
              <a:off x="4412902" y="3136334"/>
              <a:ext cx="6328390" cy="73885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存在定制化、单件化、非标化、施工环境复杂、产业链条长、资金密集、劳动密集等行业特点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321531" y="3227092"/>
              <a:ext cx="576000" cy="576000"/>
            </a:xfrm>
            <a:prstGeom prst="ellipse">
              <a:avLst/>
            </a:prstGeom>
            <a:solidFill>
              <a:srgbClr val="EF7E2D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1543">
        <p15:prstTrans prst="pageCurlDouble"/>
      </p:transition>
    </mc:Choice>
    <mc:Fallback xmlns="">
      <p:transition spd="slow" advClick="0" advTm="71543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594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10524</TotalTime>
  <Words>2605</Words>
  <Application>Microsoft Office PowerPoint</Application>
  <PresentationFormat>宽屏</PresentationFormat>
  <Paragraphs>607</Paragraphs>
  <Slides>52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52</vt:i4>
      </vt:variant>
    </vt:vector>
  </HeadingPairs>
  <TitlesOfParts>
    <vt:vector size="73" baseType="lpstr">
      <vt:lpstr>Bebas</vt:lpstr>
      <vt:lpstr>方正小标宋简体</vt:lpstr>
      <vt:lpstr>黑体</vt:lpstr>
      <vt:lpstr>华文仿宋</vt:lpstr>
      <vt:lpstr>华文楷体</vt:lpstr>
      <vt:lpstr>华文新魏</vt:lpstr>
      <vt:lpstr>楷体_GB2312</vt:lpstr>
      <vt:lpstr>隶书</vt:lpstr>
      <vt:lpstr>宋体</vt:lpstr>
      <vt:lpstr>微软雅黑</vt:lpstr>
      <vt:lpstr>微软雅黑 Light</vt:lpstr>
      <vt:lpstr>字魂59号-创粗黑</vt:lpstr>
      <vt:lpstr>Arial</vt:lpstr>
      <vt:lpstr>Bernard MT Condensed</vt:lpstr>
      <vt:lpstr>Calibri</vt:lpstr>
      <vt:lpstr>Century Gothic</vt:lpstr>
      <vt:lpstr>Office 主题</vt:lpstr>
      <vt:lpstr>2_自定义设计方案</vt:lpstr>
      <vt:lpstr>2_Office 主题</vt:lpstr>
      <vt:lpstr>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apple</cp:lastModifiedBy>
  <cp:revision>1700</cp:revision>
  <cp:lastPrinted>2020-06-07T09:15:51Z</cp:lastPrinted>
  <dcterms:created xsi:type="dcterms:W3CDTF">2017-02-19T15:11:00Z</dcterms:created>
  <dcterms:modified xsi:type="dcterms:W3CDTF">2021-07-24T09:24:47Z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