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28" r:id="rId2"/>
    <p:sldMasterId id="2147483687" r:id="rId3"/>
    <p:sldMasterId id="2147483661" r:id="rId4"/>
    <p:sldMasterId id="2147483674" r:id="rId5"/>
  </p:sldMasterIdLst>
  <p:notesMasterIdLst>
    <p:notesMasterId r:id="rId25"/>
  </p:notesMasterIdLst>
  <p:handoutMasterIdLst>
    <p:handoutMasterId r:id="rId26"/>
  </p:handoutMasterIdLst>
  <p:sldIdLst>
    <p:sldId id="324" r:id="rId6"/>
    <p:sldId id="446" r:id="rId7"/>
    <p:sldId id="332" r:id="rId8"/>
    <p:sldId id="578" r:id="rId9"/>
    <p:sldId id="635" r:id="rId10"/>
    <p:sldId id="616" r:id="rId11"/>
    <p:sldId id="636" r:id="rId12"/>
    <p:sldId id="509" r:id="rId13"/>
    <p:sldId id="579" r:id="rId14"/>
    <p:sldId id="596" r:id="rId15"/>
    <p:sldId id="514" r:id="rId16"/>
    <p:sldId id="583" r:id="rId17"/>
    <p:sldId id="637" r:id="rId18"/>
    <p:sldId id="638" r:id="rId19"/>
    <p:sldId id="545" r:id="rId20"/>
    <p:sldId id="634" r:id="rId21"/>
    <p:sldId id="449" r:id="rId22"/>
    <p:sldId id="597" r:id="rId23"/>
    <p:sldId id="493" r:id="rId24"/>
  </p:sldIdLst>
  <p:sldSz cx="12192000" cy="6858000"/>
  <p:notesSz cx="6761163" cy="99425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1941B1"/>
    <a:srgbClr val="EF7E2D"/>
    <a:srgbClr val="313065"/>
    <a:srgbClr val="27CD37"/>
    <a:srgbClr val="586CA4"/>
    <a:srgbClr val="26CE36"/>
    <a:srgbClr val="FFFFFF"/>
    <a:srgbClr val="F66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904" autoAdjust="0"/>
  </p:normalViewPr>
  <p:slideViewPr>
    <p:cSldViewPr snapToGrid="0">
      <p:cViewPr varScale="1">
        <p:scale>
          <a:sx n="104" d="100"/>
          <a:sy n="104" d="100"/>
        </p:scale>
        <p:origin x="1164" y="72"/>
      </p:cViewPr>
      <p:guideLst>
        <p:guide orient="horz" pos="227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5928" y="114"/>
      </p:cViewPr>
      <p:guideLst>
        <p:guide orient="horz" pos="3131"/>
        <p:guide pos="2129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2064F-0460-42E6-B8EA-9597A5236F5C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82975-5CF0-47F5-9141-8F287D0DB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5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5CAC1-9625-4378-942F-06327CAF8CD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32B1-D51B-4065-979B-CDD6B4075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46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52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93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2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73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4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32B1-D51B-4065-979B-CDD6B407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5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ujunjun\Desktop\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5" y="5648325"/>
            <a:ext cx="10173194" cy="1209675"/>
          </a:xfrm>
          <a:prstGeom prst="rect">
            <a:avLst/>
          </a:prstGeom>
          <a:noFill/>
        </p:spPr>
      </p:pic>
      <p:pic>
        <p:nvPicPr>
          <p:cNvPr id="5" name="Picture 2" descr="C:\Users\liujunjun\Desktop\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0"/>
            <a:ext cx="3638550" cy="923925"/>
          </a:xfrm>
          <a:prstGeom prst="rect">
            <a:avLst/>
          </a:prstGeom>
          <a:noFill/>
        </p:spPr>
      </p:pic>
      <p:pic>
        <p:nvPicPr>
          <p:cNvPr id="6" name="Picture 5" descr="G:\国家优质工程奖徽logo1.png">
            <a:extLst>
              <a:ext uri="{FF2B5EF4-FFF2-40B4-BE49-F238E27FC236}">
                <a16:creationId xmlns:a16="http://schemas.microsoft.com/office/drawing/2014/main" id="{1C0541C5-5BE4-41C2-AF85-0EA281566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519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61270" y="5074471"/>
            <a:ext cx="2699901" cy="24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0" dist="50800" dir="5400000" sy="-100000" algn="bl" rotWithShape="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AA2FF3E-DBE8-4F05-BAFB-665E32136383}"/>
              </a:ext>
            </a:extLst>
          </p:cNvPr>
          <p:cNvSpPr/>
          <p:nvPr userDrawn="1"/>
        </p:nvSpPr>
        <p:spPr>
          <a:xfrm>
            <a:off x="1498680" y="990833"/>
            <a:ext cx="215230" cy="208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81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24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3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4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19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7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6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68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012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55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928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0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444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85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05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01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913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5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ujunjun\Desktop\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5" y="5648325"/>
            <a:ext cx="10173194" cy="1209675"/>
          </a:xfrm>
          <a:prstGeom prst="rect">
            <a:avLst/>
          </a:prstGeom>
          <a:noFill/>
        </p:spPr>
      </p:pic>
      <p:pic>
        <p:nvPicPr>
          <p:cNvPr id="5" name="Picture 2" descr="C:\Users\liujunjun\Desktop\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0"/>
            <a:ext cx="3638550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27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864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80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81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02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88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566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5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82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52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45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22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ujunjun\Desktop\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5" y="5648325"/>
            <a:ext cx="10173194" cy="1209675"/>
          </a:xfrm>
          <a:prstGeom prst="rect">
            <a:avLst/>
          </a:prstGeom>
          <a:noFill/>
        </p:spPr>
      </p:pic>
      <p:pic>
        <p:nvPicPr>
          <p:cNvPr id="5" name="Picture 2" descr="C:\Users\liujunjun\Desktop\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0"/>
            <a:ext cx="3638550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553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72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1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52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 descr="C:\Users\liujunjun\Desktop\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18805" y="5648325"/>
            <a:ext cx="10173194" cy="1209675"/>
          </a:xfrm>
          <a:prstGeom prst="rect">
            <a:avLst/>
          </a:prstGeom>
          <a:noFill/>
        </p:spPr>
      </p:pic>
      <p:pic>
        <p:nvPicPr>
          <p:cNvPr id="10" name="Picture 2" descr="C:\Users\liujunjun\Desktop\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75" y="0"/>
            <a:ext cx="3638550" cy="923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AE65-B2B0-48D6-9A11-8772BBE2C258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78F0-18CD-46AE-97AB-D603FAC79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8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95CA-CB87-42F5-AD11-A63647B25AC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B660-8150-4149-A1F6-6C9A55443EB6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7337-8640-4D63-8BBE-20AFB109EA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95CA-CB87-42F5-AD11-A63647B25A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3C9F-EFB6-4360-A5D6-81DD839FD7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8468;&#20214;1&#65306;&#20013;&#22269;&#36136;&#37327;&#22870;&#65288;&#24037;&#31243;&#24314;&#35774;&#34892;&#19994;&#32452;&#32455;&#65289;&#30003;&#25253;&#34920;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liujunjun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8805" y="5648325"/>
            <a:ext cx="10173194" cy="1209675"/>
          </a:xfrm>
          <a:prstGeom prst="rect">
            <a:avLst/>
          </a:prstGeom>
          <a:noFill/>
        </p:spPr>
      </p:pic>
      <p:sp>
        <p:nvSpPr>
          <p:cNvPr id="20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043873" y="1931215"/>
            <a:ext cx="10057954" cy="934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pitchFamily="34" charset="0"/>
              </a:rPr>
              <a:t>中国质量奖评选工作情况介绍</a:t>
            </a:r>
            <a:endParaRPr lang="en-US" altLang="zh-CN" sz="4000" b="1" dirty="0">
              <a:solidFill>
                <a:srgbClr val="FF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pitchFamily="34" charset="0"/>
            </a:endParaRPr>
          </a:p>
        </p:txBody>
      </p:sp>
      <p:sp>
        <p:nvSpPr>
          <p:cNvPr id="22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2829233" y="4264276"/>
            <a:ext cx="653353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685165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中国施工企业管理协会总工程师工作委员会    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charset="-122"/>
                <a:sym typeface="Calibri" panose="020F0502020204030204" pitchFamily="34" charset="0"/>
              </a:rPr>
              <a:t>张国义</a:t>
            </a:r>
            <a:endParaRPr lang="en-US" altLang="zh-CN" sz="20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charset="-122"/>
                <a:sym typeface="Calibri" panose="020F0502020204030204" pitchFamily="34" charset="0"/>
              </a:rPr>
              <a:t>2021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charset="-122"/>
                <a:sym typeface="Calibri" panose="020F0502020204030204" pitchFamily="34" charset="0"/>
              </a:rPr>
              <a:t>年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charset="-122"/>
                <a:sym typeface="Calibri" panose="020F0502020204030204" pitchFamily="34" charset="0"/>
              </a:rPr>
              <a:t>7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charset="-122"/>
                <a:sym typeface="Calibri" panose="020F0502020204030204" pitchFamily="34" charset="0"/>
              </a:rPr>
              <a:t>月</a:t>
            </a:r>
            <a:endParaRPr lang="en-US" altLang="zh-CN" sz="2000" dirty="0">
              <a:solidFill>
                <a:srgbClr val="0070C0"/>
              </a:solidFill>
              <a:latin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1026" name="Picture 2" descr="C:\Users\liujunjun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57" y="12357"/>
            <a:ext cx="3638550" cy="923925"/>
          </a:xfrm>
          <a:prstGeom prst="rect">
            <a:avLst/>
          </a:prstGeom>
          <a:noFill/>
        </p:spPr>
      </p:pic>
      <p:cxnSp>
        <p:nvCxnSpPr>
          <p:cNvPr id="24" name="PA_直接连接符 24"/>
          <p:cNvCxnSpPr/>
          <p:nvPr>
            <p:custDataLst>
              <p:tags r:id="rId1"/>
            </p:custDataLst>
          </p:nvPr>
        </p:nvCxnSpPr>
        <p:spPr>
          <a:xfrm flipH="1">
            <a:off x="6601684" y="3190474"/>
            <a:ext cx="2290644" cy="230072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G:\国家优质工程奖徽logo1.png">
            <a:extLst>
              <a:ext uri="{FF2B5EF4-FFF2-40B4-BE49-F238E27FC236}">
                <a16:creationId xmlns:a16="http://schemas.microsoft.com/office/drawing/2014/main" id="{4A9ECEB3-FC6D-4207-8D28-647A8675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61270" y="5074471"/>
            <a:ext cx="2699901" cy="24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6112" y="774740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cs"/>
              </a:rPr>
              <a:t>  中国质量奖评选流程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小标宋简体" panose="03000509000000000000" pitchFamily="65" charset="-122"/>
              <a:ea typeface="方正小标宋简体" panose="03000509000000000000" pitchFamily="65" charset="-122"/>
              <a:cs typeface="+mn-cs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68DFFD8-5AF0-4FA4-9186-0D966FF3F628}"/>
              </a:ext>
            </a:extLst>
          </p:cNvPr>
          <p:cNvCxnSpPr>
            <a:cxnSpLocks/>
          </p:cNvCxnSpPr>
          <p:nvPr/>
        </p:nvCxnSpPr>
        <p:spPr>
          <a:xfrm>
            <a:off x="3666661" y="1762601"/>
            <a:ext cx="0" cy="381600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8D5DBDE9-3B18-4187-A87B-5C0A77CA8622}"/>
              </a:ext>
            </a:extLst>
          </p:cNvPr>
          <p:cNvGrpSpPr/>
          <p:nvPr/>
        </p:nvGrpSpPr>
        <p:grpSpPr>
          <a:xfrm>
            <a:off x="1394457" y="2776296"/>
            <a:ext cx="1512000" cy="1512000"/>
            <a:chOff x="1394457" y="2896365"/>
            <a:chExt cx="1512000" cy="1512000"/>
          </a:xfrm>
        </p:grpSpPr>
        <p:grpSp>
          <p:nvGrpSpPr>
            <p:cNvPr id="30" name="原创设计师QQ598969553     _3">
              <a:extLst>
                <a:ext uri="{FF2B5EF4-FFF2-40B4-BE49-F238E27FC236}">
                  <a16:creationId xmlns:a16="http://schemas.microsoft.com/office/drawing/2014/main" id="{B1B7FC6C-3DA2-4243-B3A2-43EECE8E58E6}"/>
                </a:ext>
              </a:extLst>
            </p:cNvPr>
            <p:cNvGrpSpPr/>
            <p:nvPr/>
          </p:nvGrpSpPr>
          <p:grpSpPr>
            <a:xfrm>
              <a:off x="1394457" y="2896365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4">
                <a:extLst>
                  <a:ext uri="{FF2B5EF4-FFF2-40B4-BE49-F238E27FC236}">
                    <a16:creationId xmlns:a16="http://schemas.microsoft.com/office/drawing/2014/main" id="{9AF7E8BC-AB7E-445D-8EB3-2DA45452F417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8B40877-D9DD-4D60-9D37-BB4E873DDF1E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1" name="原创设计师QQ598969553     _22">
              <a:extLst>
                <a:ext uri="{FF2B5EF4-FFF2-40B4-BE49-F238E27FC236}">
                  <a16:creationId xmlns:a16="http://schemas.microsoft.com/office/drawing/2014/main" id="{509D3314-1222-49A3-83E8-3BBACAF25ED7}"/>
                </a:ext>
              </a:extLst>
            </p:cNvPr>
            <p:cNvSpPr txBox="1"/>
            <p:nvPr/>
          </p:nvSpPr>
          <p:spPr>
            <a:xfrm>
              <a:off x="1450053" y="3467699"/>
              <a:ext cx="140080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400" dirty="0">
                  <a:solidFill>
                    <a:srgbClr val="080808"/>
                  </a:solidFill>
                </a:rPr>
                <a:t>评选流程</a:t>
              </a:r>
              <a:endParaRPr lang="en-US" altLang="zh-CN" sz="2400" dirty="0">
                <a:solidFill>
                  <a:srgbClr val="080808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1A41367-276C-4F7A-98C0-5E7563AA61BE}"/>
              </a:ext>
            </a:extLst>
          </p:cNvPr>
          <p:cNvGrpSpPr/>
          <p:nvPr/>
        </p:nvGrpSpPr>
        <p:grpSpPr>
          <a:xfrm>
            <a:off x="3369653" y="2292542"/>
            <a:ext cx="3941910" cy="612000"/>
            <a:chOff x="3713677" y="1809026"/>
            <a:chExt cx="3941910" cy="573003"/>
          </a:xfrm>
        </p:grpSpPr>
        <p:sp>
          <p:nvSpPr>
            <p:cNvPr id="37" name="原创设计师QQ598969553     _16">
              <a:extLst>
                <a:ext uri="{FF2B5EF4-FFF2-40B4-BE49-F238E27FC236}">
                  <a16:creationId xmlns:a16="http://schemas.microsoft.com/office/drawing/2014/main" id="{A9165A2D-3A73-472B-9952-DAF9CD220CF4}"/>
                </a:ext>
              </a:extLst>
            </p:cNvPr>
            <p:cNvSpPr/>
            <p:nvPr/>
          </p:nvSpPr>
          <p:spPr>
            <a:xfrm>
              <a:off x="3713677" y="1809026"/>
              <a:ext cx="605231" cy="5730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5AE1097-015C-45BF-8424-05235435DF27}"/>
                </a:ext>
              </a:extLst>
            </p:cNvPr>
            <p:cNvSpPr txBox="1"/>
            <p:nvPr/>
          </p:nvSpPr>
          <p:spPr>
            <a:xfrm>
              <a:off x="4415587" y="1893270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自愿申报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BB5419C-7DE8-476B-B9BD-71861AF1796C}"/>
              </a:ext>
            </a:extLst>
          </p:cNvPr>
          <p:cNvGrpSpPr/>
          <p:nvPr/>
        </p:nvGrpSpPr>
        <p:grpSpPr>
          <a:xfrm>
            <a:off x="3368557" y="2962374"/>
            <a:ext cx="3943006" cy="612000"/>
            <a:chOff x="3712581" y="2478858"/>
            <a:chExt cx="3943006" cy="573003"/>
          </a:xfrm>
        </p:grpSpPr>
        <p:sp>
          <p:nvSpPr>
            <p:cNvPr id="40" name="原创设计师QQ598969553     _17">
              <a:extLst>
                <a:ext uri="{FF2B5EF4-FFF2-40B4-BE49-F238E27FC236}">
                  <a16:creationId xmlns:a16="http://schemas.microsoft.com/office/drawing/2014/main" id="{57CB4CFF-6FE4-4289-B8ED-FF84F7E02D58}"/>
                </a:ext>
              </a:extLst>
            </p:cNvPr>
            <p:cNvSpPr/>
            <p:nvPr/>
          </p:nvSpPr>
          <p:spPr>
            <a:xfrm>
              <a:off x="3712581" y="2478858"/>
              <a:ext cx="605231" cy="573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5A6021E-2503-4F4E-9649-9952534169A9}"/>
                </a:ext>
              </a:extLst>
            </p:cNvPr>
            <p:cNvSpPr txBox="1"/>
            <p:nvPr/>
          </p:nvSpPr>
          <p:spPr>
            <a:xfrm>
              <a:off x="4415587" y="2563102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审核推荐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FC460E3-BFD5-4108-A96B-0A0838DD7A64}"/>
              </a:ext>
            </a:extLst>
          </p:cNvPr>
          <p:cNvGrpSpPr/>
          <p:nvPr/>
        </p:nvGrpSpPr>
        <p:grpSpPr>
          <a:xfrm>
            <a:off x="3368368" y="3632206"/>
            <a:ext cx="3943194" cy="612000"/>
            <a:chOff x="3712392" y="3148690"/>
            <a:chExt cx="3943194" cy="573003"/>
          </a:xfrm>
        </p:grpSpPr>
        <p:sp>
          <p:nvSpPr>
            <p:cNvPr id="44" name="原创设计师QQ598969553     _18">
              <a:extLst>
                <a:ext uri="{FF2B5EF4-FFF2-40B4-BE49-F238E27FC236}">
                  <a16:creationId xmlns:a16="http://schemas.microsoft.com/office/drawing/2014/main" id="{1700E618-6A9A-4862-81AC-FE597ABDE366}"/>
                </a:ext>
              </a:extLst>
            </p:cNvPr>
            <p:cNvSpPr/>
            <p:nvPr/>
          </p:nvSpPr>
          <p:spPr>
            <a:xfrm>
              <a:off x="3712392" y="3148690"/>
              <a:ext cx="605231" cy="5730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FFA3E4E-2C82-4835-AB61-E608942FECC7}"/>
                </a:ext>
              </a:extLst>
            </p:cNvPr>
            <p:cNvSpPr txBox="1"/>
            <p:nvPr/>
          </p:nvSpPr>
          <p:spPr>
            <a:xfrm>
              <a:off x="4415586" y="3232934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审查受理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55B1F7E-7683-45BE-8D4C-3AC7D95A4305}"/>
              </a:ext>
            </a:extLst>
          </p:cNvPr>
          <p:cNvGrpSpPr/>
          <p:nvPr/>
        </p:nvGrpSpPr>
        <p:grpSpPr>
          <a:xfrm>
            <a:off x="3367272" y="4302038"/>
            <a:ext cx="3944290" cy="612000"/>
            <a:chOff x="3711296" y="3818522"/>
            <a:chExt cx="3944290" cy="573003"/>
          </a:xfrm>
        </p:grpSpPr>
        <p:sp>
          <p:nvSpPr>
            <p:cNvPr id="50" name="原创设计师QQ598969553     _19">
              <a:extLst>
                <a:ext uri="{FF2B5EF4-FFF2-40B4-BE49-F238E27FC236}">
                  <a16:creationId xmlns:a16="http://schemas.microsoft.com/office/drawing/2014/main" id="{9E440B9E-F3E8-4C4B-A6A0-6C374C0C3132}"/>
                </a:ext>
              </a:extLst>
            </p:cNvPr>
            <p:cNvSpPr/>
            <p:nvPr/>
          </p:nvSpPr>
          <p:spPr>
            <a:xfrm>
              <a:off x="3711296" y="3818522"/>
              <a:ext cx="605231" cy="573003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+mj-ea"/>
                  <a:ea typeface="+mj-ea"/>
                </a:rPr>
                <a:t>4</a:t>
              </a:r>
              <a:endParaRPr lang="zh-CN" altLang="en-US" sz="24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88C2E97-9541-415C-AFD1-3850EE008E48}"/>
                </a:ext>
              </a:extLst>
            </p:cNvPr>
            <p:cNvSpPr txBox="1"/>
            <p:nvPr/>
          </p:nvSpPr>
          <p:spPr>
            <a:xfrm>
              <a:off x="4415586" y="3902766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材料评审</a:t>
              </a:r>
            </a:p>
          </p:txBody>
        </p:sp>
      </p:grp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B1BF084-B8CB-4AB6-BA42-0A1DDD90F712}"/>
              </a:ext>
            </a:extLst>
          </p:cNvPr>
          <p:cNvCxnSpPr>
            <a:cxnSpLocks/>
          </p:cNvCxnSpPr>
          <p:nvPr/>
        </p:nvCxnSpPr>
        <p:spPr>
          <a:xfrm>
            <a:off x="6987130" y="1762601"/>
            <a:ext cx="0" cy="381600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561CAC7-4ACB-44D2-B501-F3AAD32A0E10}"/>
              </a:ext>
            </a:extLst>
          </p:cNvPr>
          <p:cNvGrpSpPr/>
          <p:nvPr/>
        </p:nvGrpSpPr>
        <p:grpSpPr>
          <a:xfrm>
            <a:off x="6690122" y="2292542"/>
            <a:ext cx="3941910" cy="612000"/>
            <a:chOff x="3713677" y="1809026"/>
            <a:chExt cx="3941910" cy="573003"/>
          </a:xfrm>
        </p:grpSpPr>
        <p:sp>
          <p:nvSpPr>
            <p:cNvPr id="41" name="原创设计师QQ598969553     _16">
              <a:extLst>
                <a:ext uri="{FF2B5EF4-FFF2-40B4-BE49-F238E27FC236}">
                  <a16:creationId xmlns:a16="http://schemas.microsoft.com/office/drawing/2014/main" id="{32A2ABBA-6D52-46C0-A581-0FAF4C31086C}"/>
                </a:ext>
              </a:extLst>
            </p:cNvPr>
            <p:cNvSpPr/>
            <p:nvPr/>
          </p:nvSpPr>
          <p:spPr>
            <a:xfrm>
              <a:off x="3713677" y="1809026"/>
              <a:ext cx="605231" cy="5730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11EACE3-38CD-4040-A789-3D6B78808441}"/>
                </a:ext>
              </a:extLst>
            </p:cNvPr>
            <p:cNvSpPr txBox="1"/>
            <p:nvPr/>
          </p:nvSpPr>
          <p:spPr>
            <a:xfrm>
              <a:off x="4415587" y="1893270"/>
              <a:ext cx="3240000" cy="3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陈述答辩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B54E99B-2DE5-485A-B38A-21619FE0E9A9}"/>
              </a:ext>
            </a:extLst>
          </p:cNvPr>
          <p:cNvGrpSpPr/>
          <p:nvPr/>
        </p:nvGrpSpPr>
        <p:grpSpPr>
          <a:xfrm>
            <a:off x="6689026" y="2962374"/>
            <a:ext cx="3943006" cy="612000"/>
            <a:chOff x="3712581" y="2478858"/>
            <a:chExt cx="3943006" cy="573003"/>
          </a:xfrm>
        </p:grpSpPr>
        <p:sp>
          <p:nvSpPr>
            <p:cNvPr id="54" name="原创设计师QQ598969553     _17">
              <a:extLst>
                <a:ext uri="{FF2B5EF4-FFF2-40B4-BE49-F238E27FC236}">
                  <a16:creationId xmlns:a16="http://schemas.microsoft.com/office/drawing/2014/main" id="{B30B021B-F34E-4C59-85EC-3BEE7E3F7C31}"/>
                </a:ext>
              </a:extLst>
            </p:cNvPr>
            <p:cNvSpPr/>
            <p:nvPr/>
          </p:nvSpPr>
          <p:spPr>
            <a:xfrm>
              <a:off x="3712581" y="2478858"/>
              <a:ext cx="605231" cy="573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8905D572-E498-4A9A-9781-9B2FD768D1DE}"/>
                </a:ext>
              </a:extLst>
            </p:cNvPr>
            <p:cNvSpPr txBox="1"/>
            <p:nvPr/>
          </p:nvSpPr>
          <p:spPr>
            <a:xfrm>
              <a:off x="4415587" y="2563102"/>
              <a:ext cx="3240000" cy="3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现场评审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0FC4448-20EF-4616-9E66-2CE7136031EA}"/>
              </a:ext>
            </a:extLst>
          </p:cNvPr>
          <p:cNvGrpSpPr/>
          <p:nvPr/>
        </p:nvGrpSpPr>
        <p:grpSpPr>
          <a:xfrm>
            <a:off x="6688837" y="3632206"/>
            <a:ext cx="3943194" cy="612000"/>
            <a:chOff x="3712392" y="3148690"/>
            <a:chExt cx="3943194" cy="573003"/>
          </a:xfrm>
        </p:grpSpPr>
        <p:sp>
          <p:nvSpPr>
            <p:cNvPr id="57" name="原创设计师QQ598969553     _18">
              <a:extLst>
                <a:ext uri="{FF2B5EF4-FFF2-40B4-BE49-F238E27FC236}">
                  <a16:creationId xmlns:a16="http://schemas.microsoft.com/office/drawing/2014/main" id="{C86D146E-FFA9-4FA5-B2E2-7A5884D28AE1}"/>
                </a:ext>
              </a:extLst>
            </p:cNvPr>
            <p:cNvSpPr/>
            <p:nvPr/>
          </p:nvSpPr>
          <p:spPr>
            <a:xfrm>
              <a:off x="3712392" y="3148690"/>
              <a:ext cx="605231" cy="5730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0F9905F-D82C-4BF4-A266-BA1EBAB2113A}"/>
                </a:ext>
              </a:extLst>
            </p:cNvPr>
            <p:cNvSpPr txBox="1"/>
            <p:nvPr/>
          </p:nvSpPr>
          <p:spPr>
            <a:xfrm>
              <a:off x="4415586" y="3232934"/>
              <a:ext cx="3240000" cy="3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审议投票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3B6ACBF-B158-4BBE-9B42-28AEF026E259}"/>
              </a:ext>
            </a:extLst>
          </p:cNvPr>
          <p:cNvGrpSpPr/>
          <p:nvPr/>
        </p:nvGrpSpPr>
        <p:grpSpPr>
          <a:xfrm>
            <a:off x="6687741" y="4302038"/>
            <a:ext cx="3944290" cy="612000"/>
            <a:chOff x="3711296" y="3818522"/>
            <a:chExt cx="3944290" cy="573003"/>
          </a:xfrm>
        </p:grpSpPr>
        <p:sp>
          <p:nvSpPr>
            <p:cNvPr id="60" name="原创设计师QQ598969553     _19">
              <a:extLst>
                <a:ext uri="{FF2B5EF4-FFF2-40B4-BE49-F238E27FC236}">
                  <a16:creationId xmlns:a16="http://schemas.microsoft.com/office/drawing/2014/main" id="{BBAA62FC-E8D2-4244-A7C7-C16CE0BF41A4}"/>
                </a:ext>
              </a:extLst>
            </p:cNvPr>
            <p:cNvSpPr/>
            <p:nvPr/>
          </p:nvSpPr>
          <p:spPr>
            <a:xfrm>
              <a:off x="3711296" y="3818522"/>
              <a:ext cx="605231" cy="573003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+mj-ea"/>
                  <a:ea typeface="+mj-ea"/>
                </a:rPr>
                <a:t>8</a:t>
              </a:r>
              <a:endParaRPr lang="zh-CN" altLang="en-US" sz="24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2EF6D2B-76A1-49F4-995F-AAE145F6A9C0}"/>
                </a:ext>
              </a:extLst>
            </p:cNvPr>
            <p:cNvSpPr txBox="1"/>
            <p:nvPr/>
          </p:nvSpPr>
          <p:spPr>
            <a:xfrm>
              <a:off x="4415586" y="3902766"/>
              <a:ext cx="3240000" cy="3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表彰授奖</a:t>
              </a:r>
            </a:p>
          </p:txBody>
        </p:sp>
      </p:grp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305DC16-5097-44DA-B80B-9D65A74090E6}"/>
              </a:ext>
            </a:extLst>
          </p:cNvPr>
          <p:cNvCxnSpPr>
            <a:cxnSpLocks/>
          </p:cNvCxnSpPr>
          <p:nvPr/>
        </p:nvCxnSpPr>
        <p:spPr>
          <a:xfrm flipV="1">
            <a:off x="4849091" y="1762602"/>
            <a:ext cx="2138039" cy="3714562"/>
          </a:xfrm>
          <a:prstGeom prst="straightConnector1">
            <a:avLst/>
          </a:prstGeom>
          <a:ln w="762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25260" y="427"/>
            <a:ext cx="12354838" cy="6857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1055397" y="3058070"/>
            <a:ext cx="10014857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rgbClr val="FFFF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中国质量奖评选主要内容和主要理念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308589" y="2059889"/>
            <a:ext cx="4176463" cy="830997"/>
            <a:chOff x="2339752" y="2874290"/>
            <a:chExt cx="4176463" cy="830997"/>
          </a:xfrm>
        </p:grpSpPr>
        <p:sp>
          <p:nvSpPr>
            <p:cNvPr id="42" name="矩形 41"/>
            <p:cNvSpPr/>
            <p:nvPr/>
          </p:nvSpPr>
          <p:spPr>
            <a:xfrm>
              <a:off x="4355976" y="2874290"/>
              <a:ext cx="21602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prstClr val="white"/>
                  </a:solidFill>
                  <a:latin typeface="Bernard MT Condensed" panose="02050806060905020404" pitchFamily="18" charset="0"/>
                  <a:ea typeface="微软雅黑" panose="020B0503020204020204" charset="-122"/>
                </a:rPr>
                <a:t>Part 3</a:t>
              </a:r>
              <a:endParaRPr lang="zh-CN" altLang="en-US" sz="48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339752" y="3221214"/>
              <a:ext cx="2260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Quality</a:t>
              </a:r>
              <a:endParaRPr lang="en-US" altLang="zh-CN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19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27"/>
          <p:cNvCxnSpPr/>
          <p:nvPr/>
        </p:nvCxnSpPr>
        <p:spPr>
          <a:xfrm>
            <a:off x="3504580" y="1779565"/>
            <a:ext cx="0" cy="352800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5"/>
          <p:cNvGrpSpPr/>
          <p:nvPr/>
        </p:nvGrpSpPr>
        <p:grpSpPr>
          <a:xfrm>
            <a:off x="11875" y="11875"/>
            <a:ext cx="12180124" cy="6846125"/>
            <a:chOff x="11875" y="11875"/>
            <a:chExt cx="12180124" cy="6846125"/>
          </a:xfrm>
        </p:grpSpPr>
        <p:pic>
          <p:nvPicPr>
            <p:cNvPr id="34" name="Picture 2" descr="C:\Users\liujunjun\Desktop\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8805" y="5648325"/>
              <a:ext cx="10173194" cy="1209675"/>
            </a:xfrm>
            <a:prstGeom prst="rect">
              <a:avLst/>
            </a:prstGeom>
            <a:noFill/>
          </p:spPr>
        </p:pic>
        <p:pic>
          <p:nvPicPr>
            <p:cNvPr id="35" name="Picture 2" descr="C:\Users\liujunjun\Desktop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5" y="11875"/>
              <a:ext cx="3638550" cy="923925"/>
            </a:xfrm>
            <a:prstGeom prst="rect">
              <a:avLst/>
            </a:prstGeom>
            <a:noFill/>
          </p:spPr>
        </p:pic>
      </p:grpSp>
      <p:sp>
        <p:nvSpPr>
          <p:cNvPr id="5" name="矩形 4"/>
          <p:cNvSpPr/>
          <p:nvPr/>
        </p:nvSpPr>
        <p:spPr>
          <a:xfrm>
            <a:off x="1696112" y="774740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 中国质量奖评选主要内容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208942" y="4062622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83980" y="2846123"/>
            <a:ext cx="1512000" cy="1512000"/>
            <a:chOff x="1512146" y="2496224"/>
            <a:chExt cx="1512000" cy="1512000"/>
          </a:xfrm>
        </p:grpSpPr>
        <p:grpSp>
          <p:nvGrpSpPr>
            <p:cNvPr id="12" name="原创设计师QQ598969553     _3"/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原创设计师QQ598969553     _22"/>
            <p:cNvSpPr txBox="1"/>
            <p:nvPr/>
          </p:nvSpPr>
          <p:spPr>
            <a:xfrm>
              <a:off x="1700171" y="2878627"/>
              <a:ext cx="113133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工程建设组织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" name="椭圆 15"/>
          <p:cNvSpPr/>
          <p:nvPr/>
        </p:nvSpPr>
        <p:spPr bwMode="auto">
          <a:xfrm>
            <a:off x="3208942" y="2499076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72"/>
          <p:cNvSpPr txBox="1"/>
          <p:nvPr/>
        </p:nvSpPr>
        <p:spPr bwMode="auto">
          <a:xfrm>
            <a:off x="5328531" y="2036136"/>
            <a:ext cx="6660000" cy="1501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质量提升方面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创新发展方面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品牌影响方面</a:t>
            </a:r>
            <a:endParaRPr lang="en-US" altLang="zh-CN" sz="20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组织效益方面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6361" y="2283076"/>
            <a:ext cx="1008000" cy="1008000"/>
            <a:chOff x="4146361" y="2648130"/>
            <a:chExt cx="1008000" cy="1008000"/>
          </a:xfrm>
        </p:grpSpPr>
        <p:sp>
          <p:nvSpPr>
            <p:cNvPr id="19" name="椭圆 18"/>
            <p:cNvSpPr/>
            <p:nvPr/>
          </p:nvSpPr>
          <p:spPr>
            <a:xfrm>
              <a:off x="4146361" y="2648130"/>
              <a:ext cx="1008000" cy="100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58868" y="2798187"/>
              <a:ext cx="98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质量效益显著</a:t>
              </a:r>
            </a:p>
          </p:txBody>
        </p:sp>
      </p:grpSp>
      <p:sp>
        <p:nvSpPr>
          <p:cNvPr id="21" name="TextBox 72"/>
          <p:cNvSpPr txBox="1"/>
          <p:nvPr/>
        </p:nvSpPr>
        <p:spPr bwMode="auto">
          <a:xfrm>
            <a:off x="5328530" y="3996679"/>
            <a:ext cx="6152269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具有中国特色、行业领先、国际先进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具有应用推广价值的质量管理制度、模式和方法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46361" y="3846622"/>
            <a:ext cx="1008000" cy="1008000"/>
            <a:chOff x="4146361" y="4388030"/>
            <a:chExt cx="1008000" cy="1008000"/>
          </a:xfrm>
        </p:grpSpPr>
        <p:sp>
          <p:nvSpPr>
            <p:cNvPr id="23" name="椭圆 22"/>
            <p:cNvSpPr/>
            <p:nvPr/>
          </p:nvSpPr>
          <p:spPr>
            <a:xfrm>
              <a:off x="4146361" y="4388030"/>
              <a:ext cx="1008000" cy="100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50295" y="4538087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可示范可推广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2415">
        <p15:prstTrans prst="pageCurlDouble"/>
      </p:transition>
    </mc:Choice>
    <mc:Fallback xmlns="">
      <p:transition spd="slow" advClick="0" advTm="42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27"/>
          <p:cNvCxnSpPr/>
          <p:nvPr/>
        </p:nvCxnSpPr>
        <p:spPr>
          <a:xfrm>
            <a:off x="3504580" y="1779565"/>
            <a:ext cx="0" cy="381600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5"/>
          <p:cNvGrpSpPr/>
          <p:nvPr/>
        </p:nvGrpSpPr>
        <p:grpSpPr>
          <a:xfrm>
            <a:off x="11875" y="11875"/>
            <a:ext cx="12180124" cy="6846125"/>
            <a:chOff x="11875" y="11875"/>
            <a:chExt cx="12180124" cy="6846125"/>
          </a:xfrm>
        </p:grpSpPr>
        <p:pic>
          <p:nvPicPr>
            <p:cNvPr id="34" name="Picture 2" descr="C:\Users\liujunjun\Desktop\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8805" y="5648325"/>
              <a:ext cx="10173194" cy="1209675"/>
            </a:xfrm>
            <a:prstGeom prst="rect">
              <a:avLst/>
            </a:prstGeom>
            <a:noFill/>
          </p:spPr>
        </p:pic>
        <p:pic>
          <p:nvPicPr>
            <p:cNvPr id="35" name="Picture 2" descr="C:\Users\liujunjun\Desktop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5" y="11875"/>
              <a:ext cx="3638550" cy="923925"/>
            </a:xfrm>
            <a:prstGeom prst="rect">
              <a:avLst/>
            </a:prstGeom>
            <a:noFill/>
          </p:spPr>
        </p:pic>
      </p:grpSp>
      <p:sp>
        <p:nvSpPr>
          <p:cNvPr id="5" name="矩形 4"/>
          <p:cNvSpPr/>
          <p:nvPr/>
        </p:nvSpPr>
        <p:spPr>
          <a:xfrm>
            <a:off x="1696112" y="774740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 中国质量奖评选主要内容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208942" y="3390996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83980" y="2846123"/>
            <a:ext cx="1512000" cy="1512000"/>
            <a:chOff x="1512146" y="2496224"/>
            <a:chExt cx="1512000" cy="1512000"/>
          </a:xfrm>
        </p:grpSpPr>
        <p:grpSp>
          <p:nvGrpSpPr>
            <p:cNvPr id="12" name="原创设计师QQ598969553     _3"/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原创设计师QQ598969553     _22"/>
            <p:cNvSpPr txBox="1"/>
            <p:nvPr/>
          </p:nvSpPr>
          <p:spPr>
            <a:xfrm>
              <a:off x="1700171" y="3067558"/>
              <a:ext cx="113133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dirty="0">
                  <a:solidFill>
                    <a:prstClr val="black"/>
                  </a:solidFill>
                </a:rPr>
                <a:t>自然人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" name="椭圆 15"/>
          <p:cNvSpPr/>
          <p:nvPr/>
        </p:nvSpPr>
        <p:spPr bwMode="auto">
          <a:xfrm>
            <a:off x="3208942" y="2179049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72"/>
          <p:cNvSpPr txBox="1"/>
          <p:nvPr/>
        </p:nvSpPr>
        <p:spPr bwMode="auto">
          <a:xfrm>
            <a:off x="5540966" y="1945049"/>
            <a:ext cx="5076000" cy="1044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质量理论研究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质量管理实践</a:t>
            </a:r>
            <a:endParaRPr lang="en-US" altLang="zh-CN" sz="20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一线质量操作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6361" y="1963049"/>
            <a:ext cx="1008000" cy="1008000"/>
            <a:chOff x="4146361" y="2648130"/>
            <a:chExt cx="1008000" cy="1008000"/>
          </a:xfrm>
        </p:grpSpPr>
        <p:sp>
          <p:nvSpPr>
            <p:cNvPr id="19" name="椭圆 18"/>
            <p:cNvSpPr/>
            <p:nvPr/>
          </p:nvSpPr>
          <p:spPr>
            <a:xfrm>
              <a:off x="4146361" y="2648130"/>
              <a:ext cx="1008000" cy="100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58868" y="2798187"/>
              <a:ext cx="98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主要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业绩</a:t>
              </a:r>
            </a:p>
          </p:txBody>
        </p:sp>
      </p:grpSp>
      <p:sp>
        <p:nvSpPr>
          <p:cNvPr id="21" name="TextBox 72"/>
          <p:cNvSpPr txBox="1"/>
          <p:nvPr/>
        </p:nvSpPr>
        <p:spPr bwMode="auto">
          <a:xfrm>
            <a:off x="5540965" y="3331715"/>
            <a:ext cx="4464000" cy="684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推广先进的理念、模式和方法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为质量水平提升做出突出贡献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46361" y="3174996"/>
            <a:ext cx="1008000" cy="1008000"/>
            <a:chOff x="4146361" y="4388030"/>
            <a:chExt cx="1008000" cy="1008000"/>
          </a:xfrm>
        </p:grpSpPr>
        <p:sp>
          <p:nvSpPr>
            <p:cNvPr id="23" name="椭圆 22"/>
            <p:cNvSpPr/>
            <p:nvPr/>
          </p:nvSpPr>
          <p:spPr>
            <a:xfrm>
              <a:off x="4146361" y="4388030"/>
              <a:ext cx="1008000" cy="100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50295" y="4538087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质量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贡献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79613D6E-878B-4FFC-AE19-58FC8E28B1D5}"/>
              </a:ext>
            </a:extLst>
          </p:cNvPr>
          <p:cNvSpPr/>
          <p:nvPr/>
        </p:nvSpPr>
        <p:spPr bwMode="auto">
          <a:xfrm>
            <a:off x="3222799" y="4602944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TextBox 72">
            <a:extLst>
              <a:ext uri="{FF2B5EF4-FFF2-40B4-BE49-F238E27FC236}">
                <a16:creationId xmlns:a16="http://schemas.microsoft.com/office/drawing/2014/main" id="{22B56B32-35FC-413E-BFDD-A9AE934D6B3C}"/>
              </a:ext>
            </a:extLst>
          </p:cNvPr>
          <p:cNvSpPr txBox="1"/>
          <p:nvPr/>
        </p:nvSpPr>
        <p:spPr bwMode="auto">
          <a:xfrm>
            <a:off x="5554823" y="4690889"/>
            <a:ext cx="406946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培养大量的理论或实践人才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88B0EE7-35C7-4DB9-ACE9-39DD53689C25}"/>
              </a:ext>
            </a:extLst>
          </p:cNvPr>
          <p:cNvGrpSpPr/>
          <p:nvPr/>
        </p:nvGrpSpPr>
        <p:grpSpPr>
          <a:xfrm>
            <a:off x="4160218" y="4386944"/>
            <a:ext cx="1008000" cy="1008000"/>
            <a:chOff x="4146361" y="4388030"/>
            <a:chExt cx="1008000" cy="100800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85AEBCC-C91A-45E7-A547-BB6378F49927}"/>
                </a:ext>
              </a:extLst>
            </p:cNvPr>
            <p:cNvSpPr/>
            <p:nvPr/>
          </p:nvSpPr>
          <p:spPr>
            <a:xfrm>
              <a:off x="4146361" y="4388030"/>
              <a:ext cx="1008000" cy="100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7B79585-DB5A-4925-9616-896F8F9EF668}"/>
                </a:ext>
              </a:extLst>
            </p:cNvPr>
            <p:cNvSpPr txBox="1"/>
            <p:nvPr/>
          </p:nvSpPr>
          <p:spPr>
            <a:xfrm>
              <a:off x="4150295" y="4538087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人才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培养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6218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2415">
        <p15:prstTrans prst="pageCurlDouble"/>
      </p:transition>
    </mc:Choice>
    <mc:Fallback>
      <p:transition spd="slow" advClick="0" advTm="42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/>
      <p:bldP spid="21" grpId="0"/>
      <p:bldP spid="22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箭头连接符 19"/>
          <p:cNvCxnSpPr/>
          <p:nvPr/>
        </p:nvCxnSpPr>
        <p:spPr>
          <a:xfrm>
            <a:off x="3650425" y="1801098"/>
            <a:ext cx="1" cy="348211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liujunju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11875"/>
            <a:ext cx="3638550" cy="92392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51643" y="763626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中国质量奖</a:t>
            </a:r>
            <a:r>
              <a:rPr lang="zh-CN" altLang="en-US" sz="2800" dirty="0">
                <a:solidFill>
                  <a:srgbClr val="FF00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贯穿始终的理念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83980" y="2773915"/>
            <a:ext cx="1512000" cy="1512000"/>
            <a:chOff x="1512146" y="2496224"/>
            <a:chExt cx="1512000" cy="1512000"/>
          </a:xfrm>
        </p:grpSpPr>
        <p:grpSp>
          <p:nvGrpSpPr>
            <p:cNvPr id="10" name="原创设计师QQ598969553     _3"/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原创设计师QQ598969553     _22"/>
            <p:cNvSpPr txBox="1"/>
            <p:nvPr/>
          </p:nvSpPr>
          <p:spPr>
            <a:xfrm>
              <a:off x="1616351" y="3067558"/>
              <a:ext cx="12833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理念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" name="椭圆 13"/>
          <p:cNvSpPr/>
          <p:nvPr/>
        </p:nvSpPr>
        <p:spPr bwMode="auto">
          <a:xfrm>
            <a:off x="3356766" y="3241915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72"/>
          <p:cNvSpPr txBox="1"/>
          <p:nvPr/>
        </p:nvSpPr>
        <p:spPr bwMode="auto">
          <a:xfrm>
            <a:off x="4374183" y="2887976"/>
            <a:ext cx="7481464" cy="1283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       树立质量标杆，弘扬工匠精神，推广科学的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质量管理制度、模式和方法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，促进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质量管理创新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，激励和引导全社会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加强全面质量管理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，共同建设质量强国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034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8848">
        <p15:prstTrans prst="pageCurlDouble"/>
      </p:transition>
    </mc:Choice>
    <mc:Fallback>
      <p:transition spd="slow" advClick="0" advTm="3884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25260" y="427"/>
            <a:ext cx="12354838" cy="6857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1064634" y="3058070"/>
            <a:ext cx="10014857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rgbClr val="FFFF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pitchFamily="34" charset="0"/>
              </a:rPr>
              <a:t>评选表格中的一些选项</a:t>
            </a:r>
            <a:endParaRPr lang="zh-CN" altLang="en-US" sz="4400" dirty="0">
              <a:solidFill>
                <a:srgbClr val="FFFF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08589" y="2059889"/>
            <a:ext cx="4176463" cy="830997"/>
            <a:chOff x="2339752" y="2874290"/>
            <a:chExt cx="4176463" cy="830997"/>
          </a:xfrm>
        </p:grpSpPr>
        <p:sp>
          <p:nvSpPr>
            <p:cNvPr id="42" name="矩形 41"/>
            <p:cNvSpPr/>
            <p:nvPr/>
          </p:nvSpPr>
          <p:spPr>
            <a:xfrm>
              <a:off x="4355976" y="2874290"/>
              <a:ext cx="21602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prstClr val="white"/>
                  </a:solidFill>
                  <a:latin typeface="Bernard MT Condensed" panose="02050806060905020404" pitchFamily="18" charset="0"/>
                  <a:ea typeface="微软雅黑" panose="020B0503020204020204" charset="-122"/>
                </a:rPr>
                <a:t>Part 4</a:t>
              </a:r>
              <a:endParaRPr lang="zh-CN" altLang="en-US" sz="48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339752" y="3221214"/>
              <a:ext cx="2260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Quality</a:t>
              </a:r>
              <a:endParaRPr lang="en-US" altLang="zh-CN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01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6112" y="774740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中国质量奖评选表格解释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666661" y="1887293"/>
            <a:ext cx="0" cy="352800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394457" y="2785530"/>
            <a:ext cx="1512000" cy="1512000"/>
            <a:chOff x="1394457" y="2896365"/>
            <a:chExt cx="1512000" cy="1512000"/>
          </a:xfrm>
        </p:grpSpPr>
        <p:grpSp>
          <p:nvGrpSpPr>
            <p:cNvPr id="30" name="原创设计师QQ598969553     _3"/>
            <p:cNvGrpSpPr/>
            <p:nvPr/>
          </p:nvGrpSpPr>
          <p:grpSpPr>
            <a:xfrm>
              <a:off x="1394457" y="2896365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" name="原创设计师QQ598969553     _22"/>
            <p:cNvSpPr txBox="1"/>
            <p:nvPr/>
          </p:nvSpPr>
          <p:spPr>
            <a:xfrm>
              <a:off x="1450053" y="3472934"/>
              <a:ext cx="140080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本质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0" name="原创设计师QQ598969553     _17"/>
          <p:cNvSpPr/>
          <p:nvPr/>
        </p:nvSpPr>
        <p:spPr>
          <a:xfrm>
            <a:off x="3368557" y="3232429"/>
            <a:ext cx="605231" cy="5730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71561" y="3318875"/>
            <a:ext cx="750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hlinkClick r:id="rId3" action="ppaction://hlinkfile"/>
              </a:rPr>
              <a:t>附件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hlinkClick r:id="rId3" action="ppaction://hlinkfile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hlinkClick r:id="rId3" action="ppaction://hlinkfile"/>
              </a:rPr>
              <a:t>：中国质量奖（工程建设行业组织）申报表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hlinkClick r:id="rId3" action="ppaction://hlinkfile"/>
              </a:rPr>
              <a:t>.doc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687">
        <p15:prstTrans prst="pageCurlDouble"/>
      </p:transition>
    </mc:Choice>
    <mc:Fallback xmlns="">
      <p:transition spd="slow" advClick="0" advTm="8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25260" y="427"/>
            <a:ext cx="12354838" cy="6857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1054968" y="3058070"/>
            <a:ext cx="10014857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rgbClr val="FFFF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pitchFamily="34" charset="0"/>
              </a:rPr>
              <a:t>注意事项</a:t>
            </a:r>
            <a:endParaRPr lang="zh-CN" altLang="en-US" sz="4400" dirty="0">
              <a:solidFill>
                <a:srgbClr val="FFFF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08589" y="2059889"/>
            <a:ext cx="4176463" cy="830997"/>
            <a:chOff x="2339752" y="2874290"/>
            <a:chExt cx="4176463" cy="830997"/>
          </a:xfrm>
        </p:grpSpPr>
        <p:sp>
          <p:nvSpPr>
            <p:cNvPr id="42" name="矩形 41"/>
            <p:cNvSpPr/>
            <p:nvPr/>
          </p:nvSpPr>
          <p:spPr>
            <a:xfrm>
              <a:off x="4355976" y="2874290"/>
              <a:ext cx="21602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prstClr val="white"/>
                  </a:solidFill>
                  <a:latin typeface="Bernard MT Condensed" panose="02050806060905020404" pitchFamily="18" charset="0"/>
                  <a:ea typeface="微软雅黑" panose="020B0503020204020204" charset="-122"/>
                </a:rPr>
                <a:t>Part 5</a:t>
              </a:r>
              <a:endParaRPr lang="zh-CN" altLang="en-US" sz="48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339752" y="3221214"/>
              <a:ext cx="2260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Quality</a:t>
              </a:r>
              <a:endParaRPr lang="en-US" altLang="zh-CN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38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liujunjun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5" y="5648325"/>
            <a:ext cx="10173194" cy="1209675"/>
          </a:xfrm>
          <a:prstGeom prst="rect">
            <a:avLst/>
          </a:prstGeom>
          <a:noFill/>
        </p:spPr>
      </p:pic>
      <p:pic>
        <p:nvPicPr>
          <p:cNvPr id="25" name="Picture 2" descr="C:\Users\liujunju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" y="11875"/>
            <a:ext cx="3638550" cy="923925"/>
          </a:xfrm>
          <a:prstGeom prst="rect">
            <a:avLst/>
          </a:prstGeom>
          <a:noFill/>
        </p:spPr>
      </p:pic>
      <p:sp>
        <p:nvSpPr>
          <p:cNvPr id="28" name="矩形 27"/>
          <p:cNvSpPr/>
          <p:nvPr/>
        </p:nvSpPr>
        <p:spPr>
          <a:xfrm>
            <a:off x="1703591" y="769323"/>
            <a:ext cx="7370423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cs"/>
              </a:rPr>
              <a:t>中国质量奖评选中注意事项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小标宋简体" panose="03000509000000000000" pitchFamily="65" charset="-122"/>
              <a:ea typeface="方正小标宋简体" panose="03000509000000000000" pitchFamily="65" charset="-122"/>
              <a:cs typeface="+mn-cs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400EE3-4AA9-4939-9EB5-66851178FD43}"/>
              </a:ext>
            </a:extLst>
          </p:cNvPr>
          <p:cNvCxnSpPr/>
          <p:nvPr/>
        </p:nvCxnSpPr>
        <p:spPr>
          <a:xfrm>
            <a:off x="3666661" y="1548146"/>
            <a:ext cx="0" cy="396438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B1995FE-17CD-4639-B094-8AA09C7137F5}"/>
              </a:ext>
            </a:extLst>
          </p:cNvPr>
          <p:cNvGrpSpPr/>
          <p:nvPr/>
        </p:nvGrpSpPr>
        <p:grpSpPr>
          <a:xfrm>
            <a:off x="1394457" y="2825069"/>
            <a:ext cx="1512000" cy="1512000"/>
            <a:chOff x="1394457" y="2677290"/>
            <a:chExt cx="1512000" cy="1512000"/>
          </a:xfrm>
        </p:grpSpPr>
        <p:grpSp>
          <p:nvGrpSpPr>
            <p:cNvPr id="13" name="原创设计师QQ598969553     _3">
              <a:extLst>
                <a:ext uri="{FF2B5EF4-FFF2-40B4-BE49-F238E27FC236}">
                  <a16:creationId xmlns:a16="http://schemas.microsoft.com/office/drawing/2014/main" id="{AF20A410-850D-4BCC-9622-40DA71704F22}"/>
                </a:ext>
              </a:extLst>
            </p:cNvPr>
            <p:cNvGrpSpPr/>
            <p:nvPr/>
          </p:nvGrpSpPr>
          <p:grpSpPr>
            <a:xfrm>
              <a:off x="1394457" y="2677290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4">
                <a:extLst>
                  <a:ext uri="{FF2B5EF4-FFF2-40B4-BE49-F238E27FC236}">
                    <a16:creationId xmlns:a16="http://schemas.microsoft.com/office/drawing/2014/main" id="{E888A9AE-331E-47D3-9DC9-F15E93CE5CD3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955857A-9921-4671-8044-B89D7D19E822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" name="原创设计师QQ598969553     _22">
              <a:extLst>
                <a:ext uri="{FF2B5EF4-FFF2-40B4-BE49-F238E27FC236}">
                  <a16:creationId xmlns:a16="http://schemas.microsoft.com/office/drawing/2014/main" id="{96490331-C656-470F-A77B-65710F2019DC}"/>
                </a:ext>
              </a:extLst>
            </p:cNvPr>
            <p:cNvSpPr txBox="1"/>
            <p:nvPr/>
          </p:nvSpPr>
          <p:spPr>
            <a:xfrm>
              <a:off x="1450053" y="3063958"/>
              <a:ext cx="140080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dirty="0">
                  <a:solidFill>
                    <a:srgbClr val="080808"/>
                  </a:solidFill>
                </a:rPr>
                <a:t>注意</a:t>
              </a:r>
              <a:endParaRPr lang="en-US" altLang="zh-CN" sz="2400" dirty="0">
                <a:solidFill>
                  <a:srgbClr val="080808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dirty="0">
                  <a:solidFill>
                    <a:srgbClr val="080808"/>
                  </a:solidFill>
                </a:rPr>
                <a:t>事项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7" name="原创设计师QQ598969553     _16">
            <a:extLst>
              <a:ext uri="{FF2B5EF4-FFF2-40B4-BE49-F238E27FC236}">
                <a16:creationId xmlns:a16="http://schemas.microsoft.com/office/drawing/2014/main" id="{B2385583-34C5-4691-8FA6-D577E33D31C8}"/>
              </a:ext>
            </a:extLst>
          </p:cNvPr>
          <p:cNvSpPr/>
          <p:nvPr/>
        </p:nvSpPr>
        <p:spPr>
          <a:xfrm>
            <a:off x="3369653" y="2343636"/>
            <a:ext cx="605231" cy="57300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3F433C-FEB0-40F6-A619-D1E50EA4C7BF}"/>
              </a:ext>
            </a:extLst>
          </p:cNvPr>
          <p:cNvSpPr txBox="1"/>
          <p:nvPr/>
        </p:nvSpPr>
        <p:spPr>
          <a:xfrm>
            <a:off x="4071562" y="2427880"/>
            <a:ext cx="57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信用中国没有失信行为，行政处罚全部处理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原创设计师QQ598969553     _17">
            <a:extLst>
              <a:ext uri="{FF2B5EF4-FFF2-40B4-BE49-F238E27FC236}">
                <a16:creationId xmlns:a16="http://schemas.microsoft.com/office/drawing/2014/main" id="{043D208D-E4DB-43A5-AD0E-8E31358C13AA}"/>
              </a:ext>
            </a:extLst>
          </p:cNvPr>
          <p:cNvSpPr/>
          <p:nvPr/>
        </p:nvSpPr>
        <p:spPr>
          <a:xfrm>
            <a:off x="3368557" y="3299790"/>
            <a:ext cx="605231" cy="5730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358BD3-1E49-4417-ADDC-2AF3AC9E958B}"/>
              </a:ext>
            </a:extLst>
          </p:cNvPr>
          <p:cNvSpPr txBox="1"/>
          <p:nvPr/>
        </p:nvSpPr>
        <p:spPr>
          <a:xfrm>
            <a:off x="4071563" y="3384034"/>
            <a:ext cx="57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鼓励小企业和基层企业申报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原创设计师QQ598969553     _18">
            <a:extLst>
              <a:ext uri="{FF2B5EF4-FFF2-40B4-BE49-F238E27FC236}">
                <a16:creationId xmlns:a16="http://schemas.microsoft.com/office/drawing/2014/main" id="{217DA718-0626-4A0F-9BD5-CDF342CDC5A5}"/>
              </a:ext>
            </a:extLst>
          </p:cNvPr>
          <p:cNvSpPr/>
          <p:nvPr/>
        </p:nvSpPr>
        <p:spPr>
          <a:xfrm>
            <a:off x="3368368" y="4255944"/>
            <a:ext cx="605231" cy="57300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FF9D21-77FD-4DF4-A8CF-0B3AC45400AA}"/>
              </a:ext>
            </a:extLst>
          </p:cNvPr>
          <p:cNvSpPr txBox="1"/>
          <p:nvPr/>
        </p:nvSpPr>
        <p:spPr>
          <a:xfrm>
            <a:off x="4071562" y="4340188"/>
            <a:ext cx="57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一定按时报送</a:t>
            </a:r>
          </a:p>
        </p:txBody>
      </p:sp>
    </p:spTree>
    <p:extLst>
      <p:ext uri="{BB962C8B-B14F-4D97-AF65-F5344CB8AC3E}">
        <p14:creationId xmlns:p14="http://schemas.microsoft.com/office/powerpoint/2010/main" val="224440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2359297" y="1712911"/>
            <a:ext cx="75946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12406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pitchFamily="34" charset="0"/>
              </a:rPr>
              <a:t>感谢倾听！</a:t>
            </a:r>
            <a:endParaRPr lang="en-US" altLang="zh-CN" sz="4800" b="1" dirty="0">
              <a:solidFill>
                <a:srgbClr val="124062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pitchFamily="34" charset="0"/>
            </a:endParaRPr>
          </a:p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12406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pitchFamily="34" charset="0"/>
              </a:rPr>
              <a:t>不足之处，欢迎指正！</a:t>
            </a:r>
            <a:endParaRPr lang="en-US" altLang="zh-CN" sz="4800" b="1" dirty="0">
              <a:solidFill>
                <a:srgbClr val="124062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4402" y="4201630"/>
            <a:ext cx="843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张国义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010-63253458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15901497959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 descr="G:\国家优质工程奖徽logo1.png">
            <a:extLst>
              <a:ext uri="{FF2B5EF4-FFF2-40B4-BE49-F238E27FC236}">
                <a16:creationId xmlns:a16="http://schemas.microsoft.com/office/drawing/2014/main" id="{4C152CC0-03A8-4CA7-8495-DDABB1B0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1270" y="5074471"/>
            <a:ext cx="2699901" cy="24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73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liujunjun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378" y="5665744"/>
            <a:ext cx="10173194" cy="1209675"/>
          </a:xfrm>
          <a:prstGeom prst="rect">
            <a:avLst/>
          </a:prstGeom>
          <a:noFill/>
        </p:spPr>
      </p:pic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73B89CB4-4F3C-49B6-9384-047DB3DE3FCC}"/>
              </a:ext>
            </a:extLst>
          </p:cNvPr>
          <p:cNvCxnSpPr>
            <a:cxnSpLocks/>
          </p:cNvCxnSpPr>
          <p:nvPr/>
        </p:nvCxnSpPr>
        <p:spPr>
          <a:xfrm>
            <a:off x="4842830" y="764630"/>
            <a:ext cx="0" cy="5178970"/>
          </a:xfrm>
          <a:prstGeom prst="straightConnector1">
            <a:avLst/>
          </a:prstGeom>
          <a:ln w="444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5" descr="G:\国家优质工程奖徽logo1.png">
            <a:extLst>
              <a:ext uri="{FF2B5EF4-FFF2-40B4-BE49-F238E27FC236}">
                <a16:creationId xmlns:a16="http://schemas.microsoft.com/office/drawing/2014/main" id="{8B3FC693-8F77-46F3-A5E7-00C44644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61270" y="5074471"/>
            <a:ext cx="2699901" cy="24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直接连接符 43"/>
          <p:cNvCxnSpPr/>
          <p:nvPr/>
        </p:nvCxnSpPr>
        <p:spPr>
          <a:xfrm flipV="1">
            <a:off x="9916436" y="142266"/>
            <a:ext cx="2699901" cy="1393271"/>
          </a:xfrm>
          <a:prstGeom prst="line">
            <a:avLst/>
          </a:prstGeom>
          <a:ln w="3175">
            <a:gradFill>
              <a:gsLst>
                <a:gs pos="0">
                  <a:srgbClr val="FCF873">
                    <a:alpha val="50000"/>
                  </a:srgbClr>
                </a:gs>
                <a:gs pos="100000">
                  <a:srgbClr val="DCAA1F">
                    <a:alpha val="5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liujunjun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57" y="12357"/>
            <a:ext cx="3638550" cy="923925"/>
          </a:xfrm>
          <a:prstGeom prst="rect">
            <a:avLst/>
          </a:prstGeom>
          <a:noFill/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CCEE18D-5EE8-4922-AD55-52D28FBBED2E}"/>
              </a:ext>
            </a:extLst>
          </p:cNvPr>
          <p:cNvGrpSpPr/>
          <p:nvPr/>
        </p:nvGrpSpPr>
        <p:grpSpPr>
          <a:xfrm>
            <a:off x="1528833" y="2174938"/>
            <a:ext cx="2352980" cy="2352980"/>
            <a:chOff x="1365875" y="2120620"/>
            <a:chExt cx="2352980" cy="2352980"/>
          </a:xfrm>
        </p:grpSpPr>
        <p:grpSp>
          <p:nvGrpSpPr>
            <p:cNvPr id="95" name="原创设计师QQ598969553     _1">
              <a:extLst>
                <a:ext uri="{FF2B5EF4-FFF2-40B4-BE49-F238E27FC236}">
                  <a16:creationId xmlns:a16="http://schemas.microsoft.com/office/drawing/2014/main" id="{3470EBB5-A4DC-4071-BD26-39D9B5372A18}"/>
                </a:ext>
              </a:extLst>
            </p:cNvPr>
            <p:cNvGrpSpPr/>
            <p:nvPr/>
          </p:nvGrpSpPr>
          <p:grpSpPr>
            <a:xfrm>
              <a:off x="1365875" y="2120620"/>
              <a:ext cx="2352980" cy="2352980"/>
              <a:chOff x="304800" y="673100"/>
              <a:chExt cx="4000500" cy="4000500"/>
            </a:xfrm>
            <a:effectLst>
              <a:glow>
                <a:schemeClr val="accent1">
                  <a:alpha val="0"/>
                </a:schemeClr>
              </a:glow>
              <a:outerShdw blurRad="444500" dist="254000" dir="68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6" name="同心圆 18">
                <a:extLst>
                  <a:ext uri="{FF2B5EF4-FFF2-40B4-BE49-F238E27FC236}">
                    <a16:creationId xmlns:a16="http://schemas.microsoft.com/office/drawing/2014/main" id="{D0A50B87-0ED3-4860-B8E4-F16AFAD3D80A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C68B7160-D417-4F8E-A394-97D8B0C1ADE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006CBDF-14C7-4532-A9EE-0F8FD07782CC}"/>
                </a:ext>
              </a:extLst>
            </p:cNvPr>
            <p:cNvSpPr txBox="1"/>
            <p:nvPr/>
          </p:nvSpPr>
          <p:spPr>
            <a:xfrm>
              <a:off x="1560524" y="2136684"/>
              <a:ext cx="194764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latin typeface="隶书" panose="02010509060101010101" pitchFamily="49" charset="-122"/>
                  <a:ea typeface="隶书" panose="02010509060101010101" pitchFamily="49" charset="-122"/>
                </a:rPr>
                <a:t>目</a:t>
              </a:r>
              <a:endParaRPr lang="en-US" altLang="zh-CN" sz="72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dist"/>
              <a:r>
                <a:rPr lang="zh-CN" altLang="en-US" sz="6600" dirty="0">
                  <a:latin typeface="隶书" panose="02010509060101010101" pitchFamily="49" charset="-122"/>
                  <a:ea typeface="隶书" panose="02010509060101010101" pitchFamily="49" charset="-122"/>
                </a:rPr>
                <a:t>录</a:t>
              </a: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35B4708B-7606-4F46-A363-F2976A2E144C}"/>
              </a:ext>
            </a:extLst>
          </p:cNvPr>
          <p:cNvSpPr txBox="1"/>
          <p:nvPr/>
        </p:nvSpPr>
        <p:spPr>
          <a:xfrm>
            <a:off x="5389829" y="1535537"/>
            <a:ext cx="53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背景和概念</a:t>
            </a:r>
            <a:endParaRPr lang="zh-CN" altLang="en-US" sz="32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5CD134B-ED40-4D5F-A530-A88A29D2FA5A}"/>
              </a:ext>
            </a:extLst>
          </p:cNvPr>
          <p:cNvSpPr txBox="1"/>
          <p:nvPr/>
        </p:nvSpPr>
        <p:spPr>
          <a:xfrm>
            <a:off x="5389829" y="2325261"/>
            <a:ext cx="662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评选范围和评选流程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363031E-4F07-49EE-8058-67AFC22BEC2E}"/>
              </a:ext>
            </a:extLst>
          </p:cNvPr>
          <p:cNvSpPr txBox="1"/>
          <p:nvPr/>
        </p:nvSpPr>
        <p:spPr>
          <a:xfrm>
            <a:off x="5389829" y="3114985"/>
            <a:ext cx="681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评选主要内容和主要理念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3001D7B5-23F5-40C6-9DFE-857B31C29C9F}"/>
              </a:ext>
            </a:extLst>
          </p:cNvPr>
          <p:cNvSpPr txBox="1"/>
          <p:nvPr/>
        </p:nvSpPr>
        <p:spPr>
          <a:xfrm>
            <a:off x="5389830" y="3904709"/>
            <a:ext cx="53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评选表格中的一些选项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68E53B3-04DC-4ACF-AF97-6EA03F31A193}"/>
              </a:ext>
            </a:extLst>
          </p:cNvPr>
          <p:cNvSpPr txBox="1"/>
          <p:nvPr/>
        </p:nvSpPr>
        <p:spPr>
          <a:xfrm>
            <a:off x="5389829" y="4694433"/>
            <a:ext cx="624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注意事项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05" name="原创设计师QQ598969553     _4">
            <a:extLst>
              <a:ext uri="{FF2B5EF4-FFF2-40B4-BE49-F238E27FC236}">
                <a16:creationId xmlns:a16="http://schemas.microsoft.com/office/drawing/2014/main" id="{1B7892E0-725E-4A53-B881-B0E9F1598482}"/>
              </a:ext>
            </a:extLst>
          </p:cNvPr>
          <p:cNvGrpSpPr/>
          <p:nvPr/>
        </p:nvGrpSpPr>
        <p:grpSpPr>
          <a:xfrm>
            <a:off x="4438401" y="1471248"/>
            <a:ext cx="808859" cy="714524"/>
            <a:chOff x="1881842" y="2607548"/>
            <a:chExt cx="2397222" cy="2142141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78AD9FDD-E4D1-4D9D-89B1-35AD8276E405}"/>
                </a:ext>
              </a:extLst>
            </p:cNvPr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09" name="Freeform 6">
                <a:extLst>
                  <a:ext uri="{FF2B5EF4-FFF2-40B4-BE49-F238E27FC236}">
                    <a16:creationId xmlns:a16="http://schemas.microsoft.com/office/drawing/2014/main" id="{78C91A75-2ED4-4F74-8F13-52F1BF13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AA93D2D2-E6CC-40E3-87C8-32B5F40E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28D11D3E-8CCE-4585-B7AB-58CAF1F6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523" y="2932555"/>
              <a:ext cx="1773859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EF7E2D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8" name="TextBox 93">
              <a:extLst>
                <a:ext uri="{FF2B5EF4-FFF2-40B4-BE49-F238E27FC236}">
                  <a16:creationId xmlns:a16="http://schemas.microsoft.com/office/drawing/2014/main" id="{B7E19CB4-5564-499F-8F5C-ED2512957AA9}"/>
                </a:ext>
              </a:extLst>
            </p:cNvPr>
            <p:cNvSpPr txBox="1"/>
            <p:nvPr/>
          </p:nvSpPr>
          <p:spPr>
            <a:xfrm>
              <a:off x="2455277" y="2607548"/>
              <a:ext cx="1157728" cy="193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5" name="原创设计师QQ598969553     _4">
            <a:extLst>
              <a:ext uri="{FF2B5EF4-FFF2-40B4-BE49-F238E27FC236}">
                <a16:creationId xmlns:a16="http://schemas.microsoft.com/office/drawing/2014/main" id="{AD0B2922-34BD-46A8-B04D-066C8076DD90}"/>
              </a:ext>
            </a:extLst>
          </p:cNvPr>
          <p:cNvGrpSpPr/>
          <p:nvPr/>
        </p:nvGrpSpPr>
        <p:grpSpPr>
          <a:xfrm>
            <a:off x="4438401" y="2259801"/>
            <a:ext cx="808859" cy="715695"/>
            <a:chOff x="1881842" y="2604037"/>
            <a:chExt cx="2397222" cy="2145652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4A47E5D9-A574-4085-ADBC-E9B087FA9EED}"/>
                </a:ext>
              </a:extLst>
            </p:cNvPr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06A98CAC-60B9-4193-A9C1-C3E206DF3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30" name="Freeform 6">
                <a:extLst>
                  <a:ext uri="{FF2B5EF4-FFF2-40B4-BE49-F238E27FC236}">
                    <a16:creationId xmlns:a16="http://schemas.microsoft.com/office/drawing/2014/main" id="{A806EC0F-880E-4118-B71D-F6A58814B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F1C766CE-BF5E-4B62-8A00-E5E25EE40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EF7E2D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8" name="TextBox 93">
              <a:extLst>
                <a:ext uri="{FF2B5EF4-FFF2-40B4-BE49-F238E27FC236}">
                  <a16:creationId xmlns:a16="http://schemas.microsoft.com/office/drawing/2014/main" id="{37ACABA9-1B35-453F-8405-84130D5F7C4A}"/>
                </a:ext>
              </a:extLst>
            </p:cNvPr>
            <p:cNvSpPr txBox="1"/>
            <p:nvPr/>
          </p:nvSpPr>
          <p:spPr>
            <a:xfrm>
              <a:off x="2494820" y="2604037"/>
              <a:ext cx="1157728" cy="193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1" name="原创设计师QQ598969553     _4">
            <a:extLst>
              <a:ext uri="{FF2B5EF4-FFF2-40B4-BE49-F238E27FC236}">
                <a16:creationId xmlns:a16="http://schemas.microsoft.com/office/drawing/2014/main" id="{16175403-9149-4354-B585-91E5393183F8}"/>
              </a:ext>
            </a:extLst>
          </p:cNvPr>
          <p:cNvGrpSpPr/>
          <p:nvPr/>
        </p:nvGrpSpPr>
        <p:grpSpPr>
          <a:xfrm>
            <a:off x="4438401" y="3049525"/>
            <a:ext cx="808859" cy="715695"/>
            <a:chOff x="1881842" y="2604037"/>
            <a:chExt cx="2397222" cy="2145652"/>
          </a:xfrm>
        </p:grpSpPr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1F106025-022C-4B99-AC28-C2BC550B828C}"/>
                </a:ext>
              </a:extLst>
            </p:cNvPr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5" name="Freeform 6">
                <a:extLst>
                  <a:ext uri="{FF2B5EF4-FFF2-40B4-BE49-F238E27FC236}">
                    <a16:creationId xmlns:a16="http://schemas.microsoft.com/office/drawing/2014/main" id="{681C5E5C-76B6-4F1A-970B-4988FC647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9A826DBC-60DA-45A3-84D0-434DA61E1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876816C3-D704-4533-8E22-9D76E1B2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EF7E2D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4" name="TextBox 93">
              <a:extLst>
                <a:ext uri="{FF2B5EF4-FFF2-40B4-BE49-F238E27FC236}">
                  <a16:creationId xmlns:a16="http://schemas.microsoft.com/office/drawing/2014/main" id="{E3BEA5D1-4A1A-4367-930A-4425E49C48EC}"/>
                </a:ext>
              </a:extLst>
            </p:cNvPr>
            <p:cNvSpPr txBox="1"/>
            <p:nvPr/>
          </p:nvSpPr>
          <p:spPr>
            <a:xfrm>
              <a:off x="2494820" y="2604037"/>
              <a:ext cx="1157728" cy="193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7" name="原创设计师QQ598969553     _4">
            <a:extLst>
              <a:ext uri="{FF2B5EF4-FFF2-40B4-BE49-F238E27FC236}">
                <a16:creationId xmlns:a16="http://schemas.microsoft.com/office/drawing/2014/main" id="{0151CAE1-4664-440C-8878-963961D25781}"/>
              </a:ext>
            </a:extLst>
          </p:cNvPr>
          <p:cNvGrpSpPr/>
          <p:nvPr/>
        </p:nvGrpSpPr>
        <p:grpSpPr>
          <a:xfrm>
            <a:off x="4438401" y="3839249"/>
            <a:ext cx="808859" cy="715695"/>
            <a:chOff x="1881842" y="2604037"/>
            <a:chExt cx="2397222" cy="2145652"/>
          </a:xfrm>
        </p:grpSpPr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71B79961-D989-492C-8910-E95188641E45}"/>
                </a:ext>
              </a:extLst>
            </p:cNvPr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41" name="Freeform 6">
                <a:extLst>
                  <a:ext uri="{FF2B5EF4-FFF2-40B4-BE49-F238E27FC236}">
                    <a16:creationId xmlns:a16="http://schemas.microsoft.com/office/drawing/2014/main" id="{AA43C10F-12FE-41F0-993D-B80B58AB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id="{5F8A52D4-3542-4FDB-B364-6F85EEF5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FD3E20B9-66D4-4E78-9809-1C11F95ED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EF7E2D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0" name="TextBox 93">
              <a:extLst>
                <a:ext uri="{FF2B5EF4-FFF2-40B4-BE49-F238E27FC236}">
                  <a16:creationId xmlns:a16="http://schemas.microsoft.com/office/drawing/2014/main" id="{874698A9-DA74-46C0-AC14-358EE21CE9EE}"/>
                </a:ext>
              </a:extLst>
            </p:cNvPr>
            <p:cNvSpPr txBox="1"/>
            <p:nvPr/>
          </p:nvSpPr>
          <p:spPr>
            <a:xfrm>
              <a:off x="2494820" y="2604037"/>
              <a:ext cx="1157728" cy="193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3" name="原创设计师QQ598969553     _4">
            <a:extLst>
              <a:ext uri="{FF2B5EF4-FFF2-40B4-BE49-F238E27FC236}">
                <a16:creationId xmlns:a16="http://schemas.microsoft.com/office/drawing/2014/main" id="{FE8A183D-9261-45C1-BFDF-01D1028C8445}"/>
              </a:ext>
            </a:extLst>
          </p:cNvPr>
          <p:cNvGrpSpPr/>
          <p:nvPr/>
        </p:nvGrpSpPr>
        <p:grpSpPr>
          <a:xfrm>
            <a:off x="4438401" y="4628973"/>
            <a:ext cx="808859" cy="715695"/>
            <a:chOff x="1881842" y="2604037"/>
            <a:chExt cx="2397222" cy="2145652"/>
          </a:xfrm>
        </p:grpSpPr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45F0F822-9E0A-48E0-9CD7-3F52E400DEB2}"/>
                </a:ext>
              </a:extLst>
            </p:cNvPr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47" name="Freeform 6">
                <a:extLst>
                  <a:ext uri="{FF2B5EF4-FFF2-40B4-BE49-F238E27FC236}">
                    <a16:creationId xmlns:a16="http://schemas.microsoft.com/office/drawing/2014/main" id="{19DB564B-2489-4370-A381-15C16BD11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48" name="Freeform 6">
                <a:extLst>
                  <a:ext uri="{FF2B5EF4-FFF2-40B4-BE49-F238E27FC236}">
                    <a16:creationId xmlns:a16="http://schemas.microsoft.com/office/drawing/2014/main" id="{148DD58F-5BA3-466E-AB36-6ACEAC161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08D49150-6218-4AC5-9644-0B924DB61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EF7E2D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6" name="TextBox 93">
              <a:extLst>
                <a:ext uri="{FF2B5EF4-FFF2-40B4-BE49-F238E27FC236}">
                  <a16:creationId xmlns:a16="http://schemas.microsoft.com/office/drawing/2014/main" id="{5F869066-8A32-4D06-8659-232E06A3FCAA}"/>
                </a:ext>
              </a:extLst>
            </p:cNvPr>
            <p:cNvSpPr txBox="1"/>
            <p:nvPr/>
          </p:nvSpPr>
          <p:spPr>
            <a:xfrm>
              <a:off x="2494820" y="2604037"/>
              <a:ext cx="1157728" cy="193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91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2" grpId="0"/>
      <p:bldP spid="83" grpId="0"/>
      <p:bldP spid="84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-125260" y="427"/>
            <a:ext cx="12354838" cy="6857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微软雅黑" panose="020B0503020204020204" charset="-122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1064632" y="3058070"/>
            <a:ext cx="10014857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rgbClr val="FFFF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pitchFamily="34" charset="0"/>
              </a:rPr>
              <a:t>中国质量奖的背景和概念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308589" y="2059889"/>
            <a:ext cx="4176463" cy="830997"/>
            <a:chOff x="2339752" y="2874290"/>
            <a:chExt cx="4176463" cy="830997"/>
          </a:xfrm>
        </p:grpSpPr>
        <p:sp>
          <p:nvSpPr>
            <p:cNvPr id="42" name="矩形 41"/>
            <p:cNvSpPr/>
            <p:nvPr/>
          </p:nvSpPr>
          <p:spPr>
            <a:xfrm>
              <a:off x="4355976" y="2874290"/>
              <a:ext cx="21602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Bernard MT Condensed" panose="02050806060905020404" pitchFamily="18" charset="0"/>
                  <a:ea typeface="微软雅黑" panose="020B0503020204020204" charset="-122"/>
                </a:rPr>
                <a:t>Part 1</a:t>
              </a:r>
              <a:endParaRPr lang="zh-CN" altLang="en-US" sz="48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339752" y="3221214"/>
              <a:ext cx="2260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Quality</a:t>
              </a:r>
              <a:endPara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G:\国家优质工程奖徽logo1.png">
            <a:extLst>
              <a:ext uri="{FF2B5EF4-FFF2-40B4-BE49-F238E27FC236}">
                <a16:creationId xmlns:a16="http://schemas.microsoft.com/office/drawing/2014/main" id="{7E8C5A5D-6A66-4B77-A9A5-D9E6CC68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1270" y="5074471"/>
            <a:ext cx="2699901" cy="24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箭头连接符 48"/>
          <p:cNvCxnSpPr/>
          <p:nvPr/>
        </p:nvCxnSpPr>
        <p:spPr>
          <a:xfrm>
            <a:off x="3652354" y="1788808"/>
            <a:ext cx="0" cy="352800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364033" y="2191395"/>
            <a:ext cx="7839676" cy="576000"/>
            <a:chOff x="3321531" y="3227092"/>
            <a:chExt cx="7839676" cy="576000"/>
          </a:xfrm>
        </p:grpSpPr>
        <p:sp>
          <p:nvSpPr>
            <p:cNvPr id="29" name="TextBox 72"/>
            <p:cNvSpPr txBox="1"/>
            <p:nvPr/>
          </p:nvSpPr>
          <p:spPr bwMode="auto">
            <a:xfrm>
              <a:off x="4222402" y="3303046"/>
              <a:ext cx="6938805" cy="4054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十八大：推动发展的立足点转到提高质量和效益上</a:t>
              </a: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321531" y="3227092"/>
              <a:ext cx="576000" cy="576000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5" name="Picture 2" descr="C:\Users\liujunju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11875"/>
            <a:ext cx="3638550" cy="923925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1685051" y="771213"/>
            <a:ext cx="6064207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中国质量奖设立背景和时间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83980" y="2779133"/>
            <a:ext cx="1512000" cy="1512000"/>
            <a:chOff x="1512146" y="2496224"/>
            <a:chExt cx="1512000" cy="1512000"/>
          </a:xfrm>
        </p:grpSpPr>
        <p:grpSp>
          <p:nvGrpSpPr>
            <p:cNvPr id="14" name="原创设计师QQ598969553     _3"/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" name="原创设计师QQ598969553     _22"/>
            <p:cNvSpPr txBox="1"/>
            <p:nvPr/>
          </p:nvSpPr>
          <p:spPr>
            <a:xfrm>
              <a:off x="1707791" y="3067558"/>
              <a:ext cx="113133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背景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64033" y="3230196"/>
            <a:ext cx="5899538" cy="576000"/>
            <a:chOff x="3321531" y="3227092"/>
            <a:chExt cx="5899538" cy="576000"/>
          </a:xfrm>
        </p:grpSpPr>
        <p:sp>
          <p:nvSpPr>
            <p:cNvPr id="37" name="TextBox 72"/>
            <p:cNvSpPr txBox="1"/>
            <p:nvPr/>
          </p:nvSpPr>
          <p:spPr bwMode="auto">
            <a:xfrm>
              <a:off x="4246211" y="3305706"/>
              <a:ext cx="4974858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十九大：高质量发展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321531" y="3227092"/>
              <a:ext cx="576000" cy="576000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64033" y="4321869"/>
            <a:ext cx="5918585" cy="576000"/>
            <a:chOff x="3321531" y="3227092"/>
            <a:chExt cx="5918585" cy="576000"/>
          </a:xfrm>
        </p:grpSpPr>
        <p:sp>
          <p:nvSpPr>
            <p:cNvPr id="44" name="TextBox 72"/>
            <p:cNvSpPr txBox="1"/>
            <p:nvPr/>
          </p:nvSpPr>
          <p:spPr bwMode="auto">
            <a:xfrm>
              <a:off x="4265258" y="3331355"/>
              <a:ext cx="4974858" cy="348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十四五规划：坚定不移建设质量强国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3321531" y="3227092"/>
              <a:ext cx="576000" cy="576000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1184">
        <p15:prstTrans prst="pageCurlDouble"/>
      </p:transition>
    </mc:Choice>
    <mc:Fallback xmlns="">
      <p:transition spd="slow" advClick="0" advTm="91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箭头连接符 48"/>
          <p:cNvCxnSpPr/>
          <p:nvPr/>
        </p:nvCxnSpPr>
        <p:spPr>
          <a:xfrm>
            <a:off x="3652354" y="1788808"/>
            <a:ext cx="0" cy="352800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364033" y="2063693"/>
            <a:ext cx="7839676" cy="738857"/>
            <a:chOff x="3321531" y="3136334"/>
            <a:chExt cx="7839676" cy="738857"/>
          </a:xfrm>
        </p:grpSpPr>
        <p:sp>
          <p:nvSpPr>
            <p:cNvPr id="29" name="TextBox 72"/>
            <p:cNvSpPr txBox="1"/>
            <p:nvPr/>
          </p:nvSpPr>
          <p:spPr bwMode="auto">
            <a:xfrm>
              <a:off x="4222402" y="3136334"/>
              <a:ext cx="6938805" cy="73885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2011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年   全国质检工作会议  </a:t>
              </a:r>
              <a:endParaRPr lang="en-US" altLang="zh-CN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             有代表提议设立中国的“国家质量奖” </a:t>
              </a: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321531" y="3227092"/>
              <a:ext cx="576000" cy="576000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5" name="Picture 2" descr="C:\Users\liujunju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11875"/>
            <a:ext cx="3638550" cy="923925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1685051" y="771213"/>
            <a:ext cx="6064207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中国质量奖设立背景和时间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83980" y="2779133"/>
            <a:ext cx="1512000" cy="1512000"/>
            <a:chOff x="1512146" y="2496224"/>
            <a:chExt cx="1512000" cy="1512000"/>
          </a:xfrm>
        </p:grpSpPr>
        <p:grpSp>
          <p:nvGrpSpPr>
            <p:cNvPr id="14" name="原创设计师QQ598969553     _3"/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" name="原创设计师QQ598969553     _22"/>
            <p:cNvSpPr txBox="1"/>
            <p:nvPr/>
          </p:nvSpPr>
          <p:spPr>
            <a:xfrm>
              <a:off x="1707791" y="3067558"/>
              <a:ext cx="113133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时间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64033" y="3093257"/>
            <a:ext cx="5899538" cy="738857"/>
            <a:chOff x="3321531" y="3136333"/>
            <a:chExt cx="5899538" cy="738857"/>
          </a:xfrm>
        </p:grpSpPr>
        <p:sp>
          <p:nvSpPr>
            <p:cNvPr id="37" name="TextBox 72"/>
            <p:cNvSpPr txBox="1"/>
            <p:nvPr/>
          </p:nvSpPr>
          <p:spPr bwMode="auto">
            <a:xfrm>
              <a:off x="4246211" y="3136333"/>
              <a:ext cx="4974858" cy="73885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2012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年   经党中央批准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            国家质检总局设立“中国质量奖”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321531" y="3227092"/>
              <a:ext cx="576000" cy="576000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64033" y="3962339"/>
            <a:ext cx="5918585" cy="1405706"/>
            <a:chOff x="3321531" y="2802910"/>
            <a:chExt cx="5918585" cy="1405706"/>
          </a:xfrm>
        </p:grpSpPr>
        <p:sp>
          <p:nvSpPr>
            <p:cNvPr id="44" name="TextBox 72"/>
            <p:cNvSpPr txBox="1"/>
            <p:nvPr/>
          </p:nvSpPr>
          <p:spPr bwMode="auto">
            <a:xfrm>
              <a:off x="4265258" y="2802910"/>
              <a:ext cx="4974858" cy="140570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2013</a:t>
              </a:r>
              <a:r>
                <a:rPr lang="zh-CN" altLang="en-US" sz="200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   第一届</a:t>
              </a:r>
              <a:endParaRPr lang="en-US" altLang="zh-CN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2016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年   第二届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2018</a:t>
              </a:r>
              <a:r>
                <a:rPr lang="zh-CN" altLang="en-US" sz="200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   第三届</a:t>
              </a:r>
              <a:endParaRPr lang="en-US" altLang="zh-CN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2021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年   第四届</a:t>
              </a: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3321531" y="3227092"/>
              <a:ext cx="576000" cy="576000"/>
            </a:xfrm>
            <a:prstGeom prst="ellipse">
              <a:avLst/>
            </a:prstGeom>
            <a:solidFill>
              <a:srgbClr val="EF7E2D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760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91184">
        <p15:prstTrans prst="pageCurlDouble"/>
      </p:transition>
    </mc:Choice>
    <mc:Fallback>
      <p:transition spd="slow" advClick="0" advTm="91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14FE51-C206-4960-B00E-F6C8509E3032}"/>
              </a:ext>
            </a:extLst>
          </p:cNvPr>
          <p:cNvGrpSpPr/>
          <p:nvPr/>
        </p:nvGrpSpPr>
        <p:grpSpPr>
          <a:xfrm>
            <a:off x="5012039" y="960827"/>
            <a:ext cx="5328000" cy="5760000"/>
            <a:chOff x="6942436" y="1136317"/>
            <a:chExt cx="5328000" cy="600949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8C21189-7AE9-4CF4-9EFB-7C5954FAF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528"/>
            <a:stretch/>
          </p:blipFill>
          <p:spPr>
            <a:xfrm>
              <a:off x="6942436" y="1136317"/>
              <a:ext cx="5328000" cy="762792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A50880D-6887-4905-8D0F-F6C042A0A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27"/>
            <a:stretch/>
          </p:blipFill>
          <p:spPr>
            <a:xfrm>
              <a:off x="6942436" y="1809083"/>
              <a:ext cx="5328000" cy="297095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123AAA1-62CC-4F2E-989B-E1EB26154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436" y="4674363"/>
              <a:ext cx="5328000" cy="2471452"/>
            </a:xfrm>
            <a:prstGeom prst="rect">
              <a:avLst/>
            </a:prstGeom>
          </p:spPr>
        </p:pic>
      </p:grpSp>
      <p:cxnSp>
        <p:nvCxnSpPr>
          <p:cNvPr id="20" name="直接箭头连接符 19"/>
          <p:cNvCxnSpPr/>
          <p:nvPr/>
        </p:nvCxnSpPr>
        <p:spPr>
          <a:xfrm>
            <a:off x="3650425" y="1801098"/>
            <a:ext cx="1" cy="348211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liujunjun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5" y="11875"/>
            <a:ext cx="3638550" cy="92392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51643" y="763626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中国质量奖的概念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83980" y="2785716"/>
            <a:ext cx="1512000" cy="1512000"/>
            <a:chOff x="1512146" y="2496224"/>
            <a:chExt cx="1512000" cy="1512000"/>
          </a:xfrm>
        </p:grpSpPr>
        <p:grpSp>
          <p:nvGrpSpPr>
            <p:cNvPr id="10" name="原创设计师QQ598969553     _3"/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原创设计师QQ598969553     _22"/>
            <p:cNvSpPr txBox="1"/>
            <p:nvPr/>
          </p:nvSpPr>
          <p:spPr>
            <a:xfrm>
              <a:off x="1616351" y="3067558"/>
              <a:ext cx="12833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概念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" name="椭圆 13"/>
          <p:cNvSpPr/>
          <p:nvPr/>
        </p:nvSpPr>
        <p:spPr bwMode="auto">
          <a:xfrm>
            <a:off x="3356766" y="3271265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72"/>
          <p:cNvSpPr txBox="1"/>
          <p:nvPr/>
        </p:nvSpPr>
        <p:spPr bwMode="auto">
          <a:xfrm>
            <a:off x="4374183" y="2196235"/>
            <a:ext cx="7481464" cy="1283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2021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办法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第二条明确指出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中国质量奖是经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中央批准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的由国家市场监督管理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总局主办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的政府在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质量管理领域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授予相关组织和个人的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最高荣誉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2">
            <a:extLst>
              <a:ext uri="{FF2B5EF4-FFF2-40B4-BE49-F238E27FC236}">
                <a16:creationId xmlns:a16="http://schemas.microsoft.com/office/drawing/2014/main" id="{C5B5E9AE-8D83-4832-821D-A6893CAF1AF9}"/>
              </a:ext>
            </a:extLst>
          </p:cNvPr>
          <p:cNvSpPr txBox="1"/>
          <p:nvPr/>
        </p:nvSpPr>
        <p:spPr bwMode="auto">
          <a:xfrm>
            <a:off x="4374183" y="4059346"/>
            <a:ext cx="7481464" cy="87350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2015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办法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的第二条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中国质量奖是国家在质量领域授予各类组织和个人的荣誉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8848">
        <p15:prstTrans prst="pageCurlDouble"/>
      </p:transition>
    </mc:Choice>
    <mc:Fallback xmlns="">
      <p:transition spd="slow" advClick="0" advTm="38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箭头连接符 19"/>
          <p:cNvCxnSpPr/>
          <p:nvPr/>
        </p:nvCxnSpPr>
        <p:spPr>
          <a:xfrm>
            <a:off x="3650425" y="1801098"/>
            <a:ext cx="1" cy="3482110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liujunju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11875"/>
            <a:ext cx="3638550" cy="92392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51643" y="763626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rPr>
              <a:t>中国质量奖的宗旨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小标宋简体" panose="02000000000000000000" pitchFamily="65" charset="-122"/>
              <a:ea typeface="方正小标宋简体" panose="02000000000000000000" pitchFamily="65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83980" y="2773915"/>
            <a:ext cx="1512000" cy="1512000"/>
            <a:chOff x="1512146" y="2496224"/>
            <a:chExt cx="1512000" cy="1512000"/>
          </a:xfrm>
        </p:grpSpPr>
        <p:grpSp>
          <p:nvGrpSpPr>
            <p:cNvPr id="10" name="原创设计师QQ598969553     _3"/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原创设计师QQ598969553     _22"/>
            <p:cNvSpPr txBox="1"/>
            <p:nvPr/>
          </p:nvSpPr>
          <p:spPr>
            <a:xfrm>
              <a:off x="1616351" y="3067558"/>
              <a:ext cx="12833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宗旨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" name="椭圆 13"/>
          <p:cNvSpPr/>
          <p:nvPr/>
        </p:nvSpPr>
        <p:spPr bwMode="auto">
          <a:xfrm>
            <a:off x="3356766" y="3241915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72"/>
          <p:cNvSpPr txBox="1"/>
          <p:nvPr/>
        </p:nvSpPr>
        <p:spPr bwMode="auto">
          <a:xfrm>
            <a:off x="4374183" y="2682792"/>
            <a:ext cx="7481464" cy="16942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2021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办法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第三条明确指出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lvl="0">
              <a:lnSpc>
                <a:spcPts val="32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中国质量奖旨在推广科学的质量管理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制度、模式和方法</a:t>
            </a:r>
            <a:r>
              <a:rPr lang="zh-CN" altLang="en-US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，促进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质量管理创新</a:t>
            </a:r>
            <a:r>
              <a:rPr lang="zh-CN" altLang="en-US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，传播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先进质量理念</a:t>
            </a:r>
            <a:r>
              <a:rPr lang="zh-CN" altLang="en-US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，激励引导全社会不断提升质量，建设质量强国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381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8848">
        <p15:prstTrans prst="pageCurlDouble"/>
      </p:transition>
    </mc:Choice>
    <mc:Fallback>
      <p:transition spd="slow" advClick="0" advTm="3884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70670" y="1406769"/>
            <a:ext cx="647114" cy="956603"/>
          </a:xfrm>
          <a:prstGeom prst="rect">
            <a:avLst/>
          </a:prstGeom>
          <a:solidFill>
            <a:srgbClr val="12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70670" y="2363372"/>
            <a:ext cx="647114" cy="956603"/>
          </a:xfrm>
          <a:prstGeom prst="rect">
            <a:avLst/>
          </a:prstGeom>
          <a:solidFill>
            <a:srgbClr val="53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25260" y="427"/>
            <a:ext cx="12354838" cy="6857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1064633" y="3058070"/>
            <a:ext cx="10014857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rgbClr val="FFFF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pitchFamily="34" charset="0"/>
              </a:rPr>
              <a:t>中国质量奖的评选范围和评选流程</a:t>
            </a:r>
            <a:endParaRPr lang="en-US" altLang="zh-CN" sz="4400" dirty="0">
              <a:solidFill>
                <a:srgbClr val="FFFF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08589" y="2059889"/>
            <a:ext cx="4176463" cy="830997"/>
            <a:chOff x="2339752" y="2874290"/>
            <a:chExt cx="4176463" cy="830997"/>
          </a:xfrm>
        </p:grpSpPr>
        <p:sp>
          <p:nvSpPr>
            <p:cNvPr id="42" name="矩形 41"/>
            <p:cNvSpPr/>
            <p:nvPr/>
          </p:nvSpPr>
          <p:spPr>
            <a:xfrm>
              <a:off x="4355976" y="2874290"/>
              <a:ext cx="21602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prstClr val="white"/>
                  </a:solidFill>
                  <a:latin typeface="Bernard MT Condensed" panose="02050806060905020404" pitchFamily="18" charset="0"/>
                  <a:ea typeface="微软雅黑" panose="020B0503020204020204" charset="-122"/>
                </a:rPr>
                <a:t>Part 2</a:t>
              </a:r>
              <a:endParaRPr lang="zh-CN" altLang="en-US" sz="48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339752" y="3221214"/>
              <a:ext cx="2260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alibri" panose="020F0502020204030204" pitchFamily="34" charset="0"/>
                </a:rPr>
                <a:t>Quality</a:t>
              </a:r>
              <a:endParaRPr lang="en-US" altLang="zh-CN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5" descr="G:\国家优质工程奖徽logo1.png">
            <a:extLst>
              <a:ext uri="{FF2B5EF4-FFF2-40B4-BE49-F238E27FC236}">
                <a16:creationId xmlns:a16="http://schemas.microsoft.com/office/drawing/2014/main" id="{05C7EB42-E584-4A81-BCA0-607D13B4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1270" y="5074471"/>
            <a:ext cx="2699901" cy="24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300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25C20F7-880E-45CC-A585-083458177F23}"/>
              </a:ext>
            </a:extLst>
          </p:cNvPr>
          <p:cNvCxnSpPr>
            <a:cxnSpLocks/>
          </p:cNvCxnSpPr>
          <p:nvPr/>
        </p:nvCxnSpPr>
        <p:spPr>
          <a:xfrm>
            <a:off x="3650425" y="1847279"/>
            <a:ext cx="11173" cy="3472873"/>
          </a:xfrm>
          <a:prstGeom prst="straightConnector1">
            <a:avLst/>
          </a:prstGeom>
          <a:ln w="38100">
            <a:solidFill>
              <a:srgbClr val="3130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551644" y="758863"/>
            <a:ext cx="9382805" cy="61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中国质量奖评选范围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小标宋简体" panose="03000509000000000000" pitchFamily="65" charset="-122"/>
              <a:ea typeface="方正小标宋简体" panose="03000509000000000000" pitchFamily="65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23F813F-8D20-47C5-846B-4FC7925B35D6}"/>
              </a:ext>
            </a:extLst>
          </p:cNvPr>
          <p:cNvSpPr/>
          <p:nvPr/>
        </p:nvSpPr>
        <p:spPr bwMode="auto">
          <a:xfrm>
            <a:off x="3346098" y="4128361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AE447B9-B988-4F92-AB97-4022A9B36708}"/>
              </a:ext>
            </a:extLst>
          </p:cNvPr>
          <p:cNvGrpSpPr/>
          <p:nvPr/>
        </p:nvGrpSpPr>
        <p:grpSpPr>
          <a:xfrm>
            <a:off x="1383980" y="2804189"/>
            <a:ext cx="1512000" cy="1512000"/>
            <a:chOff x="1512146" y="2496224"/>
            <a:chExt cx="1512000" cy="1512000"/>
          </a:xfrm>
        </p:grpSpPr>
        <p:grpSp>
          <p:nvGrpSpPr>
            <p:cNvPr id="15" name="原创设计师QQ598969553     _3">
              <a:extLst>
                <a:ext uri="{FF2B5EF4-FFF2-40B4-BE49-F238E27FC236}">
                  <a16:creationId xmlns:a16="http://schemas.microsoft.com/office/drawing/2014/main" id="{A7908EA6-3D32-4B22-9120-4BF0EC88B1AA}"/>
                </a:ext>
              </a:extLst>
            </p:cNvPr>
            <p:cNvGrpSpPr/>
            <p:nvPr/>
          </p:nvGrpSpPr>
          <p:grpSpPr>
            <a:xfrm>
              <a:off x="1512146" y="2496224"/>
              <a:ext cx="1512000" cy="15120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4">
                <a:extLst>
                  <a:ext uri="{FF2B5EF4-FFF2-40B4-BE49-F238E27FC236}">
                    <a16:creationId xmlns:a16="http://schemas.microsoft.com/office/drawing/2014/main" id="{F15AED80-5923-49CE-B48E-B2299921E8F9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BD06397-A7B4-4366-8389-0C21C56851B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原创设计师QQ598969553     _22">
              <a:extLst>
                <a:ext uri="{FF2B5EF4-FFF2-40B4-BE49-F238E27FC236}">
                  <a16:creationId xmlns:a16="http://schemas.microsoft.com/office/drawing/2014/main" id="{C3129694-E6C5-4E3C-B722-3CACC1E4D462}"/>
                </a:ext>
              </a:extLst>
            </p:cNvPr>
            <p:cNvSpPr txBox="1"/>
            <p:nvPr/>
          </p:nvSpPr>
          <p:spPr>
            <a:xfrm>
              <a:off x="1616351" y="3067558"/>
              <a:ext cx="12833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评选范围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9" name="椭圆 18">
            <a:extLst>
              <a:ext uri="{FF2B5EF4-FFF2-40B4-BE49-F238E27FC236}">
                <a16:creationId xmlns:a16="http://schemas.microsoft.com/office/drawing/2014/main" id="{184CA8B7-DC73-4DF9-BDE1-01D635EE08B4}"/>
              </a:ext>
            </a:extLst>
          </p:cNvPr>
          <p:cNvSpPr/>
          <p:nvPr/>
        </p:nvSpPr>
        <p:spPr bwMode="auto">
          <a:xfrm>
            <a:off x="3346098" y="2481209"/>
            <a:ext cx="576000" cy="576000"/>
          </a:xfrm>
          <a:prstGeom prst="ellipse">
            <a:avLst/>
          </a:prstGeom>
          <a:solidFill>
            <a:srgbClr val="EF7E2D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72">
            <a:extLst>
              <a:ext uri="{FF2B5EF4-FFF2-40B4-BE49-F238E27FC236}">
                <a16:creationId xmlns:a16="http://schemas.microsoft.com/office/drawing/2014/main" id="{3D225589-7964-44B7-B76F-0053739BA363}"/>
              </a:ext>
            </a:extLst>
          </p:cNvPr>
          <p:cNvSpPr txBox="1"/>
          <p:nvPr/>
        </p:nvSpPr>
        <p:spPr bwMode="auto">
          <a:xfrm>
            <a:off x="4114180" y="2569154"/>
            <a:ext cx="6193601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法人、非法人组织或者其分支、内设、派出机构</a:t>
            </a:r>
          </a:p>
        </p:txBody>
      </p:sp>
      <p:sp>
        <p:nvSpPr>
          <p:cNvPr id="21" name="TextBox 72">
            <a:extLst>
              <a:ext uri="{FF2B5EF4-FFF2-40B4-BE49-F238E27FC236}">
                <a16:creationId xmlns:a16="http://schemas.microsoft.com/office/drawing/2014/main" id="{B5CBB60C-CF44-41E1-B729-60A191102DD1}"/>
              </a:ext>
            </a:extLst>
          </p:cNvPr>
          <p:cNvSpPr txBox="1"/>
          <p:nvPr/>
        </p:nvSpPr>
        <p:spPr bwMode="auto">
          <a:xfrm>
            <a:off x="4114181" y="4216306"/>
            <a:ext cx="544692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自然人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97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10621</TotalTime>
  <Words>592</Words>
  <Application>Microsoft Office PowerPoint</Application>
  <PresentationFormat>宽屏</PresentationFormat>
  <Paragraphs>149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方正小标宋简体</vt:lpstr>
      <vt:lpstr>华文楷体</vt:lpstr>
      <vt:lpstr>楷体_GB2312</vt:lpstr>
      <vt:lpstr>隶书</vt:lpstr>
      <vt:lpstr>宋体</vt:lpstr>
      <vt:lpstr>微软雅黑</vt:lpstr>
      <vt:lpstr>微软雅黑 Light</vt:lpstr>
      <vt:lpstr>字魂59号-创粗黑</vt:lpstr>
      <vt:lpstr>Arial</vt:lpstr>
      <vt:lpstr>Bernard MT Condensed</vt:lpstr>
      <vt:lpstr>Calibri</vt:lpstr>
      <vt:lpstr>Century Gothic</vt:lpstr>
      <vt:lpstr>Office 主题</vt:lpstr>
      <vt:lpstr>2_自定义设计方案</vt:lpstr>
      <vt:lpstr>2_Office 主题</vt:lpstr>
      <vt:lpstr>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zhang guoyi</cp:lastModifiedBy>
  <cp:revision>1729</cp:revision>
  <cp:lastPrinted>2020-06-07T09:15:51Z</cp:lastPrinted>
  <dcterms:created xsi:type="dcterms:W3CDTF">2017-02-19T15:11:00Z</dcterms:created>
  <dcterms:modified xsi:type="dcterms:W3CDTF">2021-07-25T02:50:38Z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2052-11.1.0.8002</vt:lpwstr>
  </property>
</Properties>
</file>