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media/audio11.wav" ContentType="audio/x-wav"/>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 id="2147483685" r:id="rId4"/>
  </p:sldMasterIdLst>
  <p:notesMasterIdLst>
    <p:notesMasterId r:id="rId84"/>
  </p:notesMasterIdLst>
  <p:handoutMasterIdLst>
    <p:handoutMasterId r:id="rId85"/>
  </p:handoutMasterIdLst>
  <p:sldIdLst>
    <p:sldId id="256" r:id="rId5"/>
    <p:sldId id="2631" r:id="rId6"/>
    <p:sldId id="286" r:id="rId7"/>
    <p:sldId id="473" r:id="rId8"/>
    <p:sldId id="3594" r:id="rId9"/>
    <p:sldId id="3402" r:id="rId10"/>
    <p:sldId id="3405" r:id="rId11"/>
    <p:sldId id="3406" r:id="rId12"/>
    <p:sldId id="3403" r:id="rId13"/>
    <p:sldId id="3404" r:id="rId14"/>
    <p:sldId id="3410" r:id="rId15"/>
    <p:sldId id="3411" r:id="rId16"/>
    <p:sldId id="2782" r:id="rId17"/>
    <p:sldId id="3595" r:id="rId18"/>
    <p:sldId id="3529" r:id="rId19"/>
    <p:sldId id="3374" r:id="rId20"/>
    <p:sldId id="3375" r:id="rId21"/>
    <p:sldId id="3376" r:id="rId22"/>
    <p:sldId id="3377" r:id="rId23"/>
    <p:sldId id="3378" r:id="rId24"/>
    <p:sldId id="3380" r:id="rId25"/>
    <p:sldId id="3382" r:id="rId26"/>
    <p:sldId id="3383" r:id="rId27"/>
    <p:sldId id="3384" r:id="rId28"/>
    <p:sldId id="3389" r:id="rId29"/>
    <p:sldId id="3390" r:id="rId30"/>
    <p:sldId id="3391" r:id="rId31"/>
    <p:sldId id="3152" r:id="rId32"/>
    <p:sldId id="3394" r:id="rId33"/>
    <p:sldId id="3399" r:id="rId34"/>
    <p:sldId id="3400" r:id="rId35"/>
    <p:sldId id="2783" r:id="rId36"/>
    <p:sldId id="3591" r:id="rId37"/>
    <p:sldId id="3364" r:id="rId38"/>
    <p:sldId id="2985" r:id="rId39"/>
    <p:sldId id="3366" r:id="rId40"/>
    <p:sldId id="2995" r:id="rId41"/>
    <p:sldId id="3367" r:id="rId42"/>
    <p:sldId id="3005" r:id="rId43"/>
    <p:sldId id="3369" r:id="rId44"/>
    <p:sldId id="3018" r:id="rId45"/>
    <p:sldId id="3020" r:id="rId46"/>
    <p:sldId id="3033" r:id="rId47"/>
    <p:sldId id="3036" r:id="rId48"/>
    <p:sldId id="2784" r:id="rId49"/>
    <p:sldId id="3592" r:id="rId50"/>
    <p:sldId id="3212" r:id="rId51"/>
    <p:sldId id="3214" r:id="rId52"/>
    <p:sldId id="3215" r:id="rId53"/>
    <p:sldId id="3217" r:id="rId54"/>
    <p:sldId id="3219" r:id="rId55"/>
    <p:sldId id="3221" r:id="rId56"/>
    <p:sldId id="3353" r:id="rId57"/>
    <p:sldId id="3355" r:id="rId58"/>
    <p:sldId id="3356" r:id="rId59"/>
    <p:sldId id="3358" r:id="rId60"/>
    <p:sldId id="3359" r:id="rId61"/>
    <p:sldId id="3360" r:id="rId62"/>
    <p:sldId id="3363" r:id="rId63"/>
    <p:sldId id="2785" r:id="rId64"/>
    <p:sldId id="3593" r:id="rId65"/>
    <p:sldId id="2791" r:id="rId66"/>
    <p:sldId id="3185" r:id="rId67"/>
    <p:sldId id="3525" r:id="rId68"/>
    <p:sldId id="3190" r:id="rId69"/>
    <p:sldId id="3193" r:id="rId70"/>
    <p:sldId id="3195" r:id="rId71"/>
    <p:sldId id="3198" r:id="rId72"/>
    <p:sldId id="3201" r:id="rId73"/>
    <p:sldId id="3203" r:id="rId74"/>
    <p:sldId id="3207" r:id="rId75"/>
    <p:sldId id="3208" r:id="rId76"/>
    <p:sldId id="2830" r:id="rId77"/>
    <p:sldId id="2832" r:id="rId78"/>
    <p:sldId id="2835" r:id="rId79"/>
    <p:sldId id="2838" r:id="rId80"/>
    <p:sldId id="2840" r:id="rId81"/>
    <p:sldId id="2843" r:id="rId82"/>
    <p:sldId id="3182" r:id="rId83"/>
  </p:sldIdLst>
  <p:sldSz cx="9144000" cy="6858000" type="screen4x3"/>
  <p:notesSz cx="9939338" cy="6805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86189" initials="8"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60" autoAdjust="0"/>
    <p:restoredTop sz="95976" autoAdjust="0"/>
  </p:normalViewPr>
  <p:slideViewPr>
    <p:cSldViewPr>
      <p:cViewPr varScale="1">
        <p:scale>
          <a:sx n="64" d="100"/>
          <a:sy n="64" d="100"/>
        </p:scale>
        <p:origin x="-1410" y="-96"/>
      </p:cViewPr>
      <p:guideLst>
        <p:guide orient="horz" pos="2183"/>
        <p:guide pos="2880"/>
      </p:guideLst>
    </p:cSldViewPr>
  </p:slideViewPr>
  <p:notesTextViewPr>
    <p:cViewPr>
      <p:scale>
        <a:sx n="100" d="100"/>
        <a:sy n="100" d="100"/>
      </p:scale>
      <p:origin x="0" y="0"/>
    </p:cViewPr>
  </p:notesTextViewPr>
  <p:sorterViewPr>
    <p:cViewPr>
      <p:scale>
        <a:sx n="100" d="100"/>
        <a:sy n="100" d="100"/>
      </p:scale>
      <p:origin x="0" y="5208"/>
    </p:cViewPr>
  </p:sorterViewPr>
  <p:notesViewPr>
    <p:cSldViewPr>
      <p:cViewPr varScale="1">
        <p:scale>
          <a:sx n="102" d="100"/>
          <a:sy n="102" d="100"/>
        </p:scale>
        <p:origin x="-228" y="-102"/>
      </p:cViewPr>
      <p:guideLst>
        <p:guide orient="horz" pos="2166"/>
        <p:guide pos="313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45A679F-0179-4C1A-80BD-379B3DA85CF0}" type="doc">
      <dgm:prSet loTypeId="urn:microsoft.com/office/officeart/2005/8/layout/cycle3#1" loCatId="cycle" qsTypeId="urn:microsoft.com/office/officeart/2005/8/quickstyle/simple1#1" qsCatId="simple" csTypeId="urn:microsoft.com/office/officeart/2005/8/colors/colorful2#1" csCatId="colorful" phldr="1"/>
      <dgm:spPr/>
      <dgm:t>
        <a:bodyPr/>
        <a:lstStyle/>
        <a:p>
          <a:endParaRPr lang="zh-CN" altLang="en-US"/>
        </a:p>
      </dgm:t>
    </dgm:pt>
    <dgm:pt modelId="{4D68280A-1446-471D-9F91-449723EB896C}">
      <dgm:prSet phldrT="[文本]" phldr="0" custT="0"/>
      <dgm:spPr/>
      <dgm:t>
        <a:bodyPr vert="horz" wrap="square"/>
        <a:lstStyle/>
        <a:p>
          <a:pPr algn="ctr">
            <a:lnSpc>
              <a:spcPct val="100000"/>
            </a:lnSpc>
            <a:spcBef>
              <a:spcPct val="0"/>
            </a:spcBef>
            <a:spcAft>
              <a:spcPct val="35000"/>
            </a:spcAft>
          </a:pPr>
          <a:r>
            <a:rPr lang="zh-CN" altLang="en-US" b="1" dirty="0" smtClean="0">
              <a:latin typeface="微软雅黑" panose="020B0503020204020204" charset="-122"/>
              <a:ea typeface="微软雅黑" panose="020B0503020204020204" charset="-122"/>
            </a:rPr>
            <a:t>管理者重视</a:t>
          </a:r>
        </a:p>
      </dgm:t>
    </dgm:pt>
    <dgm:pt modelId="{527502DF-F732-445E-82F2-5A4979B1AC01}" type="parTrans" cxnId="{10AB189C-495F-4574-AE01-1FD70FF2E627}">
      <dgm:prSet/>
      <dgm:spPr/>
      <dgm:t>
        <a:bodyPr/>
        <a:lstStyle/>
        <a:p>
          <a:pPr algn="ctr"/>
          <a:endParaRPr lang="zh-CN" altLang="en-US"/>
        </a:p>
      </dgm:t>
    </dgm:pt>
    <dgm:pt modelId="{71A1BE97-F78D-40E2-B282-EB9A51BF1643}" type="sibTrans" cxnId="{10AB189C-495F-4574-AE01-1FD70FF2E627}">
      <dgm:prSet/>
      <dgm:spPr/>
      <dgm:t>
        <a:bodyPr/>
        <a:lstStyle/>
        <a:p>
          <a:pPr algn="ctr"/>
          <a:endParaRPr lang="zh-CN" altLang="en-US"/>
        </a:p>
      </dgm:t>
    </dgm:pt>
    <dgm:pt modelId="{A1C4042B-0410-4E8B-80E5-35273180D118}">
      <dgm:prSet phldrT="[文本]" phldr="0" custT="0"/>
      <dgm:spPr/>
      <dgm:t>
        <a:bodyPr vert="horz" wrap="square"/>
        <a:lstStyle/>
        <a:p>
          <a:pPr algn="ctr">
            <a:lnSpc>
              <a:spcPct val="100000"/>
            </a:lnSpc>
            <a:spcBef>
              <a:spcPct val="0"/>
            </a:spcBef>
            <a:spcAft>
              <a:spcPct val="35000"/>
            </a:spcAft>
          </a:pPr>
          <a:r>
            <a:rPr lang="zh-CN" altLang="en-US" b="1" dirty="0" smtClean="0">
              <a:solidFill>
                <a:srgbClr val="FF0000"/>
              </a:solidFill>
              <a:latin typeface="微软雅黑" panose="020B0503020204020204" charset="-122"/>
              <a:ea typeface="微软雅黑" panose="020B0503020204020204" charset="-122"/>
            </a:rPr>
            <a:t>组织机构职责明确、接口明晰</a:t>
          </a:r>
        </a:p>
      </dgm:t>
    </dgm:pt>
    <dgm:pt modelId="{38D94B3A-3A05-406E-85A0-D238D306081C}" type="parTrans" cxnId="{14E8C6D3-E3D9-449A-84B9-D9E50E2A90FA}">
      <dgm:prSet/>
      <dgm:spPr/>
      <dgm:t>
        <a:bodyPr/>
        <a:lstStyle/>
        <a:p>
          <a:pPr algn="ctr"/>
          <a:endParaRPr lang="zh-CN" altLang="en-US"/>
        </a:p>
      </dgm:t>
    </dgm:pt>
    <dgm:pt modelId="{FA056EBE-DC7F-4CC2-94C6-4B569EBA193B}" type="sibTrans" cxnId="{14E8C6D3-E3D9-449A-84B9-D9E50E2A90FA}">
      <dgm:prSet/>
      <dgm:spPr/>
      <dgm:t>
        <a:bodyPr/>
        <a:lstStyle/>
        <a:p>
          <a:pPr algn="ctr"/>
          <a:endParaRPr lang="zh-CN" altLang="en-US"/>
        </a:p>
      </dgm:t>
    </dgm:pt>
    <dgm:pt modelId="{B7B0FAC5-A0E1-41BD-9C3F-3A8677525F8E}">
      <dgm:prSet phldrT="[文本]" phldr="0" custT="0"/>
      <dgm:spPr/>
      <dgm:t>
        <a:bodyPr vert="horz" wrap="square"/>
        <a:lstStyle/>
        <a:p>
          <a:pPr algn="ctr">
            <a:lnSpc>
              <a:spcPct val="100000"/>
            </a:lnSpc>
            <a:spcBef>
              <a:spcPct val="0"/>
            </a:spcBef>
            <a:spcAft>
              <a:spcPct val="35000"/>
            </a:spcAft>
          </a:pPr>
          <a:r>
            <a:rPr lang="zh-CN" altLang="en-US" b="1" dirty="0" smtClean="0">
              <a:solidFill>
                <a:srgbClr val="FF0000"/>
              </a:solidFill>
              <a:latin typeface="微软雅黑" panose="020B0503020204020204" charset="-122"/>
              <a:ea typeface="微软雅黑" panose="020B0503020204020204" charset="-122"/>
            </a:rPr>
            <a:t>管理体系完善</a:t>
          </a:r>
        </a:p>
      </dgm:t>
    </dgm:pt>
    <dgm:pt modelId="{1FE14824-DE58-4FD9-B5F1-0B3AD362CC17}" type="parTrans" cxnId="{84164A14-DA4A-4304-A0DD-4D3528506BF0}">
      <dgm:prSet/>
      <dgm:spPr/>
      <dgm:t>
        <a:bodyPr/>
        <a:lstStyle/>
        <a:p>
          <a:pPr algn="ctr"/>
          <a:endParaRPr lang="zh-CN" altLang="en-US"/>
        </a:p>
      </dgm:t>
    </dgm:pt>
    <dgm:pt modelId="{82E88E52-2BEA-403B-89B2-E63E1D901081}" type="sibTrans" cxnId="{84164A14-DA4A-4304-A0DD-4D3528506BF0}">
      <dgm:prSet/>
      <dgm:spPr/>
      <dgm:t>
        <a:bodyPr/>
        <a:lstStyle/>
        <a:p>
          <a:pPr algn="ctr"/>
          <a:endParaRPr lang="zh-CN" altLang="en-US"/>
        </a:p>
      </dgm:t>
    </dgm:pt>
    <dgm:pt modelId="{F027237A-92C0-4D6C-B7B9-98EDFE343419}">
      <dgm:prSet phldrT="[文本]" phldr="0" custT="0"/>
      <dgm:spPr/>
      <dgm:t>
        <a:bodyPr vert="horz" wrap="square"/>
        <a:lstStyle/>
        <a:p>
          <a:pPr algn="ctr">
            <a:lnSpc>
              <a:spcPct val="100000"/>
            </a:lnSpc>
            <a:spcBef>
              <a:spcPct val="0"/>
            </a:spcBef>
            <a:spcAft>
              <a:spcPct val="35000"/>
            </a:spcAft>
          </a:pPr>
          <a:r>
            <a:rPr lang="zh-CN" altLang="en-US" b="1" dirty="0" smtClean="0">
              <a:latin typeface="微软雅黑" panose="020B0503020204020204" charset="-122"/>
              <a:ea typeface="微软雅黑" panose="020B0503020204020204" charset="-122"/>
            </a:rPr>
            <a:t>控制成本，讲求成本效益</a:t>
          </a:r>
          <a:endParaRPr lang="zh-CN" altLang="en-US" b="1" dirty="0">
            <a:latin typeface="微软雅黑" panose="020B0503020204020204" charset="-122"/>
            <a:ea typeface="微软雅黑" panose="020B0503020204020204" charset="-122"/>
          </a:endParaRPr>
        </a:p>
      </dgm:t>
    </dgm:pt>
    <dgm:pt modelId="{CD852BDE-88E9-4690-B33F-124194418F33}" type="parTrans" cxnId="{4CFD1F39-33BD-49FF-A085-7696369007FE}">
      <dgm:prSet/>
      <dgm:spPr/>
      <dgm:t>
        <a:bodyPr/>
        <a:lstStyle/>
        <a:p>
          <a:pPr algn="ctr"/>
          <a:endParaRPr lang="zh-CN" altLang="en-US"/>
        </a:p>
      </dgm:t>
    </dgm:pt>
    <dgm:pt modelId="{06820D20-99AD-46FE-967C-A4FDBCB0B275}" type="sibTrans" cxnId="{4CFD1F39-33BD-49FF-A085-7696369007FE}">
      <dgm:prSet/>
      <dgm:spPr/>
      <dgm:t>
        <a:bodyPr/>
        <a:lstStyle/>
        <a:p>
          <a:pPr algn="ctr"/>
          <a:endParaRPr lang="zh-CN" altLang="en-US"/>
        </a:p>
      </dgm:t>
    </dgm:pt>
    <dgm:pt modelId="{E141B190-9559-4A52-A28E-47729009D8F6}">
      <dgm:prSet phldrT="[文本]" phldr="0" custT="0"/>
      <dgm:spPr/>
      <dgm:t>
        <a:bodyPr vert="horz" wrap="square"/>
        <a:lstStyle/>
        <a:p>
          <a:pPr algn="ctr">
            <a:lnSpc>
              <a:spcPct val="100000"/>
            </a:lnSpc>
            <a:spcBef>
              <a:spcPct val="0"/>
            </a:spcBef>
            <a:spcAft>
              <a:spcPct val="35000"/>
            </a:spcAft>
          </a:pPr>
          <a:r>
            <a:rPr lang="zh-CN" altLang="en-US" b="1" dirty="0" smtClean="0">
              <a:latin typeface="微软雅黑" panose="020B0503020204020204" charset="-122"/>
              <a:ea typeface="微软雅黑" panose="020B0503020204020204" charset="-122"/>
            </a:rPr>
            <a:t>经验反馈与风险控制</a:t>
          </a:r>
          <a:endParaRPr lang="zh-CN" altLang="en-US" b="1" dirty="0">
            <a:latin typeface="微软雅黑" panose="020B0503020204020204" charset="-122"/>
            <a:ea typeface="微软雅黑" panose="020B0503020204020204" charset="-122"/>
          </a:endParaRPr>
        </a:p>
      </dgm:t>
    </dgm:pt>
    <dgm:pt modelId="{F092F468-810E-4990-88F3-4CBB24DE48AD}" type="parTrans" cxnId="{06B66EC0-B073-4AF3-805D-711745DEC049}">
      <dgm:prSet/>
      <dgm:spPr/>
      <dgm:t>
        <a:bodyPr/>
        <a:lstStyle/>
        <a:p>
          <a:pPr algn="ctr"/>
          <a:endParaRPr lang="zh-CN" altLang="en-US"/>
        </a:p>
      </dgm:t>
    </dgm:pt>
    <dgm:pt modelId="{F01A2554-EF2B-4A5D-B76B-EA0F54CB3847}" type="sibTrans" cxnId="{06B66EC0-B073-4AF3-805D-711745DEC049}">
      <dgm:prSet/>
      <dgm:spPr/>
      <dgm:t>
        <a:bodyPr/>
        <a:lstStyle/>
        <a:p>
          <a:pPr algn="ctr"/>
          <a:endParaRPr lang="zh-CN" altLang="en-US"/>
        </a:p>
      </dgm:t>
    </dgm:pt>
    <dgm:pt modelId="{819996DC-0BDD-4B65-9936-649F0A9CB336}">
      <dgm:prSet phldrT="[文本]" phldr="0" custT="0"/>
      <dgm:spPr/>
      <dgm:t>
        <a:bodyPr vert="horz" wrap="square"/>
        <a:lstStyle/>
        <a:p>
          <a:pPr algn="ctr">
            <a:lnSpc>
              <a:spcPct val="100000"/>
            </a:lnSpc>
            <a:spcBef>
              <a:spcPct val="0"/>
            </a:spcBef>
            <a:spcAft>
              <a:spcPct val="35000"/>
            </a:spcAft>
          </a:pPr>
          <a:r>
            <a:rPr lang="zh-CN" altLang="en-US" b="1" dirty="0" smtClean="0">
              <a:solidFill>
                <a:srgbClr val="FF0000"/>
              </a:solidFill>
              <a:latin typeface="微软雅黑" panose="020B0503020204020204" charset="-122"/>
              <a:ea typeface="微软雅黑" panose="020B0503020204020204" charset="-122"/>
            </a:rPr>
            <a:t>自我评估，及时纠偏</a:t>
          </a:r>
        </a:p>
      </dgm:t>
    </dgm:pt>
    <dgm:pt modelId="{6E83A89D-4738-44F3-AFDE-B9ED5FDB367B}" type="parTrans" cxnId="{68C5C2CC-F150-4474-9BCE-48A93E9BBDF4}">
      <dgm:prSet/>
      <dgm:spPr/>
      <dgm:t>
        <a:bodyPr/>
        <a:lstStyle/>
        <a:p>
          <a:pPr algn="ctr"/>
          <a:endParaRPr lang="zh-CN" altLang="en-US"/>
        </a:p>
      </dgm:t>
    </dgm:pt>
    <dgm:pt modelId="{A4CD6E33-240A-43B2-A8E5-13F2CB5B7250}" type="sibTrans" cxnId="{68C5C2CC-F150-4474-9BCE-48A93E9BBDF4}">
      <dgm:prSet/>
      <dgm:spPr/>
      <dgm:t>
        <a:bodyPr/>
        <a:lstStyle/>
        <a:p>
          <a:pPr algn="ctr"/>
          <a:endParaRPr lang="zh-CN" altLang="en-US"/>
        </a:p>
      </dgm:t>
    </dgm:pt>
    <dgm:pt modelId="{984701B3-B18A-4852-8024-D7CF99F744B9}">
      <dgm:prSet phldrT="[文本]" phldr="0" custT="0"/>
      <dgm:spPr/>
      <dgm:t>
        <a:bodyPr vert="horz" wrap="square"/>
        <a:lstStyle/>
        <a:p>
          <a:pPr algn="ctr">
            <a:lnSpc>
              <a:spcPct val="100000"/>
            </a:lnSpc>
            <a:spcBef>
              <a:spcPct val="0"/>
            </a:spcBef>
            <a:spcAft>
              <a:spcPct val="35000"/>
            </a:spcAft>
          </a:pPr>
          <a:r>
            <a:rPr lang="zh-CN" altLang="en-US" b="1" dirty="0" smtClean="0">
              <a:latin typeface="微软雅黑" panose="020B0503020204020204" charset="-122"/>
              <a:ea typeface="微软雅黑" panose="020B0503020204020204" charset="-122"/>
              <a:cs typeface="微软雅黑" panose="020B0503020204020204" charset="-122"/>
            </a:rPr>
            <a:t>建立质量保证 体系</a:t>
          </a:r>
          <a:endParaRPr lang="zh-CN" altLang="en-US" b="1" dirty="0">
            <a:latin typeface="微软雅黑" panose="020B0503020204020204" charset="-122"/>
            <a:ea typeface="微软雅黑" panose="020B0503020204020204" charset="-122"/>
            <a:cs typeface="微软雅黑" panose="020B0503020204020204" charset="-122"/>
          </a:endParaRPr>
        </a:p>
      </dgm:t>
    </dgm:pt>
    <dgm:pt modelId="{1FF2B340-4CAB-4552-9894-90B765DFF02F}" type="parTrans" cxnId="{2DCA8441-C3BB-483A-95BA-30AE875E7430}">
      <dgm:prSet/>
      <dgm:spPr/>
      <dgm:t>
        <a:bodyPr/>
        <a:lstStyle/>
        <a:p>
          <a:pPr algn="ctr"/>
          <a:endParaRPr lang="zh-CN" altLang="en-US"/>
        </a:p>
      </dgm:t>
    </dgm:pt>
    <dgm:pt modelId="{8FDD2E4E-0C86-4307-9395-2016F19636E8}" type="sibTrans" cxnId="{2DCA8441-C3BB-483A-95BA-30AE875E7430}">
      <dgm:prSet/>
      <dgm:spPr/>
      <dgm:t>
        <a:bodyPr/>
        <a:lstStyle/>
        <a:p>
          <a:pPr algn="ctr"/>
          <a:endParaRPr lang="zh-CN" altLang="en-US"/>
        </a:p>
      </dgm:t>
    </dgm:pt>
    <dgm:pt modelId="{F7F1EE46-B3B6-450E-B58E-1B551DCF1DEF}" type="pres">
      <dgm:prSet presAssocID="{E45A679F-0179-4C1A-80BD-379B3DA85CF0}" presName="Name0" presStyleCnt="0">
        <dgm:presLayoutVars>
          <dgm:dir/>
          <dgm:resizeHandles val="exact"/>
        </dgm:presLayoutVars>
      </dgm:prSet>
      <dgm:spPr/>
      <dgm:t>
        <a:bodyPr/>
        <a:lstStyle/>
        <a:p>
          <a:endParaRPr lang="zh-CN" altLang="en-US"/>
        </a:p>
      </dgm:t>
    </dgm:pt>
    <dgm:pt modelId="{B2752D6C-AA41-45F9-911C-BE3CE8C40A9E}" type="pres">
      <dgm:prSet presAssocID="{E45A679F-0179-4C1A-80BD-379B3DA85CF0}" presName="cycle" presStyleCnt="0"/>
      <dgm:spPr/>
    </dgm:pt>
    <dgm:pt modelId="{24AE68D8-54C0-4574-A340-71056E60AAFD}" type="pres">
      <dgm:prSet presAssocID="{4D68280A-1446-471D-9F91-449723EB896C}" presName="nodeFirstNode" presStyleLbl="node1" presStyleIdx="0" presStyleCnt="7">
        <dgm:presLayoutVars>
          <dgm:bulletEnabled val="1"/>
        </dgm:presLayoutVars>
      </dgm:prSet>
      <dgm:spPr/>
      <dgm:t>
        <a:bodyPr/>
        <a:lstStyle/>
        <a:p>
          <a:endParaRPr lang="zh-CN" altLang="en-US"/>
        </a:p>
      </dgm:t>
    </dgm:pt>
    <dgm:pt modelId="{3D025BD9-8913-4B1A-9254-74FD90F0C47B}" type="pres">
      <dgm:prSet presAssocID="{71A1BE97-F78D-40E2-B282-EB9A51BF1643}" presName="sibTransFirstNode" presStyleLbl="bgShp" presStyleIdx="0" presStyleCnt="1"/>
      <dgm:spPr/>
      <dgm:t>
        <a:bodyPr/>
        <a:lstStyle/>
        <a:p>
          <a:endParaRPr lang="zh-CN" altLang="en-US"/>
        </a:p>
      </dgm:t>
    </dgm:pt>
    <dgm:pt modelId="{F4C6721B-C591-4DCC-B137-B1CA088A3878}" type="pres">
      <dgm:prSet presAssocID="{A1C4042B-0410-4E8B-80E5-35273180D118}" presName="nodeFollowingNodes" presStyleLbl="node1" presStyleIdx="1" presStyleCnt="7">
        <dgm:presLayoutVars>
          <dgm:bulletEnabled val="1"/>
        </dgm:presLayoutVars>
      </dgm:prSet>
      <dgm:spPr/>
      <dgm:t>
        <a:bodyPr/>
        <a:lstStyle/>
        <a:p>
          <a:endParaRPr lang="zh-CN" altLang="en-US"/>
        </a:p>
      </dgm:t>
    </dgm:pt>
    <dgm:pt modelId="{DD6175E0-0901-4F19-87C7-3E617E13C5A7}" type="pres">
      <dgm:prSet presAssocID="{B7B0FAC5-A0E1-41BD-9C3F-3A8677525F8E}" presName="nodeFollowingNodes" presStyleLbl="node1" presStyleIdx="2" presStyleCnt="7">
        <dgm:presLayoutVars>
          <dgm:bulletEnabled val="1"/>
        </dgm:presLayoutVars>
      </dgm:prSet>
      <dgm:spPr/>
      <dgm:t>
        <a:bodyPr/>
        <a:lstStyle/>
        <a:p>
          <a:endParaRPr lang="zh-CN" altLang="en-US"/>
        </a:p>
      </dgm:t>
    </dgm:pt>
    <dgm:pt modelId="{4D828183-CCEF-4D95-A842-A0E08001A0A7}" type="pres">
      <dgm:prSet presAssocID="{F027237A-92C0-4D6C-B7B9-98EDFE343419}" presName="nodeFollowingNodes" presStyleLbl="node1" presStyleIdx="3" presStyleCnt="7" custRadScaleRad="102022" custRadScaleInc="-9312">
        <dgm:presLayoutVars>
          <dgm:bulletEnabled val="1"/>
        </dgm:presLayoutVars>
      </dgm:prSet>
      <dgm:spPr/>
      <dgm:t>
        <a:bodyPr/>
        <a:lstStyle/>
        <a:p>
          <a:endParaRPr lang="zh-CN" altLang="en-US"/>
        </a:p>
      </dgm:t>
    </dgm:pt>
    <dgm:pt modelId="{0DB31033-5A5A-44A2-9C11-C2CBE4E854A2}" type="pres">
      <dgm:prSet presAssocID="{E141B190-9559-4A52-A28E-47729009D8F6}" presName="nodeFollowingNodes" presStyleLbl="node1" presStyleIdx="4" presStyleCnt="7">
        <dgm:presLayoutVars>
          <dgm:bulletEnabled val="1"/>
        </dgm:presLayoutVars>
      </dgm:prSet>
      <dgm:spPr/>
      <dgm:t>
        <a:bodyPr/>
        <a:lstStyle/>
        <a:p>
          <a:endParaRPr lang="zh-CN" altLang="en-US"/>
        </a:p>
      </dgm:t>
    </dgm:pt>
    <dgm:pt modelId="{00935D7F-5D6A-4D32-90F8-C85316A96EFE}" type="pres">
      <dgm:prSet presAssocID="{819996DC-0BDD-4B65-9936-649F0A9CB336}" presName="nodeFollowingNodes" presStyleLbl="node1" presStyleIdx="5" presStyleCnt="7">
        <dgm:presLayoutVars>
          <dgm:bulletEnabled val="1"/>
        </dgm:presLayoutVars>
      </dgm:prSet>
      <dgm:spPr/>
      <dgm:t>
        <a:bodyPr/>
        <a:lstStyle/>
        <a:p>
          <a:endParaRPr lang="zh-CN" altLang="en-US"/>
        </a:p>
      </dgm:t>
    </dgm:pt>
    <dgm:pt modelId="{46C88B95-58EA-4F65-9D28-BE296CAC5598}" type="pres">
      <dgm:prSet presAssocID="{984701B3-B18A-4852-8024-D7CF99F744B9}" presName="nodeFollowingNodes" presStyleLbl="node1" presStyleIdx="6" presStyleCnt="7">
        <dgm:presLayoutVars>
          <dgm:bulletEnabled val="1"/>
        </dgm:presLayoutVars>
      </dgm:prSet>
      <dgm:spPr/>
      <dgm:t>
        <a:bodyPr/>
        <a:lstStyle/>
        <a:p>
          <a:endParaRPr lang="zh-CN" altLang="en-US"/>
        </a:p>
      </dgm:t>
    </dgm:pt>
  </dgm:ptLst>
  <dgm:cxnLst>
    <dgm:cxn modelId="{0A82753D-4B68-4A6C-ABE2-181A21C491DA}" type="presOf" srcId="{F027237A-92C0-4D6C-B7B9-98EDFE343419}" destId="{4D828183-CCEF-4D95-A842-A0E08001A0A7}" srcOrd="0" destOrd="0" presId="urn:microsoft.com/office/officeart/2005/8/layout/cycle3#1"/>
    <dgm:cxn modelId="{2DCA8441-C3BB-483A-95BA-30AE875E7430}" srcId="{E45A679F-0179-4C1A-80BD-379B3DA85CF0}" destId="{984701B3-B18A-4852-8024-D7CF99F744B9}" srcOrd="6" destOrd="0" parTransId="{1FF2B340-4CAB-4552-9894-90B765DFF02F}" sibTransId="{8FDD2E4E-0C86-4307-9395-2016F19636E8}"/>
    <dgm:cxn modelId="{14E8C6D3-E3D9-449A-84B9-D9E50E2A90FA}" srcId="{E45A679F-0179-4C1A-80BD-379B3DA85CF0}" destId="{A1C4042B-0410-4E8B-80E5-35273180D118}" srcOrd="1" destOrd="0" parTransId="{38D94B3A-3A05-406E-85A0-D238D306081C}" sibTransId="{FA056EBE-DC7F-4CC2-94C6-4B569EBA193B}"/>
    <dgm:cxn modelId="{0A598B8C-44E2-46BC-AED6-1858C61FECC7}" type="presOf" srcId="{71A1BE97-F78D-40E2-B282-EB9A51BF1643}" destId="{3D025BD9-8913-4B1A-9254-74FD90F0C47B}" srcOrd="0" destOrd="0" presId="urn:microsoft.com/office/officeart/2005/8/layout/cycle3#1"/>
    <dgm:cxn modelId="{7EC68CA7-86DA-4BD1-94ED-385B77CD83EB}" type="presOf" srcId="{984701B3-B18A-4852-8024-D7CF99F744B9}" destId="{46C88B95-58EA-4F65-9D28-BE296CAC5598}" srcOrd="0" destOrd="0" presId="urn:microsoft.com/office/officeart/2005/8/layout/cycle3#1"/>
    <dgm:cxn modelId="{68C5C2CC-F150-4474-9BCE-48A93E9BBDF4}" srcId="{E45A679F-0179-4C1A-80BD-379B3DA85CF0}" destId="{819996DC-0BDD-4B65-9936-649F0A9CB336}" srcOrd="5" destOrd="0" parTransId="{6E83A89D-4738-44F3-AFDE-B9ED5FDB367B}" sibTransId="{A4CD6E33-240A-43B2-A8E5-13F2CB5B7250}"/>
    <dgm:cxn modelId="{881126E5-EF6A-4544-934A-4BDDFD17B7BF}" type="presOf" srcId="{B7B0FAC5-A0E1-41BD-9C3F-3A8677525F8E}" destId="{DD6175E0-0901-4F19-87C7-3E617E13C5A7}" srcOrd="0" destOrd="0" presId="urn:microsoft.com/office/officeart/2005/8/layout/cycle3#1"/>
    <dgm:cxn modelId="{4B7016BF-3EA3-42DA-8F0E-41AD9B4F70D7}" type="presOf" srcId="{819996DC-0BDD-4B65-9936-649F0A9CB336}" destId="{00935D7F-5D6A-4D32-90F8-C85316A96EFE}" srcOrd="0" destOrd="0" presId="urn:microsoft.com/office/officeart/2005/8/layout/cycle3#1"/>
    <dgm:cxn modelId="{85DA79B7-8CB1-4D06-9A92-17B119CF7AA6}" type="presOf" srcId="{E141B190-9559-4A52-A28E-47729009D8F6}" destId="{0DB31033-5A5A-44A2-9C11-C2CBE4E854A2}" srcOrd="0" destOrd="0" presId="urn:microsoft.com/office/officeart/2005/8/layout/cycle3#1"/>
    <dgm:cxn modelId="{81A92F96-1C04-4CB9-8114-04D18856B883}" type="presOf" srcId="{A1C4042B-0410-4E8B-80E5-35273180D118}" destId="{F4C6721B-C591-4DCC-B137-B1CA088A3878}" srcOrd="0" destOrd="0" presId="urn:microsoft.com/office/officeart/2005/8/layout/cycle3#1"/>
    <dgm:cxn modelId="{4CFD1F39-33BD-49FF-A085-7696369007FE}" srcId="{E45A679F-0179-4C1A-80BD-379B3DA85CF0}" destId="{F027237A-92C0-4D6C-B7B9-98EDFE343419}" srcOrd="3" destOrd="0" parTransId="{CD852BDE-88E9-4690-B33F-124194418F33}" sibTransId="{06820D20-99AD-46FE-967C-A4FDBCB0B275}"/>
    <dgm:cxn modelId="{84164A14-DA4A-4304-A0DD-4D3528506BF0}" srcId="{E45A679F-0179-4C1A-80BD-379B3DA85CF0}" destId="{B7B0FAC5-A0E1-41BD-9C3F-3A8677525F8E}" srcOrd="2" destOrd="0" parTransId="{1FE14824-DE58-4FD9-B5F1-0B3AD362CC17}" sibTransId="{82E88E52-2BEA-403B-89B2-E63E1D901081}"/>
    <dgm:cxn modelId="{229C2D01-4C91-411C-B739-FBF665E35994}" type="presOf" srcId="{E45A679F-0179-4C1A-80BD-379B3DA85CF0}" destId="{F7F1EE46-B3B6-450E-B58E-1B551DCF1DEF}" srcOrd="0" destOrd="0" presId="urn:microsoft.com/office/officeart/2005/8/layout/cycle3#1"/>
    <dgm:cxn modelId="{06B66EC0-B073-4AF3-805D-711745DEC049}" srcId="{E45A679F-0179-4C1A-80BD-379B3DA85CF0}" destId="{E141B190-9559-4A52-A28E-47729009D8F6}" srcOrd="4" destOrd="0" parTransId="{F092F468-810E-4990-88F3-4CBB24DE48AD}" sibTransId="{F01A2554-EF2B-4A5D-B76B-EA0F54CB3847}"/>
    <dgm:cxn modelId="{497D9628-CD48-4700-9F6B-5FD9CEAAA168}" type="presOf" srcId="{4D68280A-1446-471D-9F91-449723EB896C}" destId="{24AE68D8-54C0-4574-A340-71056E60AAFD}" srcOrd="0" destOrd="0" presId="urn:microsoft.com/office/officeart/2005/8/layout/cycle3#1"/>
    <dgm:cxn modelId="{10AB189C-495F-4574-AE01-1FD70FF2E627}" srcId="{E45A679F-0179-4C1A-80BD-379B3DA85CF0}" destId="{4D68280A-1446-471D-9F91-449723EB896C}" srcOrd="0" destOrd="0" parTransId="{527502DF-F732-445E-82F2-5A4979B1AC01}" sibTransId="{71A1BE97-F78D-40E2-B282-EB9A51BF1643}"/>
    <dgm:cxn modelId="{9D320F5F-0D25-4E42-A61F-7CFA9B81FBB2}" type="presParOf" srcId="{F7F1EE46-B3B6-450E-B58E-1B551DCF1DEF}" destId="{B2752D6C-AA41-45F9-911C-BE3CE8C40A9E}" srcOrd="0" destOrd="0" presId="urn:microsoft.com/office/officeart/2005/8/layout/cycle3#1"/>
    <dgm:cxn modelId="{B4843ECB-70B6-4AE4-858D-A76F7465E494}" type="presParOf" srcId="{B2752D6C-AA41-45F9-911C-BE3CE8C40A9E}" destId="{24AE68D8-54C0-4574-A340-71056E60AAFD}" srcOrd="0" destOrd="0" presId="urn:microsoft.com/office/officeart/2005/8/layout/cycle3#1"/>
    <dgm:cxn modelId="{AEB82A9A-3AA7-436A-AEAC-EC7C35034724}" type="presParOf" srcId="{B2752D6C-AA41-45F9-911C-BE3CE8C40A9E}" destId="{3D025BD9-8913-4B1A-9254-74FD90F0C47B}" srcOrd="1" destOrd="0" presId="urn:microsoft.com/office/officeart/2005/8/layout/cycle3#1"/>
    <dgm:cxn modelId="{FD918540-5BCF-4111-A36D-CA42CD24B247}" type="presParOf" srcId="{B2752D6C-AA41-45F9-911C-BE3CE8C40A9E}" destId="{F4C6721B-C591-4DCC-B137-B1CA088A3878}" srcOrd="2" destOrd="0" presId="urn:microsoft.com/office/officeart/2005/8/layout/cycle3#1"/>
    <dgm:cxn modelId="{42924226-B2B1-4EA1-B30A-98BD3864F15C}" type="presParOf" srcId="{B2752D6C-AA41-45F9-911C-BE3CE8C40A9E}" destId="{DD6175E0-0901-4F19-87C7-3E617E13C5A7}" srcOrd="3" destOrd="0" presId="urn:microsoft.com/office/officeart/2005/8/layout/cycle3#1"/>
    <dgm:cxn modelId="{F8853B02-880D-4F9C-A911-33D79CB6392C}" type="presParOf" srcId="{B2752D6C-AA41-45F9-911C-BE3CE8C40A9E}" destId="{4D828183-CCEF-4D95-A842-A0E08001A0A7}" srcOrd="4" destOrd="0" presId="urn:microsoft.com/office/officeart/2005/8/layout/cycle3#1"/>
    <dgm:cxn modelId="{62F5125A-055F-427E-ACFB-11FB8D7D25E6}" type="presParOf" srcId="{B2752D6C-AA41-45F9-911C-BE3CE8C40A9E}" destId="{0DB31033-5A5A-44A2-9C11-C2CBE4E854A2}" srcOrd="5" destOrd="0" presId="urn:microsoft.com/office/officeart/2005/8/layout/cycle3#1"/>
    <dgm:cxn modelId="{C0E865AA-99A0-48DB-831D-7C8385F17677}" type="presParOf" srcId="{B2752D6C-AA41-45F9-911C-BE3CE8C40A9E}" destId="{00935D7F-5D6A-4D32-90F8-C85316A96EFE}" srcOrd="6" destOrd="0" presId="urn:microsoft.com/office/officeart/2005/8/layout/cycle3#1"/>
    <dgm:cxn modelId="{74762F1A-CC1F-4E68-8A65-6DE037A0DC26}" type="presParOf" srcId="{B2752D6C-AA41-45F9-911C-BE3CE8C40A9E}" destId="{46C88B95-58EA-4F65-9D28-BE296CAC5598}" srcOrd="7" destOrd="0" presId="urn:microsoft.com/office/officeart/2005/8/layout/cycle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D4FF75-B6E4-4613-BA8D-05D630F05A1B}" type="doc">
      <dgm:prSet loTypeId="urn:microsoft.com/office/officeart/2005/8/layout/radial6#1" loCatId="cycle" qsTypeId="urn:microsoft.com/office/officeart/2005/8/quickstyle/simple1#3" qsCatId="simple" csTypeId="urn:microsoft.com/office/officeart/2005/8/colors/accent1_2#1" csCatId="accent1" phldr="1"/>
      <dgm:spPr/>
      <dgm:t>
        <a:bodyPr/>
        <a:lstStyle/>
        <a:p>
          <a:endParaRPr lang="zh-CN" altLang="en-US"/>
        </a:p>
      </dgm:t>
    </dgm:pt>
    <dgm:pt modelId="{3C80236E-FA39-452F-8609-E8D1EE4F6576}">
      <dgm:prSet phldrT="[文本]"/>
      <dgm:spPr/>
      <dgm:t>
        <a:bodyPr/>
        <a:lstStyle/>
        <a:p>
          <a:r>
            <a:rPr lang="zh-CN" altLang="en-US" dirty="0" smtClean="0"/>
            <a:t>调试准备</a:t>
          </a:r>
          <a:endParaRPr lang="zh-CN" altLang="en-US" dirty="0"/>
        </a:p>
      </dgm:t>
    </dgm:pt>
    <dgm:pt modelId="{133A4296-EA6E-4BDF-841A-307A8097BC10}" type="parTrans" cxnId="{CB4F93C3-F30D-4766-B2F3-01B6B1D4CE82}">
      <dgm:prSet/>
      <dgm:spPr/>
      <dgm:t>
        <a:bodyPr/>
        <a:lstStyle/>
        <a:p>
          <a:endParaRPr lang="zh-CN" altLang="en-US"/>
        </a:p>
      </dgm:t>
    </dgm:pt>
    <dgm:pt modelId="{B00233D2-36AE-42D0-A711-D5DA3D1684AA}" type="sibTrans" cxnId="{CB4F93C3-F30D-4766-B2F3-01B6B1D4CE82}">
      <dgm:prSet/>
      <dgm:spPr/>
      <dgm:t>
        <a:bodyPr/>
        <a:lstStyle/>
        <a:p>
          <a:endParaRPr lang="zh-CN" altLang="en-US"/>
        </a:p>
      </dgm:t>
    </dgm:pt>
    <dgm:pt modelId="{180E5833-0DA0-47B1-BED6-BC08F237EA8D}">
      <dgm:prSet phldrT="[文本]" phldr="0" custT="0"/>
      <dgm:spPr/>
      <dgm:t>
        <a:bodyPr vert="horz" wrap="square"/>
        <a:lstStyle/>
        <a:p>
          <a:pPr>
            <a:lnSpc>
              <a:spcPct val="100000"/>
            </a:lnSpc>
            <a:spcBef>
              <a:spcPct val="0"/>
            </a:spcBef>
            <a:spcAft>
              <a:spcPct val="35000"/>
            </a:spcAft>
          </a:pPr>
          <a:r>
            <a:rPr lang="zh-CN" altLang="en-US" b="1" dirty="0" smtClean="0">
              <a:solidFill>
                <a:srgbClr val="FF0000"/>
              </a:solidFill>
            </a:rPr>
            <a:t>文件</a:t>
          </a:r>
          <a:endParaRPr lang="en-US" altLang="zh-CN" b="1" dirty="0" smtClean="0">
            <a:solidFill>
              <a:srgbClr val="FF0000"/>
            </a:solidFill>
          </a:endParaRPr>
        </a:p>
        <a:p>
          <a:pPr>
            <a:lnSpc>
              <a:spcPct val="100000"/>
            </a:lnSpc>
            <a:spcBef>
              <a:spcPct val="0"/>
            </a:spcBef>
            <a:spcAft>
              <a:spcPct val="35000"/>
            </a:spcAft>
          </a:pPr>
          <a:r>
            <a:rPr lang="zh-CN" altLang="en-US" b="1" dirty="0" smtClean="0">
              <a:solidFill>
                <a:srgbClr val="FF0000"/>
              </a:solidFill>
            </a:rPr>
            <a:t>准备</a:t>
          </a:r>
        </a:p>
      </dgm:t>
    </dgm:pt>
    <dgm:pt modelId="{8A45AEBF-CD0A-4316-A7D7-A42B480191F3}" type="parTrans" cxnId="{1A255BD4-375A-4AC4-B76F-14BA7D94C4EE}">
      <dgm:prSet/>
      <dgm:spPr/>
      <dgm:t>
        <a:bodyPr/>
        <a:lstStyle/>
        <a:p>
          <a:endParaRPr lang="zh-CN" altLang="en-US"/>
        </a:p>
      </dgm:t>
    </dgm:pt>
    <dgm:pt modelId="{72279602-A631-43B3-945B-E36DE2616E00}" type="sibTrans" cxnId="{1A255BD4-375A-4AC4-B76F-14BA7D94C4EE}">
      <dgm:prSet/>
      <dgm:spPr/>
      <dgm:t>
        <a:bodyPr/>
        <a:lstStyle/>
        <a:p>
          <a:endParaRPr lang="zh-CN" altLang="en-US"/>
        </a:p>
      </dgm:t>
    </dgm:pt>
    <dgm:pt modelId="{F584ED0E-F5BC-4100-9E6B-2D348E5949C2}">
      <dgm:prSet phldrT="[文本]"/>
      <dgm:spPr/>
      <dgm:t>
        <a:bodyPr/>
        <a:lstStyle/>
        <a:p>
          <a:r>
            <a:rPr lang="zh-CN" altLang="en-US" b="1" dirty="0" smtClean="0"/>
            <a:t>人员</a:t>
          </a:r>
          <a:endParaRPr lang="en-US" altLang="zh-CN" b="1" dirty="0" smtClean="0"/>
        </a:p>
        <a:p>
          <a:r>
            <a:rPr lang="zh-CN" altLang="en-US" b="1" dirty="0" smtClean="0"/>
            <a:t>准备</a:t>
          </a:r>
          <a:endParaRPr lang="zh-CN" altLang="en-US" b="1" dirty="0"/>
        </a:p>
      </dgm:t>
    </dgm:pt>
    <dgm:pt modelId="{58131C5C-A342-4434-844C-3E7F131F1371}" type="parTrans" cxnId="{DACFC47F-2BC8-461D-B613-9AAD7FF14BAC}">
      <dgm:prSet/>
      <dgm:spPr/>
      <dgm:t>
        <a:bodyPr/>
        <a:lstStyle/>
        <a:p>
          <a:endParaRPr lang="zh-CN" altLang="en-US"/>
        </a:p>
      </dgm:t>
    </dgm:pt>
    <dgm:pt modelId="{1E4FB11E-0768-4AC0-86C3-6FCFE0E86988}" type="sibTrans" cxnId="{DACFC47F-2BC8-461D-B613-9AAD7FF14BAC}">
      <dgm:prSet/>
      <dgm:spPr/>
      <dgm:t>
        <a:bodyPr/>
        <a:lstStyle/>
        <a:p>
          <a:endParaRPr lang="zh-CN" altLang="en-US"/>
        </a:p>
      </dgm:t>
    </dgm:pt>
    <dgm:pt modelId="{2B729211-134F-4A3E-BB99-3C74543ECD29}">
      <dgm:prSet phldrT="[文本]"/>
      <dgm:spPr/>
      <dgm:t>
        <a:bodyPr/>
        <a:lstStyle/>
        <a:p>
          <a:r>
            <a:rPr lang="zh-CN" altLang="en-US" b="1" dirty="0" smtClean="0"/>
            <a:t>物资</a:t>
          </a:r>
          <a:endParaRPr lang="en-US" altLang="zh-CN" b="1" dirty="0" smtClean="0"/>
        </a:p>
        <a:p>
          <a:r>
            <a:rPr lang="zh-CN" altLang="en-US" b="1" dirty="0" smtClean="0"/>
            <a:t>准备</a:t>
          </a:r>
          <a:endParaRPr lang="zh-CN" altLang="en-US" b="1" dirty="0"/>
        </a:p>
      </dgm:t>
    </dgm:pt>
    <dgm:pt modelId="{ACD66F2B-3330-4A9B-AE36-BB6EB80EC2D5}" type="parTrans" cxnId="{C19BFBA9-5B70-4327-B6BA-21EB1DF108CF}">
      <dgm:prSet/>
      <dgm:spPr/>
      <dgm:t>
        <a:bodyPr/>
        <a:lstStyle/>
        <a:p>
          <a:endParaRPr lang="zh-CN" altLang="en-US"/>
        </a:p>
      </dgm:t>
    </dgm:pt>
    <dgm:pt modelId="{AC00A13E-C6D7-4247-BDA6-9C569E6F04F3}" type="sibTrans" cxnId="{C19BFBA9-5B70-4327-B6BA-21EB1DF108CF}">
      <dgm:prSet/>
      <dgm:spPr/>
      <dgm:t>
        <a:bodyPr/>
        <a:lstStyle/>
        <a:p>
          <a:endParaRPr lang="zh-CN" altLang="en-US"/>
        </a:p>
      </dgm:t>
    </dgm:pt>
    <dgm:pt modelId="{0779D3D4-901E-4768-BFDF-D031DFC9B3F4}">
      <dgm:prSet phldrT="[文本]" phldr="0" custT="0"/>
      <dgm:spPr/>
      <dgm:t>
        <a:bodyPr vert="horz" wrap="square"/>
        <a:lstStyle/>
        <a:p>
          <a:pPr>
            <a:lnSpc>
              <a:spcPct val="100000"/>
            </a:lnSpc>
            <a:spcBef>
              <a:spcPct val="0"/>
            </a:spcBef>
            <a:spcAft>
              <a:spcPct val="35000"/>
            </a:spcAft>
          </a:pPr>
          <a:r>
            <a:rPr lang="zh-CN" altLang="en-US" b="1" dirty="0" smtClean="0">
              <a:solidFill>
                <a:srgbClr val="FF0000"/>
              </a:solidFill>
            </a:rPr>
            <a:t>管理和技术体系</a:t>
          </a:r>
        </a:p>
      </dgm:t>
    </dgm:pt>
    <dgm:pt modelId="{2F213581-4EDA-49CA-8C3B-37985EB3F6F2}" type="parTrans" cxnId="{09F9280C-9385-49DD-89BB-687D25137FB2}">
      <dgm:prSet/>
      <dgm:spPr/>
      <dgm:t>
        <a:bodyPr/>
        <a:lstStyle/>
        <a:p>
          <a:endParaRPr lang="zh-CN" altLang="en-US"/>
        </a:p>
      </dgm:t>
    </dgm:pt>
    <dgm:pt modelId="{C2DEE567-591A-467F-AE6E-32EAD3E6DD07}" type="sibTrans" cxnId="{09F9280C-9385-49DD-89BB-687D25137FB2}">
      <dgm:prSet/>
      <dgm:spPr/>
      <dgm:t>
        <a:bodyPr/>
        <a:lstStyle/>
        <a:p>
          <a:endParaRPr lang="zh-CN" altLang="en-US"/>
        </a:p>
      </dgm:t>
    </dgm:pt>
    <dgm:pt modelId="{5A61BD0C-64ED-401C-B687-46FA3828AF59}">
      <dgm:prSet phldrT="[文本]"/>
      <dgm:spPr/>
      <dgm:t>
        <a:bodyPr/>
        <a:lstStyle/>
        <a:p>
          <a:r>
            <a:rPr lang="zh-CN" altLang="en-US" b="1" dirty="0" smtClean="0"/>
            <a:t>调试信息系统</a:t>
          </a:r>
          <a:endParaRPr lang="zh-CN" altLang="en-US" b="1" dirty="0"/>
        </a:p>
      </dgm:t>
    </dgm:pt>
    <dgm:pt modelId="{A66F47A4-7EDD-433A-9AE3-B71BD4A83D0E}" type="parTrans" cxnId="{451A3D9C-51A0-4DD7-A6DB-B4B0E75016DD}">
      <dgm:prSet/>
      <dgm:spPr/>
      <dgm:t>
        <a:bodyPr/>
        <a:lstStyle/>
        <a:p>
          <a:endParaRPr lang="zh-CN" altLang="en-US"/>
        </a:p>
      </dgm:t>
    </dgm:pt>
    <dgm:pt modelId="{2C431C63-2E08-4CF1-9930-B262202C798B}" type="sibTrans" cxnId="{451A3D9C-51A0-4DD7-A6DB-B4B0E75016DD}">
      <dgm:prSet/>
      <dgm:spPr/>
      <dgm:t>
        <a:bodyPr/>
        <a:lstStyle/>
        <a:p>
          <a:endParaRPr lang="zh-CN" altLang="en-US"/>
        </a:p>
      </dgm:t>
    </dgm:pt>
    <dgm:pt modelId="{F546AA90-E6D9-4065-8F60-75B8AC31AB10}" type="pres">
      <dgm:prSet presAssocID="{ACD4FF75-B6E4-4613-BA8D-05D630F05A1B}" presName="Name0" presStyleCnt="0">
        <dgm:presLayoutVars>
          <dgm:chMax val="1"/>
          <dgm:dir/>
          <dgm:animLvl val="ctr"/>
          <dgm:resizeHandles val="exact"/>
        </dgm:presLayoutVars>
      </dgm:prSet>
      <dgm:spPr/>
      <dgm:t>
        <a:bodyPr/>
        <a:lstStyle/>
        <a:p>
          <a:endParaRPr lang="zh-CN" altLang="en-US"/>
        </a:p>
      </dgm:t>
    </dgm:pt>
    <dgm:pt modelId="{B024E74A-AC0A-49EB-9CD0-B6262C3BC0DA}" type="pres">
      <dgm:prSet presAssocID="{3C80236E-FA39-452F-8609-E8D1EE4F6576}" presName="centerShape" presStyleLbl="node0" presStyleIdx="0" presStyleCnt="1"/>
      <dgm:spPr/>
      <dgm:t>
        <a:bodyPr/>
        <a:lstStyle/>
        <a:p>
          <a:endParaRPr lang="zh-CN" altLang="en-US"/>
        </a:p>
      </dgm:t>
    </dgm:pt>
    <dgm:pt modelId="{EE80E45E-B214-4696-B149-5128037681D6}" type="pres">
      <dgm:prSet presAssocID="{180E5833-0DA0-47B1-BED6-BC08F237EA8D}" presName="node" presStyleLbl="node1" presStyleIdx="0" presStyleCnt="5">
        <dgm:presLayoutVars>
          <dgm:bulletEnabled val="1"/>
        </dgm:presLayoutVars>
      </dgm:prSet>
      <dgm:spPr/>
      <dgm:t>
        <a:bodyPr/>
        <a:lstStyle/>
        <a:p>
          <a:endParaRPr lang="zh-CN" altLang="en-US"/>
        </a:p>
      </dgm:t>
    </dgm:pt>
    <dgm:pt modelId="{11B48C2A-2EBB-4EC2-88A0-65C5E6F36A8F}" type="pres">
      <dgm:prSet presAssocID="{180E5833-0DA0-47B1-BED6-BC08F237EA8D}" presName="dummy" presStyleCnt="0"/>
      <dgm:spPr/>
    </dgm:pt>
    <dgm:pt modelId="{AF151844-7EFD-4F3A-8560-0A2747FD10C1}" type="pres">
      <dgm:prSet presAssocID="{72279602-A631-43B3-945B-E36DE2616E00}" presName="sibTrans" presStyleLbl="sibTrans2D1" presStyleIdx="0" presStyleCnt="5"/>
      <dgm:spPr/>
      <dgm:t>
        <a:bodyPr/>
        <a:lstStyle/>
        <a:p>
          <a:endParaRPr lang="zh-CN" altLang="en-US"/>
        </a:p>
      </dgm:t>
    </dgm:pt>
    <dgm:pt modelId="{E5EA6672-9AA3-48AF-A8A4-9AACEF4A0C92}" type="pres">
      <dgm:prSet presAssocID="{F584ED0E-F5BC-4100-9E6B-2D348E5949C2}" presName="node" presStyleLbl="node1" presStyleIdx="1" presStyleCnt="5">
        <dgm:presLayoutVars>
          <dgm:bulletEnabled val="1"/>
        </dgm:presLayoutVars>
      </dgm:prSet>
      <dgm:spPr/>
      <dgm:t>
        <a:bodyPr/>
        <a:lstStyle/>
        <a:p>
          <a:endParaRPr lang="zh-CN" altLang="en-US"/>
        </a:p>
      </dgm:t>
    </dgm:pt>
    <dgm:pt modelId="{05A20DF9-0E2E-4757-86B7-7B85EC2AFFDC}" type="pres">
      <dgm:prSet presAssocID="{F584ED0E-F5BC-4100-9E6B-2D348E5949C2}" presName="dummy" presStyleCnt="0"/>
      <dgm:spPr/>
    </dgm:pt>
    <dgm:pt modelId="{338FBB9C-05EB-41B1-A228-720D04CDD24F}" type="pres">
      <dgm:prSet presAssocID="{1E4FB11E-0768-4AC0-86C3-6FCFE0E86988}" presName="sibTrans" presStyleLbl="sibTrans2D1" presStyleIdx="1" presStyleCnt="5"/>
      <dgm:spPr/>
      <dgm:t>
        <a:bodyPr/>
        <a:lstStyle/>
        <a:p>
          <a:endParaRPr lang="zh-CN" altLang="en-US"/>
        </a:p>
      </dgm:t>
    </dgm:pt>
    <dgm:pt modelId="{5258D066-1C6B-4DE7-B27C-1C46E3BF935A}" type="pres">
      <dgm:prSet presAssocID="{2B729211-134F-4A3E-BB99-3C74543ECD29}" presName="node" presStyleLbl="node1" presStyleIdx="2" presStyleCnt="5">
        <dgm:presLayoutVars>
          <dgm:bulletEnabled val="1"/>
        </dgm:presLayoutVars>
      </dgm:prSet>
      <dgm:spPr/>
      <dgm:t>
        <a:bodyPr/>
        <a:lstStyle/>
        <a:p>
          <a:endParaRPr lang="zh-CN" altLang="en-US"/>
        </a:p>
      </dgm:t>
    </dgm:pt>
    <dgm:pt modelId="{E5C7DE5A-201D-4167-9C1A-9438AED2B938}" type="pres">
      <dgm:prSet presAssocID="{2B729211-134F-4A3E-BB99-3C74543ECD29}" presName="dummy" presStyleCnt="0"/>
      <dgm:spPr/>
    </dgm:pt>
    <dgm:pt modelId="{FB5B3604-472E-43F4-BD2D-ACCE759D372C}" type="pres">
      <dgm:prSet presAssocID="{AC00A13E-C6D7-4247-BDA6-9C569E6F04F3}" presName="sibTrans" presStyleLbl="sibTrans2D1" presStyleIdx="2" presStyleCnt="5"/>
      <dgm:spPr/>
      <dgm:t>
        <a:bodyPr/>
        <a:lstStyle/>
        <a:p>
          <a:endParaRPr lang="zh-CN" altLang="en-US"/>
        </a:p>
      </dgm:t>
    </dgm:pt>
    <dgm:pt modelId="{09511C07-BB44-4FF9-9D7F-D482C5F37DCA}" type="pres">
      <dgm:prSet presAssocID="{0779D3D4-901E-4768-BFDF-D031DFC9B3F4}" presName="node" presStyleLbl="node1" presStyleIdx="3" presStyleCnt="5" custRadScaleRad="100071" custRadScaleInc="-4339">
        <dgm:presLayoutVars>
          <dgm:bulletEnabled val="1"/>
        </dgm:presLayoutVars>
      </dgm:prSet>
      <dgm:spPr/>
      <dgm:t>
        <a:bodyPr/>
        <a:lstStyle/>
        <a:p>
          <a:endParaRPr lang="zh-CN" altLang="en-US"/>
        </a:p>
      </dgm:t>
    </dgm:pt>
    <dgm:pt modelId="{67BF4AF0-8E91-4BB5-9FA2-BE2AA7A586D5}" type="pres">
      <dgm:prSet presAssocID="{0779D3D4-901E-4768-BFDF-D031DFC9B3F4}" presName="dummy" presStyleCnt="0"/>
      <dgm:spPr/>
    </dgm:pt>
    <dgm:pt modelId="{A9055EBE-1E40-40E4-9C4A-2D976B89E6A0}" type="pres">
      <dgm:prSet presAssocID="{C2DEE567-591A-467F-AE6E-32EAD3E6DD07}" presName="sibTrans" presStyleLbl="sibTrans2D1" presStyleIdx="3" presStyleCnt="5"/>
      <dgm:spPr/>
      <dgm:t>
        <a:bodyPr/>
        <a:lstStyle/>
        <a:p>
          <a:endParaRPr lang="zh-CN" altLang="en-US"/>
        </a:p>
      </dgm:t>
    </dgm:pt>
    <dgm:pt modelId="{2C0C892D-C61F-4F3E-921F-BE4C32D1F9B8}" type="pres">
      <dgm:prSet presAssocID="{5A61BD0C-64ED-401C-B687-46FA3828AF59}" presName="node" presStyleLbl="node1" presStyleIdx="4" presStyleCnt="5">
        <dgm:presLayoutVars>
          <dgm:bulletEnabled val="1"/>
        </dgm:presLayoutVars>
      </dgm:prSet>
      <dgm:spPr/>
      <dgm:t>
        <a:bodyPr/>
        <a:lstStyle/>
        <a:p>
          <a:endParaRPr lang="zh-CN" altLang="en-US"/>
        </a:p>
      </dgm:t>
    </dgm:pt>
    <dgm:pt modelId="{B81C2032-964C-4F1E-B08F-2F77C08FB449}" type="pres">
      <dgm:prSet presAssocID="{5A61BD0C-64ED-401C-B687-46FA3828AF59}" presName="dummy" presStyleCnt="0"/>
      <dgm:spPr/>
    </dgm:pt>
    <dgm:pt modelId="{824E3EC5-02A1-463E-9276-CCF047D5153C}" type="pres">
      <dgm:prSet presAssocID="{2C431C63-2E08-4CF1-9930-B262202C798B}" presName="sibTrans" presStyleLbl="sibTrans2D1" presStyleIdx="4" presStyleCnt="5"/>
      <dgm:spPr/>
      <dgm:t>
        <a:bodyPr/>
        <a:lstStyle/>
        <a:p>
          <a:endParaRPr lang="zh-CN" altLang="en-US"/>
        </a:p>
      </dgm:t>
    </dgm:pt>
  </dgm:ptLst>
  <dgm:cxnLst>
    <dgm:cxn modelId="{451A3D9C-51A0-4DD7-A6DB-B4B0E75016DD}" srcId="{3C80236E-FA39-452F-8609-E8D1EE4F6576}" destId="{5A61BD0C-64ED-401C-B687-46FA3828AF59}" srcOrd="4" destOrd="0" parTransId="{A66F47A4-7EDD-433A-9AE3-B71BD4A83D0E}" sibTransId="{2C431C63-2E08-4CF1-9930-B262202C798B}"/>
    <dgm:cxn modelId="{75E1C8C6-8C35-4685-94A4-B123DF9F3DC4}" type="presOf" srcId="{1E4FB11E-0768-4AC0-86C3-6FCFE0E86988}" destId="{338FBB9C-05EB-41B1-A228-720D04CDD24F}" srcOrd="0" destOrd="0" presId="urn:microsoft.com/office/officeart/2005/8/layout/radial6#1"/>
    <dgm:cxn modelId="{6C9A6707-E992-4BCA-9F82-134686873846}" type="presOf" srcId="{C2DEE567-591A-467F-AE6E-32EAD3E6DD07}" destId="{A9055EBE-1E40-40E4-9C4A-2D976B89E6A0}" srcOrd="0" destOrd="0" presId="urn:microsoft.com/office/officeart/2005/8/layout/radial6#1"/>
    <dgm:cxn modelId="{323563FB-49AB-40C9-A750-44239528789B}" type="presOf" srcId="{ACD4FF75-B6E4-4613-BA8D-05D630F05A1B}" destId="{F546AA90-E6D9-4065-8F60-75B8AC31AB10}" srcOrd="0" destOrd="0" presId="urn:microsoft.com/office/officeart/2005/8/layout/radial6#1"/>
    <dgm:cxn modelId="{AF67F055-35DF-4B4D-B084-B111DD066711}" type="presOf" srcId="{2B729211-134F-4A3E-BB99-3C74543ECD29}" destId="{5258D066-1C6B-4DE7-B27C-1C46E3BF935A}" srcOrd="0" destOrd="0" presId="urn:microsoft.com/office/officeart/2005/8/layout/radial6#1"/>
    <dgm:cxn modelId="{CCDBCF7C-FE98-45A6-BE28-2E77272D7856}" type="presOf" srcId="{5A61BD0C-64ED-401C-B687-46FA3828AF59}" destId="{2C0C892D-C61F-4F3E-921F-BE4C32D1F9B8}" srcOrd="0" destOrd="0" presId="urn:microsoft.com/office/officeart/2005/8/layout/radial6#1"/>
    <dgm:cxn modelId="{AF3FD6FD-939B-47F7-B2AD-B431B19E1432}" type="presOf" srcId="{2C431C63-2E08-4CF1-9930-B262202C798B}" destId="{824E3EC5-02A1-463E-9276-CCF047D5153C}" srcOrd="0" destOrd="0" presId="urn:microsoft.com/office/officeart/2005/8/layout/radial6#1"/>
    <dgm:cxn modelId="{95353A4D-F10C-48A7-A121-0ECAC9DBF442}" type="presOf" srcId="{0779D3D4-901E-4768-BFDF-D031DFC9B3F4}" destId="{09511C07-BB44-4FF9-9D7F-D482C5F37DCA}" srcOrd="0" destOrd="0" presId="urn:microsoft.com/office/officeart/2005/8/layout/radial6#1"/>
    <dgm:cxn modelId="{CB4F93C3-F30D-4766-B2F3-01B6B1D4CE82}" srcId="{ACD4FF75-B6E4-4613-BA8D-05D630F05A1B}" destId="{3C80236E-FA39-452F-8609-E8D1EE4F6576}" srcOrd="0" destOrd="0" parTransId="{133A4296-EA6E-4BDF-841A-307A8097BC10}" sibTransId="{B00233D2-36AE-42D0-A711-D5DA3D1684AA}"/>
    <dgm:cxn modelId="{FF6A9D09-7F36-4025-9A2B-B24FE82B7813}" type="presOf" srcId="{F584ED0E-F5BC-4100-9E6B-2D348E5949C2}" destId="{E5EA6672-9AA3-48AF-A8A4-9AACEF4A0C92}" srcOrd="0" destOrd="0" presId="urn:microsoft.com/office/officeart/2005/8/layout/radial6#1"/>
    <dgm:cxn modelId="{F039DA71-37C0-4297-AF87-1ECC8B4E1C9F}" type="presOf" srcId="{3C80236E-FA39-452F-8609-E8D1EE4F6576}" destId="{B024E74A-AC0A-49EB-9CD0-B6262C3BC0DA}" srcOrd="0" destOrd="0" presId="urn:microsoft.com/office/officeart/2005/8/layout/radial6#1"/>
    <dgm:cxn modelId="{C19BFBA9-5B70-4327-B6BA-21EB1DF108CF}" srcId="{3C80236E-FA39-452F-8609-E8D1EE4F6576}" destId="{2B729211-134F-4A3E-BB99-3C74543ECD29}" srcOrd="2" destOrd="0" parTransId="{ACD66F2B-3330-4A9B-AE36-BB6EB80EC2D5}" sibTransId="{AC00A13E-C6D7-4247-BDA6-9C569E6F04F3}"/>
    <dgm:cxn modelId="{26468A66-6DCB-47C5-AC21-D7A1FE1BA2FC}" type="presOf" srcId="{180E5833-0DA0-47B1-BED6-BC08F237EA8D}" destId="{EE80E45E-B214-4696-B149-5128037681D6}" srcOrd="0" destOrd="0" presId="urn:microsoft.com/office/officeart/2005/8/layout/radial6#1"/>
    <dgm:cxn modelId="{05C668B8-F617-4266-B387-F7DA37BE5736}" type="presOf" srcId="{72279602-A631-43B3-945B-E36DE2616E00}" destId="{AF151844-7EFD-4F3A-8560-0A2747FD10C1}" srcOrd="0" destOrd="0" presId="urn:microsoft.com/office/officeart/2005/8/layout/radial6#1"/>
    <dgm:cxn modelId="{1A255BD4-375A-4AC4-B76F-14BA7D94C4EE}" srcId="{3C80236E-FA39-452F-8609-E8D1EE4F6576}" destId="{180E5833-0DA0-47B1-BED6-BC08F237EA8D}" srcOrd="0" destOrd="0" parTransId="{8A45AEBF-CD0A-4316-A7D7-A42B480191F3}" sibTransId="{72279602-A631-43B3-945B-E36DE2616E00}"/>
    <dgm:cxn modelId="{DACFC47F-2BC8-461D-B613-9AAD7FF14BAC}" srcId="{3C80236E-FA39-452F-8609-E8D1EE4F6576}" destId="{F584ED0E-F5BC-4100-9E6B-2D348E5949C2}" srcOrd="1" destOrd="0" parTransId="{58131C5C-A342-4434-844C-3E7F131F1371}" sibTransId="{1E4FB11E-0768-4AC0-86C3-6FCFE0E86988}"/>
    <dgm:cxn modelId="{09F9280C-9385-49DD-89BB-687D25137FB2}" srcId="{3C80236E-FA39-452F-8609-E8D1EE4F6576}" destId="{0779D3D4-901E-4768-BFDF-D031DFC9B3F4}" srcOrd="3" destOrd="0" parTransId="{2F213581-4EDA-49CA-8C3B-37985EB3F6F2}" sibTransId="{C2DEE567-591A-467F-AE6E-32EAD3E6DD07}"/>
    <dgm:cxn modelId="{681A6FF2-30C6-4BBA-8B3B-7054B0C31500}" type="presOf" srcId="{AC00A13E-C6D7-4247-BDA6-9C569E6F04F3}" destId="{FB5B3604-472E-43F4-BD2D-ACCE759D372C}" srcOrd="0" destOrd="0" presId="urn:microsoft.com/office/officeart/2005/8/layout/radial6#1"/>
    <dgm:cxn modelId="{29019484-CF4A-4DD5-95CD-687CCC0BFDF7}" type="presParOf" srcId="{F546AA90-E6D9-4065-8F60-75B8AC31AB10}" destId="{B024E74A-AC0A-49EB-9CD0-B6262C3BC0DA}" srcOrd="0" destOrd="0" presId="urn:microsoft.com/office/officeart/2005/8/layout/radial6#1"/>
    <dgm:cxn modelId="{3553B015-83F2-4CDD-A71A-EDF807C7B978}" type="presParOf" srcId="{F546AA90-E6D9-4065-8F60-75B8AC31AB10}" destId="{EE80E45E-B214-4696-B149-5128037681D6}" srcOrd="1" destOrd="0" presId="urn:microsoft.com/office/officeart/2005/8/layout/radial6#1"/>
    <dgm:cxn modelId="{821B0664-1851-4EB7-A88B-E9B8B03C8A53}" type="presParOf" srcId="{F546AA90-E6D9-4065-8F60-75B8AC31AB10}" destId="{11B48C2A-2EBB-4EC2-88A0-65C5E6F36A8F}" srcOrd="2" destOrd="0" presId="urn:microsoft.com/office/officeart/2005/8/layout/radial6#1"/>
    <dgm:cxn modelId="{98C82B4F-7100-4A42-A49A-9BFBE5639BD7}" type="presParOf" srcId="{F546AA90-E6D9-4065-8F60-75B8AC31AB10}" destId="{AF151844-7EFD-4F3A-8560-0A2747FD10C1}" srcOrd="3" destOrd="0" presId="urn:microsoft.com/office/officeart/2005/8/layout/radial6#1"/>
    <dgm:cxn modelId="{318586DC-8390-42B3-8777-C9CCEC36EE1E}" type="presParOf" srcId="{F546AA90-E6D9-4065-8F60-75B8AC31AB10}" destId="{E5EA6672-9AA3-48AF-A8A4-9AACEF4A0C92}" srcOrd="4" destOrd="0" presId="urn:microsoft.com/office/officeart/2005/8/layout/radial6#1"/>
    <dgm:cxn modelId="{782B2374-A155-4EBD-96A4-C7A823EA0215}" type="presParOf" srcId="{F546AA90-E6D9-4065-8F60-75B8AC31AB10}" destId="{05A20DF9-0E2E-4757-86B7-7B85EC2AFFDC}" srcOrd="5" destOrd="0" presId="urn:microsoft.com/office/officeart/2005/8/layout/radial6#1"/>
    <dgm:cxn modelId="{AD1A36AD-E1E5-48A1-B1DB-EA96D328A8CB}" type="presParOf" srcId="{F546AA90-E6D9-4065-8F60-75B8AC31AB10}" destId="{338FBB9C-05EB-41B1-A228-720D04CDD24F}" srcOrd="6" destOrd="0" presId="urn:microsoft.com/office/officeart/2005/8/layout/radial6#1"/>
    <dgm:cxn modelId="{CC6C1F5A-16A9-45B4-952B-82FEC5D852CD}" type="presParOf" srcId="{F546AA90-E6D9-4065-8F60-75B8AC31AB10}" destId="{5258D066-1C6B-4DE7-B27C-1C46E3BF935A}" srcOrd="7" destOrd="0" presId="urn:microsoft.com/office/officeart/2005/8/layout/radial6#1"/>
    <dgm:cxn modelId="{EB9B027A-3D84-41C6-B1FF-BEC8A4E7B318}" type="presParOf" srcId="{F546AA90-E6D9-4065-8F60-75B8AC31AB10}" destId="{E5C7DE5A-201D-4167-9C1A-9438AED2B938}" srcOrd="8" destOrd="0" presId="urn:microsoft.com/office/officeart/2005/8/layout/radial6#1"/>
    <dgm:cxn modelId="{72C05987-6E70-4B6D-8D21-03CCE56AED9A}" type="presParOf" srcId="{F546AA90-E6D9-4065-8F60-75B8AC31AB10}" destId="{FB5B3604-472E-43F4-BD2D-ACCE759D372C}" srcOrd="9" destOrd="0" presId="urn:microsoft.com/office/officeart/2005/8/layout/radial6#1"/>
    <dgm:cxn modelId="{18D79769-147C-419E-82D5-352368EA6201}" type="presParOf" srcId="{F546AA90-E6D9-4065-8F60-75B8AC31AB10}" destId="{09511C07-BB44-4FF9-9D7F-D482C5F37DCA}" srcOrd="10" destOrd="0" presId="urn:microsoft.com/office/officeart/2005/8/layout/radial6#1"/>
    <dgm:cxn modelId="{2F526367-1F48-43EA-9EA6-E72F3F3F78AA}" type="presParOf" srcId="{F546AA90-E6D9-4065-8F60-75B8AC31AB10}" destId="{67BF4AF0-8E91-4BB5-9FA2-BE2AA7A586D5}" srcOrd="11" destOrd="0" presId="urn:microsoft.com/office/officeart/2005/8/layout/radial6#1"/>
    <dgm:cxn modelId="{6BFBF348-64BA-4CDD-AD45-B1A05664052D}" type="presParOf" srcId="{F546AA90-E6D9-4065-8F60-75B8AC31AB10}" destId="{A9055EBE-1E40-40E4-9C4A-2D976B89E6A0}" srcOrd="12" destOrd="0" presId="urn:microsoft.com/office/officeart/2005/8/layout/radial6#1"/>
    <dgm:cxn modelId="{F0F2EA08-968E-4C70-8D34-F501F559CF3A}" type="presParOf" srcId="{F546AA90-E6D9-4065-8F60-75B8AC31AB10}" destId="{2C0C892D-C61F-4F3E-921F-BE4C32D1F9B8}" srcOrd="13" destOrd="0" presId="urn:microsoft.com/office/officeart/2005/8/layout/radial6#1"/>
    <dgm:cxn modelId="{147A0D2B-50E7-4307-B259-97D5D7A451A0}" type="presParOf" srcId="{F546AA90-E6D9-4065-8F60-75B8AC31AB10}" destId="{B81C2032-964C-4F1E-B08F-2F77C08FB449}" srcOrd="14" destOrd="0" presId="urn:microsoft.com/office/officeart/2005/8/layout/radial6#1"/>
    <dgm:cxn modelId="{FC615235-9988-4B2A-A6F9-2EDC0990ECA8}" type="presParOf" srcId="{F546AA90-E6D9-4065-8F60-75B8AC31AB10}" destId="{824E3EC5-02A1-463E-9276-CCF047D5153C}" srcOrd="15" destOrd="0" presId="urn:microsoft.com/office/officeart/2005/8/layout/radial6#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63094C-286A-4168-9F41-CB562F84D7F2}" type="doc">
      <dgm:prSet loTypeId="urn:microsoft.com/office/officeart/2005/8/layout/process1" loCatId="process" qsTypeId="urn:microsoft.com/office/officeart/2005/8/quickstyle/simple1#2" qsCatId="simple" csTypeId="urn:microsoft.com/office/officeart/2005/8/colors/colorful4#1" csCatId="colorful" phldr="1"/>
      <dgm:spPr/>
    </dgm:pt>
    <dgm:pt modelId="{CFB73099-D2A2-4107-A1DC-175E88A567CD}">
      <dgm:prSet phldrT="[文本]"/>
      <dgm:spPr/>
      <dgm:t>
        <a:bodyPr/>
        <a:lstStyle/>
        <a:p>
          <a:r>
            <a:rPr lang="zh-CN" altLang="en-US" dirty="0" smtClean="0">
              <a:latin typeface="微软雅黑" panose="020B0503020204020204" charset="-122"/>
              <a:ea typeface="微软雅黑" panose="020B0503020204020204" charset="-122"/>
              <a:sym typeface="+mn-ea"/>
            </a:rPr>
            <a:t>考核必须合格</a:t>
          </a:r>
          <a:endParaRPr lang="zh-CN" altLang="en-US" dirty="0"/>
        </a:p>
      </dgm:t>
    </dgm:pt>
    <dgm:pt modelId="{3B691165-6135-4CD8-AE3C-1C0E36B8777C}" type="parTrans" cxnId="{F4A48328-2B04-4D4E-976E-849D489EA8E5}">
      <dgm:prSet/>
      <dgm:spPr/>
      <dgm:t>
        <a:bodyPr/>
        <a:lstStyle/>
        <a:p>
          <a:endParaRPr lang="zh-CN" altLang="en-US"/>
        </a:p>
      </dgm:t>
    </dgm:pt>
    <dgm:pt modelId="{534B7204-FC62-4CEE-B200-3DA6AAE57501}" type="sibTrans" cxnId="{F4A48328-2B04-4D4E-976E-849D489EA8E5}">
      <dgm:prSet/>
      <dgm:spPr/>
      <dgm:t>
        <a:bodyPr/>
        <a:lstStyle/>
        <a:p>
          <a:endParaRPr lang="zh-CN" altLang="en-US"/>
        </a:p>
      </dgm:t>
    </dgm:pt>
    <dgm:pt modelId="{1FD9B3DA-D074-408C-9DA0-6D1DE24204FE}">
      <dgm:prSet phldrT="[文本]"/>
      <dgm:spPr/>
      <dgm:t>
        <a:bodyPr/>
        <a:lstStyle/>
        <a:p>
          <a:r>
            <a:rPr lang="zh-CN" altLang="en-US" dirty="0" smtClean="0">
              <a:latin typeface="微软雅黑" panose="020B0503020204020204" charset="-122"/>
              <a:ea typeface="微软雅黑" panose="020B0503020204020204" charset="-122"/>
              <a:sym typeface="+mn-ea"/>
            </a:rPr>
            <a:t>培训必须考核</a:t>
          </a:r>
          <a:endParaRPr lang="zh-CN" altLang="en-US" dirty="0"/>
        </a:p>
      </dgm:t>
    </dgm:pt>
    <dgm:pt modelId="{19339835-1116-4807-9C7D-B582D69DB7BE}" type="parTrans" cxnId="{71F959DF-FF78-42D8-9A9F-A078DC0E4486}">
      <dgm:prSet/>
      <dgm:spPr/>
      <dgm:t>
        <a:bodyPr/>
        <a:lstStyle/>
        <a:p>
          <a:endParaRPr lang="zh-CN" altLang="en-US"/>
        </a:p>
      </dgm:t>
    </dgm:pt>
    <dgm:pt modelId="{159CFFAF-34C9-4BED-AECC-F33581FD1CEC}" type="sibTrans" cxnId="{71F959DF-FF78-42D8-9A9F-A078DC0E4486}">
      <dgm:prSet/>
      <dgm:spPr/>
      <dgm:t>
        <a:bodyPr/>
        <a:lstStyle/>
        <a:p>
          <a:endParaRPr lang="zh-CN" altLang="en-US"/>
        </a:p>
      </dgm:t>
    </dgm:pt>
    <dgm:pt modelId="{BC9CD748-5C17-40C4-9895-89F2E21BF03C}">
      <dgm:prSet phldrT="[文本]"/>
      <dgm:spPr/>
      <dgm:t>
        <a:bodyPr/>
        <a:lstStyle/>
        <a:p>
          <a:r>
            <a:rPr lang="zh-CN" altLang="en-US" dirty="0" smtClean="0">
              <a:latin typeface="微软雅黑" panose="020B0503020204020204" charset="-122"/>
              <a:ea typeface="微软雅黑" panose="020B0503020204020204" charset="-122"/>
              <a:sym typeface="+mn-ea"/>
            </a:rPr>
            <a:t>授权必须培训</a:t>
          </a:r>
          <a:endParaRPr lang="zh-CN" altLang="en-US" dirty="0"/>
        </a:p>
      </dgm:t>
    </dgm:pt>
    <dgm:pt modelId="{858F8354-2382-4ED9-B368-16FCA199F0BF}" type="parTrans" cxnId="{8B106A1D-36AF-46D4-958F-12DA8E4B274D}">
      <dgm:prSet/>
      <dgm:spPr/>
      <dgm:t>
        <a:bodyPr/>
        <a:lstStyle/>
        <a:p>
          <a:endParaRPr lang="zh-CN" altLang="en-US"/>
        </a:p>
      </dgm:t>
    </dgm:pt>
    <dgm:pt modelId="{73855342-8C47-4A93-A78E-423D179E7775}" type="sibTrans" cxnId="{8B106A1D-36AF-46D4-958F-12DA8E4B274D}">
      <dgm:prSet/>
      <dgm:spPr/>
      <dgm:t>
        <a:bodyPr/>
        <a:lstStyle/>
        <a:p>
          <a:endParaRPr lang="zh-CN" altLang="en-US"/>
        </a:p>
      </dgm:t>
    </dgm:pt>
    <dgm:pt modelId="{016A5D00-5E78-471D-A919-06411F38D465}">
      <dgm:prSet phldrT="[文本]"/>
      <dgm:spPr/>
      <dgm:t>
        <a:bodyPr/>
        <a:lstStyle/>
        <a:p>
          <a:r>
            <a:rPr lang="zh-CN" altLang="en-US" dirty="0" smtClean="0">
              <a:latin typeface="微软雅黑" panose="020B0503020204020204" charset="-122"/>
              <a:ea typeface="微软雅黑" panose="020B0503020204020204" charset="-122"/>
              <a:sym typeface="+mn-ea"/>
            </a:rPr>
            <a:t>上岗必须授权</a:t>
          </a:r>
          <a:endParaRPr lang="zh-CN" altLang="en-US" dirty="0"/>
        </a:p>
      </dgm:t>
    </dgm:pt>
    <dgm:pt modelId="{BCD0D662-B606-4941-8F18-D75CF248CC99}" type="parTrans" cxnId="{A1C68C96-FA5A-47C3-AC9D-F42C6E4FD180}">
      <dgm:prSet/>
      <dgm:spPr/>
      <dgm:t>
        <a:bodyPr/>
        <a:lstStyle/>
        <a:p>
          <a:endParaRPr lang="zh-CN" altLang="en-US"/>
        </a:p>
      </dgm:t>
    </dgm:pt>
    <dgm:pt modelId="{62FC4592-FE9B-4C7D-8972-DF0AD58ACB6D}" type="sibTrans" cxnId="{A1C68C96-FA5A-47C3-AC9D-F42C6E4FD180}">
      <dgm:prSet/>
      <dgm:spPr/>
      <dgm:t>
        <a:bodyPr/>
        <a:lstStyle/>
        <a:p>
          <a:endParaRPr lang="zh-CN" altLang="en-US"/>
        </a:p>
      </dgm:t>
    </dgm:pt>
    <dgm:pt modelId="{03C9B6B4-54B9-407C-9CD8-2BF5C3231CA0}" type="pres">
      <dgm:prSet presAssocID="{FB63094C-286A-4168-9F41-CB562F84D7F2}" presName="Name0" presStyleCnt="0">
        <dgm:presLayoutVars>
          <dgm:dir/>
          <dgm:resizeHandles val="exact"/>
        </dgm:presLayoutVars>
      </dgm:prSet>
      <dgm:spPr/>
    </dgm:pt>
    <dgm:pt modelId="{7A087190-82F1-4EAB-AA21-E614CC2099B3}" type="pres">
      <dgm:prSet presAssocID="{CFB73099-D2A2-4107-A1DC-175E88A567CD}" presName="node" presStyleLbl="node1" presStyleIdx="0" presStyleCnt="4">
        <dgm:presLayoutVars>
          <dgm:bulletEnabled val="1"/>
        </dgm:presLayoutVars>
      </dgm:prSet>
      <dgm:spPr/>
      <dgm:t>
        <a:bodyPr/>
        <a:lstStyle/>
        <a:p>
          <a:endParaRPr lang="zh-CN" altLang="en-US"/>
        </a:p>
      </dgm:t>
    </dgm:pt>
    <dgm:pt modelId="{27AEFAEC-9A02-49CD-AA14-F66CE843F45F}" type="pres">
      <dgm:prSet presAssocID="{534B7204-FC62-4CEE-B200-3DA6AAE57501}" presName="sibTrans" presStyleLbl="sibTrans2D1" presStyleIdx="0" presStyleCnt="3"/>
      <dgm:spPr/>
      <dgm:t>
        <a:bodyPr/>
        <a:lstStyle/>
        <a:p>
          <a:endParaRPr lang="zh-CN" altLang="en-US"/>
        </a:p>
      </dgm:t>
    </dgm:pt>
    <dgm:pt modelId="{F8B29A66-39A9-4CE7-BC32-9313A3DF2E9B}" type="pres">
      <dgm:prSet presAssocID="{534B7204-FC62-4CEE-B200-3DA6AAE57501}" presName="connectorText" presStyleLbl="sibTrans2D1" presStyleIdx="0" presStyleCnt="3"/>
      <dgm:spPr/>
      <dgm:t>
        <a:bodyPr/>
        <a:lstStyle/>
        <a:p>
          <a:endParaRPr lang="zh-CN" altLang="en-US"/>
        </a:p>
      </dgm:t>
    </dgm:pt>
    <dgm:pt modelId="{02B8E8DF-1DCE-401E-B200-DE3F7F4FF9CF}" type="pres">
      <dgm:prSet presAssocID="{1FD9B3DA-D074-408C-9DA0-6D1DE24204FE}" presName="node" presStyleLbl="node1" presStyleIdx="1" presStyleCnt="4">
        <dgm:presLayoutVars>
          <dgm:bulletEnabled val="1"/>
        </dgm:presLayoutVars>
      </dgm:prSet>
      <dgm:spPr/>
      <dgm:t>
        <a:bodyPr/>
        <a:lstStyle/>
        <a:p>
          <a:endParaRPr lang="zh-CN" altLang="en-US"/>
        </a:p>
      </dgm:t>
    </dgm:pt>
    <dgm:pt modelId="{18C33A29-93FC-4B08-A929-DFCC04A95A73}" type="pres">
      <dgm:prSet presAssocID="{159CFFAF-34C9-4BED-AECC-F33581FD1CEC}" presName="sibTrans" presStyleLbl="sibTrans2D1" presStyleIdx="1" presStyleCnt="3"/>
      <dgm:spPr/>
      <dgm:t>
        <a:bodyPr/>
        <a:lstStyle/>
        <a:p>
          <a:endParaRPr lang="zh-CN" altLang="en-US"/>
        </a:p>
      </dgm:t>
    </dgm:pt>
    <dgm:pt modelId="{7612F440-3C29-4562-AB56-39E638A1950F}" type="pres">
      <dgm:prSet presAssocID="{159CFFAF-34C9-4BED-AECC-F33581FD1CEC}" presName="connectorText" presStyleLbl="sibTrans2D1" presStyleIdx="1" presStyleCnt="3"/>
      <dgm:spPr/>
      <dgm:t>
        <a:bodyPr/>
        <a:lstStyle/>
        <a:p>
          <a:endParaRPr lang="zh-CN" altLang="en-US"/>
        </a:p>
      </dgm:t>
    </dgm:pt>
    <dgm:pt modelId="{9062067E-C93E-4086-9722-AC1BF579FEC2}" type="pres">
      <dgm:prSet presAssocID="{BC9CD748-5C17-40C4-9895-89F2E21BF03C}" presName="node" presStyleLbl="node1" presStyleIdx="2" presStyleCnt="4">
        <dgm:presLayoutVars>
          <dgm:bulletEnabled val="1"/>
        </dgm:presLayoutVars>
      </dgm:prSet>
      <dgm:spPr/>
      <dgm:t>
        <a:bodyPr/>
        <a:lstStyle/>
        <a:p>
          <a:endParaRPr lang="zh-CN" altLang="en-US"/>
        </a:p>
      </dgm:t>
    </dgm:pt>
    <dgm:pt modelId="{80E6DB43-ED65-4BA4-8E01-D649698D2F1C}" type="pres">
      <dgm:prSet presAssocID="{73855342-8C47-4A93-A78E-423D179E7775}" presName="sibTrans" presStyleLbl="sibTrans2D1" presStyleIdx="2" presStyleCnt="3"/>
      <dgm:spPr/>
      <dgm:t>
        <a:bodyPr/>
        <a:lstStyle/>
        <a:p>
          <a:endParaRPr lang="zh-CN" altLang="en-US"/>
        </a:p>
      </dgm:t>
    </dgm:pt>
    <dgm:pt modelId="{0E39F841-DEFB-4DF5-8D49-446FDE6AC680}" type="pres">
      <dgm:prSet presAssocID="{73855342-8C47-4A93-A78E-423D179E7775}" presName="connectorText" presStyleLbl="sibTrans2D1" presStyleIdx="2" presStyleCnt="3"/>
      <dgm:spPr/>
      <dgm:t>
        <a:bodyPr/>
        <a:lstStyle/>
        <a:p>
          <a:endParaRPr lang="zh-CN" altLang="en-US"/>
        </a:p>
      </dgm:t>
    </dgm:pt>
    <dgm:pt modelId="{A3878B32-90F7-4920-8D4B-7594B4E10F24}" type="pres">
      <dgm:prSet presAssocID="{016A5D00-5E78-471D-A919-06411F38D465}" presName="node" presStyleLbl="node1" presStyleIdx="3" presStyleCnt="4">
        <dgm:presLayoutVars>
          <dgm:bulletEnabled val="1"/>
        </dgm:presLayoutVars>
      </dgm:prSet>
      <dgm:spPr/>
      <dgm:t>
        <a:bodyPr/>
        <a:lstStyle/>
        <a:p>
          <a:endParaRPr lang="zh-CN" altLang="en-US"/>
        </a:p>
      </dgm:t>
    </dgm:pt>
  </dgm:ptLst>
  <dgm:cxnLst>
    <dgm:cxn modelId="{7B2F28FD-E3A1-4402-9A7D-C6816B164085}" type="presOf" srcId="{159CFFAF-34C9-4BED-AECC-F33581FD1CEC}" destId="{18C33A29-93FC-4B08-A929-DFCC04A95A73}" srcOrd="0" destOrd="0" presId="urn:microsoft.com/office/officeart/2005/8/layout/process1"/>
    <dgm:cxn modelId="{68A9B54A-F5FB-4399-B0D3-C84001F55502}" type="presOf" srcId="{73855342-8C47-4A93-A78E-423D179E7775}" destId="{80E6DB43-ED65-4BA4-8E01-D649698D2F1C}" srcOrd="0" destOrd="0" presId="urn:microsoft.com/office/officeart/2005/8/layout/process1"/>
    <dgm:cxn modelId="{A1C68C96-FA5A-47C3-AC9D-F42C6E4FD180}" srcId="{FB63094C-286A-4168-9F41-CB562F84D7F2}" destId="{016A5D00-5E78-471D-A919-06411F38D465}" srcOrd="3" destOrd="0" parTransId="{BCD0D662-B606-4941-8F18-D75CF248CC99}" sibTransId="{62FC4592-FE9B-4C7D-8972-DF0AD58ACB6D}"/>
    <dgm:cxn modelId="{DDBD54CE-F3CA-417A-BE8A-103FDF4D56C9}" type="presOf" srcId="{CFB73099-D2A2-4107-A1DC-175E88A567CD}" destId="{7A087190-82F1-4EAB-AA21-E614CC2099B3}" srcOrd="0" destOrd="0" presId="urn:microsoft.com/office/officeart/2005/8/layout/process1"/>
    <dgm:cxn modelId="{71F959DF-FF78-42D8-9A9F-A078DC0E4486}" srcId="{FB63094C-286A-4168-9F41-CB562F84D7F2}" destId="{1FD9B3DA-D074-408C-9DA0-6D1DE24204FE}" srcOrd="1" destOrd="0" parTransId="{19339835-1116-4807-9C7D-B582D69DB7BE}" sibTransId="{159CFFAF-34C9-4BED-AECC-F33581FD1CEC}"/>
    <dgm:cxn modelId="{3E154451-26EE-4C52-AFEB-E11C1C4C5EE1}" type="presOf" srcId="{1FD9B3DA-D074-408C-9DA0-6D1DE24204FE}" destId="{02B8E8DF-1DCE-401E-B200-DE3F7F4FF9CF}" srcOrd="0" destOrd="0" presId="urn:microsoft.com/office/officeart/2005/8/layout/process1"/>
    <dgm:cxn modelId="{F4A48328-2B04-4D4E-976E-849D489EA8E5}" srcId="{FB63094C-286A-4168-9F41-CB562F84D7F2}" destId="{CFB73099-D2A2-4107-A1DC-175E88A567CD}" srcOrd="0" destOrd="0" parTransId="{3B691165-6135-4CD8-AE3C-1C0E36B8777C}" sibTransId="{534B7204-FC62-4CEE-B200-3DA6AAE57501}"/>
    <dgm:cxn modelId="{8B106A1D-36AF-46D4-958F-12DA8E4B274D}" srcId="{FB63094C-286A-4168-9F41-CB562F84D7F2}" destId="{BC9CD748-5C17-40C4-9895-89F2E21BF03C}" srcOrd="2" destOrd="0" parTransId="{858F8354-2382-4ED9-B368-16FCA199F0BF}" sibTransId="{73855342-8C47-4A93-A78E-423D179E7775}"/>
    <dgm:cxn modelId="{54F0B047-A320-42E1-B30E-9A020757A186}" type="presOf" srcId="{BC9CD748-5C17-40C4-9895-89F2E21BF03C}" destId="{9062067E-C93E-4086-9722-AC1BF579FEC2}" srcOrd="0" destOrd="0" presId="urn:microsoft.com/office/officeart/2005/8/layout/process1"/>
    <dgm:cxn modelId="{7A7FC0DE-5F8C-4EAA-9C41-11E4A4D41925}" type="presOf" srcId="{159CFFAF-34C9-4BED-AECC-F33581FD1CEC}" destId="{7612F440-3C29-4562-AB56-39E638A1950F}" srcOrd="1" destOrd="0" presId="urn:microsoft.com/office/officeart/2005/8/layout/process1"/>
    <dgm:cxn modelId="{B685BD35-75FC-4632-85B2-EB329E76912D}" type="presOf" srcId="{016A5D00-5E78-471D-A919-06411F38D465}" destId="{A3878B32-90F7-4920-8D4B-7594B4E10F24}" srcOrd="0" destOrd="0" presId="urn:microsoft.com/office/officeart/2005/8/layout/process1"/>
    <dgm:cxn modelId="{F8ED82A1-CFFC-4018-8805-25FE0F27666C}" type="presOf" srcId="{FB63094C-286A-4168-9F41-CB562F84D7F2}" destId="{03C9B6B4-54B9-407C-9CD8-2BF5C3231CA0}" srcOrd="0" destOrd="0" presId="urn:microsoft.com/office/officeart/2005/8/layout/process1"/>
    <dgm:cxn modelId="{1E430990-4FE6-43BC-B1BF-2792FA755C48}" type="presOf" srcId="{534B7204-FC62-4CEE-B200-3DA6AAE57501}" destId="{27AEFAEC-9A02-49CD-AA14-F66CE843F45F}" srcOrd="0" destOrd="0" presId="urn:microsoft.com/office/officeart/2005/8/layout/process1"/>
    <dgm:cxn modelId="{42175A11-CEB4-4A1D-BB63-4BC3FED4BA12}" type="presOf" srcId="{534B7204-FC62-4CEE-B200-3DA6AAE57501}" destId="{F8B29A66-39A9-4CE7-BC32-9313A3DF2E9B}" srcOrd="1" destOrd="0" presId="urn:microsoft.com/office/officeart/2005/8/layout/process1"/>
    <dgm:cxn modelId="{807C6B05-DA77-45D8-B121-15C3105A677C}" type="presOf" srcId="{73855342-8C47-4A93-A78E-423D179E7775}" destId="{0E39F841-DEFB-4DF5-8D49-446FDE6AC680}" srcOrd="1" destOrd="0" presId="urn:microsoft.com/office/officeart/2005/8/layout/process1"/>
    <dgm:cxn modelId="{C1386EB4-4958-4864-BBA7-C1ABB8787B45}" type="presParOf" srcId="{03C9B6B4-54B9-407C-9CD8-2BF5C3231CA0}" destId="{7A087190-82F1-4EAB-AA21-E614CC2099B3}" srcOrd="0" destOrd="0" presId="urn:microsoft.com/office/officeart/2005/8/layout/process1"/>
    <dgm:cxn modelId="{34EA65D7-BFA3-4EAC-A5F0-50F2887A9CDC}" type="presParOf" srcId="{03C9B6B4-54B9-407C-9CD8-2BF5C3231CA0}" destId="{27AEFAEC-9A02-49CD-AA14-F66CE843F45F}" srcOrd="1" destOrd="0" presId="urn:microsoft.com/office/officeart/2005/8/layout/process1"/>
    <dgm:cxn modelId="{18935A07-9700-4D39-85C8-2CEF4BDD2687}" type="presParOf" srcId="{27AEFAEC-9A02-49CD-AA14-F66CE843F45F}" destId="{F8B29A66-39A9-4CE7-BC32-9313A3DF2E9B}" srcOrd="0" destOrd="0" presId="urn:microsoft.com/office/officeart/2005/8/layout/process1"/>
    <dgm:cxn modelId="{6B381657-B9F6-4E65-8B2A-E3925A8012D3}" type="presParOf" srcId="{03C9B6B4-54B9-407C-9CD8-2BF5C3231CA0}" destId="{02B8E8DF-1DCE-401E-B200-DE3F7F4FF9CF}" srcOrd="2" destOrd="0" presId="urn:microsoft.com/office/officeart/2005/8/layout/process1"/>
    <dgm:cxn modelId="{564B6B14-B9FC-46C5-87F5-14CA6DC71C5B}" type="presParOf" srcId="{03C9B6B4-54B9-407C-9CD8-2BF5C3231CA0}" destId="{18C33A29-93FC-4B08-A929-DFCC04A95A73}" srcOrd="3" destOrd="0" presId="urn:microsoft.com/office/officeart/2005/8/layout/process1"/>
    <dgm:cxn modelId="{C010B082-5149-433C-BDEF-6628CB3C9E37}" type="presParOf" srcId="{18C33A29-93FC-4B08-A929-DFCC04A95A73}" destId="{7612F440-3C29-4562-AB56-39E638A1950F}" srcOrd="0" destOrd="0" presId="urn:microsoft.com/office/officeart/2005/8/layout/process1"/>
    <dgm:cxn modelId="{D187E3C5-8CEC-4F5C-B10F-D22A9690FB84}" type="presParOf" srcId="{03C9B6B4-54B9-407C-9CD8-2BF5C3231CA0}" destId="{9062067E-C93E-4086-9722-AC1BF579FEC2}" srcOrd="4" destOrd="0" presId="urn:microsoft.com/office/officeart/2005/8/layout/process1"/>
    <dgm:cxn modelId="{95FDE040-D22B-4395-8079-466E38388577}" type="presParOf" srcId="{03C9B6B4-54B9-407C-9CD8-2BF5C3231CA0}" destId="{80E6DB43-ED65-4BA4-8E01-D649698D2F1C}" srcOrd="5" destOrd="0" presId="urn:microsoft.com/office/officeart/2005/8/layout/process1"/>
    <dgm:cxn modelId="{FCC65754-F103-439B-B711-142F7B32EB88}" type="presParOf" srcId="{80E6DB43-ED65-4BA4-8E01-D649698D2F1C}" destId="{0E39F841-DEFB-4DF5-8D49-446FDE6AC680}" srcOrd="0" destOrd="0" presId="urn:microsoft.com/office/officeart/2005/8/layout/process1"/>
    <dgm:cxn modelId="{6C954C27-119E-4505-9BB2-A83437B59803}" type="presParOf" srcId="{03C9B6B4-54B9-407C-9CD8-2BF5C3231CA0}" destId="{A3878B32-90F7-4920-8D4B-7594B4E10F24}"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3012FD-FC63-48E9-8BD2-55E6459B6CDE}" type="doc">
      <dgm:prSet loTypeId="urn:microsoft.com/office/officeart/2005/8/layout/radial5" loCatId="relationship" qsTypeId="urn:microsoft.com/office/officeart/2005/8/quickstyle/simple2#1" qsCatId="simple" csTypeId="urn:microsoft.com/office/officeart/2005/8/colors/colorful2#2" csCatId="colorful" phldr="1"/>
      <dgm:spPr/>
      <dgm:t>
        <a:bodyPr/>
        <a:lstStyle/>
        <a:p>
          <a:endParaRPr lang="zh-CN" altLang="en-US"/>
        </a:p>
      </dgm:t>
    </dgm:pt>
    <dgm:pt modelId="{15D9E83B-2363-4A62-BCB0-5A1EC2AAF3A5}">
      <dgm:prSet phldrT="[文本]"/>
      <dgm:spPr/>
      <dgm:t>
        <a:bodyPr/>
        <a:lstStyle/>
        <a:p>
          <a:r>
            <a:rPr lang="zh-CN" altLang="en-US" b="1" dirty="0" smtClean="0"/>
            <a:t>调试安全管理内容</a:t>
          </a:r>
          <a:endParaRPr lang="zh-CN" altLang="en-US" b="1" dirty="0"/>
        </a:p>
      </dgm:t>
    </dgm:pt>
    <dgm:pt modelId="{12132B5C-F789-46CB-AF72-DBE4345C464D}" type="parTrans" cxnId="{0566AA1D-F511-4EE5-AFD3-D14A48D6CDB1}">
      <dgm:prSet/>
      <dgm:spPr/>
      <dgm:t>
        <a:bodyPr/>
        <a:lstStyle/>
        <a:p>
          <a:endParaRPr lang="zh-CN" altLang="en-US">
            <a:solidFill>
              <a:schemeClr val="tx1"/>
            </a:solidFill>
          </a:endParaRPr>
        </a:p>
      </dgm:t>
    </dgm:pt>
    <dgm:pt modelId="{FA29E164-552A-4342-B0BE-A38F4648C8DC}" type="sibTrans" cxnId="{0566AA1D-F511-4EE5-AFD3-D14A48D6CDB1}">
      <dgm:prSet/>
      <dgm:spPr/>
      <dgm:t>
        <a:bodyPr/>
        <a:lstStyle/>
        <a:p>
          <a:endParaRPr lang="zh-CN" altLang="en-US">
            <a:solidFill>
              <a:schemeClr val="tx1"/>
            </a:solidFill>
          </a:endParaRPr>
        </a:p>
      </dgm:t>
    </dgm:pt>
    <dgm:pt modelId="{D8467BC5-6CA6-47D2-AE05-ADD09A88C685}">
      <dgm:prSet phldrT="[文本]"/>
      <dgm:spPr/>
      <dgm:t>
        <a:bodyPr/>
        <a:lstStyle/>
        <a:p>
          <a:r>
            <a:rPr lang="zh-CN" altLang="en-US" dirty="0" smtClean="0"/>
            <a:t>基本</a:t>
          </a:r>
          <a:endParaRPr lang="en-US" altLang="zh-CN" dirty="0" smtClean="0"/>
        </a:p>
        <a:p>
          <a:r>
            <a:rPr lang="zh-CN" altLang="en-US" dirty="0" smtClean="0"/>
            <a:t>要求</a:t>
          </a:r>
          <a:endParaRPr lang="zh-CN" altLang="en-US" dirty="0"/>
        </a:p>
      </dgm:t>
    </dgm:pt>
    <dgm:pt modelId="{2556BBF0-C37C-44DE-BB00-B7616A2EDED6}" type="parTrans" cxnId="{DD980E92-29C9-41FE-9DC9-F1FF0454797C}">
      <dgm:prSet/>
      <dgm:spPr/>
      <dgm:t>
        <a:bodyPr/>
        <a:lstStyle/>
        <a:p>
          <a:endParaRPr lang="zh-CN" altLang="en-US">
            <a:solidFill>
              <a:schemeClr val="tx1"/>
            </a:solidFill>
          </a:endParaRPr>
        </a:p>
      </dgm:t>
    </dgm:pt>
    <dgm:pt modelId="{5D570533-D39E-41EB-BEB4-1B325C9EFD76}" type="sibTrans" cxnId="{DD980E92-29C9-41FE-9DC9-F1FF0454797C}">
      <dgm:prSet/>
      <dgm:spPr/>
      <dgm:t>
        <a:bodyPr/>
        <a:lstStyle/>
        <a:p>
          <a:endParaRPr lang="zh-CN" altLang="en-US">
            <a:solidFill>
              <a:schemeClr val="tx1"/>
            </a:solidFill>
          </a:endParaRPr>
        </a:p>
      </dgm:t>
    </dgm:pt>
    <dgm:pt modelId="{ED8221EA-F5BA-4ACF-8698-CAEFF6A5EC07}">
      <dgm:prSet phldrT="[文本]"/>
      <dgm:spPr/>
      <dgm:t>
        <a:bodyPr/>
        <a:lstStyle/>
        <a:p>
          <a:r>
            <a:rPr lang="zh-CN" altLang="en-US" dirty="0" smtClean="0"/>
            <a:t>安全管理网络</a:t>
          </a:r>
          <a:endParaRPr lang="zh-CN" altLang="en-US" dirty="0"/>
        </a:p>
      </dgm:t>
    </dgm:pt>
    <dgm:pt modelId="{27270E5A-1865-49A9-BDE4-F5FDD95F60AC}" type="parTrans" cxnId="{6AE16F7E-C454-4EF7-B577-6192B6162E1E}">
      <dgm:prSet/>
      <dgm:spPr/>
      <dgm:t>
        <a:bodyPr/>
        <a:lstStyle/>
        <a:p>
          <a:endParaRPr lang="zh-CN" altLang="en-US">
            <a:solidFill>
              <a:schemeClr val="tx1"/>
            </a:solidFill>
          </a:endParaRPr>
        </a:p>
      </dgm:t>
    </dgm:pt>
    <dgm:pt modelId="{D94F5BC4-923D-48A3-9EE0-C589AABB51CA}" type="sibTrans" cxnId="{6AE16F7E-C454-4EF7-B577-6192B6162E1E}">
      <dgm:prSet/>
      <dgm:spPr/>
      <dgm:t>
        <a:bodyPr/>
        <a:lstStyle/>
        <a:p>
          <a:endParaRPr lang="zh-CN" altLang="en-US">
            <a:solidFill>
              <a:schemeClr val="tx1"/>
            </a:solidFill>
          </a:endParaRPr>
        </a:p>
      </dgm:t>
    </dgm:pt>
    <dgm:pt modelId="{AA7017A1-C474-40E4-943A-BE32446CAAFB}">
      <dgm:prSet phldrT="[文本]"/>
      <dgm:spPr/>
      <dgm:t>
        <a:bodyPr/>
        <a:lstStyle/>
        <a:p>
          <a:r>
            <a:rPr lang="zh-CN" altLang="en-US" dirty="0" smtClean="0"/>
            <a:t>安全</a:t>
          </a:r>
          <a:endParaRPr lang="en-US" altLang="zh-CN" dirty="0" smtClean="0"/>
        </a:p>
        <a:p>
          <a:r>
            <a:rPr lang="zh-CN" altLang="en-US" dirty="0" smtClean="0"/>
            <a:t>培训</a:t>
          </a:r>
          <a:endParaRPr lang="zh-CN" altLang="en-US" dirty="0"/>
        </a:p>
      </dgm:t>
    </dgm:pt>
    <dgm:pt modelId="{8CC86994-524B-4B46-A805-1C7E7A3DD93B}" type="parTrans" cxnId="{8708C01C-9AE7-4C92-AAC1-42E29FA94D06}">
      <dgm:prSet/>
      <dgm:spPr/>
      <dgm:t>
        <a:bodyPr/>
        <a:lstStyle/>
        <a:p>
          <a:endParaRPr lang="zh-CN" altLang="en-US">
            <a:solidFill>
              <a:schemeClr val="tx1"/>
            </a:solidFill>
          </a:endParaRPr>
        </a:p>
      </dgm:t>
    </dgm:pt>
    <dgm:pt modelId="{FCD9805C-73EC-4B51-A909-8BBE106F0903}" type="sibTrans" cxnId="{8708C01C-9AE7-4C92-AAC1-42E29FA94D06}">
      <dgm:prSet/>
      <dgm:spPr/>
      <dgm:t>
        <a:bodyPr/>
        <a:lstStyle/>
        <a:p>
          <a:endParaRPr lang="zh-CN" altLang="en-US">
            <a:solidFill>
              <a:schemeClr val="tx1"/>
            </a:solidFill>
          </a:endParaRPr>
        </a:p>
      </dgm:t>
    </dgm:pt>
    <dgm:pt modelId="{6A641294-6EE5-4759-8045-8EC277C37BFB}">
      <dgm:prSet phldrT="[文本]"/>
      <dgm:spPr/>
      <dgm:t>
        <a:bodyPr/>
        <a:lstStyle/>
        <a:p>
          <a:r>
            <a:rPr lang="zh-CN" altLang="en-US" dirty="0" smtClean="0"/>
            <a:t>安全会议制度</a:t>
          </a:r>
          <a:endParaRPr lang="zh-CN" altLang="en-US" dirty="0"/>
        </a:p>
      </dgm:t>
    </dgm:pt>
    <dgm:pt modelId="{EA95689D-6C73-49B8-A160-3DDA231FE158}" type="parTrans" cxnId="{CEAEF363-B776-4130-94CB-D1BE155A9C01}">
      <dgm:prSet/>
      <dgm:spPr/>
      <dgm:t>
        <a:bodyPr/>
        <a:lstStyle/>
        <a:p>
          <a:endParaRPr lang="zh-CN" altLang="en-US">
            <a:solidFill>
              <a:schemeClr val="tx1"/>
            </a:solidFill>
          </a:endParaRPr>
        </a:p>
      </dgm:t>
    </dgm:pt>
    <dgm:pt modelId="{5CF5D8B8-1063-4669-A704-5ED56AC4329D}" type="sibTrans" cxnId="{CEAEF363-B776-4130-94CB-D1BE155A9C01}">
      <dgm:prSet/>
      <dgm:spPr/>
      <dgm:t>
        <a:bodyPr/>
        <a:lstStyle/>
        <a:p>
          <a:endParaRPr lang="zh-CN" altLang="en-US">
            <a:solidFill>
              <a:schemeClr val="tx1"/>
            </a:solidFill>
          </a:endParaRPr>
        </a:p>
      </dgm:t>
    </dgm:pt>
    <dgm:pt modelId="{00D42353-CB06-4348-BC2D-06EC22BAE6BD}">
      <dgm:prSet phldrT="[文本]"/>
      <dgm:spPr/>
      <dgm:t>
        <a:bodyPr/>
        <a:lstStyle/>
        <a:p>
          <a:r>
            <a:rPr lang="zh-CN" altLang="en-US" dirty="0" smtClean="0"/>
            <a:t>安全生产投入</a:t>
          </a:r>
          <a:endParaRPr lang="zh-CN" altLang="en-US" dirty="0"/>
        </a:p>
      </dgm:t>
    </dgm:pt>
    <dgm:pt modelId="{BDBD1761-8790-4EF3-B992-F397721D40B0}" type="parTrans" cxnId="{FBB6C862-3962-4A35-8E5F-04483EA1530A}">
      <dgm:prSet/>
      <dgm:spPr/>
      <dgm:t>
        <a:bodyPr/>
        <a:lstStyle/>
        <a:p>
          <a:endParaRPr lang="zh-CN" altLang="en-US">
            <a:solidFill>
              <a:schemeClr val="tx1"/>
            </a:solidFill>
          </a:endParaRPr>
        </a:p>
      </dgm:t>
    </dgm:pt>
    <dgm:pt modelId="{BD560CFB-67D3-49AB-8AC4-6658C0874DB2}" type="sibTrans" cxnId="{FBB6C862-3962-4A35-8E5F-04483EA1530A}">
      <dgm:prSet/>
      <dgm:spPr/>
      <dgm:t>
        <a:bodyPr/>
        <a:lstStyle/>
        <a:p>
          <a:endParaRPr lang="zh-CN" altLang="en-US">
            <a:solidFill>
              <a:schemeClr val="tx1"/>
            </a:solidFill>
          </a:endParaRPr>
        </a:p>
      </dgm:t>
    </dgm:pt>
    <dgm:pt modelId="{FAB6C69F-2578-44E3-B0BF-CFA5126F436D}">
      <dgm:prSet phldrT="[文本]"/>
      <dgm:spPr/>
      <dgm:t>
        <a:bodyPr/>
        <a:lstStyle/>
        <a:p>
          <a:r>
            <a:rPr lang="zh-CN" altLang="en-US" dirty="0" smtClean="0"/>
            <a:t>调试过程安全管理</a:t>
          </a:r>
          <a:endParaRPr lang="zh-CN" altLang="en-US" dirty="0"/>
        </a:p>
      </dgm:t>
    </dgm:pt>
    <dgm:pt modelId="{21CDA66B-BFC7-4419-A580-AECA16536201}" type="parTrans" cxnId="{B6A6CEFD-4D96-4E01-AF05-5E01B57BF75A}">
      <dgm:prSet/>
      <dgm:spPr/>
      <dgm:t>
        <a:bodyPr/>
        <a:lstStyle/>
        <a:p>
          <a:endParaRPr lang="zh-CN" altLang="en-US">
            <a:solidFill>
              <a:schemeClr val="tx1"/>
            </a:solidFill>
          </a:endParaRPr>
        </a:p>
      </dgm:t>
    </dgm:pt>
    <dgm:pt modelId="{66B23A8E-10D1-4AE3-977F-8013C2FEE325}" type="sibTrans" cxnId="{B6A6CEFD-4D96-4E01-AF05-5E01B57BF75A}">
      <dgm:prSet/>
      <dgm:spPr/>
      <dgm:t>
        <a:bodyPr/>
        <a:lstStyle/>
        <a:p>
          <a:endParaRPr lang="zh-CN" altLang="en-US">
            <a:solidFill>
              <a:schemeClr val="tx1"/>
            </a:solidFill>
          </a:endParaRPr>
        </a:p>
      </dgm:t>
    </dgm:pt>
    <dgm:pt modelId="{86097CE3-B4C1-40BC-8303-2127137F35B2}">
      <dgm:prSet phldrT="[文本]"/>
      <dgm:spPr/>
      <dgm:t>
        <a:bodyPr/>
        <a:lstStyle/>
        <a:p>
          <a:r>
            <a:rPr lang="zh-CN" altLang="en-US" dirty="0" smtClean="0"/>
            <a:t>安全检查与隐患治理</a:t>
          </a:r>
          <a:endParaRPr lang="zh-CN" altLang="en-US" dirty="0"/>
        </a:p>
      </dgm:t>
    </dgm:pt>
    <dgm:pt modelId="{4A56B138-53C5-48D0-BA9E-FC3F630B39DE}" type="parTrans" cxnId="{B20D8735-00A4-4CD4-90EB-C3B3E5F0C19E}">
      <dgm:prSet/>
      <dgm:spPr/>
      <dgm:t>
        <a:bodyPr/>
        <a:lstStyle/>
        <a:p>
          <a:endParaRPr lang="zh-CN" altLang="en-US">
            <a:solidFill>
              <a:schemeClr val="tx1"/>
            </a:solidFill>
          </a:endParaRPr>
        </a:p>
      </dgm:t>
    </dgm:pt>
    <dgm:pt modelId="{9A983991-EAD5-44E8-8C94-0A591D1C0D7A}" type="sibTrans" cxnId="{B20D8735-00A4-4CD4-90EB-C3B3E5F0C19E}">
      <dgm:prSet/>
      <dgm:spPr/>
      <dgm:t>
        <a:bodyPr/>
        <a:lstStyle/>
        <a:p>
          <a:endParaRPr lang="zh-CN" altLang="en-US">
            <a:solidFill>
              <a:schemeClr val="tx1"/>
            </a:solidFill>
          </a:endParaRPr>
        </a:p>
      </dgm:t>
    </dgm:pt>
    <dgm:pt modelId="{EE1252C6-B3FE-4D3B-820C-8019608B89C5}">
      <dgm:prSet phldrT="[文本]"/>
      <dgm:spPr/>
      <dgm:t>
        <a:bodyPr/>
        <a:lstStyle/>
        <a:p>
          <a:r>
            <a:rPr lang="zh-CN" altLang="en-US" dirty="0" smtClean="0"/>
            <a:t>应急</a:t>
          </a:r>
          <a:endParaRPr lang="en-US" altLang="zh-CN" dirty="0" smtClean="0"/>
        </a:p>
        <a:p>
          <a:r>
            <a:rPr lang="zh-CN" altLang="en-US" dirty="0" smtClean="0"/>
            <a:t>演练</a:t>
          </a:r>
          <a:endParaRPr lang="zh-CN" altLang="en-US" dirty="0"/>
        </a:p>
      </dgm:t>
    </dgm:pt>
    <dgm:pt modelId="{A6437C42-52A7-42D1-9DF0-A489D9431CB3}" type="parTrans" cxnId="{28075A14-8820-4945-AA52-D06952FC4741}">
      <dgm:prSet/>
      <dgm:spPr/>
      <dgm:t>
        <a:bodyPr/>
        <a:lstStyle/>
        <a:p>
          <a:endParaRPr lang="zh-CN" altLang="en-US">
            <a:solidFill>
              <a:schemeClr val="tx1"/>
            </a:solidFill>
          </a:endParaRPr>
        </a:p>
      </dgm:t>
    </dgm:pt>
    <dgm:pt modelId="{3F542B06-2A83-4C97-BCB1-EFB442B74B86}" type="sibTrans" cxnId="{28075A14-8820-4945-AA52-D06952FC4741}">
      <dgm:prSet/>
      <dgm:spPr/>
      <dgm:t>
        <a:bodyPr/>
        <a:lstStyle/>
        <a:p>
          <a:endParaRPr lang="zh-CN" altLang="en-US">
            <a:solidFill>
              <a:schemeClr val="tx1"/>
            </a:solidFill>
          </a:endParaRPr>
        </a:p>
      </dgm:t>
    </dgm:pt>
    <dgm:pt modelId="{3B501A6F-E490-42CC-A197-72E62D6EE5B9}">
      <dgm:prSet phldrT="[文本]"/>
      <dgm:spPr/>
      <dgm:t>
        <a:bodyPr/>
        <a:lstStyle/>
        <a:p>
          <a:r>
            <a:rPr lang="zh-CN" altLang="en-US" dirty="0" smtClean="0"/>
            <a:t>安全趋势分析</a:t>
          </a:r>
          <a:endParaRPr lang="zh-CN" altLang="en-US" dirty="0"/>
        </a:p>
      </dgm:t>
    </dgm:pt>
    <dgm:pt modelId="{A988E04A-D910-4D48-8FF0-6B79A06DCA6F}" type="parTrans" cxnId="{D7217179-64B8-4DB6-80AE-C86810604922}">
      <dgm:prSet/>
      <dgm:spPr/>
      <dgm:t>
        <a:bodyPr/>
        <a:lstStyle/>
        <a:p>
          <a:endParaRPr lang="zh-CN" altLang="en-US">
            <a:solidFill>
              <a:schemeClr val="tx1"/>
            </a:solidFill>
          </a:endParaRPr>
        </a:p>
      </dgm:t>
    </dgm:pt>
    <dgm:pt modelId="{85B201F1-C526-408A-A032-EAB9A1730CE7}" type="sibTrans" cxnId="{D7217179-64B8-4DB6-80AE-C86810604922}">
      <dgm:prSet/>
      <dgm:spPr/>
      <dgm:t>
        <a:bodyPr/>
        <a:lstStyle/>
        <a:p>
          <a:endParaRPr lang="zh-CN" altLang="en-US">
            <a:solidFill>
              <a:schemeClr val="tx1"/>
            </a:solidFill>
          </a:endParaRPr>
        </a:p>
      </dgm:t>
    </dgm:pt>
    <dgm:pt modelId="{CA97712B-2F25-43C0-B883-577FD3386944}">
      <dgm:prSet phldrT="[文本]"/>
      <dgm:spPr/>
      <dgm:t>
        <a:bodyPr/>
        <a:lstStyle/>
        <a:p>
          <a:r>
            <a:rPr lang="zh-CN" altLang="en-US" dirty="0" smtClean="0"/>
            <a:t>安全</a:t>
          </a:r>
          <a:endParaRPr lang="en-US" altLang="zh-CN" dirty="0" smtClean="0"/>
        </a:p>
        <a:p>
          <a:r>
            <a:rPr lang="zh-CN" altLang="en-US" dirty="0" smtClean="0"/>
            <a:t>奖惩</a:t>
          </a:r>
          <a:endParaRPr lang="zh-CN" altLang="en-US" dirty="0"/>
        </a:p>
      </dgm:t>
    </dgm:pt>
    <dgm:pt modelId="{1F04C8FF-A000-4E4E-A314-9BF291E6BA22}" type="parTrans" cxnId="{836B77B8-A05F-4296-A4E7-715AE3AFC21F}">
      <dgm:prSet/>
      <dgm:spPr/>
      <dgm:t>
        <a:bodyPr/>
        <a:lstStyle/>
        <a:p>
          <a:endParaRPr lang="zh-CN" altLang="en-US">
            <a:solidFill>
              <a:schemeClr val="tx1"/>
            </a:solidFill>
          </a:endParaRPr>
        </a:p>
      </dgm:t>
    </dgm:pt>
    <dgm:pt modelId="{A1F589C4-AEA1-4A5D-B841-BDA686FDB1F8}" type="sibTrans" cxnId="{836B77B8-A05F-4296-A4E7-715AE3AFC21F}">
      <dgm:prSet/>
      <dgm:spPr/>
      <dgm:t>
        <a:bodyPr/>
        <a:lstStyle/>
        <a:p>
          <a:endParaRPr lang="zh-CN" altLang="en-US">
            <a:solidFill>
              <a:schemeClr val="tx1"/>
            </a:solidFill>
          </a:endParaRPr>
        </a:p>
      </dgm:t>
    </dgm:pt>
    <dgm:pt modelId="{BAC1DBAF-BCD3-4643-B5AF-D62D6D82E5F9}" type="pres">
      <dgm:prSet presAssocID="{643012FD-FC63-48E9-8BD2-55E6459B6CDE}" presName="Name0" presStyleCnt="0">
        <dgm:presLayoutVars>
          <dgm:chMax val="1"/>
          <dgm:dir/>
          <dgm:animLvl val="ctr"/>
          <dgm:resizeHandles val="exact"/>
        </dgm:presLayoutVars>
      </dgm:prSet>
      <dgm:spPr/>
      <dgm:t>
        <a:bodyPr/>
        <a:lstStyle/>
        <a:p>
          <a:endParaRPr lang="zh-CN" altLang="en-US"/>
        </a:p>
      </dgm:t>
    </dgm:pt>
    <dgm:pt modelId="{6BF73752-8C87-4A46-8B9E-9FD56B805271}" type="pres">
      <dgm:prSet presAssocID="{15D9E83B-2363-4A62-BCB0-5A1EC2AAF3A5}" presName="centerShape" presStyleLbl="node0" presStyleIdx="0" presStyleCnt="1" custScaleX="172021" custScaleY="171033"/>
      <dgm:spPr/>
      <dgm:t>
        <a:bodyPr/>
        <a:lstStyle/>
        <a:p>
          <a:endParaRPr lang="zh-CN" altLang="en-US"/>
        </a:p>
      </dgm:t>
    </dgm:pt>
    <dgm:pt modelId="{AFE72D84-BD6D-4A5C-9AAB-59680636C09C}" type="pres">
      <dgm:prSet presAssocID="{2556BBF0-C37C-44DE-BB00-B7616A2EDED6}" presName="parTrans" presStyleLbl="sibTrans2D1" presStyleIdx="0" presStyleCnt="10"/>
      <dgm:spPr/>
      <dgm:t>
        <a:bodyPr/>
        <a:lstStyle/>
        <a:p>
          <a:endParaRPr lang="zh-CN" altLang="en-US"/>
        </a:p>
      </dgm:t>
    </dgm:pt>
    <dgm:pt modelId="{C93EE85B-3F74-41CD-BF1B-EB25E3913AF9}" type="pres">
      <dgm:prSet presAssocID="{2556BBF0-C37C-44DE-BB00-B7616A2EDED6}" presName="connectorText" presStyleLbl="sibTrans2D1" presStyleIdx="0" presStyleCnt="10"/>
      <dgm:spPr/>
      <dgm:t>
        <a:bodyPr/>
        <a:lstStyle/>
        <a:p>
          <a:endParaRPr lang="zh-CN" altLang="en-US"/>
        </a:p>
      </dgm:t>
    </dgm:pt>
    <dgm:pt modelId="{60B97930-719C-4884-AFEE-23548C8D0D54}" type="pres">
      <dgm:prSet presAssocID="{D8467BC5-6CA6-47D2-AE05-ADD09A88C685}" presName="node" presStyleLbl="node1" presStyleIdx="0" presStyleCnt="10">
        <dgm:presLayoutVars>
          <dgm:bulletEnabled val="1"/>
        </dgm:presLayoutVars>
      </dgm:prSet>
      <dgm:spPr/>
      <dgm:t>
        <a:bodyPr/>
        <a:lstStyle/>
        <a:p>
          <a:endParaRPr lang="zh-CN" altLang="en-US"/>
        </a:p>
      </dgm:t>
    </dgm:pt>
    <dgm:pt modelId="{71813BAC-C80F-4D81-B131-5CEEDC345860}" type="pres">
      <dgm:prSet presAssocID="{27270E5A-1865-49A9-BDE4-F5FDD95F60AC}" presName="parTrans" presStyleLbl="sibTrans2D1" presStyleIdx="1" presStyleCnt="10"/>
      <dgm:spPr/>
      <dgm:t>
        <a:bodyPr/>
        <a:lstStyle/>
        <a:p>
          <a:endParaRPr lang="zh-CN" altLang="en-US"/>
        </a:p>
      </dgm:t>
    </dgm:pt>
    <dgm:pt modelId="{5A867D66-C6A1-40F8-A764-2073D0CEF3D4}" type="pres">
      <dgm:prSet presAssocID="{27270E5A-1865-49A9-BDE4-F5FDD95F60AC}" presName="connectorText" presStyleLbl="sibTrans2D1" presStyleIdx="1" presStyleCnt="10"/>
      <dgm:spPr/>
      <dgm:t>
        <a:bodyPr/>
        <a:lstStyle/>
        <a:p>
          <a:endParaRPr lang="zh-CN" altLang="en-US"/>
        </a:p>
      </dgm:t>
    </dgm:pt>
    <dgm:pt modelId="{8CF24B9F-36AE-4B82-A95D-906C53D338BA}" type="pres">
      <dgm:prSet presAssocID="{ED8221EA-F5BA-4ACF-8698-CAEFF6A5EC07}" presName="node" presStyleLbl="node1" presStyleIdx="1" presStyleCnt="10">
        <dgm:presLayoutVars>
          <dgm:bulletEnabled val="1"/>
        </dgm:presLayoutVars>
      </dgm:prSet>
      <dgm:spPr/>
      <dgm:t>
        <a:bodyPr/>
        <a:lstStyle/>
        <a:p>
          <a:endParaRPr lang="zh-CN" altLang="en-US"/>
        </a:p>
      </dgm:t>
    </dgm:pt>
    <dgm:pt modelId="{AA2B0214-78D7-4C92-99E4-F1E3307783F8}" type="pres">
      <dgm:prSet presAssocID="{8CC86994-524B-4B46-A805-1C7E7A3DD93B}" presName="parTrans" presStyleLbl="sibTrans2D1" presStyleIdx="2" presStyleCnt="10"/>
      <dgm:spPr/>
      <dgm:t>
        <a:bodyPr/>
        <a:lstStyle/>
        <a:p>
          <a:endParaRPr lang="zh-CN" altLang="en-US"/>
        </a:p>
      </dgm:t>
    </dgm:pt>
    <dgm:pt modelId="{EDA926C3-C848-4BC3-899D-FC50F7B213AC}" type="pres">
      <dgm:prSet presAssocID="{8CC86994-524B-4B46-A805-1C7E7A3DD93B}" presName="connectorText" presStyleLbl="sibTrans2D1" presStyleIdx="2" presStyleCnt="10"/>
      <dgm:spPr/>
      <dgm:t>
        <a:bodyPr/>
        <a:lstStyle/>
        <a:p>
          <a:endParaRPr lang="zh-CN" altLang="en-US"/>
        </a:p>
      </dgm:t>
    </dgm:pt>
    <dgm:pt modelId="{D4DB11A0-2A0D-47D2-A9C5-782AE57520F0}" type="pres">
      <dgm:prSet presAssocID="{AA7017A1-C474-40E4-943A-BE32446CAAFB}" presName="node" presStyleLbl="node1" presStyleIdx="2" presStyleCnt="10">
        <dgm:presLayoutVars>
          <dgm:bulletEnabled val="1"/>
        </dgm:presLayoutVars>
      </dgm:prSet>
      <dgm:spPr/>
      <dgm:t>
        <a:bodyPr/>
        <a:lstStyle/>
        <a:p>
          <a:endParaRPr lang="zh-CN" altLang="en-US"/>
        </a:p>
      </dgm:t>
    </dgm:pt>
    <dgm:pt modelId="{DAED2636-05A5-4DBB-B822-700327059E36}" type="pres">
      <dgm:prSet presAssocID="{EA95689D-6C73-49B8-A160-3DDA231FE158}" presName="parTrans" presStyleLbl="sibTrans2D1" presStyleIdx="3" presStyleCnt="10"/>
      <dgm:spPr/>
      <dgm:t>
        <a:bodyPr/>
        <a:lstStyle/>
        <a:p>
          <a:endParaRPr lang="zh-CN" altLang="en-US"/>
        </a:p>
      </dgm:t>
    </dgm:pt>
    <dgm:pt modelId="{29C27DC5-6236-42E7-B4D9-A40A31E98E22}" type="pres">
      <dgm:prSet presAssocID="{EA95689D-6C73-49B8-A160-3DDA231FE158}" presName="connectorText" presStyleLbl="sibTrans2D1" presStyleIdx="3" presStyleCnt="10"/>
      <dgm:spPr/>
      <dgm:t>
        <a:bodyPr/>
        <a:lstStyle/>
        <a:p>
          <a:endParaRPr lang="zh-CN" altLang="en-US"/>
        </a:p>
      </dgm:t>
    </dgm:pt>
    <dgm:pt modelId="{1C622089-2AC7-4C59-B421-3CEF42CBC0EB}" type="pres">
      <dgm:prSet presAssocID="{6A641294-6EE5-4759-8045-8EC277C37BFB}" presName="node" presStyleLbl="node1" presStyleIdx="3" presStyleCnt="10">
        <dgm:presLayoutVars>
          <dgm:bulletEnabled val="1"/>
        </dgm:presLayoutVars>
      </dgm:prSet>
      <dgm:spPr/>
      <dgm:t>
        <a:bodyPr/>
        <a:lstStyle/>
        <a:p>
          <a:endParaRPr lang="zh-CN" altLang="en-US"/>
        </a:p>
      </dgm:t>
    </dgm:pt>
    <dgm:pt modelId="{AA517B75-FE82-446B-948E-E8D6A8951DB2}" type="pres">
      <dgm:prSet presAssocID="{BDBD1761-8790-4EF3-B992-F397721D40B0}" presName="parTrans" presStyleLbl="sibTrans2D1" presStyleIdx="4" presStyleCnt="10"/>
      <dgm:spPr/>
      <dgm:t>
        <a:bodyPr/>
        <a:lstStyle/>
        <a:p>
          <a:endParaRPr lang="zh-CN" altLang="en-US"/>
        </a:p>
      </dgm:t>
    </dgm:pt>
    <dgm:pt modelId="{2E5B77DE-CDC7-4466-AC60-1868F27CB6E9}" type="pres">
      <dgm:prSet presAssocID="{BDBD1761-8790-4EF3-B992-F397721D40B0}" presName="connectorText" presStyleLbl="sibTrans2D1" presStyleIdx="4" presStyleCnt="10"/>
      <dgm:spPr/>
      <dgm:t>
        <a:bodyPr/>
        <a:lstStyle/>
        <a:p>
          <a:endParaRPr lang="zh-CN" altLang="en-US"/>
        </a:p>
      </dgm:t>
    </dgm:pt>
    <dgm:pt modelId="{5C5C573D-935C-4D2E-B29D-47C16BC9240C}" type="pres">
      <dgm:prSet presAssocID="{00D42353-CB06-4348-BC2D-06EC22BAE6BD}" presName="node" presStyleLbl="node1" presStyleIdx="4" presStyleCnt="10">
        <dgm:presLayoutVars>
          <dgm:bulletEnabled val="1"/>
        </dgm:presLayoutVars>
      </dgm:prSet>
      <dgm:spPr/>
      <dgm:t>
        <a:bodyPr/>
        <a:lstStyle/>
        <a:p>
          <a:endParaRPr lang="zh-CN" altLang="en-US"/>
        </a:p>
      </dgm:t>
    </dgm:pt>
    <dgm:pt modelId="{A327DF30-B9C0-44D1-B81F-82AD9C43F357}" type="pres">
      <dgm:prSet presAssocID="{21CDA66B-BFC7-4419-A580-AECA16536201}" presName="parTrans" presStyleLbl="sibTrans2D1" presStyleIdx="5" presStyleCnt="10"/>
      <dgm:spPr/>
      <dgm:t>
        <a:bodyPr/>
        <a:lstStyle/>
        <a:p>
          <a:endParaRPr lang="zh-CN" altLang="en-US"/>
        </a:p>
      </dgm:t>
    </dgm:pt>
    <dgm:pt modelId="{7FF9DCE1-456D-4440-8F52-B0FA8423D5F7}" type="pres">
      <dgm:prSet presAssocID="{21CDA66B-BFC7-4419-A580-AECA16536201}" presName="connectorText" presStyleLbl="sibTrans2D1" presStyleIdx="5" presStyleCnt="10"/>
      <dgm:spPr/>
      <dgm:t>
        <a:bodyPr/>
        <a:lstStyle/>
        <a:p>
          <a:endParaRPr lang="zh-CN" altLang="en-US"/>
        </a:p>
      </dgm:t>
    </dgm:pt>
    <dgm:pt modelId="{07E27CC8-818D-47F2-BD29-67B6C1938287}" type="pres">
      <dgm:prSet presAssocID="{FAB6C69F-2578-44E3-B0BF-CFA5126F436D}" presName="node" presStyleLbl="node1" presStyleIdx="5" presStyleCnt="10">
        <dgm:presLayoutVars>
          <dgm:bulletEnabled val="1"/>
        </dgm:presLayoutVars>
      </dgm:prSet>
      <dgm:spPr/>
      <dgm:t>
        <a:bodyPr/>
        <a:lstStyle/>
        <a:p>
          <a:endParaRPr lang="zh-CN" altLang="en-US"/>
        </a:p>
      </dgm:t>
    </dgm:pt>
    <dgm:pt modelId="{C1EF89DB-54C4-44A1-9FB4-CA32B76809C9}" type="pres">
      <dgm:prSet presAssocID="{4A56B138-53C5-48D0-BA9E-FC3F630B39DE}" presName="parTrans" presStyleLbl="sibTrans2D1" presStyleIdx="6" presStyleCnt="10"/>
      <dgm:spPr/>
      <dgm:t>
        <a:bodyPr/>
        <a:lstStyle/>
        <a:p>
          <a:endParaRPr lang="zh-CN" altLang="en-US"/>
        </a:p>
      </dgm:t>
    </dgm:pt>
    <dgm:pt modelId="{9F61E66B-643A-4C10-9B62-557B9C842904}" type="pres">
      <dgm:prSet presAssocID="{4A56B138-53C5-48D0-BA9E-FC3F630B39DE}" presName="connectorText" presStyleLbl="sibTrans2D1" presStyleIdx="6" presStyleCnt="10"/>
      <dgm:spPr/>
      <dgm:t>
        <a:bodyPr/>
        <a:lstStyle/>
        <a:p>
          <a:endParaRPr lang="zh-CN" altLang="en-US"/>
        </a:p>
      </dgm:t>
    </dgm:pt>
    <dgm:pt modelId="{735862C9-42FA-4AA7-8EC5-EDADBC140A50}" type="pres">
      <dgm:prSet presAssocID="{86097CE3-B4C1-40BC-8303-2127137F35B2}" presName="node" presStyleLbl="node1" presStyleIdx="6" presStyleCnt="10">
        <dgm:presLayoutVars>
          <dgm:bulletEnabled val="1"/>
        </dgm:presLayoutVars>
      </dgm:prSet>
      <dgm:spPr/>
      <dgm:t>
        <a:bodyPr/>
        <a:lstStyle/>
        <a:p>
          <a:endParaRPr lang="zh-CN" altLang="en-US"/>
        </a:p>
      </dgm:t>
    </dgm:pt>
    <dgm:pt modelId="{7FBD02D1-A663-4602-B94E-5792E1622B1D}" type="pres">
      <dgm:prSet presAssocID="{A6437C42-52A7-42D1-9DF0-A489D9431CB3}" presName="parTrans" presStyleLbl="sibTrans2D1" presStyleIdx="7" presStyleCnt="10"/>
      <dgm:spPr/>
      <dgm:t>
        <a:bodyPr/>
        <a:lstStyle/>
        <a:p>
          <a:endParaRPr lang="zh-CN" altLang="en-US"/>
        </a:p>
      </dgm:t>
    </dgm:pt>
    <dgm:pt modelId="{5215C5BC-81F2-4D48-A8B9-FD0878BD92E0}" type="pres">
      <dgm:prSet presAssocID="{A6437C42-52A7-42D1-9DF0-A489D9431CB3}" presName="connectorText" presStyleLbl="sibTrans2D1" presStyleIdx="7" presStyleCnt="10"/>
      <dgm:spPr/>
      <dgm:t>
        <a:bodyPr/>
        <a:lstStyle/>
        <a:p>
          <a:endParaRPr lang="zh-CN" altLang="en-US"/>
        </a:p>
      </dgm:t>
    </dgm:pt>
    <dgm:pt modelId="{654ED02C-00A1-48E8-8796-39B308F01749}" type="pres">
      <dgm:prSet presAssocID="{EE1252C6-B3FE-4D3B-820C-8019608B89C5}" presName="node" presStyleLbl="node1" presStyleIdx="7" presStyleCnt="10">
        <dgm:presLayoutVars>
          <dgm:bulletEnabled val="1"/>
        </dgm:presLayoutVars>
      </dgm:prSet>
      <dgm:spPr/>
      <dgm:t>
        <a:bodyPr/>
        <a:lstStyle/>
        <a:p>
          <a:endParaRPr lang="zh-CN" altLang="en-US"/>
        </a:p>
      </dgm:t>
    </dgm:pt>
    <dgm:pt modelId="{D0393C52-BD43-480F-A607-F683679409C7}" type="pres">
      <dgm:prSet presAssocID="{A988E04A-D910-4D48-8FF0-6B79A06DCA6F}" presName="parTrans" presStyleLbl="sibTrans2D1" presStyleIdx="8" presStyleCnt="10"/>
      <dgm:spPr/>
      <dgm:t>
        <a:bodyPr/>
        <a:lstStyle/>
        <a:p>
          <a:endParaRPr lang="zh-CN" altLang="en-US"/>
        </a:p>
      </dgm:t>
    </dgm:pt>
    <dgm:pt modelId="{0D2594BC-4CB6-483F-82FD-6E302E7E5CAF}" type="pres">
      <dgm:prSet presAssocID="{A988E04A-D910-4D48-8FF0-6B79A06DCA6F}" presName="connectorText" presStyleLbl="sibTrans2D1" presStyleIdx="8" presStyleCnt="10"/>
      <dgm:spPr/>
      <dgm:t>
        <a:bodyPr/>
        <a:lstStyle/>
        <a:p>
          <a:endParaRPr lang="zh-CN" altLang="en-US"/>
        </a:p>
      </dgm:t>
    </dgm:pt>
    <dgm:pt modelId="{C3EC840F-5BCF-43A8-80FA-E3EA248971FD}" type="pres">
      <dgm:prSet presAssocID="{3B501A6F-E490-42CC-A197-72E62D6EE5B9}" presName="node" presStyleLbl="node1" presStyleIdx="8" presStyleCnt="10">
        <dgm:presLayoutVars>
          <dgm:bulletEnabled val="1"/>
        </dgm:presLayoutVars>
      </dgm:prSet>
      <dgm:spPr/>
      <dgm:t>
        <a:bodyPr/>
        <a:lstStyle/>
        <a:p>
          <a:endParaRPr lang="zh-CN" altLang="en-US"/>
        </a:p>
      </dgm:t>
    </dgm:pt>
    <dgm:pt modelId="{A6660AE2-44F5-463D-A56D-C2479AE97EB6}" type="pres">
      <dgm:prSet presAssocID="{1F04C8FF-A000-4E4E-A314-9BF291E6BA22}" presName="parTrans" presStyleLbl="sibTrans2D1" presStyleIdx="9" presStyleCnt="10"/>
      <dgm:spPr/>
      <dgm:t>
        <a:bodyPr/>
        <a:lstStyle/>
        <a:p>
          <a:endParaRPr lang="zh-CN" altLang="en-US"/>
        </a:p>
      </dgm:t>
    </dgm:pt>
    <dgm:pt modelId="{25629366-0F33-4E5D-B35C-828E1C2BE924}" type="pres">
      <dgm:prSet presAssocID="{1F04C8FF-A000-4E4E-A314-9BF291E6BA22}" presName="connectorText" presStyleLbl="sibTrans2D1" presStyleIdx="9" presStyleCnt="10"/>
      <dgm:spPr/>
      <dgm:t>
        <a:bodyPr/>
        <a:lstStyle/>
        <a:p>
          <a:endParaRPr lang="zh-CN" altLang="en-US"/>
        </a:p>
      </dgm:t>
    </dgm:pt>
    <dgm:pt modelId="{609A7672-DE6F-4E81-A3D4-3548984EAEF6}" type="pres">
      <dgm:prSet presAssocID="{CA97712B-2F25-43C0-B883-577FD3386944}" presName="node" presStyleLbl="node1" presStyleIdx="9" presStyleCnt="10">
        <dgm:presLayoutVars>
          <dgm:bulletEnabled val="1"/>
        </dgm:presLayoutVars>
      </dgm:prSet>
      <dgm:spPr/>
      <dgm:t>
        <a:bodyPr/>
        <a:lstStyle/>
        <a:p>
          <a:endParaRPr lang="zh-CN" altLang="en-US"/>
        </a:p>
      </dgm:t>
    </dgm:pt>
  </dgm:ptLst>
  <dgm:cxnLst>
    <dgm:cxn modelId="{883BD477-3FD0-481F-9A94-B43651794446}" type="presOf" srcId="{AA7017A1-C474-40E4-943A-BE32446CAAFB}" destId="{D4DB11A0-2A0D-47D2-A9C5-782AE57520F0}" srcOrd="0" destOrd="0" presId="urn:microsoft.com/office/officeart/2005/8/layout/radial5"/>
    <dgm:cxn modelId="{B20D8735-00A4-4CD4-90EB-C3B3E5F0C19E}" srcId="{15D9E83B-2363-4A62-BCB0-5A1EC2AAF3A5}" destId="{86097CE3-B4C1-40BC-8303-2127137F35B2}" srcOrd="6" destOrd="0" parTransId="{4A56B138-53C5-48D0-BA9E-FC3F630B39DE}" sibTransId="{9A983991-EAD5-44E8-8C94-0A591D1C0D7A}"/>
    <dgm:cxn modelId="{CFD55234-15DC-4A6C-9A89-6621FBE27D3A}" type="presOf" srcId="{27270E5A-1865-49A9-BDE4-F5FDD95F60AC}" destId="{71813BAC-C80F-4D81-B131-5CEEDC345860}" srcOrd="0" destOrd="0" presId="urn:microsoft.com/office/officeart/2005/8/layout/radial5"/>
    <dgm:cxn modelId="{C2139A2B-A85B-4D05-BD39-4D4D2FFFF8F8}" type="presOf" srcId="{6A641294-6EE5-4759-8045-8EC277C37BFB}" destId="{1C622089-2AC7-4C59-B421-3CEF42CBC0EB}" srcOrd="0" destOrd="0" presId="urn:microsoft.com/office/officeart/2005/8/layout/radial5"/>
    <dgm:cxn modelId="{65D5DBE9-31C5-4A3A-9558-4350DEDF9ED0}" type="presOf" srcId="{86097CE3-B4C1-40BC-8303-2127137F35B2}" destId="{735862C9-42FA-4AA7-8EC5-EDADBC140A50}" srcOrd="0" destOrd="0" presId="urn:microsoft.com/office/officeart/2005/8/layout/radial5"/>
    <dgm:cxn modelId="{B6A6CEFD-4D96-4E01-AF05-5E01B57BF75A}" srcId="{15D9E83B-2363-4A62-BCB0-5A1EC2AAF3A5}" destId="{FAB6C69F-2578-44E3-B0BF-CFA5126F436D}" srcOrd="5" destOrd="0" parTransId="{21CDA66B-BFC7-4419-A580-AECA16536201}" sibTransId="{66B23A8E-10D1-4AE3-977F-8013C2FEE325}"/>
    <dgm:cxn modelId="{56BA1E0A-D2B0-40B0-B69E-281E36E43566}" type="presOf" srcId="{D8467BC5-6CA6-47D2-AE05-ADD09A88C685}" destId="{60B97930-719C-4884-AFEE-23548C8D0D54}" srcOrd="0" destOrd="0" presId="urn:microsoft.com/office/officeart/2005/8/layout/radial5"/>
    <dgm:cxn modelId="{B3D79037-ABFA-4B70-9955-EBF89CB49A82}" type="presOf" srcId="{ED8221EA-F5BA-4ACF-8698-CAEFF6A5EC07}" destId="{8CF24B9F-36AE-4B82-A95D-906C53D338BA}" srcOrd="0" destOrd="0" presId="urn:microsoft.com/office/officeart/2005/8/layout/radial5"/>
    <dgm:cxn modelId="{8708C01C-9AE7-4C92-AAC1-42E29FA94D06}" srcId="{15D9E83B-2363-4A62-BCB0-5A1EC2AAF3A5}" destId="{AA7017A1-C474-40E4-943A-BE32446CAAFB}" srcOrd="2" destOrd="0" parTransId="{8CC86994-524B-4B46-A805-1C7E7A3DD93B}" sibTransId="{FCD9805C-73EC-4B51-A909-8BBE106F0903}"/>
    <dgm:cxn modelId="{D5550078-D37F-4461-B82C-FC2B70D015A0}" type="presOf" srcId="{2556BBF0-C37C-44DE-BB00-B7616A2EDED6}" destId="{AFE72D84-BD6D-4A5C-9AAB-59680636C09C}" srcOrd="0" destOrd="0" presId="urn:microsoft.com/office/officeart/2005/8/layout/radial5"/>
    <dgm:cxn modelId="{ED4A9D16-22A4-4A57-8DC6-3B3341A6F3F7}" type="presOf" srcId="{FAB6C69F-2578-44E3-B0BF-CFA5126F436D}" destId="{07E27CC8-818D-47F2-BD29-67B6C1938287}" srcOrd="0" destOrd="0" presId="urn:microsoft.com/office/officeart/2005/8/layout/radial5"/>
    <dgm:cxn modelId="{9B6DC021-F080-4AEA-BA29-48B49F5861A2}" type="presOf" srcId="{EA95689D-6C73-49B8-A160-3DDA231FE158}" destId="{29C27DC5-6236-42E7-B4D9-A40A31E98E22}" srcOrd="1" destOrd="0" presId="urn:microsoft.com/office/officeart/2005/8/layout/radial5"/>
    <dgm:cxn modelId="{DA8F4C5D-563A-4274-A9F2-223F58AC9717}" type="presOf" srcId="{A988E04A-D910-4D48-8FF0-6B79A06DCA6F}" destId="{D0393C52-BD43-480F-A607-F683679409C7}" srcOrd="0" destOrd="0" presId="urn:microsoft.com/office/officeart/2005/8/layout/radial5"/>
    <dgm:cxn modelId="{CEAEF363-B776-4130-94CB-D1BE155A9C01}" srcId="{15D9E83B-2363-4A62-BCB0-5A1EC2AAF3A5}" destId="{6A641294-6EE5-4759-8045-8EC277C37BFB}" srcOrd="3" destOrd="0" parTransId="{EA95689D-6C73-49B8-A160-3DDA231FE158}" sibTransId="{5CF5D8B8-1063-4669-A704-5ED56AC4329D}"/>
    <dgm:cxn modelId="{514932A4-D611-421C-9438-C059CC2E0578}" type="presOf" srcId="{3B501A6F-E490-42CC-A197-72E62D6EE5B9}" destId="{C3EC840F-5BCF-43A8-80FA-E3EA248971FD}" srcOrd="0" destOrd="0" presId="urn:microsoft.com/office/officeart/2005/8/layout/radial5"/>
    <dgm:cxn modelId="{4E6080DA-F357-41D4-90CC-0782830EB77E}" type="presOf" srcId="{BDBD1761-8790-4EF3-B992-F397721D40B0}" destId="{2E5B77DE-CDC7-4466-AC60-1868F27CB6E9}" srcOrd="1" destOrd="0" presId="urn:microsoft.com/office/officeart/2005/8/layout/radial5"/>
    <dgm:cxn modelId="{72DD7BF8-18A4-4345-8A86-03E8CAF2EB5E}" type="presOf" srcId="{A988E04A-D910-4D48-8FF0-6B79A06DCA6F}" destId="{0D2594BC-4CB6-483F-82FD-6E302E7E5CAF}" srcOrd="1" destOrd="0" presId="urn:microsoft.com/office/officeart/2005/8/layout/radial5"/>
    <dgm:cxn modelId="{D7217179-64B8-4DB6-80AE-C86810604922}" srcId="{15D9E83B-2363-4A62-BCB0-5A1EC2AAF3A5}" destId="{3B501A6F-E490-42CC-A197-72E62D6EE5B9}" srcOrd="8" destOrd="0" parTransId="{A988E04A-D910-4D48-8FF0-6B79A06DCA6F}" sibTransId="{85B201F1-C526-408A-A032-EAB9A1730CE7}"/>
    <dgm:cxn modelId="{0566AA1D-F511-4EE5-AFD3-D14A48D6CDB1}" srcId="{643012FD-FC63-48E9-8BD2-55E6459B6CDE}" destId="{15D9E83B-2363-4A62-BCB0-5A1EC2AAF3A5}" srcOrd="0" destOrd="0" parTransId="{12132B5C-F789-46CB-AF72-DBE4345C464D}" sibTransId="{FA29E164-552A-4342-B0BE-A38F4648C8DC}"/>
    <dgm:cxn modelId="{07AB8431-4B61-424A-8BF7-DFBAEEE9E376}" type="presOf" srcId="{1F04C8FF-A000-4E4E-A314-9BF291E6BA22}" destId="{25629366-0F33-4E5D-B35C-828E1C2BE924}" srcOrd="1" destOrd="0" presId="urn:microsoft.com/office/officeart/2005/8/layout/radial5"/>
    <dgm:cxn modelId="{FBB6C862-3962-4A35-8E5F-04483EA1530A}" srcId="{15D9E83B-2363-4A62-BCB0-5A1EC2AAF3A5}" destId="{00D42353-CB06-4348-BC2D-06EC22BAE6BD}" srcOrd="4" destOrd="0" parTransId="{BDBD1761-8790-4EF3-B992-F397721D40B0}" sibTransId="{BD560CFB-67D3-49AB-8AC4-6658C0874DB2}"/>
    <dgm:cxn modelId="{DFB1829D-E2C6-4A24-B7B8-F8A2CC7332D0}" type="presOf" srcId="{BDBD1761-8790-4EF3-B992-F397721D40B0}" destId="{AA517B75-FE82-446B-948E-E8D6A8951DB2}" srcOrd="0" destOrd="0" presId="urn:microsoft.com/office/officeart/2005/8/layout/radial5"/>
    <dgm:cxn modelId="{8CFC9FCD-50C5-4E3B-91CD-78D275308568}" type="presOf" srcId="{21CDA66B-BFC7-4419-A580-AECA16536201}" destId="{A327DF30-B9C0-44D1-B81F-82AD9C43F357}" srcOrd="0" destOrd="0" presId="urn:microsoft.com/office/officeart/2005/8/layout/radial5"/>
    <dgm:cxn modelId="{EAA36232-B7A8-4CFF-AEB2-F15A0B3E087B}" type="presOf" srcId="{CA97712B-2F25-43C0-B883-577FD3386944}" destId="{609A7672-DE6F-4E81-A3D4-3548984EAEF6}" srcOrd="0" destOrd="0" presId="urn:microsoft.com/office/officeart/2005/8/layout/radial5"/>
    <dgm:cxn modelId="{5CAE74E5-3540-497A-B3B0-A09F717A6DE9}" type="presOf" srcId="{EA95689D-6C73-49B8-A160-3DDA231FE158}" destId="{DAED2636-05A5-4DBB-B822-700327059E36}" srcOrd="0" destOrd="0" presId="urn:microsoft.com/office/officeart/2005/8/layout/radial5"/>
    <dgm:cxn modelId="{29F7869A-0416-4045-B56C-B5AFE96E947A}" type="presOf" srcId="{15D9E83B-2363-4A62-BCB0-5A1EC2AAF3A5}" destId="{6BF73752-8C87-4A46-8B9E-9FD56B805271}" srcOrd="0" destOrd="0" presId="urn:microsoft.com/office/officeart/2005/8/layout/radial5"/>
    <dgm:cxn modelId="{303C18FA-19CF-4B74-870E-6B65D3A17CCA}" type="presOf" srcId="{21CDA66B-BFC7-4419-A580-AECA16536201}" destId="{7FF9DCE1-456D-4440-8F52-B0FA8423D5F7}" srcOrd="1" destOrd="0" presId="urn:microsoft.com/office/officeart/2005/8/layout/radial5"/>
    <dgm:cxn modelId="{E3C7DD1B-AC77-4C3C-90BE-2E032E3A1E18}" type="presOf" srcId="{27270E5A-1865-49A9-BDE4-F5FDD95F60AC}" destId="{5A867D66-C6A1-40F8-A764-2073D0CEF3D4}" srcOrd="1" destOrd="0" presId="urn:microsoft.com/office/officeart/2005/8/layout/radial5"/>
    <dgm:cxn modelId="{81832F2C-5369-4257-8652-204327A147A3}" type="presOf" srcId="{4A56B138-53C5-48D0-BA9E-FC3F630B39DE}" destId="{C1EF89DB-54C4-44A1-9FB4-CA32B76809C9}" srcOrd="0" destOrd="0" presId="urn:microsoft.com/office/officeart/2005/8/layout/radial5"/>
    <dgm:cxn modelId="{D2D9A6B7-1ABD-441C-9794-23EB3B0604E5}" type="presOf" srcId="{8CC86994-524B-4B46-A805-1C7E7A3DD93B}" destId="{AA2B0214-78D7-4C92-99E4-F1E3307783F8}" srcOrd="0" destOrd="0" presId="urn:microsoft.com/office/officeart/2005/8/layout/radial5"/>
    <dgm:cxn modelId="{DD980E92-29C9-41FE-9DC9-F1FF0454797C}" srcId="{15D9E83B-2363-4A62-BCB0-5A1EC2AAF3A5}" destId="{D8467BC5-6CA6-47D2-AE05-ADD09A88C685}" srcOrd="0" destOrd="0" parTransId="{2556BBF0-C37C-44DE-BB00-B7616A2EDED6}" sibTransId="{5D570533-D39E-41EB-BEB4-1B325C9EFD76}"/>
    <dgm:cxn modelId="{6AE16F7E-C454-4EF7-B577-6192B6162E1E}" srcId="{15D9E83B-2363-4A62-BCB0-5A1EC2AAF3A5}" destId="{ED8221EA-F5BA-4ACF-8698-CAEFF6A5EC07}" srcOrd="1" destOrd="0" parTransId="{27270E5A-1865-49A9-BDE4-F5FDD95F60AC}" sibTransId="{D94F5BC4-923D-48A3-9EE0-C589AABB51CA}"/>
    <dgm:cxn modelId="{836B77B8-A05F-4296-A4E7-715AE3AFC21F}" srcId="{15D9E83B-2363-4A62-BCB0-5A1EC2AAF3A5}" destId="{CA97712B-2F25-43C0-B883-577FD3386944}" srcOrd="9" destOrd="0" parTransId="{1F04C8FF-A000-4E4E-A314-9BF291E6BA22}" sibTransId="{A1F589C4-AEA1-4A5D-B841-BDA686FDB1F8}"/>
    <dgm:cxn modelId="{646455A1-A25F-4012-B93E-E2D2AA10F838}" type="presOf" srcId="{4A56B138-53C5-48D0-BA9E-FC3F630B39DE}" destId="{9F61E66B-643A-4C10-9B62-557B9C842904}" srcOrd="1" destOrd="0" presId="urn:microsoft.com/office/officeart/2005/8/layout/radial5"/>
    <dgm:cxn modelId="{F09A5C21-9A85-45E3-8A85-52AFB13FEA1A}" type="presOf" srcId="{2556BBF0-C37C-44DE-BB00-B7616A2EDED6}" destId="{C93EE85B-3F74-41CD-BF1B-EB25E3913AF9}" srcOrd="1" destOrd="0" presId="urn:microsoft.com/office/officeart/2005/8/layout/radial5"/>
    <dgm:cxn modelId="{43094683-0586-4DA9-BE90-FC542682353B}" type="presOf" srcId="{8CC86994-524B-4B46-A805-1C7E7A3DD93B}" destId="{EDA926C3-C848-4BC3-899D-FC50F7B213AC}" srcOrd="1" destOrd="0" presId="urn:microsoft.com/office/officeart/2005/8/layout/radial5"/>
    <dgm:cxn modelId="{28075A14-8820-4945-AA52-D06952FC4741}" srcId="{15D9E83B-2363-4A62-BCB0-5A1EC2AAF3A5}" destId="{EE1252C6-B3FE-4D3B-820C-8019608B89C5}" srcOrd="7" destOrd="0" parTransId="{A6437C42-52A7-42D1-9DF0-A489D9431CB3}" sibTransId="{3F542B06-2A83-4C97-BCB1-EFB442B74B86}"/>
    <dgm:cxn modelId="{7B0524F4-E559-4DD0-84FC-2AA869406BA6}" type="presOf" srcId="{643012FD-FC63-48E9-8BD2-55E6459B6CDE}" destId="{BAC1DBAF-BCD3-4643-B5AF-D62D6D82E5F9}" srcOrd="0" destOrd="0" presId="urn:microsoft.com/office/officeart/2005/8/layout/radial5"/>
    <dgm:cxn modelId="{CF6F80C4-5D6C-4AFF-B7F3-F29A73275C75}" type="presOf" srcId="{1F04C8FF-A000-4E4E-A314-9BF291E6BA22}" destId="{A6660AE2-44F5-463D-A56D-C2479AE97EB6}" srcOrd="0" destOrd="0" presId="urn:microsoft.com/office/officeart/2005/8/layout/radial5"/>
    <dgm:cxn modelId="{105C8A53-C866-4C02-B197-48F533643CCC}" type="presOf" srcId="{00D42353-CB06-4348-BC2D-06EC22BAE6BD}" destId="{5C5C573D-935C-4D2E-B29D-47C16BC9240C}" srcOrd="0" destOrd="0" presId="urn:microsoft.com/office/officeart/2005/8/layout/radial5"/>
    <dgm:cxn modelId="{A9526D46-372E-4730-B6BB-1778A8C18D47}" type="presOf" srcId="{A6437C42-52A7-42D1-9DF0-A489D9431CB3}" destId="{7FBD02D1-A663-4602-B94E-5792E1622B1D}" srcOrd="0" destOrd="0" presId="urn:microsoft.com/office/officeart/2005/8/layout/radial5"/>
    <dgm:cxn modelId="{D234D202-2769-4CBB-A04A-5DB26463A77F}" type="presOf" srcId="{A6437C42-52A7-42D1-9DF0-A489D9431CB3}" destId="{5215C5BC-81F2-4D48-A8B9-FD0878BD92E0}" srcOrd="1" destOrd="0" presId="urn:microsoft.com/office/officeart/2005/8/layout/radial5"/>
    <dgm:cxn modelId="{AC50B9BD-EA79-494F-92AE-53F143609D11}" type="presOf" srcId="{EE1252C6-B3FE-4D3B-820C-8019608B89C5}" destId="{654ED02C-00A1-48E8-8796-39B308F01749}" srcOrd="0" destOrd="0" presId="urn:microsoft.com/office/officeart/2005/8/layout/radial5"/>
    <dgm:cxn modelId="{375780BE-BECC-4CB1-A921-2F00768D5C33}" type="presParOf" srcId="{BAC1DBAF-BCD3-4643-B5AF-D62D6D82E5F9}" destId="{6BF73752-8C87-4A46-8B9E-9FD56B805271}" srcOrd="0" destOrd="0" presId="urn:microsoft.com/office/officeart/2005/8/layout/radial5"/>
    <dgm:cxn modelId="{F5BACD4B-BDF7-49E9-9082-587BDB61156C}" type="presParOf" srcId="{BAC1DBAF-BCD3-4643-B5AF-D62D6D82E5F9}" destId="{AFE72D84-BD6D-4A5C-9AAB-59680636C09C}" srcOrd="1" destOrd="0" presId="urn:microsoft.com/office/officeart/2005/8/layout/radial5"/>
    <dgm:cxn modelId="{EAB91EDF-8D26-4720-BAF1-F5B60467998D}" type="presParOf" srcId="{AFE72D84-BD6D-4A5C-9AAB-59680636C09C}" destId="{C93EE85B-3F74-41CD-BF1B-EB25E3913AF9}" srcOrd="0" destOrd="0" presId="urn:microsoft.com/office/officeart/2005/8/layout/radial5"/>
    <dgm:cxn modelId="{CCB89831-6640-488B-95D6-9A8BA9CE3AA3}" type="presParOf" srcId="{BAC1DBAF-BCD3-4643-B5AF-D62D6D82E5F9}" destId="{60B97930-719C-4884-AFEE-23548C8D0D54}" srcOrd="2" destOrd="0" presId="urn:microsoft.com/office/officeart/2005/8/layout/radial5"/>
    <dgm:cxn modelId="{F255CC0D-BBD1-47A8-8689-7622E535E9D8}" type="presParOf" srcId="{BAC1DBAF-BCD3-4643-B5AF-D62D6D82E5F9}" destId="{71813BAC-C80F-4D81-B131-5CEEDC345860}" srcOrd="3" destOrd="0" presId="urn:microsoft.com/office/officeart/2005/8/layout/radial5"/>
    <dgm:cxn modelId="{0C489959-0C39-4F21-8863-3BEBD0AF4D65}" type="presParOf" srcId="{71813BAC-C80F-4D81-B131-5CEEDC345860}" destId="{5A867D66-C6A1-40F8-A764-2073D0CEF3D4}" srcOrd="0" destOrd="0" presId="urn:microsoft.com/office/officeart/2005/8/layout/radial5"/>
    <dgm:cxn modelId="{09AA08F5-C3C0-4411-AF29-7CCE66E03C9E}" type="presParOf" srcId="{BAC1DBAF-BCD3-4643-B5AF-D62D6D82E5F9}" destId="{8CF24B9F-36AE-4B82-A95D-906C53D338BA}" srcOrd="4" destOrd="0" presId="urn:microsoft.com/office/officeart/2005/8/layout/radial5"/>
    <dgm:cxn modelId="{8B9BE2D0-6DCE-4664-BF4D-B0131BCBFAF8}" type="presParOf" srcId="{BAC1DBAF-BCD3-4643-B5AF-D62D6D82E5F9}" destId="{AA2B0214-78D7-4C92-99E4-F1E3307783F8}" srcOrd="5" destOrd="0" presId="urn:microsoft.com/office/officeart/2005/8/layout/radial5"/>
    <dgm:cxn modelId="{F632D5CB-9B98-48CE-9760-938FB14C53F6}" type="presParOf" srcId="{AA2B0214-78D7-4C92-99E4-F1E3307783F8}" destId="{EDA926C3-C848-4BC3-899D-FC50F7B213AC}" srcOrd="0" destOrd="0" presId="urn:microsoft.com/office/officeart/2005/8/layout/radial5"/>
    <dgm:cxn modelId="{2C6278E3-84C4-42B9-94D7-2EF236FED0B7}" type="presParOf" srcId="{BAC1DBAF-BCD3-4643-B5AF-D62D6D82E5F9}" destId="{D4DB11A0-2A0D-47D2-A9C5-782AE57520F0}" srcOrd="6" destOrd="0" presId="urn:microsoft.com/office/officeart/2005/8/layout/radial5"/>
    <dgm:cxn modelId="{51BD9EF1-88DB-47EB-9A23-61FC2CCB611C}" type="presParOf" srcId="{BAC1DBAF-BCD3-4643-B5AF-D62D6D82E5F9}" destId="{DAED2636-05A5-4DBB-B822-700327059E36}" srcOrd="7" destOrd="0" presId="urn:microsoft.com/office/officeart/2005/8/layout/radial5"/>
    <dgm:cxn modelId="{1C503E7A-5E4F-44AE-87B0-3B5C7B7B50CE}" type="presParOf" srcId="{DAED2636-05A5-4DBB-B822-700327059E36}" destId="{29C27DC5-6236-42E7-B4D9-A40A31E98E22}" srcOrd="0" destOrd="0" presId="urn:microsoft.com/office/officeart/2005/8/layout/radial5"/>
    <dgm:cxn modelId="{967360A0-AD41-4063-A453-037FB0104D13}" type="presParOf" srcId="{BAC1DBAF-BCD3-4643-B5AF-D62D6D82E5F9}" destId="{1C622089-2AC7-4C59-B421-3CEF42CBC0EB}" srcOrd="8" destOrd="0" presId="urn:microsoft.com/office/officeart/2005/8/layout/radial5"/>
    <dgm:cxn modelId="{BF0FDD02-794F-4B8D-954E-39AEB9266062}" type="presParOf" srcId="{BAC1DBAF-BCD3-4643-B5AF-D62D6D82E5F9}" destId="{AA517B75-FE82-446B-948E-E8D6A8951DB2}" srcOrd="9" destOrd="0" presId="urn:microsoft.com/office/officeart/2005/8/layout/radial5"/>
    <dgm:cxn modelId="{D91E9E75-B87E-420F-A9D5-8282A4684B26}" type="presParOf" srcId="{AA517B75-FE82-446B-948E-E8D6A8951DB2}" destId="{2E5B77DE-CDC7-4466-AC60-1868F27CB6E9}" srcOrd="0" destOrd="0" presId="urn:microsoft.com/office/officeart/2005/8/layout/radial5"/>
    <dgm:cxn modelId="{67D0FCFC-32B9-430A-BCB2-4F17D9C0FD0B}" type="presParOf" srcId="{BAC1DBAF-BCD3-4643-B5AF-D62D6D82E5F9}" destId="{5C5C573D-935C-4D2E-B29D-47C16BC9240C}" srcOrd="10" destOrd="0" presId="urn:microsoft.com/office/officeart/2005/8/layout/radial5"/>
    <dgm:cxn modelId="{25D17FAA-DC8B-454F-B582-ADA0B56F9183}" type="presParOf" srcId="{BAC1DBAF-BCD3-4643-B5AF-D62D6D82E5F9}" destId="{A327DF30-B9C0-44D1-B81F-82AD9C43F357}" srcOrd="11" destOrd="0" presId="urn:microsoft.com/office/officeart/2005/8/layout/radial5"/>
    <dgm:cxn modelId="{3DCA9CFF-8557-4E00-A085-627B3D9BF50F}" type="presParOf" srcId="{A327DF30-B9C0-44D1-B81F-82AD9C43F357}" destId="{7FF9DCE1-456D-4440-8F52-B0FA8423D5F7}" srcOrd="0" destOrd="0" presId="urn:microsoft.com/office/officeart/2005/8/layout/radial5"/>
    <dgm:cxn modelId="{5FA9928A-C297-48ED-9553-B4FEB4FC64B8}" type="presParOf" srcId="{BAC1DBAF-BCD3-4643-B5AF-D62D6D82E5F9}" destId="{07E27CC8-818D-47F2-BD29-67B6C1938287}" srcOrd="12" destOrd="0" presId="urn:microsoft.com/office/officeart/2005/8/layout/radial5"/>
    <dgm:cxn modelId="{A5CD572B-2C78-43B5-B252-5752BFF4B1A4}" type="presParOf" srcId="{BAC1DBAF-BCD3-4643-B5AF-D62D6D82E5F9}" destId="{C1EF89DB-54C4-44A1-9FB4-CA32B76809C9}" srcOrd="13" destOrd="0" presId="urn:microsoft.com/office/officeart/2005/8/layout/radial5"/>
    <dgm:cxn modelId="{B9EB2637-E034-4C4E-93F9-EC61A35AF469}" type="presParOf" srcId="{C1EF89DB-54C4-44A1-9FB4-CA32B76809C9}" destId="{9F61E66B-643A-4C10-9B62-557B9C842904}" srcOrd="0" destOrd="0" presId="urn:microsoft.com/office/officeart/2005/8/layout/radial5"/>
    <dgm:cxn modelId="{AF22D158-5069-4871-BD97-4F200B8AA666}" type="presParOf" srcId="{BAC1DBAF-BCD3-4643-B5AF-D62D6D82E5F9}" destId="{735862C9-42FA-4AA7-8EC5-EDADBC140A50}" srcOrd="14" destOrd="0" presId="urn:microsoft.com/office/officeart/2005/8/layout/radial5"/>
    <dgm:cxn modelId="{B916C445-BFD7-42C4-B83F-5BB7F0E82F21}" type="presParOf" srcId="{BAC1DBAF-BCD3-4643-B5AF-D62D6D82E5F9}" destId="{7FBD02D1-A663-4602-B94E-5792E1622B1D}" srcOrd="15" destOrd="0" presId="urn:microsoft.com/office/officeart/2005/8/layout/radial5"/>
    <dgm:cxn modelId="{0AE47CF5-988C-4C89-BE79-3AD73F1E66C9}" type="presParOf" srcId="{7FBD02D1-A663-4602-B94E-5792E1622B1D}" destId="{5215C5BC-81F2-4D48-A8B9-FD0878BD92E0}" srcOrd="0" destOrd="0" presId="urn:microsoft.com/office/officeart/2005/8/layout/radial5"/>
    <dgm:cxn modelId="{7D993991-2B0B-4AE5-B86B-E3E2F60B238E}" type="presParOf" srcId="{BAC1DBAF-BCD3-4643-B5AF-D62D6D82E5F9}" destId="{654ED02C-00A1-48E8-8796-39B308F01749}" srcOrd="16" destOrd="0" presId="urn:microsoft.com/office/officeart/2005/8/layout/radial5"/>
    <dgm:cxn modelId="{F32A7D64-4A9D-41DE-BEF8-368F64A3F5A7}" type="presParOf" srcId="{BAC1DBAF-BCD3-4643-B5AF-D62D6D82E5F9}" destId="{D0393C52-BD43-480F-A607-F683679409C7}" srcOrd="17" destOrd="0" presId="urn:microsoft.com/office/officeart/2005/8/layout/radial5"/>
    <dgm:cxn modelId="{AD524C66-FCB6-4EDA-AE3C-DEFCE2FF75D7}" type="presParOf" srcId="{D0393C52-BD43-480F-A607-F683679409C7}" destId="{0D2594BC-4CB6-483F-82FD-6E302E7E5CAF}" srcOrd="0" destOrd="0" presId="urn:microsoft.com/office/officeart/2005/8/layout/radial5"/>
    <dgm:cxn modelId="{6C57DF16-C622-4ABA-8E39-AFE79E48B8C3}" type="presParOf" srcId="{BAC1DBAF-BCD3-4643-B5AF-D62D6D82E5F9}" destId="{C3EC840F-5BCF-43A8-80FA-E3EA248971FD}" srcOrd="18" destOrd="0" presId="urn:microsoft.com/office/officeart/2005/8/layout/radial5"/>
    <dgm:cxn modelId="{B18B9D74-1EF5-4269-9563-58C58C2959E1}" type="presParOf" srcId="{BAC1DBAF-BCD3-4643-B5AF-D62D6D82E5F9}" destId="{A6660AE2-44F5-463D-A56D-C2479AE97EB6}" srcOrd="19" destOrd="0" presId="urn:microsoft.com/office/officeart/2005/8/layout/radial5"/>
    <dgm:cxn modelId="{28ADDDC1-2FF0-4C5D-84F8-1373B1444FB1}" type="presParOf" srcId="{A6660AE2-44F5-463D-A56D-C2479AE97EB6}" destId="{25629366-0F33-4E5D-B35C-828E1C2BE924}" srcOrd="0" destOrd="0" presId="urn:microsoft.com/office/officeart/2005/8/layout/radial5"/>
    <dgm:cxn modelId="{6AD08566-2155-412D-89FA-D7121D71C30A}" type="presParOf" srcId="{BAC1DBAF-BCD3-4643-B5AF-D62D6D82E5F9}" destId="{609A7672-DE6F-4E81-A3D4-3548984EAEF6}" srcOrd="20"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025BD9-8913-4B1A-9254-74FD90F0C47B}">
      <dsp:nvSpPr>
        <dsp:cNvPr id="0" name=""/>
        <dsp:cNvSpPr/>
      </dsp:nvSpPr>
      <dsp:spPr>
        <a:xfrm>
          <a:off x="1296898" y="-23630"/>
          <a:ext cx="3358187" cy="3358187"/>
        </a:xfrm>
        <a:prstGeom prst="circularArrow">
          <a:avLst>
            <a:gd name="adj1" fmla="val 5544"/>
            <a:gd name="adj2" fmla="val 330680"/>
            <a:gd name="adj3" fmla="val 14530426"/>
            <a:gd name="adj4" fmla="val 16941858"/>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AE68D8-54C0-4574-A340-71056E60AAFD}">
      <dsp:nvSpPr>
        <dsp:cNvPr id="0" name=""/>
        <dsp:cNvSpPr/>
      </dsp:nvSpPr>
      <dsp:spPr>
        <a:xfrm>
          <a:off x="2458680" y="190"/>
          <a:ext cx="1034622" cy="51731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100000"/>
            </a:lnSpc>
            <a:spcBef>
              <a:spcPct val="0"/>
            </a:spcBef>
            <a:spcAft>
              <a:spcPct val="35000"/>
            </a:spcAft>
          </a:pPr>
          <a:r>
            <a:rPr lang="zh-CN" altLang="en-US" sz="900" b="1" kern="1200" dirty="0" smtClean="0">
              <a:latin typeface="微软雅黑" panose="020B0503020204020204" charset="-122"/>
              <a:ea typeface="微软雅黑" panose="020B0503020204020204" charset="-122"/>
            </a:rPr>
            <a:t>管理者重视</a:t>
          </a:r>
        </a:p>
      </dsp:txBody>
      <dsp:txXfrm>
        <a:off x="2458680" y="190"/>
        <a:ext cx="1034622" cy="517311"/>
      </dsp:txXfrm>
    </dsp:sp>
    <dsp:sp modelId="{F4C6721B-C591-4DCC-B137-B1CA088A3878}">
      <dsp:nvSpPr>
        <dsp:cNvPr id="0" name=""/>
        <dsp:cNvSpPr/>
      </dsp:nvSpPr>
      <dsp:spPr>
        <a:xfrm>
          <a:off x="3578312" y="539377"/>
          <a:ext cx="1034622" cy="517311"/>
        </a:xfrm>
        <a:prstGeom prst="roundRect">
          <a:avLst/>
        </a:prstGeom>
        <a:solidFill>
          <a:schemeClr val="accent2">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100000"/>
            </a:lnSpc>
            <a:spcBef>
              <a:spcPct val="0"/>
            </a:spcBef>
            <a:spcAft>
              <a:spcPct val="35000"/>
            </a:spcAft>
          </a:pPr>
          <a:r>
            <a:rPr lang="zh-CN" altLang="en-US" sz="900" b="1" kern="1200" dirty="0" smtClean="0">
              <a:solidFill>
                <a:srgbClr val="FF0000"/>
              </a:solidFill>
              <a:latin typeface="微软雅黑" panose="020B0503020204020204" charset="-122"/>
              <a:ea typeface="微软雅黑" panose="020B0503020204020204" charset="-122"/>
            </a:rPr>
            <a:t>组织机构职责明确、接口明晰</a:t>
          </a:r>
        </a:p>
      </dsp:txBody>
      <dsp:txXfrm>
        <a:off x="3578312" y="539377"/>
        <a:ext cx="1034622" cy="517311"/>
      </dsp:txXfrm>
    </dsp:sp>
    <dsp:sp modelId="{DD6175E0-0901-4F19-87C7-3E617E13C5A7}">
      <dsp:nvSpPr>
        <dsp:cNvPr id="0" name=""/>
        <dsp:cNvSpPr/>
      </dsp:nvSpPr>
      <dsp:spPr>
        <a:xfrm>
          <a:off x="3854839" y="1750917"/>
          <a:ext cx="1034622" cy="517311"/>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100000"/>
            </a:lnSpc>
            <a:spcBef>
              <a:spcPct val="0"/>
            </a:spcBef>
            <a:spcAft>
              <a:spcPct val="35000"/>
            </a:spcAft>
          </a:pPr>
          <a:r>
            <a:rPr lang="zh-CN" altLang="en-US" sz="900" b="1" kern="1200" dirty="0" smtClean="0">
              <a:solidFill>
                <a:srgbClr val="FF0000"/>
              </a:solidFill>
              <a:latin typeface="微软雅黑" panose="020B0503020204020204" charset="-122"/>
              <a:ea typeface="微软雅黑" panose="020B0503020204020204" charset="-122"/>
            </a:rPr>
            <a:t>管理体系完善</a:t>
          </a:r>
        </a:p>
      </dsp:txBody>
      <dsp:txXfrm>
        <a:off x="3854839" y="1750917"/>
        <a:ext cx="1034622" cy="517311"/>
      </dsp:txXfrm>
    </dsp:sp>
    <dsp:sp modelId="{4D828183-CCEF-4D95-A842-A0E08001A0A7}">
      <dsp:nvSpPr>
        <dsp:cNvPr id="0" name=""/>
        <dsp:cNvSpPr/>
      </dsp:nvSpPr>
      <dsp:spPr>
        <a:xfrm>
          <a:off x="3187084" y="2698747"/>
          <a:ext cx="1034622" cy="517311"/>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100000"/>
            </a:lnSpc>
            <a:spcBef>
              <a:spcPct val="0"/>
            </a:spcBef>
            <a:spcAft>
              <a:spcPct val="35000"/>
            </a:spcAft>
          </a:pPr>
          <a:r>
            <a:rPr lang="zh-CN" altLang="en-US" sz="900" b="1" kern="1200" dirty="0" smtClean="0">
              <a:latin typeface="微软雅黑" panose="020B0503020204020204" charset="-122"/>
              <a:ea typeface="微软雅黑" panose="020B0503020204020204" charset="-122"/>
            </a:rPr>
            <a:t>控制成本，讲求成本效益</a:t>
          </a:r>
          <a:endParaRPr lang="zh-CN" altLang="en-US" sz="900" b="1" kern="1200" dirty="0">
            <a:latin typeface="微软雅黑" panose="020B0503020204020204" charset="-122"/>
            <a:ea typeface="微软雅黑" panose="020B0503020204020204" charset="-122"/>
          </a:endParaRPr>
        </a:p>
      </dsp:txBody>
      <dsp:txXfrm>
        <a:off x="3187084" y="2698747"/>
        <a:ext cx="1034622" cy="517311"/>
      </dsp:txXfrm>
    </dsp:sp>
    <dsp:sp modelId="{0DB31033-5A5A-44A2-9C11-C2CBE4E854A2}">
      <dsp:nvSpPr>
        <dsp:cNvPr id="0" name=""/>
        <dsp:cNvSpPr/>
      </dsp:nvSpPr>
      <dsp:spPr>
        <a:xfrm>
          <a:off x="1837332" y="2722497"/>
          <a:ext cx="1034622" cy="517311"/>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100000"/>
            </a:lnSpc>
            <a:spcBef>
              <a:spcPct val="0"/>
            </a:spcBef>
            <a:spcAft>
              <a:spcPct val="35000"/>
            </a:spcAft>
          </a:pPr>
          <a:r>
            <a:rPr lang="zh-CN" altLang="en-US" sz="900" b="1" kern="1200" dirty="0" smtClean="0">
              <a:latin typeface="微软雅黑" panose="020B0503020204020204" charset="-122"/>
              <a:ea typeface="微软雅黑" panose="020B0503020204020204" charset="-122"/>
            </a:rPr>
            <a:t>经验反馈与风险控制</a:t>
          </a:r>
          <a:endParaRPr lang="zh-CN" altLang="en-US" sz="900" b="1" kern="1200" dirty="0">
            <a:latin typeface="微软雅黑" panose="020B0503020204020204" charset="-122"/>
            <a:ea typeface="微软雅黑" panose="020B0503020204020204" charset="-122"/>
          </a:endParaRPr>
        </a:p>
      </dsp:txBody>
      <dsp:txXfrm>
        <a:off x="1837332" y="2722497"/>
        <a:ext cx="1034622" cy="517311"/>
      </dsp:txXfrm>
    </dsp:sp>
    <dsp:sp modelId="{00935D7F-5D6A-4D32-90F8-C85316A96EFE}">
      <dsp:nvSpPr>
        <dsp:cNvPr id="0" name=""/>
        <dsp:cNvSpPr/>
      </dsp:nvSpPr>
      <dsp:spPr>
        <a:xfrm>
          <a:off x="1062522" y="1750917"/>
          <a:ext cx="1034622" cy="517311"/>
        </a:xfrm>
        <a:prstGeom prst="roundRect">
          <a:avLst/>
        </a:prstGeom>
        <a:solidFill>
          <a:schemeClr val="accent2">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100000"/>
            </a:lnSpc>
            <a:spcBef>
              <a:spcPct val="0"/>
            </a:spcBef>
            <a:spcAft>
              <a:spcPct val="35000"/>
            </a:spcAft>
          </a:pPr>
          <a:r>
            <a:rPr lang="zh-CN" altLang="en-US" sz="900" b="1" kern="1200" dirty="0" smtClean="0">
              <a:solidFill>
                <a:srgbClr val="FF0000"/>
              </a:solidFill>
              <a:latin typeface="微软雅黑" panose="020B0503020204020204" charset="-122"/>
              <a:ea typeface="微软雅黑" panose="020B0503020204020204" charset="-122"/>
            </a:rPr>
            <a:t>自我评估，及时纠偏</a:t>
          </a:r>
        </a:p>
      </dsp:txBody>
      <dsp:txXfrm>
        <a:off x="1062522" y="1750917"/>
        <a:ext cx="1034622" cy="517311"/>
      </dsp:txXfrm>
    </dsp:sp>
    <dsp:sp modelId="{46C88B95-58EA-4F65-9D28-BE296CAC5598}">
      <dsp:nvSpPr>
        <dsp:cNvPr id="0" name=""/>
        <dsp:cNvSpPr/>
      </dsp:nvSpPr>
      <dsp:spPr>
        <a:xfrm>
          <a:off x="1339048" y="539377"/>
          <a:ext cx="1034622" cy="517311"/>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100000"/>
            </a:lnSpc>
            <a:spcBef>
              <a:spcPct val="0"/>
            </a:spcBef>
            <a:spcAft>
              <a:spcPct val="35000"/>
            </a:spcAft>
          </a:pPr>
          <a:r>
            <a:rPr lang="zh-CN" altLang="en-US" sz="900" b="1" kern="1200" dirty="0" smtClean="0">
              <a:latin typeface="微软雅黑" panose="020B0503020204020204" charset="-122"/>
              <a:ea typeface="微软雅黑" panose="020B0503020204020204" charset="-122"/>
              <a:cs typeface="微软雅黑" panose="020B0503020204020204" charset="-122"/>
            </a:rPr>
            <a:t>建立质量保证 体系</a:t>
          </a:r>
          <a:endParaRPr lang="zh-CN" altLang="en-US" sz="900" b="1" kern="1200" dirty="0">
            <a:latin typeface="微软雅黑" panose="020B0503020204020204" charset="-122"/>
            <a:ea typeface="微软雅黑" panose="020B0503020204020204" charset="-122"/>
            <a:cs typeface="微软雅黑" panose="020B0503020204020204" charset="-122"/>
          </a:endParaRPr>
        </a:p>
      </dsp:txBody>
      <dsp:txXfrm>
        <a:off x="1339048" y="539377"/>
        <a:ext cx="1034622" cy="51731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4E3EC5-02A1-463E-9276-CCF047D5153C}">
      <dsp:nvSpPr>
        <dsp:cNvPr id="0" name=""/>
        <dsp:cNvSpPr/>
      </dsp:nvSpPr>
      <dsp:spPr>
        <a:xfrm>
          <a:off x="1388674" y="498107"/>
          <a:ext cx="3318651" cy="3318651"/>
        </a:xfrm>
        <a:prstGeom prst="blockArc">
          <a:avLst>
            <a:gd name="adj1" fmla="val 1188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055EBE-1E40-40E4-9C4A-2D976B89E6A0}">
      <dsp:nvSpPr>
        <dsp:cNvPr id="0" name=""/>
        <dsp:cNvSpPr/>
      </dsp:nvSpPr>
      <dsp:spPr>
        <a:xfrm>
          <a:off x="1388302" y="499251"/>
          <a:ext cx="3318651" cy="3318651"/>
        </a:xfrm>
        <a:prstGeom prst="blockArc">
          <a:avLst>
            <a:gd name="adj1" fmla="val 7498262"/>
            <a:gd name="adj2" fmla="val 11882552"/>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5B3604-472E-43F4-BD2D-ACCE759D372C}">
      <dsp:nvSpPr>
        <dsp:cNvPr id="0" name=""/>
        <dsp:cNvSpPr/>
      </dsp:nvSpPr>
      <dsp:spPr>
        <a:xfrm>
          <a:off x="1387689" y="498823"/>
          <a:ext cx="3318651" cy="3318651"/>
        </a:xfrm>
        <a:prstGeom prst="blockArc">
          <a:avLst>
            <a:gd name="adj1" fmla="val 3237418"/>
            <a:gd name="adj2" fmla="val 7496677"/>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8FBB9C-05EB-41B1-A228-720D04CDD24F}">
      <dsp:nvSpPr>
        <dsp:cNvPr id="0" name=""/>
        <dsp:cNvSpPr/>
      </dsp:nvSpPr>
      <dsp:spPr>
        <a:xfrm>
          <a:off x="1388674" y="498107"/>
          <a:ext cx="3318651" cy="3318651"/>
        </a:xfrm>
        <a:prstGeom prst="blockArc">
          <a:avLst>
            <a:gd name="adj1" fmla="val 20520000"/>
            <a:gd name="adj2" fmla="val 324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151844-7EFD-4F3A-8560-0A2747FD10C1}">
      <dsp:nvSpPr>
        <dsp:cNvPr id="0" name=""/>
        <dsp:cNvSpPr/>
      </dsp:nvSpPr>
      <dsp:spPr>
        <a:xfrm>
          <a:off x="1388674" y="498107"/>
          <a:ext cx="3318651" cy="3318651"/>
        </a:xfrm>
        <a:prstGeom prst="blockArc">
          <a:avLst>
            <a:gd name="adj1" fmla="val 16200000"/>
            <a:gd name="adj2" fmla="val 2052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24E74A-AC0A-49EB-9CD0-B6262C3BC0DA}">
      <dsp:nvSpPr>
        <dsp:cNvPr id="0" name=""/>
        <dsp:cNvSpPr/>
      </dsp:nvSpPr>
      <dsp:spPr>
        <a:xfrm>
          <a:off x="2284511" y="1393944"/>
          <a:ext cx="1526976" cy="15269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zh-CN" altLang="en-US" sz="3300" kern="1200" dirty="0" smtClean="0"/>
            <a:t>调试准备</a:t>
          </a:r>
          <a:endParaRPr lang="zh-CN" altLang="en-US" sz="3300" kern="1200" dirty="0"/>
        </a:p>
      </dsp:txBody>
      <dsp:txXfrm>
        <a:off x="2284511" y="1393944"/>
        <a:ext cx="1526976" cy="1526976"/>
      </dsp:txXfrm>
    </dsp:sp>
    <dsp:sp modelId="{EE80E45E-B214-4696-B149-5128037681D6}">
      <dsp:nvSpPr>
        <dsp:cNvPr id="0" name=""/>
        <dsp:cNvSpPr/>
      </dsp:nvSpPr>
      <dsp:spPr>
        <a:xfrm>
          <a:off x="2513558" y="2145"/>
          <a:ext cx="1068883" cy="10688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zh-CN" altLang="en-US" sz="1400" b="1" kern="1200" dirty="0" smtClean="0">
              <a:solidFill>
                <a:srgbClr val="FF0000"/>
              </a:solidFill>
            </a:rPr>
            <a:t>文件</a:t>
          </a:r>
          <a:endParaRPr lang="en-US" altLang="zh-CN" sz="1400" b="1" kern="1200" dirty="0" smtClean="0">
            <a:solidFill>
              <a:srgbClr val="FF0000"/>
            </a:solidFill>
          </a:endParaRPr>
        </a:p>
        <a:p>
          <a:pPr lvl="0" algn="ctr" defTabSz="622300">
            <a:lnSpc>
              <a:spcPct val="100000"/>
            </a:lnSpc>
            <a:spcBef>
              <a:spcPct val="0"/>
            </a:spcBef>
            <a:spcAft>
              <a:spcPct val="35000"/>
            </a:spcAft>
          </a:pPr>
          <a:r>
            <a:rPr lang="zh-CN" altLang="en-US" sz="1400" b="1" kern="1200" dirty="0" smtClean="0">
              <a:solidFill>
                <a:srgbClr val="FF0000"/>
              </a:solidFill>
            </a:rPr>
            <a:t>准备</a:t>
          </a:r>
        </a:p>
      </dsp:txBody>
      <dsp:txXfrm>
        <a:off x="2513558" y="2145"/>
        <a:ext cx="1068883" cy="1068883"/>
      </dsp:txXfrm>
    </dsp:sp>
    <dsp:sp modelId="{E5EA6672-9AA3-48AF-A8A4-9AACEF4A0C92}">
      <dsp:nvSpPr>
        <dsp:cNvPr id="0" name=""/>
        <dsp:cNvSpPr/>
      </dsp:nvSpPr>
      <dsp:spPr>
        <a:xfrm>
          <a:off x="4055074" y="1122122"/>
          <a:ext cx="1068883" cy="10688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t>人员</a:t>
          </a:r>
          <a:endParaRPr lang="en-US" altLang="zh-CN" sz="1400" b="1" kern="1200" dirty="0" smtClean="0"/>
        </a:p>
        <a:p>
          <a:pPr lvl="0" algn="ctr" defTabSz="622300">
            <a:lnSpc>
              <a:spcPct val="90000"/>
            </a:lnSpc>
            <a:spcBef>
              <a:spcPct val="0"/>
            </a:spcBef>
            <a:spcAft>
              <a:spcPct val="35000"/>
            </a:spcAft>
          </a:pPr>
          <a:r>
            <a:rPr lang="zh-CN" altLang="en-US" sz="1400" b="1" kern="1200" dirty="0" smtClean="0"/>
            <a:t>准备</a:t>
          </a:r>
          <a:endParaRPr lang="zh-CN" altLang="en-US" sz="1400" b="1" kern="1200" dirty="0"/>
        </a:p>
      </dsp:txBody>
      <dsp:txXfrm>
        <a:off x="4055074" y="1122122"/>
        <a:ext cx="1068883" cy="1068883"/>
      </dsp:txXfrm>
    </dsp:sp>
    <dsp:sp modelId="{5258D066-1C6B-4DE7-B27C-1C46E3BF935A}">
      <dsp:nvSpPr>
        <dsp:cNvPr id="0" name=""/>
        <dsp:cNvSpPr/>
      </dsp:nvSpPr>
      <dsp:spPr>
        <a:xfrm>
          <a:off x="3466267" y="2934283"/>
          <a:ext cx="1068883" cy="10688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t>物资</a:t>
          </a:r>
          <a:endParaRPr lang="en-US" altLang="zh-CN" sz="1400" b="1" kern="1200" dirty="0" smtClean="0"/>
        </a:p>
        <a:p>
          <a:pPr lvl="0" algn="ctr" defTabSz="622300">
            <a:lnSpc>
              <a:spcPct val="90000"/>
            </a:lnSpc>
            <a:spcBef>
              <a:spcPct val="0"/>
            </a:spcBef>
            <a:spcAft>
              <a:spcPct val="35000"/>
            </a:spcAft>
          </a:pPr>
          <a:r>
            <a:rPr lang="zh-CN" altLang="en-US" sz="1400" b="1" kern="1200" dirty="0" smtClean="0"/>
            <a:t>准备</a:t>
          </a:r>
          <a:endParaRPr lang="zh-CN" altLang="en-US" sz="1400" b="1" kern="1200" dirty="0"/>
        </a:p>
      </dsp:txBody>
      <dsp:txXfrm>
        <a:off x="3466267" y="2934283"/>
        <a:ext cx="1068883" cy="1068883"/>
      </dsp:txXfrm>
    </dsp:sp>
    <dsp:sp modelId="{09511C07-BB44-4FF9-9D7F-D482C5F37DCA}">
      <dsp:nvSpPr>
        <dsp:cNvPr id="0" name=""/>
        <dsp:cNvSpPr/>
      </dsp:nvSpPr>
      <dsp:spPr>
        <a:xfrm>
          <a:off x="1584178" y="2952324"/>
          <a:ext cx="1068883" cy="10688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zh-CN" altLang="en-US" sz="1400" b="1" kern="1200" dirty="0" smtClean="0">
              <a:solidFill>
                <a:srgbClr val="FF0000"/>
              </a:solidFill>
            </a:rPr>
            <a:t>管理和技术体系</a:t>
          </a:r>
        </a:p>
      </dsp:txBody>
      <dsp:txXfrm>
        <a:off x="1584178" y="2952324"/>
        <a:ext cx="1068883" cy="1068883"/>
      </dsp:txXfrm>
    </dsp:sp>
    <dsp:sp modelId="{2C0C892D-C61F-4F3E-921F-BE4C32D1F9B8}">
      <dsp:nvSpPr>
        <dsp:cNvPr id="0" name=""/>
        <dsp:cNvSpPr/>
      </dsp:nvSpPr>
      <dsp:spPr>
        <a:xfrm>
          <a:off x="972042" y="1122122"/>
          <a:ext cx="1068883" cy="10688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t>调试信息系统</a:t>
          </a:r>
          <a:endParaRPr lang="zh-CN" altLang="en-US" sz="1400" b="1" kern="1200" dirty="0"/>
        </a:p>
      </dsp:txBody>
      <dsp:txXfrm>
        <a:off x="972042" y="1122122"/>
        <a:ext cx="1068883" cy="106888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087190-82F1-4EAB-AA21-E614CC2099B3}">
      <dsp:nvSpPr>
        <dsp:cNvPr id="0" name=""/>
        <dsp:cNvSpPr/>
      </dsp:nvSpPr>
      <dsp:spPr>
        <a:xfrm>
          <a:off x="2678" y="97430"/>
          <a:ext cx="1171277" cy="92718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charset="-122"/>
              <a:ea typeface="微软雅黑" panose="020B0503020204020204" charset="-122"/>
              <a:sym typeface="+mn-ea"/>
            </a:rPr>
            <a:t>考核必须合格</a:t>
          </a:r>
          <a:endParaRPr lang="zh-CN" altLang="en-US" sz="1800" kern="1200" dirty="0"/>
        </a:p>
      </dsp:txBody>
      <dsp:txXfrm>
        <a:off x="2678" y="97430"/>
        <a:ext cx="1171277" cy="927184"/>
      </dsp:txXfrm>
    </dsp:sp>
    <dsp:sp modelId="{27AEFAEC-9A02-49CD-AA14-F66CE843F45F}">
      <dsp:nvSpPr>
        <dsp:cNvPr id="0" name=""/>
        <dsp:cNvSpPr/>
      </dsp:nvSpPr>
      <dsp:spPr>
        <a:xfrm>
          <a:off x="1291083" y="415784"/>
          <a:ext cx="248310" cy="29047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1291083" y="415784"/>
        <a:ext cx="248310" cy="290476"/>
      </dsp:txXfrm>
    </dsp:sp>
    <dsp:sp modelId="{02B8E8DF-1DCE-401E-B200-DE3F7F4FF9CF}">
      <dsp:nvSpPr>
        <dsp:cNvPr id="0" name=""/>
        <dsp:cNvSpPr/>
      </dsp:nvSpPr>
      <dsp:spPr>
        <a:xfrm>
          <a:off x="1642467" y="97430"/>
          <a:ext cx="1171277" cy="927184"/>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charset="-122"/>
              <a:ea typeface="微软雅黑" panose="020B0503020204020204" charset="-122"/>
              <a:sym typeface="+mn-ea"/>
            </a:rPr>
            <a:t>培训必须考核</a:t>
          </a:r>
          <a:endParaRPr lang="zh-CN" altLang="en-US" sz="1800" kern="1200" dirty="0"/>
        </a:p>
      </dsp:txBody>
      <dsp:txXfrm>
        <a:off x="1642467" y="97430"/>
        <a:ext cx="1171277" cy="927184"/>
      </dsp:txXfrm>
    </dsp:sp>
    <dsp:sp modelId="{18C33A29-93FC-4B08-A929-DFCC04A95A73}">
      <dsp:nvSpPr>
        <dsp:cNvPr id="0" name=""/>
        <dsp:cNvSpPr/>
      </dsp:nvSpPr>
      <dsp:spPr>
        <a:xfrm>
          <a:off x="2930872" y="415784"/>
          <a:ext cx="248310" cy="290476"/>
        </a:xfrm>
        <a:prstGeom prst="righ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2930872" y="415784"/>
        <a:ext cx="248310" cy="290476"/>
      </dsp:txXfrm>
    </dsp:sp>
    <dsp:sp modelId="{9062067E-C93E-4086-9722-AC1BF579FEC2}">
      <dsp:nvSpPr>
        <dsp:cNvPr id="0" name=""/>
        <dsp:cNvSpPr/>
      </dsp:nvSpPr>
      <dsp:spPr>
        <a:xfrm>
          <a:off x="3282255" y="97430"/>
          <a:ext cx="1171277" cy="927184"/>
        </a:xfrm>
        <a:prstGeom prst="roundRect">
          <a:avLst>
            <a:gd name="adj" fmla="val 1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charset="-122"/>
              <a:ea typeface="微软雅黑" panose="020B0503020204020204" charset="-122"/>
              <a:sym typeface="+mn-ea"/>
            </a:rPr>
            <a:t>授权必须培训</a:t>
          </a:r>
          <a:endParaRPr lang="zh-CN" altLang="en-US" sz="1800" kern="1200" dirty="0"/>
        </a:p>
      </dsp:txBody>
      <dsp:txXfrm>
        <a:off x="3282255" y="97430"/>
        <a:ext cx="1171277" cy="927184"/>
      </dsp:txXfrm>
    </dsp:sp>
    <dsp:sp modelId="{80E6DB43-ED65-4BA4-8E01-D649698D2F1C}">
      <dsp:nvSpPr>
        <dsp:cNvPr id="0" name=""/>
        <dsp:cNvSpPr/>
      </dsp:nvSpPr>
      <dsp:spPr>
        <a:xfrm>
          <a:off x="4570660" y="415784"/>
          <a:ext cx="248310" cy="290476"/>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4570660" y="415784"/>
        <a:ext cx="248310" cy="290476"/>
      </dsp:txXfrm>
    </dsp:sp>
    <dsp:sp modelId="{A3878B32-90F7-4920-8D4B-7594B4E10F24}">
      <dsp:nvSpPr>
        <dsp:cNvPr id="0" name=""/>
        <dsp:cNvSpPr/>
      </dsp:nvSpPr>
      <dsp:spPr>
        <a:xfrm>
          <a:off x="4922043" y="97430"/>
          <a:ext cx="1171277" cy="927184"/>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charset="-122"/>
              <a:ea typeface="微软雅黑" panose="020B0503020204020204" charset="-122"/>
              <a:sym typeface="+mn-ea"/>
            </a:rPr>
            <a:t>上岗必须授权</a:t>
          </a:r>
          <a:endParaRPr lang="zh-CN" altLang="en-US" sz="1800" kern="1200" dirty="0"/>
        </a:p>
      </dsp:txBody>
      <dsp:txXfrm>
        <a:off x="4922043" y="97430"/>
        <a:ext cx="1171277" cy="92718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F73752-8C87-4A46-8B9E-9FD56B805271}">
      <dsp:nvSpPr>
        <dsp:cNvPr id="0" name=""/>
        <dsp:cNvSpPr/>
      </dsp:nvSpPr>
      <dsp:spPr>
        <a:xfrm>
          <a:off x="1168505" y="1862819"/>
          <a:ext cx="975357" cy="96975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zh-CN" altLang="en-US" sz="1300" b="1" kern="1200" dirty="0" smtClean="0"/>
            <a:t>调试安全管理内容</a:t>
          </a:r>
          <a:endParaRPr lang="zh-CN" altLang="en-US" sz="1300" b="1" kern="1200" dirty="0"/>
        </a:p>
      </dsp:txBody>
      <dsp:txXfrm>
        <a:off x="1168505" y="1862819"/>
        <a:ext cx="975357" cy="969755"/>
      </dsp:txXfrm>
    </dsp:sp>
    <dsp:sp modelId="{AFE72D84-BD6D-4A5C-9AAB-59680636C09C}">
      <dsp:nvSpPr>
        <dsp:cNvPr id="0" name=""/>
        <dsp:cNvSpPr/>
      </dsp:nvSpPr>
      <dsp:spPr>
        <a:xfrm rot="16200000">
          <a:off x="1516332" y="1511182"/>
          <a:ext cx="279702" cy="191366"/>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solidFill>
              <a:schemeClr val="tx1"/>
            </a:solidFill>
          </a:endParaRPr>
        </a:p>
      </dsp:txBody>
      <dsp:txXfrm rot="16200000">
        <a:off x="1516332" y="1511182"/>
        <a:ext cx="279702" cy="191366"/>
      </dsp:txXfrm>
    </dsp:sp>
    <dsp:sp modelId="{60B97930-719C-4884-AFEE-23548C8D0D54}">
      <dsp:nvSpPr>
        <dsp:cNvPr id="0" name=""/>
        <dsp:cNvSpPr/>
      </dsp:nvSpPr>
      <dsp:spPr>
        <a:xfrm>
          <a:off x="1301809" y="626330"/>
          <a:ext cx="708748" cy="70874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基本</a:t>
          </a:r>
          <a:endParaRPr lang="en-US" altLang="zh-CN" sz="1000" kern="1200" dirty="0" smtClean="0"/>
        </a:p>
        <a:p>
          <a:pPr lvl="0" algn="ctr" defTabSz="444500">
            <a:lnSpc>
              <a:spcPct val="90000"/>
            </a:lnSpc>
            <a:spcBef>
              <a:spcPct val="0"/>
            </a:spcBef>
            <a:spcAft>
              <a:spcPct val="35000"/>
            </a:spcAft>
          </a:pPr>
          <a:r>
            <a:rPr lang="zh-CN" altLang="en-US" sz="1000" kern="1200" dirty="0" smtClean="0"/>
            <a:t>要求</a:t>
          </a:r>
          <a:endParaRPr lang="zh-CN" altLang="en-US" sz="1000" kern="1200" dirty="0"/>
        </a:p>
      </dsp:txBody>
      <dsp:txXfrm>
        <a:off x="1301809" y="626330"/>
        <a:ext cx="708748" cy="708748"/>
      </dsp:txXfrm>
    </dsp:sp>
    <dsp:sp modelId="{71813BAC-C80F-4D81-B131-5CEEDC345860}">
      <dsp:nvSpPr>
        <dsp:cNvPr id="0" name=""/>
        <dsp:cNvSpPr/>
      </dsp:nvSpPr>
      <dsp:spPr>
        <a:xfrm rot="18360000">
          <a:off x="1952329" y="1652267"/>
          <a:ext cx="279192" cy="191366"/>
        </a:xfrm>
        <a:prstGeom prst="rightArrow">
          <a:avLst>
            <a:gd name="adj1" fmla="val 60000"/>
            <a:gd name="adj2" fmla="val 50000"/>
          </a:avLst>
        </a:prstGeom>
        <a:solidFill>
          <a:schemeClr val="accent2">
            <a:hueOff val="520169"/>
            <a:satOff val="-649"/>
            <a:lumOff val="15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solidFill>
              <a:schemeClr val="tx1"/>
            </a:solidFill>
          </a:endParaRPr>
        </a:p>
      </dsp:txBody>
      <dsp:txXfrm rot="18360000">
        <a:off x="1952329" y="1652267"/>
        <a:ext cx="279192" cy="191366"/>
      </dsp:txXfrm>
    </dsp:sp>
    <dsp:sp modelId="{8CF24B9F-36AE-4B82-A95D-906C53D338BA}">
      <dsp:nvSpPr>
        <dsp:cNvPr id="0" name=""/>
        <dsp:cNvSpPr/>
      </dsp:nvSpPr>
      <dsp:spPr>
        <a:xfrm>
          <a:off x="2105307" y="887402"/>
          <a:ext cx="708748" cy="708748"/>
        </a:xfrm>
        <a:prstGeom prst="ellipse">
          <a:avLst/>
        </a:prstGeom>
        <a:solidFill>
          <a:schemeClr val="accent2">
            <a:hueOff val="520169"/>
            <a:satOff val="-649"/>
            <a:lumOff val="15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安全管理网络</a:t>
          </a:r>
          <a:endParaRPr lang="zh-CN" altLang="en-US" sz="1000" kern="1200" dirty="0"/>
        </a:p>
      </dsp:txBody>
      <dsp:txXfrm>
        <a:off x="2105307" y="887402"/>
        <a:ext cx="708748" cy="708748"/>
      </dsp:txXfrm>
    </dsp:sp>
    <dsp:sp modelId="{AA2B0214-78D7-4C92-99E4-F1E3307783F8}">
      <dsp:nvSpPr>
        <dsp:cNvPr id="0" name=""/>
        <dsp:cNvSpPr/>
      </dsp:nvSpPr>
      <dsp:spPr>
        <a:xfrm rot="20520000">
          <a:off x="2222816" y="2022681"/>
          <a:ext cx="278360" cy="191366"/>
        </a:xfrm>
        <a:prstGeom prst="rightArrow">
          <a:avLst>
            <a:gd name="adj1" fmla="val 60000"/>
            <a:gd name="adj2" fmla="val 50000"/>
          </a:avLst>
        </a:prstGeom>
        <a:solidFill>
          <a:schemeClr val="accent2">
            <a:hueOff val="1040338"/>
            <a:satOff val="-1298"/>
            <a:lumOff val="30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solidFill>
              <a:schemeClr val="tx1"/>
            </a:solidFill>
          </a:endParaRPr>
        </a:p>
      </dsp:txBody>
      <dsp:txXfrm rot="20520000">
        <a:off x="2222816" y="2022681"/>
        <a:ext cx="278360" cy="191366"/>
      </dsp:txXfrm>
    </dsp:sp>
    <dsp:sp modelId="{D4DB11A0-2A0D-47D2-A9C5-782AE57520F0}">
      <dsp:nvSpPr>
        <dsp:cNvPr id="0" name=""/>
        <dsp:cNvSpPr/>
      </dsp:nvSpPr>
      <dsp:spPr>
        <a:xfrm>
          <a:off x="2601897" y="1570898"/>
          <a:ext cx="708748" cy="708748"/>
        </a:xfrm>
        <a:prstGeom prst="ellipse">
          <a:avLst/>
        </a:prstGeom>
        <a:solidFill>
          <a:schemeClr val="accent2">
            <a:hueOff val="1040338"/>
            <a:satOff val="-1298"/>
            <a:lumOff val="30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安全</a:t>
          </a:r>
          <a:endParaRPr lang="en-US" altLang="zh-CN" sz="1000" kern="1200" dirty="0" smtClean="0"/>
        </a:p>
        <a:p>
          <a:pPr lvl="0" algn="ctr" defTabSz="444500">
            <a:lnSpc>
              <a:spcPct val="90000"/>
            </a:lnSpc>
            <a:spcBef>
              <a:spcPct val="0"/>
            </a:spcBef>
            <a:spcAft>
              <a:spcPct val="35000"/>
            </a:spcAft>
          </a:pPr>
          <a:r>
            <a:rPr lang="zh-CN" altLang="en-US" sz="1000" kern="1200" dirty="0" smtClean="0"/>
            <a:t>培训</a:t>
          </a:r>
          <a:endParaRPr lang="zh-CN" altLang="en-US" sz="1000" kern="1200" dirty="0"/>
        </a:p>
      </dsp:txBody>
      <dsp:txXfrm>
        <a:off x="2601897" y="1570898"/>
        <a:ext cx="708748" cy="708748"/>
      </dsp:txXfrm>
    </dsp:sp>
    <dsp:sp modelId="{DAED2636-05A5-4DBB-B822-700327059E36}">
      <dsp:nvSpPr>
        <dsp:cNvPr id="0" name=""/>
        <dsp:cNvSpPr/>
      </dsp:nvSpPr>
      <dsp:spPr>
        <a:xfrm rot="1080000">
          <a:off x="2222816" y="2481346"/>
          <a:ext cx="278360" cy="191366"/>
        </a:xfrm>
        <a:prstGeom prst="rightArrow">
          <a:avLst>
            <a:gd name="adj1" fmla="val 60000"/>
            <a:gd name="adj2" fmla="val 50000"/>
          </a:avLst>
        </a:prstGeom>
        <a:solidFill>
          <a:schemeClr val="accent2">
            <a:hueOff val="1560506"/>
            <a:satOff val="-1946"/>
            <a:lumOff val="45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solidFill>
              <a:schemeClr val="tx1"/>
            </a:solidFill>
          </a:endParaRPr>
        </a:p>
      </dsp:txBody>
      <dsp:txXfrm rot="1080000">
        <a:off x="2222816" y="2481346"/>
        <a:ext cx="278360" cy="191366"/>
      </dsp:txXfrm>
    </dsp:sp>
    <dsp:sp modelId="{1C622089-2AC7-4C59-B421-3CEF42CBC0EB}">
      <dsp:nvSpPr>
        <dsp:cNvPr id="0" name=""/>
        <dsp:cNvSpPr/>
      </dsp:nvSpPr>
      <dsp:spPr>
        <a:xfrm>
          <a:off x="2601897" y="2415747"/>
          <a:ext cx="708748" cy="708748"/>
        </a:xfrm>
        <a:prstGeom prst="ellipse">
          <a:avLst/>
        </a:prstGeom>
        <a:solidFill>
          <a:schemeClr val="accent2">
            <a:hueOff val="1560506"/>
            <a:satOff val="-1946"/>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安全会议制度</a:t>
          </a:r>
          <a:endParaRPr lang="zh-CN" altLang="en-US" sz="1000" kern="1200" dirty="0"/>
        </a:p>
      </dsp:txBody>
      <dsp:txXfrm>
        <a:off x="2601897" y="2415747"/>
        <a:ext cx="708748" cy="708748"/>
      </dsp:txXfrm>
    </dsp:sp>
    <dsp:sp modelId="{AA517B75-FE82-446B-948E-E8D6A8951DB2}">
      <dsp:nvSpPr>
        <dsp:cNvPr id="0" name=""/>
        <dsp:cNvSpPr/>
      </dsp:nvSpPr>
      <dsp:spPr>
        <a:xfrm rot="3240000">
          <a:off x="1952329" y="2851760"/>
          <a:ext cx="279192" cy="191366"/>
        </a:xfrm>
        <a:prstGeom prst="rightArrow">
          <a:avLst>
            <a:gd name="adj1" fmla="val 60000"/>
            <a:gd name="adj2" fmla="val 50000"/>
          </a:avLst>
        </a:prstGeom>
        <a:solidFill>
          <a:schemeClr val="accent2">
            <a:hueOff val="2080675"/>
            <a:satOff val="-2595"/>
            <a:lumOff val="61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solidFill>
              <a:schemeClr val="tx1"/>
            </a:solidFill>
          </a:endParaRPr>
        </a:p>
      </dsp:txBody>
      <dsp:txXfrm rot="3240000">
        <a:off x="1952329" y="2851760"/>
        <a:ext cx="279192" cy="191366"/>
      </dsp:txXfrm>
    </dsp:sp>
    <dsp:sp modelId="{5C5C573D-935C-4D2E-B29D-47C16BC9240C}">
      <dsp:nvSpPr>
        <dsp:cNvPr id="0" name=""/>
        <dsp:cNvSpPr/>
      </dsp:nvSpPr>
      <dsp:spPr>
        <a:xfrm>
          <a:off x="2105307" y="3099243"/>
          <a:ext cx="708748" cy="708748"/>
        </a:xfrm>
        <a:prstGeom prst="ellipse">
          <a:avLst/>
        </a:prstGeom>
        <a:solidFill>
          <a:schemeClr val="accent2">
            <a:hueOff val="2080675"/>
            <a:satOff val="-2595"/>
            <a:lumOff val="61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安全生产投入</a:t>
          </a:r>
          <a:endParaRPr lang="zh-CN" altLang="en-US" sz="1000" kern="1200" dirty="0"/>
        </a:p>
      </dsp:txBody>
      <dsp:txXfrm>
        <a:off x="2105307" y="3099243"/>
        <a:ext cx="708748" cy="708748"/>
      </dsp:txXfrm>
    </dsp:sp>
    <dsp:sp modelId="{A327DF30-B9C0-44D1-B81F-82AD9C43F357}">
      <dsp:nvSpPr>
        <dsp:cNvPr id="0" name=""/>
        <dsp:cNvSpPr/>
      </dsp:nvSpPr>
      <dsp:spPr>
        <a:xfrm rot="5400000">
          <a:off x="1516332" y="2992846"/>
          <a:ext cx="279702" cy="191366"/>
        </a:xfrm>
        <a:prstGeom prst="rightArrow">
          <a:avLst>
            <a:gd name="adj1" fmla="val 60000"/>
            <a:gd name="adj2" fmla="val 50000"/>
          </a:avLst>
        </a:prstGeom>
        <a:solidFill>
          <a:schemeClr val="accent2">
            <a:hueOff val="2600844"/>
            <a:satOff val="-3244"/>
            <a:lumOff val="76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solidFill>
              <a:schemeClr val="tx1"/>
            </a:solidFill>
          </a:endParaRPr>
        </a:p>
      </dsp:txBody>
      <dsp:txXfrm rot="5400000">
        <a:off x="1516332" y="2992846"/>
        <a:ext cx="279702" cy="191366"/>
      </dsp:txXfrm>
    </dsp:sp>
    <dsp:sp modelId="{07E27CC8-818D-47F2-BD29-67B6C1938287}">
      <dsp:nvSpPr>
        <dsp:cNvPr id="0" name=""/>
        <dsp:cNvSpPr/>
      </dsp:nvSpPr>
      <dsp:spPr>
        <a:xfrm>
          <a:off x="1301809" y="3360315"/>
          <a:ext cx="708748" cy="708748"/>
        </a:xfrm>
        <a:prstGeom prst="ellipse">
          <a:avLst/>
        </a:prstGeom>
        <a:solidFill>
          <a:schemeClr val="accent2">
            <a:hueOff val="2600844"/>
            <a:satOff val="-3244"/>
            <a:lumOff val="76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调试过程安全管理</a:t>
          </a:r>
          <a:endParaRPr lang="zh-CN" altLang="en-US" sz="1000" kern="1200" dirty="0"/>
        </a:p>
      </dsp:txBody>
      <dsp:txXfrm>
        <a:off x="1301809" y="3360315"/>
        <a:ext cx="708748" cy="708748"/>
      </dsp:txXfrm>
    </dsp:sp>
    <dsp:sp modelId="{C1EF89DB-54C4-44A1-9FB4-CA32B76809C9}">
      <dsp:nvSpPr>
        <dsp:cNvPr id="0" name=""/>
        <dsp:cNvSpPr/>
      </dsp:nvSpPr>
      <dsp:spPr>
        <a:xfrm rot="7560000">
          <a:off x="1080846" y="2851760"/>
          <a:ext cx="279192" cy="191366"/>
        </a:xfrm>
        <a:prstGeom prst="rightArrow">
          <a:avLst>
            <a:gd name="adj1" fmla="val 60000"/>
            <a:gd name="adj2" fmla="val 50000"/>
          </a:avLst>
        </a:prstGeom>
        <a:solidFill>
          <a:schemeClr val="accent2">
            <a:hueOff val="3121013"/>
            <a:satOff val="-3893"/>
            <a:lumOff val="91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solidFill>
              <a:schemeClr val="tx1"/>
            </a:solidFill>
          </a:endParaRPr>
        </a:p>
      </dsp:txBody>
      <dsp:txXfrm rot="7560000">
        <a:off x="1080846" y="2851760"/>
        <a:ext cx="279192" cy="191366"/>
      </dsp:txXfrm>
    </dsp:sp>
    <dsp:sp modelId="{735862C9-42FA-4AA7-8EC5-EDADBC140A50}">
      <dsp:nvSpPr>
        <dsp:cNvPr id="0" name=""/>
        <dsp:cNvSpPr/>
      </dsp:nvSpPr>
      <dsp:spPr>
        <a:xfrm>
          <a:off x="498311" y="3099243"/>
          <a:ext cx="708748" cy="708748"/>
        </a:xfrm>
        <a:prstGeom prst="ellipse">
          <a:avLst/>
        </a:prstGeom>
        <a:solidFill>
          <a:schemeClr val="accent2">
            <a:hueOff val="3121013"/>
            <a:satOff val="-3893"/>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安全检查与隐患治理</a:t>
          </a:r>
          <a:endParaRPr lang="zh-CN" altLang="en-US" sz="1000" kern="1200" dirty="0"/>
        </a:p>
      </dsp:txBody>
      <dsp:txXfrm>
        <a:off x="498311" y="3099243"/>
        <a:ext cx="708748" cy="708748"/>
      </dsp:txXfrm>
    </dsp:sp>
    <dsp:sp modelId="{7FBD02D1-A663-4602-B94E-5792E1622B1D}">
      <dsp:nvSpPr>
        <dsp:cNvPr id="0" name=""/>
        <dsp:cNvSpPr/>
      </dsp:nvSpPr>
      <dsp:spPr>
        <a:xfrm rot="9720000">
          <a:off x="811190" y="2481346"/>
          <a:ext cx="278360" cy="191366"/>
        </a:xfrm>
        <a:prstGeom prst="rightArrow">
          <a:avLst>
            <a:gd name="adj1" fmla="val 60000"/>
            <a:gd name="adj2" fmla="val 50000"/>
          </a:avLst>
        </a:prstGeom>
        <a:solidFill>
          <a:schemeClr val="accent2">
            <a:hueOff val="3641181"/>
            <a:satOff val="-4541"/>
            <a:lumOff val="106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solidFill>
              <a:schemeClr val="tx1"/>
            </a:solidFill>
          </a:endParaRPr>
        </a:p>
      </dsp:txBody>
      <dsp:txXfrm rot="9720000">
        <a:off x="811190" y="2481346"/>
        <a:ext cx="278360" cy="191366"/>
      </dsp:txXfrm>
    </dsp:sp>
    <dsp:sp modelId="{654ED02C-00A1-48E8-8796-39B308F01749}">
      <dsp:nvSpPr>
        <dsp:cNvPr id="0" name=""/>
        <dsp:cNvSpPr/>
      </dsp:nvSpPr>
      <dsp:spPr>
        <a:xfrm>
          <a:off x="1722" y="2415747"/>
          <a:ext cx="708748" cy="708748"/>
        </a:xfrm>
        <a:prstGeom prst="ellipse">
          <a:avLst/>
        </a:prstGeom>
        <a:solidFill>
          <a:schemeClr val="accent2">
            <a:hueOff val="3641181"/>
            <a:satOff val="-4541"/>
            <a:lumOff val="106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应急</a:t>
          </a:r>
          <a:endParaRPr lang="en-US" altLang="zh-CN" sz="1000" kern="1200" dirty="0" smtClean="0"/>
        </a:p>
        <a:p>
          <a:pPr lvl="0" algn="ctr" defTabSz="444500">
            <a:lnSpc>
              <a:spcPct val="90000"/>
            </a:lnSpc>
            <a:spcBef>
              <a:spcPct val="0"/>
            </a:spcBef>
            <a:spcAft>
              <a:spcPct val="35000"/>
            </a:spcAft>
          </a:pPr>
          <a:r>
            <a:rPr lang="zh-CN" altLang="en-US" sz="1000" kern="1200" dirty="0" smtClean="0"/>
            <a:t>演练</a:t>
          </a:r>
          <a:endParaRPr lang="zh-CN" altLang="en-US" sz="1000" kern="1200" dirty="0"/>
        </a:p>
      </dsp:txBody>
      <dsp:txXfrm>
        <a:off x="1722" y="2415747"/>
        <a:ext cx="708748" cy="708748"/>
      </dsp:txXfrm>
    </dsp:sp>
    <dsp:sp modelId="{D0393C52-BD43-480F-A607-F683679409C7}">
      <dsp:nvSpPr>
        <dsp:cNvPr id="0" name=""/>
        <dsp:cNvSpPr/>
      </dsp:nvSpPr>
      <dsp:spPr>
        <a:xfrm rot="11880000">
          <a:off x="811190" y="2022681"/>
          <a:ext cx="278360" cy="191366"/>
        </a:xfrm>
        <a:prstGeom prst="rightArrow">
          <a:avLst>
            <a:gd name="adj1" fmla="val 60000"/>
            <a:gd name="adj2" fmla="val 50000"/>
          </a:avLst>
        </a:prstGeom>
        <a:solidFill>
          <a:schemeClr val="accent2">
            <a:hueOff val="4161350"/>
            <a:satOff val="-5190"/>
            <a:lumOff val="122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solidFill>
              <a:schemeClr val="tx1"/>
            </a:solidFill>
          </a:endParaRPr>
        </a:p>
      </dsp:txBody>
      <dsp:txXfrm rot="11880000">
        <a:off x="811190" y="2022681"/>
        <a:ext cx="278360" cy="191366"/>
      </dsp:txXfrm>
    </dsp:sp>
    <dsp:sp modelId="{C3EC840F-5BCF-43A8-80FA-E3EA248971FD}">
      <dsp:nvSpPr>
        <dsp:cNvPr id="0" name=""/>
        <dsp:cNvSpPr/>
      </dsp:nvSpPr>
      <dsp:spPr>
        <a:xfrm>
          <a:off x="1722" y="1570898"/>
          <a:ext cx="708748" cy="708748"/>
        </a:xfrm>
        <a:prstGeom prst="ellipse">
          <a:avLst/>
        </a:prstGeom>
        <a:solidFill>
          <a:schemeClr val="accent2">
            <a:hueOff val="4161350"/>
            <a:satOff val="-5190"/>
            <a:lumOff val="122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安全趋势分析</a:t>
          </a:r>
          <a:endParaRPr lang="zh-CN" altLang="en-US" sz="1000" kern="1200" dirty="0"/>
        </a:p>
      </dsp:txBody>
      <dsp:txXfrm>
        <a:off x="1722" y="1570898"/>
        <a:ext cx="708748" cy="708748"/>
      </dsp:txXfrm>
    </dsp:sp>
    <dsp:sp modelId="{A6660AE2-44F5-463D-A56D-C2479AE97EB6}">
      <dsp:nvSpPr>
        <dsp:cNvPr id="0" name=""/>
        <dsp:cNvSpPr/>
      </dsp:nvSpPr>
      <dsp:spPr>
        <a:xfrm rot="14040000">
          <a:off x="1080846" y="1652267"/>
          <a:ext cx="279192" cy="191366"/>
        </a:xfrm>
        <a:prstGeom prst="rightArrow">
          <a:avLst>
            <a:gd name="adj1" fmla="val 60000"/>
            <a:gd name="adj2" fmla="val 50000"/>
          </a:avLst>
        </a:prstGeom>
        <a:solidFill>
          <a:schemeClr val="accent2">
            <a:hueOff val="4681519"/>
            <a:satOff val="-5839"/>
            <a:lumOff val="13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solidFill>
              <a:schemeClr val="tx1"/>
            </a:solidFill>
          </a:endParaRPr>
        </a:p>
      </dsp:txBody>
      <dsp:txXfrm rot="14040000">
        <a:off x="1080846" y="1652267"/>
        <a:ext cx="279192" cy="191366"/>
      </dsp:txXfrm>
    </dsp:sp>
    <dsp:sp modelId="{609A7672-DE6F-4E81-A3D4-3548984EAEF6}">
      <dsp:nvSpPr>
        <dsp:cNvPr id="0" name=""/>
        <dsp:cNvSpPr/>
      </dsp:nvSpPr>
      <dsp:spPr>
        <a:xfrm>
          <a:off x="498311" y="887402"/>
          <a:ext cx="708748" cy="708748"/>
        </a:xfrm>
        <a:prstGeom prst="ellipse">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安全</a:t>
          </a:r>
          <a:endParaRPr lang="en-US" altLang="zh-CN" sz="1000" kern="1200" dirty="0" smtClean="0"/>
        </a:p>
        <a:p>
          <a:pPr lvl="0" algn="ctr" defTabSz="444500">
            <a:lnSpc>
              <a:spcPct val="90000"/>
            </a:lnSpc>
            <a:spcBef>
              <a:spcPct val="0"/>
            </a:spcBef>
            <a:spcAft>
              <a:spcPct val="35000"/>
            </a:spcAft>
          </a:pPr>
          <a:r>
            <a:rPr lang="zh-CN" altLang="en-US" sz="1000" kern="1200" dirty="0" smtClean="0"/>
            <a:t>奖惩</a:t>
          </a:r>
          <a:endParaRPr lang="zh-CN" altLang="en-US" sz="1000" kern="1200" dirty="0"/>
        </a:p>
      </dsp:txBody>
      <dsp:txXfrm>
        <a:off x="498311" y="887402"/>
        <a:ext cx="708748" cy="708748"/>
      </dsp:txXfrm>
    </dsp:sp>
  </dsp:spTree>
</dsp:drawing>
</file>

<file path=ppt/diagrams/layout1.xml><?xml version="1.0" encoding="utf-8"?>
<dgm:layoutDef xmlns:dgm="http://schemas.openxmlformats.org/drawingml/2006/diagram" xmlns:a="http://schemas.openxmlformats.org/drawingml/2006/main" uniqueId="urn:microsoft.com/office/officeart/2005/8/layout/cycle3#1">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dstNode" val="node1"/>
                <dgm:param type="connRout" val="longCurve"/>
                <dgm:param type="begPts" val="midR"/>
                <dgm:param type="endPts" val="midL"/>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dstNode" val="node1"/>
                <dgm:param type="connRout" val="longCurve"/>
                <dgm:param type="begPts" val="midL"/>
                <dgm:param type="endPts" val="midR"/>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dstNode" val="nodeFirstNode"/>
                      <dgm:param type="connRout" val="longCurve"/>
                      <dgm:param type="begPts" val="midR"/>
                      <dgm:param type="endPts" val="midL"/>
                    </dgm:alg>
                  </dgm:if>
                  <dgm:else name="Name15">
                    <dgm:alg type="conn">
                      <dgm:param type="dstNode" val="nodeFirstNode"/>
                      <dgm:param type="connRout" val="longCurve"/>
                      <dgm:param type="begPts" val="midL"/>
                      <dgm:param type="endPts" val="midR"/>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7046" cy="34028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629992" y="0"/>
            <a:ext cx="4307046" cy="340281"/>
          </a:xfrm>
          <a:prstGeom prst="rect">
            <a:avLst/>
          </a:prstGeom>
        </p:spPr>
        <p:txBody>
          <a:bodyPr vert="horz" lIns="91440" tIns="45720" rIns="91440" bIns="45720" rtlCol="0"/>
          <a:lstStyle>
            <a:lvl1pPr algn="r">
              <a:defRPr sz="1200"/>
            </a:lvl1pPr>
          </a:lstStyle>
          <a:p>
            <a:fld id="{D4A0AB4E-78FA-40B1-B3E4-291838EF867B}" type="datetimeFigureOut">
              <a:rPr lang="zh-CN" altLang="en-US" smtClean="0"/>
              <a:pPr/>
              <a:t>2021/7/24</a:t>
            </a:fld>
            <a:endParaRPr lang="zh-CN" altLang="en-US"/>
          </a:p>
        </p:txBody>
      </p:sp>
      <p:sp>
        <p:nvSpPr>
          <p:cNvPr id="4" name="页脚占位符 3"/>
          <p:cNvSpPr>
            <a:spLocks noGrp="1"/>
          </p:cNvSpPr>
          <p:nvPr>
            <p:ph type="ftr" sz="quarter" idx="2"/>
          </p:nvPr>
        </p:nvSpPr>
        <p:spPr>
          <a:xfrm>
            <a:off x="0" y="6464151"/>
            <a:ext cx="4307046" cy="34028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629992" y="6464151"/>
            <a:ext cx="4307046" cy="340281"/>
          </a:xfrm>
          <a:prstGeom prst="rect">
            <a:avLst/>
          </a:prstGeom>
        </p:spPr>
        <p:txBody>
          <a:bodyPr vert="horz" lIns="91440" tIns="45720" rIns="91440" bIns="45720" rtlCol="0" anchor="b"/>
          <a:lstStyle>
            <a:lvl1pPr algn="r">
              <a:defRPr sz="1200"/>
            </a:lvl1pPr>
          </a:lstStyle>
          <a:p>
            <a:fld id="{00178645-F573-40BF-91A8-06A618B7D5C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6888" cy="33972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9275" y="0"/>
            <a:ext cx="4308475" cy="339725"/>
          </a:xfrm>
          <a:prstGeom prst="rect">
            <a:avLst/>
          </a:prstGeom>
        </p:spPr>
        <p:txBody>
          <a:bodyPr vert="horz" lIns="91440" tIns="45720" rIns="91440" bIns="45720" rtlCol="0"/>
          <a:lstStyle>
            <a:lvl1pPr algn="r">
              <a:defRPr sz="1200"/>
            </a:lvl1pPr>
          </a:lstStyle>
          <a:p>
            <a:fld id="{09D0C04F-659D-4475-AA1C-A5570B9B4246}" type="datetimeFigureOut">
              <a:rPr lang="zh-CN" altLang="en-US" smtClean="0"/>
              <a:pPr/>
              <a:t>2021/7/24</a:t>
            </a:fld>
            <a:endParaRPr lang="zh-CN" altLang="en-US"/>
          </a:p>
        </p:txBody>
      </p:sp>
      <p:sp>
        <p:nvSpPr>
          <p:cNvPr id="4" name="幻灯片图像占位符 3"/>
          <p:cNvSpPr>
            <a:spLocks noGrp="1" noRot="1" noChangeAspect="1"/>
          </p:cNvSpPr>
          <p:nvPr>
            <p:ph type="sldImg" idx="2"/>
          </p:nvPr>
        </p:nvSpPr>
        <p:spPr>
          <a:xfrm>
            <a:off x="3270250" y="511175"/>
            <a:ext cx="3400425" cy="255111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3775" y="3232150"/>
            <a:ext cx="7951788" cy="306228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464300"/>
            <a:ext cx="4306888" cy="33972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9275" y="6464300"/>
            <a:ext cx="4308475" cy="339725"/>
          </a:xfrm>
          <a:prstGeom prst="rect">
            <a:avLst/>
          </a:prstGeom>
        </p:spPr>
        <p:txBody>
          <a:bodyPr vert="horz" lIns="91440" tIns="45720" rIns="91440" bIns="45720" rtlCol="0" anchor="b"/>
          <a:lstStyle>
            <a:lvl1pPr algn="r">
              <a:defRPr sz="1200"/>
            </a:lvl1pPr>
          </a:lstStyle>
          <a:p>
            <a:fld id="{B387C20B-5DA9-4B6B-8EBD-2FEB5A6C6F9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6</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20</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21</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22</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23</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24</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25</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7</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27</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29</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30</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31</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ln>
        </p:spPr>
      </p:sp>
      <p:sp>
        <p:nvSpPr>
          <p:cNvPr id="1229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bwMode="auto">
          <a:noFill/>
          <a:ln>
            <a:solidFill>
              <a:srgbClr val="000000"/>
            </a:solidFill>
            <a:miter lim="800000"/>
          </a:ln>
        </p:spPr>
      </p:sp>
      <p:sp>
        <p:nvSpPr>
          <p:cNvPr id="2048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ln>
        </p:spPr>
      </p:sp>
      <p:sp>
        <p:nvSpPr>
          <p:cNvPr id="3277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8</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40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p:spPr>
      </p:sp>
      <p:sp>
        <p:nvSpPr>
          <p:cNvPr id="4505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p:spPr>
      </p:sp>
      <p:sp>
        <p:nvSpPr>
          <p:cNvPr id="4710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p:spPr>
      </p:sp>
      <p:sp>
        <p:nvSpPr>
          <p:cNvPr id="5734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p:spPr>
      </p:sp>
      <p:sp>
        <p:nvSpPr>
          <p:cNvPr id="5939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47</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48</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49</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50</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9</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52</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53</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54</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55</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56</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57</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58</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59</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62</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63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10</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64</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65</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66</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67</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68</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69</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70</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71</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72</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73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11</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74</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75</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76</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77</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78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9" name="AutoShape 4"/>
          <p:cNvSpPr>
            <a:spLocks noChangeArrowheads="1"/>
          </p:cNvSpPr>
          <p:nvPr userDrawn="1"/>
        </p:nvSpPr>
        <p:spPr bwMode="auto">
          <a:xfrm>
            <a:off x="316234" y="1844824"/>
            <a:ext cx="8504238" cy="2930525"/>
          </a:xfrm>
          <a:prstGeom prst="flowChartAlternateProcess">
            <a:avLst/>
          </a:prstGeom>
          <a:solidFill>
            <a:srgbClr val="004A86"/>
          </a:solidFill>
          <a:ln w="9525">
            <a:solidFill>
              <a:srgbClr val="004A86"/>
            </a:solidFill>
            <a:miter lim="800000"/>
          </a:ln>
        </p:spPr>
        <p:txBody>
          <a:bodyPr anchor="ctr"/>
          <a:lstStyle>
            <a:lvl1pPr eaLnBrk="0" hangingPunct="0">
              <a:defRPr sz="1600">
                <a:solidFill>
                  <a:srgbClr val="00AAE8"/>
                </a:solidFill>
                <a:latin typeface="Arial" panose="020B0604020202020204" pitchFamily="34" charset="0"/>
                <a:ea typeface="宋体" panose="02010600030101010101" pitchFamily="2" charset="-122"/>
              </a:defRPr>
            </a:lvl1pPr>
            <a:lvl2pPr marL="742950" indent="-285750" eaLnBrk="0" hangingPunct="0">
              <a:defRPr sz="1600">
                <a:solidFill>
                  <a:srgbClr val="00AAE8"/>
                </a:solidFill>
                <a:latin typeface="Arial" panose="020B0604020202020204" pitchFamily="34" charset="0"/>
                <a:ea typeface="宋体" panose="02010600030101010101" pitchFamily="2" charset="-122"/>
              </a:defRPr>
            </a:lvl2pPr>
            <a:lvl3pPr marL="1143000" indent="-228600" eaLnBrk="0" hangingPunct="0">
              <a:defRPr sz="1600">
                <a:solidFill>
                  <a:srgbClr val="00AAE8"/>
                </a:solidFill>
                <a:latin typeface="Arial" panose="020B0604020202020204" pitchFamily="34" charset="0"/>
                <a:ea typeface="宋体" panose="02010600030101010101" pitchFamily="2" charset="-122"/>
              </a:defRPr>
            </a:lvl3pPr>
            <a:lvl4pPr marL="1600200" indent="-228600" eaLnBrk="0" hangingPunct="0">
              <a:defRPr sz="1600">
                <a:solidFill>
                  <a:srgbClr val="00AAE8"/>
                </a:solidFill>
                <a:latin typeface="Arial" panose="020B0604020202020204" pitchFamily="34" charset="0"/>
                <a:ea typeface="宋体" panose="02010600030101010101" pitchFamily="2" charset="-122"/>
              </a:defRPr>
            </a:lvl4pPr>
            <a:lvl5pPr marL="2057400" indent="-228600" eaLnBrk="0" hangingPunct="0">
              <a:defRPr sz="1600">
                <a:solidFill>
                  <a:srgbClr val="00AAE8"/>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rgbClr val="00AAE8"/>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rgbClr val="00AAE8"/>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rgbClr val="00AAE8"/>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rgbClr val="00AAE8"/>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0" name="Text Box 5"/>
          <p:cNvSpPr txBox="1">
            <a:spLocks noChangeArrowheads="1"/>
          </p:cNvSpPr>
          <p:nvPr userDrawn="1"/>
        </p:nvSpPr>
        <p:spPr bwMode="auto">
          <a:xfrm>
            <a:off x="1314450" y="2819400"/>
            <a:ext cx="309563" cy="701675"/>
          </a:xfrm>
          <a:prstGeom prst="rect">
            <a:avLst/>
          </a:prstGeom>
          <a:noFill/>
          <a:ln>
            <a:noFill/>
          </a:ln>
        </p:spPr>
        <p:txBody>
          <a:bodyPr wrap="none">
            <a:spAutoFit/>
          </a:bodyPr>
          <a:lstStyle>
            <a:lvl1pPr eaLnBrk="0" hangingPunct="0">
              <a:defRPr sz="1600">
                <a:solidFill>
                  <a:srgbClr val="00AAE8"/>
                </a:solidFill>
                <a:latin typeface="Arial" panose="020B0604020202020204" pitchFamily="34" charset="0"/>
                <a:ea typeface="宋体" panose="02010600030101010101" pitchFamily="2" charset="-122"/>
              </a:defRPr>
            </a:lvl1pPr>
            <a:lvl2pPr marL="742950" indent="-285750" eaLnBrk="0" hangingPunct="0">
              <a:defRPr sz="1600">
                <a:solidFill>
                  <a:srgbClr val="00AAE8"/>
                </a:solidFill>
                <a:latin typeface="Arial" panose="020B0604020202020204" pitchFamily="34" charset="0"/>
                <a:ea typeface="宋体" panose="02010600030101010101" pitchFamily="2" charset="-122"/>
              </a:defRPr>
            </a:lvl2pPr>
            <a:lvl3pPr marL="1143000" indent="-228600" eaLnBrk="0" hangingPunct="0">
              <a:defRPr sz="1600">
                <a:solidFill>
                  <a:srgbClr val="00AAE8"/>
                </a:solidFill>
                <a:latin typeface="Arial" panose="020B0604020202020204" pitchFamily="34" charset="0"/>
                <a:ea typeface="宋体" panose="02010600030101010101" pitchFamily="2" charset="-122"/>
              </a:defRPr>
            </a:lvl3pPr>
            <a:lvl4pPr marL="1600200" indent="-228600" eaLnBrk="0" hangingPunct="0">
              <a:defRPr sz="1600">
                <a:solidFill>
                  <a:srgbClr val="00AAE8"/>
                </a:solidFill>
                <a:latin typeface="Arial" panose="020B0604020202020204" pitchFamily="34" charset="0"/>
                <a:ea typeface="宋体" panose="02010600030101010101" pitchFamily="2" charset="-122"/>
              </a:defRPr>
            </a:lvl4pPr>
            <a:lvl5pPr marL="2057400" indent="-228600" eaLnBrk="0" hangingPunct="0">
              <a:defRPr sz="1600">
                <a:solidFill>
                  <a:srgbClr val="00AAE8"/>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rgbClr val="00AAE8"/>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rgbClr val="00AAE8"/>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rgbClr val="00AAE8"/>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rgbClr val="00AAE8"/>
                </a:solidFill>
                <a:latin typeface="Arial" panose="020B0604020202020204" pitchFamily="34" charset="0"/>
                <a:ea typeface="宋体" panose="02010600030101010101" pitchFamily="2" charset="-122"/>
              </a:defRPr>
            </a:lvl9pPr>
          </a:lstStyle>
          <a:p>
            <a:pPr eaLnBrk="1" hangingPunct="1">
              <a:defRPr/>
            </a:pPr>
            <a:endParaRPr lang="zh-CN" altLang="en-US" sz="4000">
              <a:latin typeface="Adobe 黑体 Std R" pitchFamily="34" charset="-122"/>
              <a:ea typeface="Adobe 黑体 Std R" pitchFamily="34" charset="-122"/>
            </a:endParaRPr>
          </a:p>
        </p:txBody>
      </p:sp>
      <p:sp>
        <p:nvSpPr>
          <p:cNvPr id="11" name="TextBox 10"/>
          <p:cNvSpPr txBox="1"/>
          <p:nvPr userDrawn="1"/>
        </p:nvSpPr>
        <p:spPr>
          <a:xfrm>
            <a:off x="6444208" y="5978594"/>
            <a:ext cx="2088232" cy="369332"/>
          </a:xfrm>
          <a:prstGeom prst="rect">
            <a:avLst/>
          </a:prstGeom>
          <a:noFill/>
        </p:spPr>
        <p:txBody>
          <a:bodyPr wrap="square" rtlCol="0">
            <a:spAutoFit/>
          </a:bodyPr>
          <a:lstStyle/>
          <a:p>
            <a:pPr marL="0" algn="l" defTabSz="914400" rtl="0" eaLnBrk="1" latinLnBrk="0" hangingPunct="1">
              <a:defRPr/>
            </a:pPr>
            <a:r>
              <a:rPr lang="zh-CN" altLang="en-US" sz="1800" b="1" kern="1200" dirty="0">
                <a:solidFill>
                  <a:srgbClr val="004A86"/>
                </a:solidFill>
                <a:latin typeface="Arial" panose="020B0604020202020204" pitchFamily="34" charset="0"/>
                <a:ea typeface="汉仪大黑简" pitchFamily="49" charset="-122"/>
                <a:cs typeface="+mn-cs"/>
              </a:rPr>
              <a:t>创建世界一流协会</a:t>
            </a:r>
          </a:p>
        </p:txBody>
      </p:sp>
      <p:pic>
        <p:nvPicPr>
          <p:cNvPr id="12" name="Picture 2" descr="E:\部门工作\中国核协LOGO.png"/>
          <p:cNvPicPr>
            <a:picLocks noChangeAspect="1" noChangeArrowheads="1"/>
          </p:cNvPicPr>
          <p:nvPr userDrawn="1"/>
        </p:nvPicPr>
        <p:blipFill>
          <a:blip r:embed="rId2" cstate="print"/>
          <a:srcRect/>
          <a:stretch>
            <a:fillRect/>
          </a:stretch>
        </p:blipFill>
        <p:spPr bwMode="auto">
          <a:xfrm>
            <a:off x="7380312" y="78705"/>
            <a:ext cx="1552353" cy="613991"/>
          </a:xfrm>
          <a:prstGeom prst="rect">
            <a:avLst/>
          </a:prstGeom>
          <a:noFill/>
        </p:spPr>
      </p:pic>
      <p:pic>
        <p:nvPicPr>
          <p:cNvPr id="6" name="Picture 4"/>
          <p:cNvPicPr>
            <a:picLocks noChangeAspect="1" noChangeArrowheads="1"/>
          </p:cNvPicPr>
          <p:nvPr userDrawn="1"/>
        </p:nvPicPr>
        <p:blipFill>
          <a:blip r:embed="rId3" cstate="print"/>
          <a:srcRect/>
          <a:stretch>
            <a:fillRect/>
          </a:stretch>
        </p:blipFill>
        <p:spPr bwMode="auto">
          <a:xfrm>
            <a:off x="1588" y="6524"/>
            <a:ext cx="1743737" cy="658613"/>
          </a:xfrm>
          <a:prstGeom prst="flowChartPunchedTape">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bg>
      <p:bgPr>
        <a:solidFill>
          <a:schemeClr val="bg1"/>
        </a:solidFill>
        <a:effectLst/>
      </p:bgPr>
    </p:bg>
    <p:spTree>
      <p:nvGrpSpPr>
        <p:cNvPr id="1" name=""/>
        <p:cNvGrpSpPr/>
        <p:nvPr/>
      </p:nvGrpSpPr>
      <p:grpSpPr>
        <a:xfrm>
          <a:off x="0" y="0"/>
          <a:ext cx="0" cy="0"/>
          <a:chOff x="0" y="0"/>
          <a:chExt cx="0" cy="0"/>
        </a:xfrm>
      </p:grpSpPr>
      <p:sp>
        <p:nvSpPr>
          <p:cNvPr id="8" name="矩形 7"/>
          <p:cNvSpPr/>
          <p:nvPr userDrawn="1"/>
        </p:nvSpPr>
        <p:spPr>
          <a:xfrm>
            <a:off x="1" y="762861"/>
            <a:ext cx="9138050" cy="45708"/>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02382" tIns="51190" rIns="102382" bIns="51190" anchor="ctr"/>
          <a:lstStyle/>
          <a:p>
            <a:pPr algn="ctr" fontAlgn="auto">
              <a:spcBef>
                <a:spcPts val="0"/>
              </a:spcBef>
              <a:spcAft>
                <a:spcPts val="0"/>
              </a:spcAft>
              <a:defRPr/>
            </a:pPr>
            <a:endParaRPr lang="zh-CN" altLang="en-US"/>
          </a:p>
        </p:txBody>
      </p:sp>
      <p:pic>
        <p:nvPicPr>
          <p:cNvPr id="6" name="Picture 2" descr="E:\部门工作\中国核协LOGO.png"/>
          <p:cNvPicPr>
            <a:picLocks noChangeAspect="1" noChangeArrowheads="1"/>
          </p:cNvPicPr>
          <p:nvPr userDrawn="1"/>
        </p:nvPicPr>
        <p:blipFill>
          <a:blip r:embed="rId2" cstate="print"/>
          <a:srcRect/>
          <a:stretch>
            <a:fillRect/>
          </a:stretch>
        </p:blipFill>
        <p:spPr bwMode="auto">
          <a:xfrm>
            <a:off x="7524328" y="78705"/>
            <a:ext cx="1552353" cy="613991"/>
          </a:xfrm>
          <a:prstGeom prst="rect">
            <a:avLst/>
          </a:prstGeom>
          <a:noFill/>
        </p:spPr>
      </p:pic>
      <p:pic>
        <p:nvPicPr>
          <p:cNvPr id="9" name="Picture 4"/>
          <p:cNvPicPr>
            <a:picLocks noChangeAspect="1" noChangeArrowheads="1"/>
          </p:cNvPicPr>
          <p:nvPr userDrawn="1"/>
        </p:nvPicPr>
        <p:blipFill>
          <a:blip r:embed="rId3" cstate="print"/>
          <a:srcRect/>
          <a:stretch>
            <a:fillRect/>
          </a:stretch>
        </p:blipFill>
        <p:spPr bwMode="auto">
          <a:xfrm>
            <a:off x="1588" y="6524"/>
            <a:ext cx="1743737" cy="658613"/>
          </a:xfrm>
          <a:prstGeom prst="flowChartPunchedTape">
            <a:avLst/>
          </a:prstGeom>
          <a:noFill/>
          <a:ln w="9525">
            <a:noFill/>
            <a:miter lim="800000"/>
            <a:headEnd/>
            <a:tailEnd/>
          </a:ln>
          <a:effectLst/>
        </p:spPr>
      </p:pic>
      <p:sp>
        <p:nvSpPr>
          <p:cNvPr id="5"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7C026D6-32C7-40AA-94B2-FF24E2C93700}" type="datetimeFigureOut">
              <a:rPr lang="zh-CN" altLang="en-US" smtClean="0"/>
              <a:pPr/>
              <a:t>2021/7/24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C026D6-32C7-40AA-94B2-FF24E2C93700}" type="datetimeFigureOut">
              <a:rPr lang="zh-CN" altLang="en-US" smtClean="0"/>
              <a:pPr/>
              <a:t>2021/7/24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7C026D6-32C7-40AA-94B2-FF24E2C93700}" type="datetimeFigureOut">
              <a:rPr lang="zh-CN" altLang="en-US" smtClean="0"/>
              <a:pPr/>
              <a:t>2021/7/24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7C026D6-32C7-40AA-94B2-FF24E2C93700}" type="datetimeFigureOut">
              <a:rPr lang="zh-CN" altLang="en-US" smtClean="0"/>
              <a:pPr/>
              <a:t>2021/7/24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7C026D6-32C7-40AA-94B2-FF24E2C93700}" type="datetimeFigureOut">
              <a:rPr lang="zh-CN" altLang="en-US" smtClean="0"/>
              <a:pPr/>
              <a:t>2021/7/24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7C026D6-32C7-40AA-94B2-FF24E2C93700}" type="datetimeFigureOut">
              <a:rPr lang="zh-CN" altLang="en-US" smtClean="0"/>
              <a:pPr/>
              <a:t>2021/7/24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C026D6-32C7-40AA-94B2-FF24E2C93700}" type="datetimeFigureOut">
              <a:rPr lang="zh-CN" altLang="en-US" smtClean="0"/>
              <a:pPr/>
              <a:t>2021/7/24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3" name="Rectangle 7"/>
          <p:cNvSpPr>
            <a:spLocks noChangeArrowheads="1"/>
          </p:cNvSpPr>
          <p:nvPr userDrawn="1"/>
        </p:nvSpPr>
        <p:spPr bwMode="auto">
          <a:xfrm flipV="1">
            <a:off x="571" y="764704"/>
            <a:ext cx="9144000" cy="51288"/>
          </a:xfrm>
          <a:prstGeom prst="rect">
            <a:avLst/>
          </a:prstGeom>
          <a:solidFill>
            <a:srgbClr val="004A86"/>
          </a:solidFill>
          <a:ln w="25400">
            <a:solidFill>
              <a:srgbClr val="004A86"/>
            </a:solidFill>
            <a:miter lim="800000"/>
          </a:ln>
        </p:spPr>
        <p:txBody>
          <a:bodyPr rot="10800000" wrap="none" anchor="ctr"/>
          <a:lstStyle>
            <a:lvl1pPr eaLnBrk="0" hangingPunct="0">
              <a:defRPr sz="1600">
                <a:solidFill>
                  <a:srgbClr val="00AAE8"/>
                </a:solidFill>
                <a:latin typeface="Arial" panose="020B0604020202020204" pitchFamily="34" charset="0"/>
                <a:ea typeface="宋体" panose="02010600030101010101" pitchFamily="2" charset="-122"/>
              </a:defRPr>
            </a:lvl1pPr>
            <a:lvl2pPr marL="742950" indent="-285750" eaLnBrk="0" hangingPunct="0">
              <a:defRPr sz="1600">
                <a:solidFill>
                  <a:srgbClr val="00AAE8"/>
                </a:solidFill>
                <a:latin typeface="Arial" panose="020B0604020202020204" pitchFamily="34" charset="0"/>
                <a:ea typeface="宋体" panose="02010600030101010101" pitchFamily="2" charset="-122"/>
              </a:defRPr>
            </a:lvl2pPr>
            <a:lvl3pPr marL="1143000" indent="-228600" eaLnBrk="0" hangingPunct="0">
              <a:defRPr sz="1600">
                <a:solidFill>
                  <a:srgbClr val="00AAE8"/>
                </a:solidFill>
                <a:latin typeface="Arial" panose="020B0604020202020204" pitchFamily="34" charset="0"/>
                <a:ea typeface="宋体" panose="02010600030101010101" pitchFamily="2" charset="-122"/>
              </a:defRPr>
            </a:lvl3pPr>
            <a:lvl4pPr marL="1600200" indent="-228600" eaLnBrk="0" hangingPunct="0">
              <a:defRPr sz="1600">
                <a:solidFill>
                  <a:srgbClr val="00AAE8"/>
                </a:solidFill>
                <a:latin typeface="Arial" panose="020B0604020202020204" pitchFamily="34" charset="0"/>
                <a:ea typeface="宋体" panose="02010600030101010101" pitchFamily="2" charset="-122"/>
              </a:defRPr>
            </a:lvl4pPr>
            <a:lvl5pPr marL="2057400" indent="-228600" eaLnBrk="0" hangingPunct="0">
              <a:defRPr sz="1600">
                <a:solidFill>
                  <a:srgbClr val="00AAE8"/>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rgbClr val="00AAE8"/>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rgbClr val="00AAE8"/>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rgbClr val="00AAE8"/>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rgbClr val="00AAE8"/>
                </a:solidFill>
                <a:latin typeface="Arial" panose="020B0604020202020204" pitchFamily="34" charset="0"/>
                <a:ea typeface="宋体" panose="02010600030101010101" pitchFamily="2" charset="-122"/>
              </a:defRPr>
            </a:lvl9pPr>
          </a:lstStyle>
          <a:p>
            <a:pPr algn="ctr" eaLnBrk="1" hangingPunct="1">
              <a:defRPr/>
            </a:pPr>
            <a:endParaRPr lang="zh-CN" altLang="en-US" sz="1800" dirty="0">
              <a:solidFill>
                <a:srgbClr val="00B0F0"/>
              </a:solidFill>
            </a:endParaRPr>
          </a:p>
        </p:txBody>
      </p:sp>
      <p:pic>
        <p:nvPicPr>
          <p:cNvPr id="17" name="Picture 2" descr="E:\部门工作\中国核协LOGO.png"/>
          <p:cNvPicPr>
            <a:picLocks noChangeAspect="1" noChangeArrowheads="1"/>
          </p:cNvPicPr>
          <p:nvPr userDrawn="1"/>
        </p:nvPicPr>
        <p:blipFill>
          <a:blip r:embed="rId2" cstate="print"/>
          <a:srcRect/>
          <a:stretch>
            <a:fillRect/>
          </a:stretch>
        </p:blipFill>
        <p:spPr bwMode="auto">
          <a:xfrm>
            <a:off x="7524328" y="78705"/>
            <a:ext cx="1552353" cy="613991"/>
          </a:xfrm>
          <a:prstGeom prst="rect">
            <a:avLst/>
          </a:prstGeom>
          <a:noFill/>
        </p:spPr>
      </p:pic>
      <p:pic>
        <p:nvPicPr>
          <p:cNvPr id="4" name="Picture 4"/>
          <p:cNvPicPr>
            <a:picLocks noChangeAspect="1" noChangeArrowheads="1"/>
          </p:cNvPicPr>
          <p:nvPr userDrawn="1"/>
        </p:nvPicPr>
        <p:blipFill>
          <a:blip r:embed="rId3" cstate="print"/>
          <a:srcRect/>
          <a:stretch>
            <a:fillRect/>
          </a:stretch>
        </p:blipFill>
        <p:spPr bwMode="auto">
          <a:xfrm>
            <a:off x="3059" y="6524"/>
            <a:ext cx="1743737" cy="658613"/>
          </a:xfrm>
          <a:prstGeom prst="flowChartPunchedTape">
            <a:avLst/>
          </a:prstGeom>
          <a:noFill/>
          <a:ln w="9525">
            <a:noFill/>
            <a:miter lim="800000"/>
            <a:headEnd/>
            <a:tailEnd/>
          </a:ln>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7C026D6-32C7-40AA-94B2-FF24E2C93700}" type="datetimeFigureOut">
              <a:rPr lang="zh-CN" altLang="en-US" smtClean="0"/>
              <a:pPr/>
              <a:t>2021/7/24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7C026D6-32C7-40AA-94B2-FF24E2C93700}" type="datetimeFigureOut">
              <a:rPr lang="zh-CN" altLang="en-US" smtClean="0"/>
              <a:pPr/>
              <a:t>2021/7/24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C026D6-32C7-40AA-94B2-FF24E2C93700}" type="datetimeFigureOut">
              <a:rPr lang="zh-CN" altLang="en-US" smtClean="0"/>
              <a:pPr/>
              <a:t>2021/7/24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C026D6-32C7-40AA-94B2-FF24E2C93700}" type="datetimeFigureOut">
              <a:rPr lang="zh-CN" altLang="en-US" smtClean="0"/>
              <a:pPr/>
              <a:t>2021/7/24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242F4C2-C112-4752-9995-957008EAAC61}" type="datetimeFigureOut">
              <a:rPr lang="zh-CN" altLang="en-US" smtClean="0"/>
              <a:pPr/>
              <a:t>2021/7/24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242F4C2-C112-4752-9995-957008EAAC61}" type="datetimeFigureOut">
              <a:rPr lang="zh-CN" altLang="en-US" smtClean="0"/>
              <a:pPr/>
              <a:t>2021/7/24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242F4C2-C112-4752-9995-957008EAAC61}" type="datetimeFigureOut">
              <a:rPr lang="zh-CN" altLang="en-US" smtClean="0"/>
              <a:pPr/>
              <a:t>2021/7/24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242F4C2-C112-4752-9995-957008EAAC61}" type="datetimeFigureOut">
              <a:rPr lang="zh-CN" altLang="en-US" smtClean="0"/>
              <a:pPr/>
              <a:t>2021/7/24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242F4C2-C112-4752-9995-957008EAAC61}" type="datetimeFigureOut">
              <a:rPr lang="zh-CN" altLang="en-US" smtClean="0"/>
              <a:pPr/>
              <a:t>2021/7/24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42F4C2-C112-4752-9995-957008EAAC61}" type="datetimeFigureOut">
              <a:rPr lang="zh-CN" altLang="en-US" smtClean="0"/>
              <a:pPr/>
              <a:t>2021/7/24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242F4C2-C112-4752-9995-957008EAAC61}" type="datetimeFigureOut">
              <a:rPr lang="zh-CN" altLang="en-US" smtClean="0"/>
              <a:pPr/>
              <a:t>2021/7/24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242F4C2-C112-4752-9995-957008EAAC61}" type="datetimeFigureOut">
              <a:rPr lang="zh-CN" altLang="en-US" smtClean="0"/>
              <a:pPr/>
              <a:t>2021/7/24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242F4C2-C112-4752-9995-957008EAAC61}" type="datetimeFigureOut">
              <a:rPr lang="zh-CN" altLang="en-US" smtClean="0"/>
              <a:pPr/>
              <a:t>2021/7/24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242F4C2-C112-4752-9995-957008EAAC61}" type="datetimeFigureOut">
              <a:rPr lang="zh-CN" altLang="en-US" smtClean="0"/>
              <a:pPr/>
              <a:t>2021/7/24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242F4C2-C112-4752-9995-957008EAAC61}" type="datetimeFigureOut">
              <a:rPr lang="zh-CN" altLang="en-US" smtClean="0"/>
              <a:pPr/>
              <a:t>2021/7/24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2021/7/24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0" y="2828145"/>
            <a:ext cx="9144000" cy="2266378"/>
          </a:xfrm>
          <a:prstGeom prst="rect">
            <a:avLst/>
          </a:prstGeom>
          <a:noFill/>
          <a:ln w="9525">
            <a:noFill/>
            <a:miter lim="800000"/>
            <a:headEnd/>
            <a:tailEnd/>
          </a:ln>
        </p:spPr>
      </p:pic>
      <p:pic>
        <p:nvPicPr>
          <p:cNvPr id="8" name="Picture 2" descr="E:\部门工作\中国核协LOGO.png"/>
          <p:cNvPicPr>
            <a:picLocks noChangeAspect="1" noChangeArrowheads="1"/>
          </p:cNvPicPr>
          <p:nvPr userDrawn="1"/>
        </p:nvPicPr>
        <p:blipFill>
          <a:blip r:embed="rId3" cstate="print"/>
          <a:srcRect/>
          <a:stretch>
            <a:fillRect/>
          </a:stretch>
        </p:blipFill>
        <p:spPr bwMode="auto">
          <a:xfrm>
            <a:off x="7524328" y="78705"/>
            <a:ext cx="1552353" cy="613991"/>
          </a:xfrm>
          <a:prstGeom prst="rect">
            <a:avLst/>
          </a:prstGeom>
          <a:noFill/>
        </p:spPr>
      </p:pic>
      <p:sp>
        <p:nvSpPr>
          <p:cNvPr id="9" name="TextBox 3"/>
          <p:cNvSpPr txBox="1"/>
          <p:nvPr userDrawn="1"/>
        </p:nvSpPr>
        <p:spPr>
          <a:xfrm>
            <a:off x="2514675" y="1412776"/>
            <a:ext cx="3713509" cy="1261884"/>
          </a:xfrm>
          <a:prstGeom prst="rect">
            <a:avLst/>
          </a:prstGeom>
          <a:noFill/>
          <a:ln w="9525">
            <a:noFill/>
          </a:ln>
        </p:spPr>
        <p:txBody>
          <a:bodyPr wrap="square">
            <a:spAutoFit/>
          </a:bodyPr>
          <a:lstStyle/>
          <a:p>
            <a:pPr lvl="0" algn="ctr" eaLnBrk="1" hangingPunct="1"/>
            <a:r>
              <a:rPr lang="zh-CN" altLang="en-US" sz="3800" b="1" dirty="0">
                <a:solidFill>
                  <a:srgbClr val="0A2D88"/>
                </a:solidFill>
                <a:latin typeface="Arial" panose="020B0604020202020204" pitchFamily="34" charset="0"/>
                <a:ea typeface="微软雅黑" panose="020B0503020204020204" charset="-122"/>
              </a:rPr>
              <a:t>谢 谢！</a:t>
            </a:r>
            <a:endParaRPr lang="en-US" altLang="zh-CN" sz="3800" b="1" dirty="0">
              <a:solidFill>
                <a:srgbClr val="0A2D88"/>
              </a:solidFill>
              <a:latin typeface="Arial" panose="020B0604020202020204" pitchFamily="34" charset="0"/>
              <a:ea typeface="微软雅黑" panose="020B0503020204020204" charset="-122"/>
            </a:endParaRPr>
          </a:p>
          <a:p>
            <a:pPr lvl="0" algn="ctr" eaLnBrk="1" hangingPunct="1"/>
            <a:r>
              <a:rPr lang="en-US" altLang="zh-CN" sz="3800" b="1" dirty="0">
                <a:solidFill>
                  <a:srgbClr val="0A2D88"/>
                </a:solidFill>
                <a:latin typeface="Arial" panose="020B0604020202020204" pitchFamily="34" charset="0"/>
                <a:ea typeface="微软雅黑" panose="020B0503020204020204" charset="-122"/>
              </a:rPr>
              <a:t>THANK YOU !</a:t>
            </a:r>
            <a:endParaRPr lang="zh-CN" altLang="en-US" sz="3800" dirty="0">
              <a:solidFill>
                <a:srgbClr val="0A2D88"/>
              </a:solidFill>
              <a:latin typeface="Arial" panose="020B0604020202020204" pitchFamily="34" charset="0"/>
              <a:ea typeface="微软雅黑" panose="020B050302020402020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8" name="Picture 2" descr="E:\部门工作\中国核协LOGO.png"/>
          <p:cNvPicPr>
            <a:picLocks noChangeAspect="1" noChangeArrowheads="1"/>
          </p:cNvPicPr>
          <p:nvPr userDrawn="1"/>
        </p:nvPicPr>
        <p:blipFill>
          <a:blip r:embed="rId3" cstate="print"/>
          <a:srcRect/>
          <a:stretch>
            <a:fillRect/>
          </a:stretch>
        </p:blipFill>
        <p:spPr bwMode="auto">
          <a:xfrm>
            <a:off x="7524328" y="78705"/>
            <a:ext cx="1552353" cy="613991"/>
          </a:xfrm>
          <a:prstGeom prst="rect">
            <a:avLst/>
          </a:prstGeom>
          <a:noFill/>
        </p:spPr>
      </p:pic>
      <p:sp>
        <p:nvSpPr>
          <p:cNvPr id="9" name="TextBox 3"/>
          <p:cNvSpPr txBox="1"/>
          <p:nvPr userDrawn="1"/>
        </p:nvSpPr>
        <p:spPr>
          <a:xfrm>
            <a:off x="2514675" y="1412776"/>
            <a:ext cx="3713509" cy="1261884"/>
          </a:xfrm>
          <a:prstGeom prst="rect">
            <a:avLst/>
          </a:prstGeom>
          <a:noFill/>
          <a:ln w="9525">
            <a:noFill/>
          </a:ln>
        </p:spPr>
        <p:txBody>
          <a:bodyPr wrap="square">
            <a:spAutoFit/>
          </a:bodyPr>
          <a:lstStyle/>
          <a:p>
            <a:pPr lvl="0" algn="ctr" eaLnBrk="1" hangingPunct="1"/>
            <a:r>
              <a:rPr lang="zh-CN" altLang="en-US" sz="3800" b="1" dirty="0">
                <a:solidFill>
                  <a:srgbClr val="0A2D88"/>
                </a:solidFill>
                <a:latin typeface="Arial" panose="020B0604020202020204" pitchFamily="34" charset="0"/>
                <a:ea typeface="微软雅黑" panose="020B0503020204020204" charset="-122"/>
              </a:rPr>
              <a:t>谢 谢！</a:t>
            </a:r>
            <a:endParaRPr lang="en-US" altLang="zh-CN" sz="3800" b="1" dirty="0">
              <a:solidFill>
                <a:srgbClr val="0A2D88"/>
              </a:solidFill>
              <a:latin typeface="Arial" panose="020B0604020202020204" pitchFamily="34" charset="0"/>
              <a:ea typeface="微软雅黑" panose="020B0503020204020204" charset="-122"/>
            </a:endParaRPr>
          </a:p>
          <a:p>
            <a:pPr lvl="0" algn="ctr" eaLnBrk="1" hangingPunct="1"/>
            <a:r>
              <a:rPr lang="en-US" altLang="zh-CN" sz="3800" b="1" dirty="0">
                <a:solidFill>
                  <a:srgbClr val="0A2D88"/>
                </a:solidFill>
                <a:latin typeface="Arial" panose="020B0604020202020204" pitchFamily="34" charset="0"/>
                <a:ea typeface="微软雅黑" panose="020B0503020204020204" charset="-122"/>
              </a:rPr>
              <a:t>THANK YOU !</a:t>
            </a:r>
            <a:endParaRPr lang="zh-CN" altLang="en-US" sz="3800" dirty="0">
              <a:solidFill>
                <a:srgbClr val="0A2D88"/>
              </a:solidFill>
              <a:latin typeface="Arial" panose="020B0604020202020204" pitchFamily="34" charset="0"/>
              <a:ea typeface="微软雅黑" panose="020B0503020204020204" charset="-122"/>
            </a:endParaRPr>
          </a:p>
        </p:txBody>
      </p:sp>
      <p:grpSp>
        <p:nvGrpSpPr>
          <p:cNvPr id="5" name="组合 4"/>
          <p:cNvGrpSpPr/>
          <p:nvPr userDrawn="1"/>
        </p:nvGrpSpPr>
        <p:grpSpPr>
          <a:xfrm>
            <a:off x="0" y="2708920"/>
            <a:ext cx="9144000" cy="1728192"/>
            <a:chOff x="0" y="2760451"/>
            <a:chExt cx="12192000" cy="2174415"/>
          </a:xfrm>
        </p:grpSpPr>
        <p:sp>
          <p:nvSpPr>
            <p:cNvPr id="6" name="矩形 5"/>
            <p:cNvSpPr/>
            <p:nvPr/>
          </p:nvSpPr>
          <p:spPr>
            <a:xfrm>
              <a:off x="0" y="2760452"/>
              <a:ext cx="12192000" cy="2147962"/>
            </a:xfrm>
            <a:prstGeom prst="rect">
              <a:avLst/>
            </a:prstGeom>
            <a:pattFill prst="nar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4" cstate="print">
              <a:extLst>
                <a:ext uri="{28A0092B-C50C-407E-A947-70E740481C1C}">
                  <a14:useLocalDpi xmlns="" xmlns:a14="http://schemas.microsoft.com/office/drawing/2010/main" val="0"/>
                </a:ext>
              </a:extLst>
            </a:blip>
            <a:srcRect t="4650"/>
            <a:stretch>
              <a:fillRect/>
            </a:stretch>
          </p:blipFill>
          <p:spPr>
            <a:xfrm>
              <a:off x="9257778" y="2775047"/>
              <a:ext cx="2874755" cy="2141818"/>
            </a:xfrm>
            <a:prstGeom prst="rect">
              <a:avLst/>
            </a:prstGeom>
            <a:scene3d>
              <a:camera prst="orthographicFront"/>
              <a:lightRig rig="threePt" dir="t"/>
            </a:scene3d>
            <a:sp3d>
              <a:bevelT/>
            </a:sp3d>
          </p:spPr>
        </p:pic>
        <p:pic>
          <p:nvPicPr>
            <p:cNvPr id="10" name="图片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230469" y="2760452"/>
              <a:ext cx="2817005" cy="2147962"/>
            </a:xfrm>
            <a:prstGeom prst="rect">
              <a:avLst/>
            </a:prstGeom>
            <a:scene3d>
              <a:camera prst="orthographicFront"/>
              <a:lightRig rig="threePt" dir="t"/>
            </a:scene3d>
            <a:sp3d>
              <a:bevelT/>
            </a:sp3d>
          </p:spPr>
        </p:pic>
        <p:pic>
          <p:nvPicPr>
            <p:cNvPr id="11" name="PA-图片 5"/>
            <p:cNvPicPr/>
            <p:nvPr>
              <p:custDataLst>
                <p:tags r:id="rId1"/>
              </p:custDataLst>
            </p:nvPr>
          </p:nvPicPr>
          <p:blipFill>
            <a:blip r:embed="rId6" cstate="print">
              <a:extLst>
                <a:ext uri="{28A0092B-C50C-407E-A947-70E740481C1C}">
                  <a14:useLocalDpi xmlns="" xmlns:a14="http://schemas.microsoft.com/office/drawing/2010/main" val="0"/>
                </a:ext>
              </a:extLst>
            </a:blip>
            <a:stretch>
              <a:fillRect/>
            </a:stretch>
          </p:blipFill>
          <p:spPr>
            <a:xfrm>
              <a:off x="59467" y="2771340"/>
              <a:ext cx="2963689" cy="2121995"/>
            </a:xfrm>
            <a:prstGeom prst="rect">
              <a:avLst/>
            </a:prstGeom>
          </p:spPr>
        </p:pic>
        <p:pic>
          <p:nvPicPr>
            <p:cNvPr id="12" name="图片 1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233460" y="2760451"/>
              <a:ext cx="2786705" cy="2174415"/>
            </a:xfrm>
            <a:prstGeom prst="rect">
              <a:avLst/>
            </a:prstGeom>
          </p:spPr>
        </p:pic>
      </p:grpSp>
      <p:sp>
        <p:nvSpPr>
          <p:cNvPr id="13" name="TextBox 12"/>
          <p:cNvSpPr txBox="1"/>
          <p:nvPr userDrawn="1"/>
        </p:nvSpPr>
        <p:spPr>
          <a:xfrm>
            <a:off x="1599121" y="4581127"/>
            <a:ext cx="5544616" cy="677108"/>
          </a:xfrm>
          <a:prstGeom prst="rect">
            <a:avLst/>
          </a:prstGeom>
          <a:noFill/>
        </p:spPr>
        <p:txBody>
          <a:bodyPr wrap="square" rtlCol="0">
            <a:spAutoFit/>
          </a:bodyPr>
          <a:lstStyle/>
          <a:p>
            <a:pPr algn="ctr"/>
            <a:r>
              <a:rPr lang="zh-CN" altLang="en-US" sz="3800" b="1" dirty="0">
                <a:solidFill>
                  <a:srgbClr val="002060"/>
                </a:solidFill>
                <a:latin typeface="华文楷体" panose="02010600040101010101" pitchFamily="2" charset="-122"/>
                <a:ea typeface="华文楷体" panose="02010600040101010101" pitchFamily="2" charset="-122"/>
              </a:rPr>
              <a:t>服务  创新  共享  卓越</a:t>
            </a:r>
          </a:p>
        </p:txBody>
      </p:sp>
      <p:pic>
        <p:nvPicPr>
          <p:cNvPr id="14" name="Picture 4"/>
          <p:cNvPicPr>
            <a:picLocks noChangeAspect="1" noChangeArrowheads="1"/>
          </p:cNvPicPr>
          <p:nvPr userDrawn="1"/>
        </p:nvPicPr>
        <p:blipFill>
          <a:blip r:embed="rId8" cstate="print"/>
          <a:srcRect/>
          <a:stretch>
            <a:fillRect/>
          </a:stretch>
        </p:blipFill>
        <p:spPr bwMode="auto">
          <a:xfrm>
            <a:off x="91959" y="44624"/>
            <a:ext cx="1743737" cy="658613"/>
          </a:xfrm>
          <a:prstGeom prst="flowChartPunchedTape">
            <a:avLst/>
          </a:prstGeom>
          <a:noFill/>
          <a:ln w="9525">
            <a:noFill/>
            <a:miter lim="800000"/>
            <a:headEnd/>
            <a:tailEnd/>
          </a:ln>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2021/7/24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8.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2021/7/24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026D6-32C7-40AA-94B2-FF24E2C93700}" type="datetimeFigureOut">
              <a:rPr lang="zh-CN" altLang="en-US" smtClean="0"/>
              <a:pPr/>
              <a:t>2021/7/24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DCA39-913E-442C-A4ED-E1A7E2AE7FE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2F4C2-C112-4752-9995-957008EAAC61}" type="datetimeFigureOut">
              <a:rPr lang="zh-CN" altLang="en-US" smtClean="0"/>
              <a:pPr/>
              <a:t>2021/7/24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196B8-FDF8-4837-A5CF-42ED6370E6A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Text Box 4"/>
          <p:cNvSpPr txBox="1">
            <a:spLocks noChangeArrowheads="1"/>
          </p:cNvSpPr>
          <p:nvPr userDrawn="1"/>
        </p:nvSpPr>
        <p:spPr bwMode="auto">
          <a:xfrm>
            <a:off x="4156075" y="6446838"/>
            <a:ext cx="2714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00AAE8"/>
                </a:solidFill>
                <a:latin typeface="Arial" panose="020B0604020202020204" pitchFamily="34" charset="0"/>
                <a:ea typeface="方正兰亭大黑_GBK" pitchFamily="2" charset="-122"/>
              </a:defRPr>
            </a:lvl1pPr>
            <a:lvl2pPr marL="742950" indent="-285750" eaLnBrk="0" hangingPunct="0">
              <a:defRPr sz="1600">
                <a:solidFill>
                  <a:srgbClr val="00AAE8"/>
                </a:solidFill>
                <a:latin typeface="Arial" panose="020B0604020202020204" pitchFamily="34" charset="0"/>
                <a:ea typeface="方正兰亭大黑_GBK" pitchFamily="2" charset="-122"/>
              </a:defRPr>
            </a:lvl2pPr>
            <a:lvl3pPr marL="1143000" indent="-228600" eaLnBrk="0" hangingPunct="0">
              <a:defRPr sz="1600">
                <a:solidFill>
                  <a:srgbClr val="00AAE8"/>
                </a:solidFill>
                <a:latin typeface="Arial" panose="020B0604020202020204" pitchFamily="34" charset="0"/>
                <a:ea typeface="方正兰亭大黑_GBK" pitchFamily="2" charset="-122"/>
              </a:defRPr>
            </a:lvl3pPr>
            <a:lvl4pPr marL="1600200" indent="-228600" eaLnBrk="0" hangingPunct="0">
              <a:defRPr sz="1600">
                <a:solidFill>
                  <a:srgbClr val="00AAE8"/>
                </a:solidFill>
                <a:latin typeface="Arial" panose="020B0604020202020204" pitchFamily="34" charset="0"/>
                <a:ea typeface="方正兰亭大黑_GBK" pitchFamily="2" charset="-122"/>
              </a:defRPr>
            </a:lvl4pPr>
            <a:lvl5pPr marL="2057400" indent="-228600" eaLnBrk="0" hangingPunct="0">
              <a:defRPr sz="1600">
                <a:solidFill>
                  <a:srgbClr val="00AAE8"/>
                </a:solidFill>
                <a:latin typeface="Arial" panose="020B0604020202020204"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9pPr>
          </a:lstStyle>
          <a:p>
            <a:pPr eaLnBrk="1" fontAlgn="base" hangingPunct="1">
              <a:spcBef>
                <a:spcPct val="0"/>
              </a:spcBef>
              <a:spcAft>
                <a:spcPct val="0"/>
              </a:spcAft>
              <a:defRPr/>
            </a:pPr>
            <a:r>
              <a:rPr lang="zh-CN" altLang="en-US" sz="1800">
                <a:solidFill>
                  <a:srgbClr val="808080"/>
                </a:solidFill>
                <a:ea typeface="宋体" panose="02010600030101010101" pitchFamily="2" charset="-122"/>
              </a:rPr>
              <a:t>*</a:t>
            </a:r>
          </a:p>
        </p:txBody>
      </p:sp>
      <p:grpSp>
        <p:nvGrpSpPr>
          <p:cNvPr id="3075" name="Group 20"/>
          <p:cNvGrpSpPr/>
          <p:nvPr userDrawn="1"/>
        </p:nvGrpSpPr>
        <p:grpSpPr bwMode="auto">
          <a:xfrm>
            <a:off x="107950" y="44450"/>
            <a:ext cx="9039225" cy="6789738"/>
            <a:chOff x="68" y="28"/>
            <a:chExt cx="5694" cy="4277"/>
          </a:xfrm>
        </p:grpSpPr>
        <p:pic>
          <p:nvPicPr>
            <p:cNvPr id="3076" name="Picture 2" descr="04"/>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l="56416" t="37645" b="34328"/>
            <a:stretch>
              <a:fillRect/>
            </a:stretch>
          </p:blipFill>
          <p:spPr bwMode="auto">
            <a:xfrm>
              <a:off x="132" y="3983"/>
              <a:ext cx="1342" cy="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7" name="Text Box 3"/>
            <p:cNvSpPr txBox="1">
              <a:spLocks noChangeArrowheads="1"/>
            </p:cNvSpPr>
            <p:nvPr userDrawn="1"/>
          </p:nvSpPr>
          <p:spPr bwMode="auto">
            <a:xfrm>
              <a:off x="2698" y="4091"/>
              <a:ext cx="3045"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00AAE8"/>
                  </a:solidFill>
                  <a:latin typeface="Arial" panose="020B0604020202020204" pitchFamily="34" charset="0"/>
                  <a:ea typeface="方正兰亭大黑_GBK" pitchFamily="2" charset="-122"/>
                </a:defRPr>
              </a:lvl1pPr>
              <a:lvl2pPr marL="742950" indent="-285750" eaLnBrk="0" hangingPunct="0">
                <a:defRPr sz="1600">
                  <a:solidFill>
                    <a:srgbClr val="00AAE8"/>
                  </a:solidFill>
                  <a:latin typeface="Arial" panose="020B0604020202020204" pitchFamily="34" charset="0"/>
                  <a:ea typeface="方正兰亭大黑_GBK" pitchFamily="2" charset="-122"/>
                </a:defRPr>
              </a:lvl2pPr>
              <a:lvl3pPr marL="1143000" indent="-228600" eaLnBrk="0" hangingPunct="0">
                <a:defRPr sz="1600">
                  <a:solidFill>
                    <a:srgbClr val="00AAE8"/>
                  </a:solidFill>
                  <a:latin typeface="Arial" panose="020B0604020202020204" pitchFamily="34" charset="0"/>
                  <a:ea typeface="方正兰亭大黑_GBK" pitchFamily="2" charset="-122"/>
                </a:defRPr>
              </a:lvl3pPr>
              <a:lvl4pPr marL="1600200" indent="-228600" eaLnBrk="0" hangingPunct="0">
                <a:defRPr sz="1600">
                  <a:solidFill>
                    <a:srgbClr val="00AAE8"/>
                  </a:solidFill>
                  <a:latin typeface="Arial" panose="020B0604020202020204" pitchFamily="34" charset="0"/>
                  <a:ea typeface="方正兰亭大黑_GBK" pitchFamily="2" charset="-122"/>
                </a:defRPr>
              </a:lvl4pPr>
              <a:lvl5pPr marL="2057400" indent="-228600" eaLnBrk="0" hangingPunct="0">
                <a:defRPr sz="1600">
                  <a:solidFill>
                    <a:srgbClr val="00AAE8"/>
                  </a:solidFill>
                  <a:latin typeface="Arial" panose="020B0604020202020204"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9pPr>
            </a:lstStyle>
            <a:p>
              <a:pPr eaLnBrk="1" fontAlgn="base" hangingPunct="1">
                <a:spcBef>
                  <a:spcPct val="0"/>
                </a:spcBef>
                <a:spcAft>
                  <a:spcPct val="0"/>
                </a:spcAft>
                <a:defRPr/>
              </a:pPr>
              <a:r>
                <a:rPr lang="zh-CN" altLang="en-US" sz="800">
                  <a:solidFill>
                    <a:srgbClr val="808080"/>
                  </a:solidFill>
                  <a:latin typeface="华文细黑" panose="02010600040101010101" pitchFamily="2" charset="-122"/>
                  <a:ea typeface="黑体" panose="02010609060101010101" charset="-122"/>
                </a:rPr>
                <a:t>此文件版权归中广核核电运营有限公司所有，未经许可任何单位或个人不得复制、翻印，违者必究！</a:t>
              </a:r>
            </a:p>
          </p:txBody>
        </p:sp>
        <p:grpSp>
          <p:nvGrpSpPr>
            <p:cNvPr id="3078" name="Group 5"/>
            <p:cNvGrpSpPr/>
            <p:nvPr userDrawn="1"/>
          </p:nvGrpSpPr>
          <p:grpSpPr bwMode="auto">
            <a:xfrm>
              <a:off x="386" y="1393"/>
              <a:ext cx="5375" cy="1846"/>
              <a:chOff x="0" y="0"/>
              <a:chExt cx="13438" cy="4614"/>
            </a:xfrm>
          </p:grpSpPr>
          <p:sp>
            <p:nvSpPr>
              <p:cNvPr id="3085" name="AutoShape 6"/>
              <p:cNvSpPr>
                <a:spLocks noChangeArrowheads="1"/>
              </p:cNvSpPr>
              <p:nvPr userDrawn="1"/>
            </p:nvSpPr>
            <p:spPr bwMode="auto">
              <a:xfrm>
                <a:off x="0" y="0"/>
                <a:ext cx="13393" cy="4614"/>
              </a:xfrm>
              <a:prstGeom prst="flowChartAlternateProcess">
                <a:avLst/>
              </a:prstGeom>
              <a:solidFill>
                <a:srgbClr val="004A86"/>
              </a:solidFill>
              <a:ln w="9525">
                <a:solidFill>
                  <a:srgbClr val="004A86"/>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eaLnBrk="0" hangingPunct="0">
                  <a:defRPr sz="1600">
                    <a:solidFill>
                      <a:srgbClr val="00AAE8"/>
                    </a:solidFill>
                    <a:latin typeface="Arial" panose="020B0604020202020204" pitchFamily="34" charset="0"/>
                    <a:ea typeface="方正兰亭大黑_GBK" pitchFamily="2" charset="-122"/>
                  </a:defRPr>
                </a:lvl1pPr>
                <a:lvl2pPr marL="742950" indent="-285750" eaLnBrk="0" hangingPunct="0">
                  <a:defRPr sz="1600">
                    <a:solidFill>
                      <a:srgbClr val="00AAE8"/>
                    </a:solidFill>
                    <a:latin typeface="Arial" panose="020B0604020202020204" pitchFamily="34" charset="0"/>
                    <a:ea typeface="方正兰亭大黑_GBK" pitchFamily="2" charset="-122"/>
                  </a:defRPr>
                </a:lvl2pPr>
                <a:lvl3pPr marL="1143000" indent="-228600" eaLnBrk="0" hangingPunct="0">
                  <a:defRPr sz="1600">
                    <a:solidFill>
                      <a:srgbClr val="00AAE8"/>
                    </a:solidFill>
                    <a:latin typeface="Arial" panose="020B0604020202020204" pitchFamily="34" charset="0"/>
                    <a:ea typeface="方正兰亭大黑_GBK" pitchFamily="2" charset="-122"/>
                  </a:defRPr>
                </a:lvl3pPr>
                <a:lvl4pPr marL="1600200" indent="-228600" eaLnBrk="0" hangingPunct="0">
                  <a:defRPr sz="1600">
                    <a:solidFill>
                      <a:srgbClr val="00AAE8"/>
                    </a:solidFill>
                    <a:latin typeface="Arial" panose="020B0604020202020204" pitchFamily="34" charset="0"/>
                    <a:ea typeface="方正兰亭大黑_GBK" pitchFamily="2" charset="-122"/>
                  </a:defRPr>
                </a:lvl4pPr>
                <a:lvl5pPr marL="2057400" indent="-228600" eaLnBrk="0" hangingPunct="0">
                  <a:defRPr sz="1600">
                    <a:solidFill>
                      <a:srgbClr val="00AAE8"/>
                    </a:solidFill>
                    <a:latin typeface="Arial" panose="020B0604020202020204"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9pPr>
              </a:lstStyle>
              <a:p>
                <a:pPr eaLnBrk="1" fontAlgn="base" hangingPunct="1">
                  <a:spcBef>
                    <a:spcPct val="0"/>
                  </a:spcBef>
                  <a:spcAft>
                    <a:spcPct val="0"/>
                  </a:spcAft>
                  <a:defRPr/>
                </a:pPr>
                <a:endParaRPr lang="zh-CN" altLang="en-US"/>
              </a:p>
            </p:txBody>
          </p:sp>
          <p:sp>
            <p:nvSpPr>
              <p:cNvPr id="3086" name="Rectangle 7"/>
              <p:cNvSpPr>
                <a:spLocks noChangeArrowheads="1"/>
              </p:cNvSpPr>
              <p:nvPr userDrawn="1"/>
            </p:nvSpPr>
            <p:spPr bwMode="auto">
              <a:xfrm>
                <a:off x="11998" y="0"/>
                <a:ext cx="1440" cy="4614"/>
              </a:xfrm>
              <a:prstGeom prst="rect">
                <a:avLst/>
              </a:prstGeom>
              <a:solidFill>
                <a:srgbClr val="004A86"/>
              </a:solidFill>
              <a:ln w="9525">
                <a:solidFill>
                  <a:srgbClr val="004A86"/>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eaLnBrk="0" hangingPunct="0">
                  <a:defRPr sz="1600">
                    <a:solidFill>
                      <a:srgbClr val="00AAE8"/>
                    </a:solidFill>
                    <a:latin typeface="Arial" panose="020B0604020202020204" pitchFamily="34" charset="0"/>
                    <a:ea typeface="方正兰亭大黑_GBK" pitchFamily="2" charset="-122"/>
                  </a:defRPr>
                </a:lvl1pPr>
                <a:lvl2pPr marL="742950" indent="-285750" eaLnBrk="0" hangingPunct="0">
                  <a:defRPr sz="1600">
                    <a:solidFill>
                      <a:srgbClr val="00AAE8"/>
                    </a:solidFill>
                    <a:latin typeface="Arial" panose="020B0604020202020204" pitchFamily="34" charset="0"/>
                    <a:ea typeface="方正兰亭大黑_GBK" pitchFamily="2" charset="-122"/>
                  </a:defRPr>
                </a:lvl2pPr>
                <a:lvl3pPr marL="1143000" indent="-228600" eaLnBrk="0" hangingPunct="0">
                  <a:defRPr sz="1600">
                    <a:solidFill>
                      <a:srgbClr val="00AAE8"/>
                    </a:solidFill>
                    <a:latin typeface="Arial" panose="020B0604020202020204" pitchFamily="34" charset="0"/>
                    <a:ea typeface="方正兰亭大黑_GBK" pitchFamily="2" charset="-122"/>
                  </a:defRPr>
                </a:lvl3pPr>
                <a:lvl4pPr marL="1600200" indent="-228600" eaLnBrk="0" hangingPunct="0">
                  <a:defRPr sz="1600">
                    <a:solidFill>
                      <a:srgbClr val="00AAE8"/>
                    </a:solidFill>
                    <a:latin typeface="Arial" panose="020B0604020202020204" pitchFamily="34" charset="0"/>
                    <a:ea typeface="方正兰亭大黑_GBK" pitchFamily="2" charset="-122"/>
                  </a:defRPr>
                </a:lvl4pPr>
                <a:lvl5pPr marL="2057400" indent="-228600" eaLnBrk="0" hangingPunct="0">
                  <a:defRPr sz="1600">
                    <a:solidFill>
                      <a:srgbClr val="00AAE8"/>
                    </a:solidFill>
                    <a:latin typeface="Arial" panose="020B0604020202020204"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9pPr>
              </a:lstStyle>
              <a:p>
                <a:pPr eaLnBrk="1" fontAlgn="base" hangingPunct="1">
                  <a:spcBef>
                    <a:spcPct val="0"/>
                  </a:spcBef>
                  <a:spcAft>
                    <a:spcPct val="0"/>
                  </a:spcAft>
                  <a:defRPr/>
                </a:pPr>
                <a:endParaRPr lang="zh-CN" altLang="en-US"/>
              </a:p>
            </p:txBody>
          </p:sp>
        </p:grpSp>
        <p:grpSp>
          <p:nvGrpSpPr>
            <p:cNvPr id="3079" name="Group 14"/>
            <p:cNvGrpSpPr/>
            <p:nvPr userDrawn="1"/>
          </p:nvGrpSpPr>
          <p:grpSpPr bwMode="auto">
            <a:xfrm>
              <a:off x="68" y="28"/>
              <a:ext cx="5694" cy="389"/>
              <a:chOff x="68" y="28"/>
              <a:chExt cx="5694" cy="389"/>
            </a:xfrm>
          </p:grpSpPr>
          <p:pic>
            <p:nvPicPr>
              <p:cNvPr id="3080" name="Picture 15" descr="04"/>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l="-1537" t="39009" r="67615" b="30505"/>
              <a:stretch>
                <a:fillRect/>
              </a:stretch>
            </p:blipFill>
            <p:spPr bwMode="auto">
              <a:xfrm>
                <a:off x="68" y="28"/>
                <a:ext cx="1295" cy="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1" name="Rectangle 16"/>
              <p:cNvSpPr>
                <a:spLocks noChangeArrowheads="1"/>
              </p:cNvSpPr>
              <p:nvPr userDrawn="1"/>
            </p:nvSpPr>
            <p:spPr bwMode="auto">
              <a:xfrm flipV="1">
                <a:off x="68" y="340"/>
                <a:ext cx="5646" cy="27"/>
              </a:xfrm>
              <a:prstGeom prst="rect">
                <a:avLst/>
              </a:prstGeom>
              <a:solidFill>
                <a:srgbClr val="004A86"/>
              </a:solidFill>
              <a:ln w="25400">
                <a:solidFill>
                  <a:srgbClr val="004A86"/>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sz="1600">
                    <a:solidFill>
                      <a:srgbClr val="00AAE8"/>
                    </a:solidFill>
                    <a:latin typeface="Arial" panose="020B0604020202020204" pitchFamily="34" charset="0"/>
                    <a:ea typeface="方正兰亭大黑_GBK" pitchFamily="2" charset="-122"/>
                  </a:defRPr>
                </a:lvl1pPr>
                <a:lvl2pPr marL="742950" indent="-285750" eaLnBrk="0" hangingPunct="0">
                  <a:defRPr sz="1600">
                    <a:solidFill>
                      <a:srgbClr val="00AAE8"/>
                    </a:solidFill>
                    <a:latin typeface="Arial" panose="020B0604020202020204" pitchFamily="34" charset="0"/>
                    <a:ea typeface="方正兰亭大黑_GBK" pitchFamily="2" charset="-122"/>
                  </a:defRPr>
                </a:lvl2pPr>
                <a:lvl3pPr marL="1143000" indent="-228600" eaLnBrk="0" hangingPunct="0">
                  <a:defRPr sz="1600">
                    <a:solidFill>
                      <a:srgbClr val="00AAE8"/>
                    </a:solidFill>
                    <a:latin typeface="Arial" panose="020B0604020202020204" pitchFamily="34" charset="0"/>
                    <a:ea typeface="方正兰亭大黑_GBK" pitchFamily="2" charset="-122"/>
                  </a:defRPr>
                </a:lvl3pPr>
                <a:lvl4pPr marL="1600200" indent="-228600" eaLnBrk="0" hangingPunct="0">
                  <a:defRPr sz="1600">
                    <a:solidFill>
                      <a:srgbClr val="00AAE8"/>
                    </a:solidFill>
                    <a:latin typeface="Arial" panose="020B0604020202020204" pitchFamily="34" charset="0"/>
                    <a:ea typeface="方正兰亭大黑_GBK" pitchFamily="2" charset="-122"/>
                  </a:defRPr>
                </a:lvl4pPr>
                <a:lvl5pPr marL="2057400" indent="-228600" eaLnBrk="0" hangingPunct="0">
                  <a:defRPr sz="1600">
                    <a:solidFill>
                      <a:srgbClr val="00AAE8"/>
                    </a:solidFill>
                    <a:latin typeface="Arial" panose="020B0604020202020204"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9pPr>
              </a:lstStyle>
              <a:p>
                <a:pPr algn="ctr" eaLnBrk="1" fontAlgn="base" hangingPunct="1">
                  <a:spcBef>
                    <a:spcPct val="0"/>
                  </a:spcBef>
                  <a:spcAft>
                    <a:spcPct val="0"/>
                  </a:spcAft>
                  <a:defRPr/>
                </a:pPr>
                <a:endParaRPr lang="zh-CN" altLang="en-US" sz="1800">
                  <a:solidFill>
                    <a:srgbClr val="99CC00"/>
                  </a:solidFill>
                  <a:ea typeface="宋体" panose="02010600030101010101" pitchFamily="2" charset="-122"/>
                </a:endParaRPr>
              </a:p>
            </p:txBody>
          </p:sp>
          <p:sp>
            <p:nvSpPr>
              <p:cNvPr id="3082" name="AutoShape 17"/>
              <p:cNvSpPr>
                <a:spLocks noChangeArrowheads="1"/>
              </p:cNvSpPr>
              <p:nvPr userDrawn="1"/>
            </p:nvSpPr>
            <p:spPr bwMode="auto">
              <a:xfrm flipH="1">
                <a:off x="4445" y="153"/>
                <a:ext cx="275" cy="208"/>
              </a:xfrm>
              <a:prstGeom prst="rtTriangle">
                <a:avLst/>
              </a:prstGeom>
              <a:solidFill>
                <a:srgbClr val="004A86"/>
              </a:solidFill>
              <a:ln w="9525">
                <a:solidFill>
                  <a:srgbClr val="004A86"/>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eaLnBrk="0" hangingPunct="0">
                  <a:defRPr sz="1600">
                    <a:solidFill>
                      <a:srgbClr val="00AAE8"/>
                    </a:solidFill>
                    <a:latin typeface="Arial" panose="020B0604020202020204" pitchFamily="34" charset="0"/>
                    <a:ea typeface="方正兰亭大黑_GBK" pitchFamily="2" charset="-122"/>
                  </a:defRPr>
                </a:lvl1pPr>
                <a:lvl2pPr marL="742950" indent="-285750" eaLnBrk="0" hangingPunct="0">
                  <a:defRPr sz="1600">
                    <a:solidFill>
                      <a:srgbClr val="00AAE8"/>
                    </a:solidFill>
                    <a:latin typeface="Arial" panose="020B0604020202020204" pitchFamily="34" charset="0"/>
                    <a:ea typeface="方正兰亭大黑_GBK" pitchFamily="2" charset="-122"/>
                  </a:defRPr>
                </a:lvl2pPr>
                <a:lvl3pPr marL="1143000" indent="-228600" eaLnBrk="0" hangingPunct="0">
                  <a:defRPr sz="1600">
                    <a:solidFill>
                      <a:srgbClr val="00AAE8"/>
                    </a:solidFill>
                    <a:latin typeface="Arial" panose="020B0604020202020204" pitchFamily="34" charset="0"/>
                    <a:ea typeface="方正兰亭大黑_GBK" pitchFamily="2" charset="-122"/>
                  </a:defRPr>
                </a:lvl3pPr>
                <a:lvl4pPr marL="1600200" indent="-228600" eaLnBrk="0" hangingPunct="0">
                  <a:defRPr sz="1600">
                    <a:solidFill>
                      <a:srgbClr val="00AAE8"/>
                    </a:solidFill>
                    <a:latin typeface="Arial" panose="020B0604020202020204" pitchFamily="34" charset="0"/>
                    <a:ea typeface="方正兰亭大黑_GBK" pitchFamily="2" charset="-122"/>
                  </a:defRPr>
                </a:lvl4pPr>
                <a:lvl5pPr marL="2057400" indent="-228600" eaLnBrk="0" hangingPunct="0">
                  <a:defRPr sz="1600">
                    <a:solidFill>
                      <a:srgbClr val="00AAE8"/>
                    </a:solidFill>
                    <a:latin typeface="Arial" panose="020B0604020202020204"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9pPr>
              </a:lstStyle>
              <a:p>
                <a:pPr eaLnBrk="1" fontAlgn="base" hangingPunct="1">
                  <a:spcBef>
                    <a:spcPct val="0"/>
                  </a:spcBef>
                  <a:spcAft>
                    <a:spcPct val="0"/>
                  </a:spcAft>
                  <a:defRPr/>
                </a:pPr>
                <a:endParaRPr lang="zh-CN" altLang="en-US"/>
              </a:p>
            </p:txBody>
          </p:sp>
          <p:sp>
            <p:nvSpPr>
              <p:cNvPr id="3083" name="Text Box 18"/>
              <p:cNvSpPr txBox="1">
                <a:spLocks noChangeArrowheads="1"/>
              </p:cNvSpPr>
              <p:nvPr userDrawn="1"/>
            </p:nvSpPr>
            <p:spPr bwMode="auto">
              <a:xfrm>
                <a:off x="4720" y="150"/>
                <a:ext cx="1042" cy="223"/>
              </a:xfrm>
              <a:prstGeom prst="rect">
                <a:avLst/>
              </a:prstGeom>
              <a:solidFill>
                <a:srgbClr val="004A86"/>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sz="1600">
                    <a:solidFill>
                      <a:srgbClr val="00AAE8"/>
                    </a:solidFill>
                    <a:latin typeface="Arial" panose="020B0604020202020204" pitchFamily="34" charset="0"/>
                    <a:ea typeface="方正兰亭大黑_GBK" pitchFamily="2" charset="-122"/>
                  </a:defRPr>
                </a:lvl1pPr>
                <a:lvl2pPr marL="742950" indent="-285750" eaLnBrk="0" hangingPunct="0">
                  <a:defRPr sz="1600">
                    <a:solidFill>
                      <a:srgbClr val="00AAE8"/>
                    </a:solidFill>
                    <a:latin typeface="Arial" panose="020B0604020202020204" pitchFamily="34" charset="0"/>
                    <a:ea typeface="方正兰亭大黑_GBK" pitchFamily="2" charset="-122"/>
                  </a:defRPr>
                </a:lvl2pPr>
                <a:lvl3pPr marL="1143000" indent="-228600" eaLnBrk="0" hangingPunct="0">
                  <a:defRPr sz="1600">
                    <a:solidFill>
                      <a:srgbClr val="00AAE8"/>
                    </a:solidFill>
                    <a:latin typeface="Arial" panose="020B0604020202020204" pitchFamily="34" charset="0"/>
                    <a:ea typeface="方正兰亭大黑_GBK" pitchFamily="2" charset="-122"/>
                  </a:defRPr>
                </a:lvl3pPr>
                <a:lvl4pPr marL="1600200" indent="-228600" eaLnBrk="0" hangingPunct="0">
                  <a:defRPr sz="1600">
                    <a:solidFill>
                      <a:srgbClr val="00AAE8"/>
                    </a:solidFill>
                    <a:latin typeface="Arial" panose="020B0604020202020204" pitchFamily="34" charset="0"/>
                    <a:ea typeface="方正兰亭大黑_GBK" pitchFamily="2" charset="-122"/>
                  </a:defRPr>
                </a:lvl4pPr>
                <a:lvl5pPr marL="2057400" indent="-228600" eaLnBrk="0" hangingPunct="0">
                  <a:defRPr sz="1600">
                    <a:solidFill>
                      <a:srgbClr val="00AAE8"/>
                    </a:solidFill>
                    <a:latin typeface="Arial" panose="020B0604020202020204"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9pPr>
              </a:lstStyle>
              <a:p>
                <a:pPr algn="ctr" eaLnBrk="1" fontAlgn="base" hangingPunct="1">
                  <a:spcBef>
                    <a:spcPct val="0"/>
                  </a:spcBef>
                  <a:spcAft>
                    <a:spcPct val="0"/>
                  </a:spcAft>
                  <a:defRPr/>
                </a:pPr>
                <a:endParaRPr lang="zh-CN" altLang="en-US" sz="1300">
                  <a:solidFill>
                    <a:srgbClr val="000000"/>
                  </a:solidFill>
                  <a:ea typeface="Adobe 黑体 Std R" pitchFamily="34" charset="-122"/>
                </a:endParaRPr>
              </a:p>
            </p:txBody>
          </p:sp>
          <p:sp>
            <p:nvSpPr>
              <p:cNvPr id="3084" name="Text Box 19"/>
              <p:cNvSpPr txBox="1">
                <a:spLocks noChangeArrowheads="1"/>
              </p:cNvSpPr>
              <p:nvPr userDrawn="1"/>
            </p:nvSpPr>
            <p:spPr bwMode="auto">
              <a:xfrm>
                <a:off x="4765" y="164"/>
                <a:ext cx="927" cy="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00AAE8"/>
                    </a:solidFill>
                    <a:latin typeface="Arial" panose="020B0604020202020204" pitchFamily="34" charset="0"/>
                    <a:ea typeface="方正兰亭大黑_GBK" pitchFamily="2" charset="-122"/>
                  </a:defRPr>
                </a:lvl1pPr>
                <a:lvl2pPr marL="742950" indent="-285750" eaLnBrk="0" hangingPunct="0">
                  <a:defRPr sz="1600">
                    <a:solidFill>
                      <a:srgbClr val="00AAE8"/>
                    </a:solidFill>
                    <a:latin typeface="Arial" panose="020B0604020202020204" pitchFamily="34" charset="0"/>
                    <a:ea typeface="方正兰亭大黑_GBK" pitchFamily="2" charset="-122"/>
                  </a:defRPr>
                </a:lvl2pPr>
                <a:lvl3pPr marL="1143000" indent="-228600" eaLnBrk="0" hangingPunct="0">
                  <a:defRPr sz="1600">
                    <a:solidFill>
                      <a:srgbClr val="00AAE8"/>
                    </a:solidFill>
                    <a:latin typeface="Arial" panose="020B0604020202020204" pitchFamily="34" charset="0"/>
                    <a:ea typeface="方正兰亭大黑_GBK" pitchFamily="2" charset="-122"/>
                  </a:defRPr>
                </a:lvl3pPr>
                <a:lvl4pPr marL="1600200" indent="-228600" eaLnBrk="0" hangingPunct="0">
                  <a:defRPr sz="1600">
                    <a:solidFill>
                      <a:srgbClr val="00AAE8"/>
                    </a:solidFill>
                    <a:latin typeface="Arial" panose="020B0604020202020204" pitchFamily="34" charset="0"/>
                    <a:ea typeface="方正兰亭大黑_GBK" pitchFamily="2" charset="-122"/>
                  </a:defRPr>
                </a:lvl4pPr>
                <a:lvl5pPr marL="2057400" indent="-228600" eaLnBrk="0" hangingPunct="0">
                  <a:defRPr sz="1600">
                    <a:solidFill>
                      <a:srgbClr val="00AAE8"/>
                    </a:solidFill>
                    <a:latin typeface="Arial" panose="020B0604020202020204"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anose="020B0604020202020204" pitchFamily="34" charset="0"/>
                    <a:ea typeface="方正兰亭大黑_GBK" pitchFamily="2" charset="-122"/>
                  </a:defRPr>
                </a:lvl9pPr>
              </a:lstStyle>
              <a:p>
                <a:pPr eaLnBrk="1" fontAlgn="base" hangingPunct="1">
                  <a:spcBef>
                    <a:spcPct val="0"/>
                  </a:spcBef>
                  <a:spcAft>
                    <a:spcPct val="0"/>
                  </a:spcAft>
                  <a:defRPr/>
                </a:pPr>
                <a:r>
                  <a:rPr lang="zh-CN" altLang="en-US" sz="1300">
                    <a:solidFill>
                      <a:srgbClr val="FFFFFF"/>
                    </a:solidFill>
                    <a:ea typeface="Adobe Gothic Std B" charset="-128"/>
                  </a:rPr>
                  <a:t>一次把事情做好</a:t>
                </a:r>
              </a:p>
            </p:txBody>
          </p:sp>
        </p:grpSp>
      </p:gr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348" y="2204864"/>
            <a:ext cx="8136904" cy="829945"/>
          </a:xfrm>
          <a:prstGeom prst="rect">
            <a:avLst/>
          </a:prstGeom>
          <a:noFill/>
        </p:spPr>
        <p:txBody>
          <a:bodyPr wrap="square" rtlCol="0">
            <a:spAutoFit/>
          </a:bodyPr>
          <a:lstStyle/>
          <a:p>
            <a:pPr algn="ctr"/>
            <a:r>
              <a:rPr lang="zh-CN" altLang="en-US" sz="4800" b="1" dirty="0">
                <a:solidFill>
                  <a:schemeClr val="bg1"/>
                </a:solidFill>
                <a:latin typeface="方正粗黑宋简体" panose="02000000000000000000" pitchFamily="2" charset="-122"/>
                <a:ea typeface="方正粗黑宋简体" panose="02000000000000000000" pitchFamily="2" charset="-122"/>
              </a:rPr>
              <a:t>建造质量管理</a:t>
            </a:r>
            <a:r>
              <a:rPr lang="zh-CN" altLang="en-US" sz="4800" b="1" dirty="0" smtClean="0">
                <a:solidFill>
                  <a:schemeClr val="bg1"/>
                </a:solidFill>
                <a:latin typeface="方正粗黑宋简体" panose="02000000000000000000" pitchFamily="2" charset="-122"/>
                <a:ea typeface="方正粗黑宋简体" panose="02000000000000000000" pitchFamily="2" charset="-122"/>
              </a:rPr>
              <a:t>提升篇</a:t>
            </a:r>
            <a:endParaRPr lang="zh-CN" altLang="en-US" sz="4800" b="1" dirty="0">
              <a:solidFill>
                <a:schemeClr val="bg1"/>
              </a:solidFill>
              <a:latin typeface="方正粗黑宋简体" panose="02000000000000000000" pitchFamily="2" charset="-122"/>
              <a:ea typeface="方正粗黑宋简体" panose="02000000000000000000" pitchFamily="2" charset="-122"/>
            </a:endParaRPr>
          </a:p>
        </p:txBody>
      </p:sp>
      <p:sp>
        <p:nvSpPr>
          <p:cNvPr id="3" name="TextBox 2"/>
          <p:cNvSpPr txBox="1"/>
          <p:nvPr/>
        </p:nvSpPr>
        <p:spPr>
          <a:xfrm>
            <a:off x="1187624" y="3687415"/>
            <a:ext cx="6480720" cy="523220"/>
          </a:xfrm>
          <a:prstGeom prst="rect">
            <a:avLst/>
          </a:prstGeom>
          <a:noFill/>
        </p:spPr>
        <p:txBody>
          <a:bodyPr wrap="square" rtlCol="0">
            <a:spAutoFit/>
          </a:bodyPr>
          <a:lstStyle/>
          <a:p>
            <a:pPr algn="ctr"/>
            <a:r>
              <a:rPr lang="zh-CN" altLang="en-US" sz="2800" b="1" dirty="0">
                <a:solidFill>
                  <a:schemeClr val="bg1"/>
                </a:solidFill>
              </a:rPr>
              <a:t>授课人：赵辉</a:t>
            </a:r>
          </a:p>
        </p:txBody>
      </p:sp>
      <p:sp>
        <p:nvSpPr>
          <p:cNvPr id="5" name="圆角矩形 4"/>
          <p:cNvSpPr/>
          <p:nvPr/>
        </p:nvSpPr>
        <p:spPr>
          <a:xfrm>
            <a:off x="276225" y="999490"/>
            <a:ext cx="3505835" cy="34226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1"/>
          <p:cNvSpPr txBox="1"/>
          <p:nvPr/>
        </p:nvSpPr>
        <p:spPr>
          <a:xfrm>
            <a:off x="276225" y="981710"/>
            <a:ext cx="3505835" cy="400110"/>
          </a:xfrm>
          <a:prstGeom prst="rect">
            <a:avLst/>
          </a:prstGeom>
          <a:noFill/>
          <a:effectLst/>
          <a:extLst>
            <a:ext uri="{909E8E84-426E-40DD-AFC4-6F175D3DCCD1}">
              <a14:hiddenFill xmlns="" xmlns:a14="http://schemas.microsoft.com/office/drawing/2010/main">
                <a:solidFill>
                  <a:schemeClr val="accent1">
                    <a:lumMod val="75000"/>
                  </a:schemeClr>
                </a:solidFill>
              </a14:hiddenFill>
            </a:ext>
          </a:extLst>
        </p:spPr>
        <p:txBody>
          <a:bodyPr wrap="square" rtlCol="0">
            <a:spAutoFit/>
          </a:bodyPr>
          <a:lstStyle/>
          <a:p>
            <a:pPr algn="ctr"/>
            <a:r>
              <a:rPr lang="zh-CN" altLang="en-US" sz="2000" b="1" dirty="0" smtClean="0">
                <a:solidFill>
                  <a:schemeClr val="bg1"/>
                </a:solidFill>
                <a:latin typeface="方正粗黑宋简体" panose="02000000000000000000" pitchFamily="2" charset="-122"/>
                <a:ea typeface="方正粗黑宋简体" panose="02000000000000000000" pitchFamily="2" charset="-122"/>
              </a:rPr>
              <a:t>创建核能优质工程指导手册</a:t>
            </a:r>
            <a:endParaRPr lang="zh-CN" altLang="en-US" sz="2000" b="1" dirty="0">
              <a:solidFill>
                <a:schemeClr val="bg1"/>
              </a:solidFill>
              <a:latin typeface="方正粗黑宋简体" panose="02000000000000000000" pitchFamily="2" charset="-122"/>
              <a:ea typeface="方正粗黑宋简体" panose="02000000000000000000"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4005" y="1333500"/>
            <a:ext cx="8536940" cy="342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1.3.1 </a:t>
            </a:r>
            <a:r>
              <a:rPr lang="zh-CN" altLang="en-US"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环保专项</a:t>
            </a:r>
            <a:r>
              <a:rPr lang="zh-CN" altLang="en-US" b="1" dirty="0" smtClean="0">
                <a:solidFill>
                  <a:prstClr val="black"/>
                </a:solidFill>
                <a:latin typeface="微软雅黑" panose="020B0503020204020204" charset="-122"/>
                <a:ea typeface="微软雅黑" panose="020B0503020204020204" charset="-122"/>
                <a:cs typeface="Times New Roman" panose="02020603050405020304" pitchFamily="18" charset="0"/>
                <a:sym typeface="+mn-ea"/>
              </a:rPr>
              <a:t>验收、</a:t>
            </a:r>
            <a:r>
              <a:rPr lang="en-US" altLang="zh-CN" b="1" dirty="0" smtClean="0">
                <a:solidFill>
                  <a:prstClr val="black"/>
                </a:solidFill>
                <a:latin typeface="微软雅黑" panose="020B0503020204020204" charset="-122"/>
                <a:ea typeface="微软雅黑" panose="020B0503020204020204" charset="-122"/>
                <a:cs typeface="Times New Roman" panose="02020603050405020304" pitchFamily="18" charset="0"/>
                <a:sym typeface="+mn-ea"/>
              </a:rPr>
              <a:t> </a:t>
            </a:r>
            <a:r>
              <a:rPr lang="zh-CN" altLang="en-US"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水土保持专项验收</a:t>
            </a:r>
            <a:endPar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endParaRPr>
          </a:p>
          <a:p>
            <a:pPr indent="307340" algn="just">
              <a:lnSpc>
                <a:spcPct val="135000"/>
              </a:lnSpc>
              <a:spcBef>
                <a:spcPts val="0"/>
              </a:spcBef>
              <a:spcAft>
                <a:spcPts val="0"/>
              </a:spcAft>
            </a:pPr>
            <a:r>
              <a:rPr lang="zh-CN" altLang="zh-CN" sz="1600" b="1" kern="100" spc="80" dirty="0">
                <a:latin typeface="微软雅黑" panose="020B0503020204020204" charset="-122"/>
                <a:ea typeface="微软雅黑" panose="020B0503020204020204" charset="-122"/>
                <a:cs typeface="微软雅黑" panose="020B0503020204020204" charset="-122"/>
                <a:sym typeface="+mn-ea"/>
              </a:rPr>
              <a:t>完成时间</a:t>
            </a:r>
            <a:r>
              <a:rPr lang="zh-CN" altLang="zh-CN" sz="1600" kern="100" spc="80" dirty="0">
                <a:latin typeface="微软雅黑" panose="020B0503020204020204" charset="-122"/>
                <a:ea typeface="微软雅黑" panose="020B0503020204020204" charset="-122"/>
                <a:cs typeface="微软雅黑" panose="020B0503020204020204" charset="-122"/>
                <a:sym typeface="+mn-ea"/>
              </a:rPr>
              <a:t>：项目整体竣工验收前需完成该单项验收及备案。</a:t>
            </a:r>
            <a:endPar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600"/>
              </a:spcBef>
              <a:spcAft>
                <a:spcPts val="0"/>
              </a:spcAft>
            </a:pPr>
            <a:r>
              <a:rPr lang="en-US" altLang="zh-CN" b="1" dirty="0" smtClean="0">
                <a:solidFill>
                  <a:prstClr val="black"/>
                </a:solidFill>
                <a:latin typeface="微软雅黑" panose="020B0503020204020204" charset="-122"/>
                <a:ea typeface="微软雅黑" panose="020B0503020204020204" charset="-122"/>
                <a:cs typeface="Times New Roman" panose="02020603050405020304" pitchFamily="18" charset="0"/>
                <a:sym typeface="+mn-ea"/>
              </a:rPr>
              <a:t>1.3.2 </a:t>
            </a:r>
            <a:r>
              <a:rPr lang="zh-CN" altLang="en-US"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消防专项</a:t>
            </a:r>
            <a:r>
              <a:rPr lang="zh-CN" altLang="en-US" b="1" dirty="0" smtClean="0">
                <a:solidFill>
                  <a:prstClr val="black"/>
                </a:solidFill>
                <a:latin typeface="微软雅黑" panose="020B0503020204020204" charset="-122"/>
                <a:ea typeface="微软雅黑" panose="020B0503020204020204" charset="-122"/>
                <a:cs typeface="Times New Roman" panose="02020603050405020304" pitchFamily="18" charset="0"/>
                <a:sym typeface="+mn-ea"/>
              </a:rPr>
              <a:t>验收</a:t>
            </a:r>
            <a:r>
              <a:rPr lang="zh-CN" altLang="en-US" sz="1600"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a:t>
            </a:r>
            <a:r>
              <a:rPr lang="en-US" altLang="zh-CN" b="1" dirty="0" smtClean="0">
                <a:solidFill>
                  <a:prstClr val="black"/>
                </a:solidFill>
                <a:latin typeface="微软雅黑" panose="020B0503020204020204" charset="-122"/>
                <a:ea typeface="微软雅黑" panose="020B0503020204020204" charset="-122"/>
                <a:cs typeface="Times New Roman" panose="02020603050405020304" pitchFamily="18" charset="0"/>
                <a:sym typeface="+mn-ea"/>
              </a:rPr>
              <a:t> </a:t>
            </a:r>
            <a:r>
              <a:rPr lang="zh-CN" altLang="en-US"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职业安全专项验收</a:t>
            </a:r>
            <a:endParaRPr lang="zh-CN" altLang="en-US" sz="1600" b="1" dirty="0">
              <a:solidFill>
                <a:prstClr val="black"/>
              </a:solidFill>
              <a:latin typeface="微软雅黑" panose="020B0503020204020204" charset="-122"/>
              <a:ea typeface="微软雅黑" panose="020B0503020204020204" charset="-122"/>
              <a:cs typeface="Times New Roman" panose="02020603050405020304" pitchFamily="18" charset="0"/>
              <a:sym typeface="+mn-ea"/>
            </a:endParaRPr>
          </a:p>
          <a:p>
            <a:pPr indent="307340" algn="just">
              <a:lnSpc>
                <a:spcPct val="150000"/>
              </a:lnSpc>
              <a:spcAft>
                <a:spcPts val="0"/>
              </a:spcAft>
            </a:pPr>
            <a:r>
              <a:rPr lang="zh-CN" altLang="zh-CN" sz="1600" b="1" kern="100" spc="80" dirty="0">
                <a:latin typeface="微软雅黑" panose="020B0503020204020204" charset="-122"/>
                <a:ea typeface="微软雅黑" panose="020B0503020204020204" charset="-122"/>
                <a:cs typeface="微软雅黑" panose="020B0503020204020204" charset="-122"/>
                <a:sym typeface="+mn-ea"/>
              </a:rPr>
              <a:t>完成时间</a:t>
            </a:r>
            <a:r>
              <a:rPr lang="zh-CN" altLang="zh-CN" sz="1600" kern="100" spc="80" dirty="0">
                <a:latin typeface="微软雅黑" panose="020B0503020204020204" charset="-122"/>
                <a:ea typeface="微软雅黑" panose="020B0503020204020204" charset="-122"/>
                <a:cs typeface="微软雅黑" panose="020B0503020204020204" charset="-122"/>
                <a:sym typeface="+mn-ea"/>
              </a:rPr>
              <a:t>：项目整体竣工验收前需完成该单项验收。</a:t>
            </a:r>
            <a:endPar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600"/>
              </a:spcBef>
              <a:spcAft>
                <a:spcPts val="0"/>
              </a:spcAft>
            </a:pPr>
            <a:r>
              <a:rPr lang="en-US" altLang="zh-CN" b="1" dirty="0" smtClean="0">
                <a:solidFill>
                  <a:prstClr val="black"/>
                </a:solidFill>
                <a:latin typeface="微软雅黑" panose="020B0503020204020204" charset="-122"/>
                <a:ea typeface="微软雅黑" panose="020B0503020204020204" charset="-122"/>
                <a:cs typeface="Times New Roman" panose="02020603050405020304" pitchFamily="18" charset="0"/>
                <a:sym typeface="+mn-ea"/>
              </a:rPr>
              <a:t>1.3.3 </a:t>
            </a:r>
            <a:r>
              <a:rPr lang="zh-CN" altLang="en-US"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职业卫生专项验收</a:t>
            </a:r>
            <a:endParaRPr lang="zh-CN" altLang="en-US" sz="1600" b="1" dirty="0">
              <a:solidFill>
                <a:prstClr val="black"/>
              </a:solidFill>
              <a:latin typeface="微软雅黑" panose="020B0503020204020204" charset="-122"/>
              <a:ea typeface="微软雅黑" panose="020B0503020204020204" charset="-122"/>
              <a:cs typeface="Times New Roman" panose="02020603050405020304" pitchFamily="18" charset="0"/>
              <a:sym typeface="+mn-ea"/>
            </a:endParaRPr>
          </a:p>
          <a:p>
            <a:pPr indent="307340" algn="just">
              <a:lnSpc>
                <a:spcPct val="150000"/>
              </a:lnSpc>
              <a:spcAft>
                <a:spcPts val="0"/>
              </a:spcAft>
            </a:pPr>
            <a:r>
              <a:rPr lang="zh-CN" altLang="zh-CN" sz="1600" b="1" kern="100" spc="80" dirty="0">
                <a:latin typeface="微软雅黑" panose="020B0503020204020204" charset="-122"/>
                <a:ea typeface="微软雅黑" panose="020B0503020204020204" charset="-122"/>
                <a:cs typeface="微软雅黑" panose="020B0503020204020204" charset="-122"/>
                <a:sym typeface="+mn-ea"/>
              </a:rPr>
              <a:t>完成时间</a:t>
            </a:r>
            <a:r>
              <a:rPr lang="zh-CN" altLang="zh-CN" sz="1600" kern="100" spc="80" dirty="0">
                <a:latin typeface="微软雅黑" panose="020B0503020204020204" charset="-122"/>
                <a:ea typeface="微软雅黑" panose="020B0503020204020204" charset="-122"/>
                <a:cs typeface="微软雅黑" panose="020B0503020204020204" charset="-122"/>
                <a:sym typeface="+mn-ea"/>
              </a:rPr>
              <a:t>：一般在建设项目试运行180天内完成。</a:t>
            </a:r>
          </a:p>
          <a:p>
            <a:pPr indent="0" algn="just" fontAlgn="auto">
              <a:lnSpc>
                <a:spcPct val="150000"/>
              </a:lnSpc>
              <a:spcBef>
                <a:spcPts val="600"/>
              </a:spcBef>
              <a:spcAft>
                <a:spcPts val="0"/>
              </a:spcAft>
            </a:pPr>
            <a:r>
              <a:rPr lang="en-US" altLang="zh-CN" b="1" dirty="0" smtClean="0">
                <a:solidFill>
                  <a:prstClr val="black"/>
                </a:solidFill>
                <a:latin typeface="微软雅黑" panose="020B0503020204020204" charset="-122"/>
                <a:ea typeface="微软雅黑" panose="020B0503020204020204" charset="-122"/>
                <a:cs typeface="Times New Roman" panose="02020603050405020304" pitchFamily="18" charset="0"/>
                <a:sym typeface="+mn-ea"/>
              </a:rPr>
              <a:t>1.3.4 </a:t>
            </a:r>
            <a:r>
              <a:rPr lang="zh-CN" altLang="en-US"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档案专项验收</a:t>
            </a:r>
            <a:endParaRPr lang="zh-CN" altLang="en-US" sz="1600" b="1" dirty="0">
              <a:solidFill>
                <a:prstClr val="black"/>
              </a:solidFill>
              <a:latin typeface="微软雅黑" panose="020B0503020204020204" charset="-122"/>
              <a:ea typeface="微软雅黑" panose="020B0503020204020204" charset="-122"/>
              <a:cs typeface="Times New Roman" panose="02020603050405020304" pitchFamily="18" charset="0"/>
              <a:sym typeface="+mn-ea"/>
            </a:endParaRPr>
          </a:p>
          <a:p>
            <a:pPr indent="307340" algn="just">
              <a:lnSpc>
                <a:spcPct val="150000"/>
              </a:lnSpc>
              <a:spcAft>
                <a:spcPts val="0"/>
              </a:spcAft>
            </a:pPr>
            <a:r>
              <a:rPr lang="zh-CN" altLang="zh-CN" sz="1600" b="1" kern="100" spc="80" dirty="0">
                <a:latin typeface="微软雅黑" panose="020B0503020204020204" charset="-122"/>
                <a:ea typeface="微软雅黑" panose="020B0503020204020204" charset="-122"/>
                <a:cs typeface="微软雅黑" panose="020B0503020204020204" charset="-122"/>
                <a:sym typeface="+mn-ea"/>
              </a:rPr>
              <a:t>完成时间</a:t>
            </a:r>
            <a:r>
              <a:rPr lang="zh-CN" altLang="zh-CN" sz="1600" kern="100" spc="80" dirty="0">
                <a:latin typeface="微软雅黑" panose="020B0503020204020204" charset="-122"/>
                <a:ea typeface="微软雅黑" panose="020B0503020204020204" charset="-122"/>
                <a:cs typeface="微软雅黑" panose="020B0503020204020204" charset="-122"/>
                <a:sym typeface="+mn-ea"/>
              </a:rPr>
              <a:t>：一般在项目整体竣工验收3个月之前完成。</a:t>
            </a:r>
            <a:endPar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10</a:t>
            </a:fld>
            <a:endParaRPr lang="zh-CN" altLang="en-US" dirty="0"/>
          </a:p>
        </p:txBody>
      </p:sp>
      <p:sp>
        <p:nvSpPr>
          <p:cNvPr id="27650" name="Rectangle 2"/>
          <p:cNvSpPr>
            <a:spLocks noGrp="1" noChangeArrowheads="1"/>
          </p:cNvSpPr>
          <p:nvPr>
            <p:ph type="title" idx="4294967295"/>
          </p:nvPr>
        </p:nvSpPr>
        <p:spPr>
          <a:xfrm>
            <a:off x="447675" y="991394"/>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rPr>
              <a:t>第三章  </a:t>
            </a:r>
            <a:r>
              <a:rPr lang="zh-CN" altLang="en-US" sz="2400" dirty="0" err="1">
                <a:latin typeface="微软雅黑" panose="020B0503020204020204" charset="-122"/>
                <a:ea typeface="微软雅黑" panose="020B0503020204020204" charset="-122"/>
                <a:sym typeface="+mn-ea"/>
              </a:rPr>
              <a:t>工程竣工验收阶段</a:t>
            </a: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2754" y="922427"/>
            <a:ext cx="8671734" cy="299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Aft>
                <a:spcPts val="0"/>
              </a:spcAft>
            </a:pPr>
            <a:r>
              <a:rPr lang="en-US" altLang="zh-CN" b="1" dirty="0" smtClean="0">
                <a:solidFill>
                  <a:prstClr val="black"/>
                </a:solidFill>
                <a:latin typeface="微软雅黑" panose="020B0503020204020204" charset="-122"/>
                <a:ea typeface="微软雅黑" panose="020B0503020204020204" charset="-122"/>
                <a:cs typeface="Times New Roman" panose="02020603050405020304" pitchFamily="18" charset="0"/>
                <a:sym typeface="+mn-ea"/>
              </a:rPr>
              <a:t>1.3.5 </a:t>
            </a:r>
            <a:r>
              <a:rPr lang="zh-CN" altLang="en-US"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竣工决算</a:t>
            </a:r>
            <a:r>
              <a:rPr lang="zh-CN" altLang="en-US" b="1" dirty="0" smtClean="0">
                <a:solidFill>
                  <a:prstClr val="black"/>
                </a:solidFill>
                <a:latin typeface="微软雅黑" panose="020B0503020204020204" charset="-122"/>
                <a:ea typeface="微软雅黑" panose="020B0503020204020204" charset="-122"/>
                <a:cs typeface="Times New Roman" panose="02020603050405020304" pitchFamily="18" charset="0"/>
                <a:sym typeface="+mn-ea"/>
              </a:rPr>
              <a:t>报告、</a:t>
            </a:r>
            <a:r>
              <a:rPr lang="en-US" altLang="zh-CN" b="1" dirty="0" smtClean="0">
                <a:solidFill>
                  <a:prstClr val="black"/>
                </a:solidFill>
                <a:latin typeface="微软雅黑" panose="020B0503020204020204" charset="-122"/>
                <a:ea typeface="微软雅黑" panose="020B0503020204020204" charset="-122"/>
                <a:cs typeface="Times New Roman" panose="02020603050405020304" pitchFamily="18" charset="0"/>
                <a:sym typeface="+mn-ea"/>
              </a:rPr>
              <a:t> </a:t>
            </a:r>
            <a:r>
              <a:rPr lang="zh-CN" altLang="en-US"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竣工决算审计（核）报告</a:t>
            </a:r>
          </a:p>
          <a:p>
            <a:pPr indent="307340" algn="just">
              <a:lnSpc>
                <a:spcPct val="135000"/>
              </a:lnSpc>
              <a:spcBef>
                <a:spcPts val="0"/>
              </a:spcBef>
              <a:spcAft>
                <a:spcPts val="0"/>
              </a:spcAft>
            </a:pPr>
            <a:r>
              <a:rPr lang="zh-CN" altLang="zh-CN" sz="1600" b="1" kern="100" spc="80" dirty="0">
                <a:latin typeface="微软雅黑" panose="020B0503020204020204" charset="-122"/>
                <a:ea typeface="微软雅黑" panose="020B0503020204020204" charset="-122"/>
                <a:cs typeface="微软雅黑" panose="020B0503020204020204" charset="-122"/>
                <a:sym typeface="+mn-ea"/>
              </a:rPr>
              <a:t>完成时间</a:t>
            </a:r>
            <a:r>
              <a:rPr lang="zh-CN" altLang="zh-CN" sz="1600" kern="100" spc="80" dirty="0">
                <a:latin typeface="微软雅黑" panose="020B0503020204020204" charset="-122"/>
                <a:ea typeface="微软雅黑" panose="020B0503020204020204" charset="-122"/>
                <a:cs typeface="微软雅黑" panose="020B0503020204020204" charset="-122"/>
                <a:sym typeface="+mn-ea"/>
              </a:rPr>
              <a:t>：</a:t>
            </a: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项目整体竣工验收前需完成该单项验收。</a:t>
            </a:r>
          </a:p>
          <a:p>
            <a:pPr indent="0" algn="just" fontAlgn="auto">
              <a:lnSpc>
                <a:spcPct val="150000"/>
              </a:lnSpc>
              <a:spcBef>
                <a:spcPts val="600"/>
              </a:spcBef>
              <a:spcAft>
                <a:spcPts val="0"/>
              </a:spcAft>
            </a:pPr>
            <a:r>
              <a:rPr lang="en-US" altLang="zh-CN" sz="1800"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1.3.9 竣工验收证书</a:t>
            </a:r>
            <a:endParaRPr lang="zh-CN" altLang="en-US" sz="1600" b="1" dirty="0">
              <a:solidFill>
                <a:prstClr val="black"/>
              </a:solidFill>
              <a:latin typeface="微软雅黑" panose="020B0503020204020204" charset="-122"/>
              <a:ea typeface="微软雅黑" panose="020B0503020204020204" charset="-122"/>
              <a:cs typeface="Times New Roman" panose="02020603050405020304" pitchFamily="18" charset="0"/>
              <a:sym typeface="+mn-ea"/>
            </a:endParaRPr>
          </a:p>
          <a:p>
            <a:pPr indent="307340" algn="just">
              <a:lnSpc>
                <a:spcPct val="135000"/>
              </a:lnSpc>
              <a:spcBef>
                <a:spcPts val="0"/>
              </a:spcBef>
              <a:spcAft>
                <a:spcPts val="0"/>
              </a:spcAft>
            </a:pPr>
            <a:r>
              <a:rPr lang="zh-CN" altLang="en-US" sz="1600" b="1"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验收流程</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a:t>
            </a:r>
            <a:r>
              <a:rPr lang="zh-CN" altLang="en-US" sz="1600" dirty="0" smtClean="0">
                <a:solidFill>
                  <a:srgbClr val="FF0000"/>
                </a:solidFill>
                <a:latin typeface="微软雅黑" panose="020B0503020204020204" charset="-122"/>
                <a:ea typeface="微软雅黑" panose="020B0503020204020204" charset="-122"/>
                <a:cs typeface="宋体" panose="02010600030101010101" pitchFamily="2" charset="-122"/>
                <a:sym typeface="+mn-ea"/>
              </a:rPr>
              <a:t>项目公司组织完成各单项验收（环保、水土保持、职业安全、职业卫生、消防、档案、竣工决算审计），组织完成工程竣工验收报告编制后向集团公司上报竣工验收申请。集团公司组建竣工验收委员、聘请验收专家，验收专家组检查全部单项验收的情况，以及核电厂的生产运行和经营管理情况，并做出最终评价。竣工验收委员会听取专家组的评价意见后，由竣工验收委员会主任组织讨论和决议，通过竣工验收报告并颁发最终竣工验收证书。</a:t>
            </a:r>
            <a:endPar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11</a:t>
            </a:fld>
            <a:endParaRPr lang="zh-CN" altLang="en-US" dirty="0"/>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2754" y="1496467"/>
            <a:ext cx="8671734" cy="1245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Aft>
                <a:spcPts val="0"/>
              </a:spcAft>
            </a:pPr>
            <a:r>
              <a:rPr lang="en-US"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1.4</a:t>
            </a:r>
            <a:r>
              <a:rPr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 存档要求</a:t>
            </a:r>
          </a:p>
          <a:p>
            <a:pPr indent="306070" algn="just" fontAlgn="auto">
              <a:lnSpc>
                <a:spcPct val="150000"/>
              </a:lnSpc>
              <a:spcAft>
                <a:spcPts val="0"/>
              </a:spcAft>
            </a:pPr>
            <a:r>
              <a:rPr sz="1600"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合法合规文件归档应为原件。因故用复制件归档时，应加盖复制件提供单位的公章或档案章，确保与原件一致。</a:t>
            </a: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12</a:t>
            </a:fld>
            <a:endParaRPr lang="zh-CN" altLang="en-US" dirty="0"/>
          </a:p>
        </p:txBody>
      </p:sp>
      <p:sp>
        <p:nvSpPr>
          <p:cNvPr id="27650" name="Rectangle 2"/>
          <p:cNvSpPr>
            <a:spLocks noGrp="1" noChangeArrowheads="1"/>
          </p:cNvSpPr>
          <p:nvPr>
            <p:ph type="title" idx="4294967295"/>
          </p:nvPr>
        </p:nvSpPr>
        <p:spPr>
          <a:xfrm>
            <a:off x="447675" y="991394"/>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rPr>
              <a:t>第四章  合法合规文件存档要求</a:t>
            </a:r>
            <a:endParaRPr lang="zh-CN" altLang="en-US" sz="2400" dirty="0" err="1">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708920"/>
            <a:ext cx="9144000" cy="93610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ïSḷiḑe"/>
          <p:cNvSpPr txBox="1"/>
          <p:nvPr/>
        </p:nvSpPr>
        <p:spPr bwMode="auto">
          <a:xfrm>
            <a:off x="3637915" y="2924810"/>
            <a:ext cx="5006975" cy="57594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3200" dirty="0">
                <a:solidFill>
                  <a:schemeClr val="bg1"/>
                </a:solidFill>
                <a:latin typeface="微软雅黑" panose="020B0503020204020204" charset="-122"/>
                <a:ea typeface="微软雅黑" panose="020B0503020204020204" charset="-122"/>
                <a:sym typeface="+mn-ea"/>
              </a:rPr>
              <a:t>职业健康安全与环境保护</a:t>
            </a:r>
            <a:endParaRPr lang="zh-CN" altLang="zh-CN" sz="3200" dirty="0">
              <a:solidFill>
                <a:schemeClr val="bg1"/>
              </a:solidFill>
              <a:latin typeface="微软雅黑" panose="020B0503020204020204" charset="-122"/>
              <a:ea typeface="微软雅黑" panose="020B0503020204020204" charset="-122"/>
            </a:endParaRPr>
          </a:p>
        </p:txBody>
      </p:sp>
      <p:sp>
        <p:nvSpPr>
          <p:cNvPr id="3" name="ïSľíḋè"/>
          <p:cNvSpPr/>
          <p:nvPr/>
        </p:nvSpPr>
        <p:spPr>
          <a:xfrm>
            <a:off x="1361547" y="2420888"/>
            <a:ext cx="1668562" cy="1554922"/>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45720" rIns="36000" bIns="45720"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6600" dirty="0">
                <a:latin typeface="Impact" panose="020B0806030902050204" pitchFamily="34" charset="0"/>
              </a:rPr>
              <a:t>02</a:t>
            </a:r>
            <a:endParaRPr lang="zh-CN" altLang="en-US" sz="6600" dirty="0">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0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p:bldP spid="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2"/>
          <p:cNvGrpSpPr/>
          <p:nvPr/>
        </p:nvGrpSpPr>
        <p:grpSpPr bwMode="auto">
          <a:xfrm>
            <a:off x="59697" y="908848"/>
            <a:ext cx="3000135" cy="1152000"/>
            <a:chOff x="312980" y="836282"/>
            <a:chExt cx="3000686" cy="1152661"/>
          </a:xfrm>
        </p:grpSpPr>
        <p:sp>
          <p:nvSpPr>
            <p:cNvPr id="15" name="等腰三角形 18"/>
            <p:cNvSpPr>
              <a:spLocks noChangeArrowheads="1"/>
            </p:cNvSpPr>
            <p:nvPr/>
          </p:nvSpPr>
          <p:spPr bwMode="auto">
            <a:xfrm flipV="1">
              <a:off x="312980" y="836282"/>
              <a:ext cx="2880528" cy="1152661"/>
            </a:xfrm>
            <a:prstGeom prst="triangle">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ctr"/>
            <a:lstStyle>
              <a:lvl1pPr eaLnBrk="0" hangingPunct="0">
                <a:lnSpc>
                  <a:spcPct val="110000"/>
                </a:lnSpc>
                <a:spcBef>
                  <a:spcPts val="500"/>
                </a:spcBef>
                <a:buFont typeface="Arial" panose="020B0604020202020204" pitchFamily="34" charset="0"/>
                <a:buChar char="•"/>
                <a:defRPr sz="3200">
                  <a:solidFill>
                    <a:srgbClr val="3B3837"/>
                  </a:solidFill>
                  <a:latin typeface="Arial" panose="020B0604020202020204" pitchFamily="34" charset="0"/>
                  <a:ea typeface="黑体" panose="02010609060101010101" charset="-122"/>
                </a:defRPr>
              </a:lvl1pPr>
              <a:lvl2pPr marL="742950" indent="-28575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2pPr>
              <a:lvl3pPr marL="11430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3pPr>
              <a:lvl4pPr marL="16002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 name="TextBox 19"/>
            <p:cNvSpPr>
              <a:spLocks noChangeArrowheads="1"/>
            </p:cNvSpPr>
            <p:nvPr/>
          </p:nvSpPr>
          <p:spPr bwMode="auto">
            <a:xfrm rot="19200000">
              <a:off x="1625247" y="1093277"/>
              <a:ext cx="900165" cy="52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buFont typeface="Arial" panose="020B0604020202020204" pitchFamily="34" charset="0"/>
                <a:buNone/>
                <a:defRPr/>
              </a:pPr>
              <a:r>
                <a:rPr lang="zh-CN" altLang="en-US" sz="2800" b="1" kern="0" dirty="0" smtClean="0">
                  <a:solidFill>
                    <a:srgbClr val="FFFFFF"/>
                  </a:solidFill>
                  <a:latin typeface="微软雅黑" panose="020B0503020204020204" charset="-122"/>
                  <a:ea typeface="微软雅黑" panose="020B0503020204020204" charset="-122"/>
                </a:rPr>
                <a:t>目录</a:t>
              </a:r>
              <a:endParaRPr lang="zh-CN" altLang="en-US" sz="1400" kern="0" dirty="0" smtClean="0">
                <a:solidFill>
                  <a:srgbClr val="000000"/>
                </a:solidFill>
              </a:endParaRPr>
            </a:p>
          </p:txBody>
        </p:sp>
        <p:sp>
          <p:nvSpPr>
            <p:cNvPr id="17" name="TextBox 53"/>
            <p:cNvSpPr>
              <a:spLocks noChangeArrowheads="1"/>
            </p:cNvSpPr>
            <p:nvPr/>
          </p:nvSpPr>
          <p:spPr bwMode="auto">
            <a:xfrm rot="19320000">
              <a:off x="1579516" y="1420170"/>
              <a:ext cx="1734150" cy="441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395E8A"/>
                  </a:solidFill>
                  <a:bevel/>
                </a14:hiddenLine>
              </a:ext>
            </a:extLst>
          </p:spPr>
          <p:txBody>
            <a:bodyPr lIns="91432" tIns="45716" rIns="91432" bIns="45716" anchor="ctr"/>
            <a:lstStyle>
              <a:lvl1pPr eaLnBrk="0" hangingPunct="0">
                <a:lnSpc>
                  <a:spcPct val="110000"/>
                </a:lnSpc>
                <a:spcBef>
                  <a:spcPts val="500"/>
                </a:spcBef>
                <a:buFont typeface="Arial" panose="020B0604020202020204" pitchFamily="34" charset="0"/>
                <a:buChar char="•"/>
                <a:defRPr sz="3200">
                  <a:solidFill>
                    <a:srgbClr val="3B3837"/>
                  </a:solidFill>
                  <a:latin typeface="Arial" panose="020B0604020202020204" pitchFamily="34" charset="0"/>
                  <a:ea typeface="黑体" panose="02010609060101010101" charset="-122"/>
                </a:defRPr>
              </a:lvl1pPr>
              <a:lvl2pPr marL="742950" indent="-28575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2pPr>
              <a:lvl3pPr marL="11430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3pPr>
              <a:lvl4pPr marL="16002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9pPr>
            </a:lstStyle>
            <a:p>
              <a:pPr algn="ctr" eaLnBrk="1" hangingPunct="1">
                <a:lnSpc>
                  <a:spcPct val="100000"/>
                </a:lnSpc>
                <a:spcBef>
                  <a:spcPct val="0"/>
                </a:spcBef>
                <a:buFont typeface="Arial" panose="020B0604020202020204" pitchFamily="34" charset="0"/>
                <a:buNone/>
              </a:pPr>
              <a:r>
                <a:rPr lang="en-US" altLang="zh-CN" sz="1800" dirty="0">
                  <a:solidFill>
                    <a:srgbClr val="004A86"/>
                  </a:solidFill>
                  <a:latin typeface="Calibri" panose="020F0502020204030204" pitchFamily="34" charset="0"/>
                  <a:ea typeface="宋体" panose="02010600030101010101" pitchFamily="2" charset="-122"/>
                </a:rPr>
                <a:t>CONTENTS</a:t>
              </a:r>
            </a:p>
          </p:txBody>
        </p:sp>
      </p:grpSp>
      <p:sp>
        <p:nvSpPr>
          <p:cNvPr id="75" name="剪去对角的矩形 74"/>
          <p:cNvSpPr/>
          <p:nvPr/>
        </p:nvSpPr>
        <p:spPr>
          <a:xfrm>
            <a:off x="1548130" y="2098675"/>
            <a:ext cx="2714625" cy="43307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en-US" altLang="zh-CN" sz="2000" b="1" dirty="0" err="1">
                <a:solidFill>
                  <a:srgbClr val="FF0000"/>
                </a:solidFill>
                <a:latin typeface="微软雅黑" panose="020B0503020204020204" charset="-122"/>
                <a:ea typeface="微软雅黑" panose="020B0503020204020204" charset="-122"/>
                <a:sym typeface="+mn-ea"/>
              </a:rPr>
              <a:t>安全设施</a:t>
            </a:r>
            <a:r>
              <a:rPr lang="zh-CN" altLang="en-US" sz="2000" b="1" dirty="0" err="1">
                <a:solidFill>
                  <a:srgbClr val="FF0000"/>
                </a:solidFill>
                <a:latin typeface="微软雅黑" panose="020B0503020204020204" charset="-122"/>
                <a:ea typeface="微软雅黑" panose="020B0503020204020204" charset="-122"/>
                <a:sym typeface="+mn-ea"/>
              </a:rPr>
              <a:t>设计</a:t>
            </a:r>
            <a:endParaRPr lang="zh-CN" altLang="en-US" sz="2000" b="1" kern="0" dirty="0" err="1">
              <a:solidFill>
                <a:srgbClr val="FF0000"/>
              </a:solidFill>
              <a:latin typeface="微软雅黑" panose="020B0503020204020204" charset="-122"/>
              <a:ea typeface="微软雅黑" panose="020B0503020204020204" charset="-122"/>
              <a:sym typeface="+mn-ea"/>
            </a:endParaRPr>
          </a:p>
        </p:txBody>
      </p:sp>
      <p:sp>
        <p:nvSpPr>
          <p:cNvPr id="76" name="圆角矩形 75"/>
          <p:cNvSpPr/>
          <p:nvPr/>
        </p:nvSpPr>
        <p:spPr>
          <a:xfrm>
            <a:off x="591185" y="2098675"/>
            <a:ext cx="735965" cy="43307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3.1</a:t>
            </a:r>
          </a:p>
        </p:txBody>
      </p:sp>
      <p:sp>
        <p:nvSpPr>
          <p:cNvPr id="77" name="剪去对角的矩形 76"/>
          <p:cNvSpPr/>
          <p:nvPr/>
        </p:nvSpPr>
        <p:spPr>
          <a:xfrm>
            <a:off x="1548130" y="2674620"/>
            <a:ext cx="2714625" cy="43307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en-US" altLang="zh-CN" sz="2000" b="1" dirty="0" err="1">
                <a:solidFill>
                  <a:srgbClr val="FF0000"/>
                </a:solidFill>
                <a:latin typeface="微软雅黑" panose="020B0503020204020204" charset="-122"/>
                <a:ea typeface="微软雅黑" panose="020B0503020204020204" charset="-122"/>
                <a:sym typeface="+mn-ea"/>
              </a:rPr>
              <a:t>安全设施标识</a:t>
            </a:r>
            <a:endParaRPr lang="zh-CN" altLang="en-US" sz="2000" b="1" kern="0" dirty="0" err="1">
              <a:solidFill>
                <a:srgbClr val="FF0000"/>
              </a:solidFill>
              <a:latin typeface="微软雅黑" panose="020B0503020204020204" charset="-122"/>
              <a:ea typeface="微软雅黑" panose="020B0503020204020204" charset="-122"/>
              <a:sym typeface="+mn-ea"/>
            </a:endParaRPr>
          </a:p>
        </p:txBody>
      </p:sp>
      <p:sp>
        <p:nvSpPr>
          <p:cNvPr id="78" name="圆角矩形 77"/>
          <p:cNvSpPr/>
          <p:nvPr/>
        </p:nvSpPr>
        <p:spPr>
          <a:xfrm>
            <a:off x="591185" y="2674620"/>
            <a:ext cx="735965" cy="43307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3.2</a:t>
            </a:r>
          </a:p>
        </p:txBody>
      </p:sp>
      <p:sp>
        <p:nvSpPr>
          <p:cNvPr id="79" name="剪去对角的矩形 78"/>
          <p:cNvSpPr/>
          <p:nvPr/>
        </p:nvSpPr>
        <p:spPr>
          <a:xfrm>
            <a:off x="1548130" y="3249295"/>
            <a:ext cx="2714625" cy="43307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000" b="1" dirty="0" err="1">
                <a:solidFill>
                  <a:srgbClr val="FF0000"/>
                </a:solidFill>
                <a:latin typeface="微软雅黑" panose="020B0503020204020204" charset="-122"/>
                <a:ea typeface="微软雅黑" panose="020B0503020204020204" charset="-122"/>
                <a:sym typeface="+mn-ea"/>
              </a:rPr>
              <a:t>工业</a:t>
            </a:r>
            <a:r>
              <a:rPr lang="en-US" altLang="zh-CN" sz="2000" b="1" dirty="0" err="1">
                <a:solidFill>
                  <a:srgbClr val="FF0000"/>
                </a:solidFill>
                <a:latin typeface="微软雅黑" panose="020B0503020204020204" charset="-122"/>
                <a:ea typeface="微软雅黑" panose="020B0503020204020204" charset="-122"/>
                <a:sym typeface="+mn-ea"/>
              </a:rPr>
              <a:t>安全</a:t>
            </a:r>
            <a:endParaRPr lang="zh-CN" altLang="en-US" sz="2000" b="1" kern="0" dirty="0" err="1">
              <a:solidFill>
                <a:srgbClr val="FF0000"/>
              </a:solidFill>
              <a:latin typeface="微软雅黑" panose="020B0503020204020204" charset="-122"/>
              <a:ea typeface="微软雅黑" panose="020B0503020204020204" charset="-122"/>
              <a:sym typeface="+mn-ea"/>
            </a:endParaRPr>
          </a:p>
        </p:txBody>
      </p:sp>
      <p:sp>
        <p:nvSpPr>
          <p:cNvPr id="80" name="圆角矩形 79"/>
          <p:cNvSpPr/>
          <p:nvPr/>
        </p:nvSpPr>
        <p:spPr>
          <a:xfrm>
            <a:off x="591185" y="3249295"/>
            <a:ext cx="735965" cy="43307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3.3</a:t>
            </a:r>
          </a:p>
        </p:txBody>
      </p:sp>
      <p:sp>
        <p:nvSpPr>
          <p:cNvPr id="81" name="剪去对角的矩形 80"/>
          <p:cNvSpPr/>
          <p:nvPr/>
        </p:nvSpPr>
        <p:spPr>
          <a:xfrm>
            <a:off x="1548130" y="3853815"/>
            <a:ext cx="2714625" cy="43307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000" b="1" kern="0" dirty="0" smtClean="0">
                <a:solidFill>
                  <a:srgbClr val="FFFFFF"/>
                </a:solidFill>
                <a:latin typeface="微软雅黑" panose="020B0503020204020204" charset="-122"/>
                <a:ea typeface="微软雅黑" panose="020B0503020204020204" charset="-122"/>
                <a:sym typeface="+mn-ea"/>
              </a:rPr>
              <a:t>消防</a:t>
            </a:r>
          </a:p>
        </p:txBody>
      </p:sp>
      <p:sp>
        <p:nvSpPr>
          <p:cNvPr id="82" name="圆角矩形 81"/>
          <p:cNvSpPr/>
          <p:nvPr/>
        </p:nvSpPr>
        <p:spPr>
          <a:xfrm>
            <a:off x="591185" y="3853815"/>
            <a:ext cx="735965" cy="43307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3.4</a:t>
            </a:r>
          </a:p>
        </p:txBody>
      </p:sp>
      <p:sp>
        <p:nvSpPr>
          <p:cNvPr id="83" name="剪去对角的矩形 82"/>
          <p:cNvSpPr/>
          <p:nvPr/>
        </p:nvSpPr>
        <p:spPr>
          <a:xfrm>
            <a:off x="1548130" y="4429760"/>
            <a:ext cx="2714625" cy="433070"/>
          </a:xfrm>
          <a:prstGeom prst="snip2DiagRect">
            <a:avLst/>
          </a:prstGeom>
          <a:solidFill>
            <a:srgbClr val="BDD8F1">
              <a:lumMod val="50000"/>
            </a:srgbClr>
          </a:solidFill>
          <a:ln w="25400" cap="flat" cmpd="sng" algn="ctr">
            <a:noFill/>
            <a:prstDash val="solid"/>
          </a:ln>
          <a:effectLst/>
        </p:spPr>
        <p:txBody>
          <a:bodyPr anchor="ctr"/>
          <a:lstStyle/>
          <a:p>
            <a:pPr lvl="0" algn="l" fontAlgn="base">
              <a:buClrTx/>
              <a:buSzTx/>
              <a:buFontTx/>
              <a:defRPr/>
            </a:pPr>
            <a:r>
              <a:rPr lang="zh-CN" altLang="en-US" sz="2000" b="1" kern="0" dirty="0" smtClean="0">
                <a:solidFill>
                  <a:srgbClr val="FFFFFF"/>
                </a:solidFill>
                <a:latin typeface="微软雅黑" panose="020B0503020204020204" charset="-122"/>
                <a:ea typeface="微软雅黑" panose="020B0503020204020204" charset="-122"/>
                <a:sym typeface="+mn-ea"/>
              </a:rPr>
              <a:t>特种设备</a:t>
            </a:r>
          </a:p>
        </p:txBody>
      </p:sp>
      <p:sp>
        <p:nvSpPr>
          <p:cNvPr id="84" name="圆角矩形 83"/>
          <p:cNvSpPr/>
          <p:nvPr/>
        </p:nvSpPr>
        <p:spPr>
          <a:xfrm>
            <a:off x="591185" y="4429760"/>
            <a:ext cx="735965" cy="43307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3.5</a:t>
            </a:r>
          </a:p>
        </p:txBody>
      </p:sp>
      <p:sp>
        <p:nvSpPr>
          <p:cNvPr id="85" name="剪去对角的矩形 84"/>
          <p:cNvSpPr/>
          <p:nvPr/>
        </p:nvSpPr>
        <p:spPr>
          <a:xfrm>
            <a:off x="1548130" y="5015865"/>
            <a:ext cx="2714625" cy="433070"/>
          </a:xfrm>
          <a:prstGeom prst="snip2DiagRect">
            <a:avLst/>
          </a:prstGeom>
          <a:solidFill>
            <a:srgbClr val="BDD8F1">
              <a:lumMod val="50000"/>
            </a:srgbClr>
          </a:solidFill>
          <a:ln w="25400" cap="flat" cmpd="sng" algn="ctr">
            <a:noFill/>
            <a:prstDash val="solid"/>
          </a:ln>
          <a:effectLst/>
        </p:spPr>
        <p:txBody>
          <a:bodyPr anchor="ctr"/>
          <a:lstStyle/>
          <a:p>
            <a:pPr lvl="0" algn="l" fontAlgn="base">
              <a:buClrTx/>
              <a:buSzTx/>
              <a:buFontTx/>
              <a:defRPr/>
            </a:pPr>
            <a:r>
              <a:rPr lang="zh-CN" altLang="en-US" sz="2000" b="1" kern="0" dirty="0" smtClean="0">
                <a:solidFill>
                  <a:srgbClr val="FFFFFF"/>
                </a:solidFill>
                <a:latin typeface="微软雅黑" panose="020B0503020204020204" charset="-122"/>
                <a:ea typeface="微软雅黑" panose="020B0503020204020204" charset="-122"/>
                <a:sym typeface="+mn-ea"/>
              </a:rPr>
              <a:t>环境保护</a:t>
            </a:r>
          </a:p>
        </p:txBody>
      </p:sp>
      <p:sp>
        <p:nvSpPr>
          <p:cNvPr id="86" name="圆角矩形 85"/>
          <p:cNvSpPr/>
          <p:nvPr/>
        </p:nvSpPr>
        <p:spPr>
          <a:xfrm>
            <a:off x="591185" y="5015865"/>
            <a:ext cx="735965" cy="43307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3.6</a:t>
            </a:r>
          </a:p>
        </p:txBody>
      </p:sp>
      <p:sp>
        <p:nvSpPr>
          <p:cNvPr id="87" name="剪去对角的矩形 86"/>
          <p:cNvSpPr/>
          <p:nvPr/>
        </p:nvSpPr>
        <p:spPr>
          <a:xfrm>
            <a:off x="1548130" y="5591810"/>
            <a:ext cx="2714625" cy="43307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000" b="1" kern="0" dirty="0" smtClean="0">
                <a:solidFill>
                  <a:srgbClr val="FFFFFF"/>
                </a:solidFill>
                <a:latin typeface="微软雅黑" panose="020B0503020204020204" charset="-122"/>
                <a:ea typeface="微软雅黑" panose="020B0503020204020204" charset="-122"/>
                <a:sym typeface="+mn-ea"/>
              </a:rPr>
              <a:t>应急设施</a:t>
            </a:r>
          </a:p>
        </p:txBody>
      </p:sp>
      <p:sp>
        <p:nvSpPr>
          <p:cNvPr id="88" name="圆角矩形 87"/>
          <p:cNvSpPr/>
          <p:nvPr/>
        </p:nvSpPr>
        <p:spPr>
          <a:xfrm>
            <a:off x="591185" y="5591810"/>
            <a:ext cx="735965" cy="43307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3.7</a:t>
            </a:r>
          </a:p>
        </p:txBody>
      </p:sp>
      <p:sp>
        <p:nvSpPr>
          <p:cNvPr id="89" name="剪去对角的矩形 88"/>
          <p:cNvSpPr/>
          <p:nvPr/>
        </p:nvSpPr>
        <p:spPr>
          <a:xfrm>
            <a:off x="1548130" y="6176010"/>
            <a:ext cx="2714625" cy="43307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en-US" altLang="zh-CN" sz="2000" b="1" dirty="0" err="1">
                <a:solidFill>
                  <a:srgbClr val="FF0000"/>
                </a:solidFill>
                <a:latin typeface="微软雅黑" panose="020B0503020204020204" charset="-122"/>
                <a:ea typeface="微软雅黑" panose="020B0503020204020204" charset="-122"/>
                <a:sym typeface="+mn-ea"/>
              </a:rPr>
              <a:t>辐射防护</a:t>
            </a:r>
            <a:endParaRPr lang="zh-CN" sz="2000" b="1" kern="0" dirty="0" err="1">
              <a:solidFill>
                <a:srgbClr val="FF0000"/>
              </a:solidFill>
              <a:latin typeface="微软雅黑" panose="020B0503020204020204" charset="-122"/>
              <a:ea typeface="微软雅黑" panose="020B0503020204020204" charset="-122"/>
              <a:sym typeface="+mn-ea"/>
            </a:endParaRPr>
          </a:p>
        </p:txBody>
      </p:sp>
      <p:sp>
        <p:nvSpPr>
          <p:cNvPr id="90" name="圆角矩形 89"/>
          <p:cNvSpPr/>
          <p:nvPr/>
        </p:nvSpPr>
        <p:spPr>
          <a:xfrm>
            <a:off x="591185" y="6176010"/>
            <a:ext cx="735965" cy="43307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3.8</a:t>
            </a:r>
          </a:p>
        </p:txBody>
      </p:sp>
      <p:sp>
        <p:nvSpPr>
          <p:cNvPr id="91" name="剪去对角的矩形 90"/>
          <p:cNvSpPr/>
          <p:nvPr/>
        </p:nvSpPr>
        <p:spPr>
          <a:xfrm>
            <a:off x="5791835" y="2098675"/>
            <a:ext cx="2714625" cy="43307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en-US" altLang="zh-CN" sz="2000" b="1" dirty="0" err="1">
                <a:solidFill>
                  <a:srgbClr val="FF0000"/>
                </a:solidFill>
                <a:latin typeface="微软雅黑" panose="020B0503020204020204" charset="-122"/>
                <a:ea typeface="微软雅黑" panose="020B0503020204020204" charset="-122"/>
                <a:sym typeface="+mn-ea"/>
              </a:rPr>
              <a:t>安全目标制度规程</a:t>
            </a:r>
            <a:endParaRPr lang="zh-CN" altLang="en-US" sz="2000" b="1" kern="0" dirty="0" err="1">
              <a:solidFill>
                <a:srgbClr val="FF0000"/>
              </a:solidFill>
              <a:latin typeface="微软雅黑" panose="020B0503020204020204" charset="-122"/>
              <a:ea typeface="微软雅黑" panose="020B0503020204020204" charset="-122"/>
              <a:sym typeface="+mn-ea"/>
            </a:endParaRPr>
          </a:p>
        </p:txBody>
      </p:sp>
      <p:sp>
        <p:nvSpPr>
          <p:cNvPr id="92" name="圆角矩形 91"/>
          <p:cNvSpPr/>
          <p:nvPr/>
        </p:nvSpPr>
        <p:spPr>
          <a:xfrm>
            <a:off x="4834890" y="2098675"/>
            <a:ext cx="735965" cy="43307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3.9</a:t>
            </a:r>
          </a:p>
        </p:txBody>
      </p:sp>
      <p:sp>
        <p:nvSpPr>
          <p:cNvPr id="93" name="剪去对角的矩形 92"/>
          <p:cNvSpPr/>
          <p:nvPr/>
        </p:nvSpPr>
        <p:spPr>
          <a:xfrm>
            <a:off x="5791835" y="2674620"/>
            <a:ext cx="2714625" cy="43307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000" b="1" kern="0" dirty="0" smtClean="0">
                <a:solidFill>
                  <a:srgbClr val="FFFFFF"/>
                </a:solidFill>
                <a:latin typeface="微软雅黑" panose="020B0503020204020204" charset="-122"/>
                <a:ea typeface="微软雅黑" panose="020B0503020204020204" charset="-122"/>
                <a:sym typeface="+mn-ea"/>
              </a:rPr>
              <a:t>人员资格与培训</a:t>
            </a:r>
            <a:endParaRPr lang="zh-CN" altLang="en-US" sz="2000" b="1" kern="0" dirty="0" err="1">
              <a:solidFill>
                <a:srgbClr val="FF0000"/>
              </a:solidFill>
              <a:latin typeface="微软雅黑" panose="020B0503020204020204" charset="-122"/>
              <a:ea typeface="微软雅黑" panose="020B0503020204020204" charset="-122"/>
              <a:sym typeface="+mn-ea"/>
            </a:endParaRPr>
          </a:p>
        </p:txBody>
      </p:sp>
      <p:sp>
        <p:nvSpPr>
          <p:cNvPr id="94" name="圆角矩形 93"/>
          <p:cNvSpPr/>
          <p:nvPr/>
        </p:nvSpPr>
        <p:spPr>
          <a:xfrm>
            <a:off x="4834890" y="2674620"/>
            <a:ext cx="735965" cy="43307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3.10</a:t>
            </a:r>
          </a:p>
        </p:txBody>
      </p:sp>
      <p:sp>
        <p:nvSpPr>
          <p:cNvPr id="95" name="剪去对角的矩形 94"/>
          <p:cNvSpPr/>
          <p:nvPr/>
        </p:nvSpPr>
        <p:spPr>
          <a:xfrm>
            <a:off x="5791835" y="3249295"/>
            <a:ext cx="2714625" cy="43307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en-US" altLang="zh-CN" sz="2000" b="1" dirty="0" err="1">
                <a:solidFill>
                  <a:srgbClr val="FF0000"/>
                </a:solidFill>
                <a:latin typeface="微软雅黑" panose="020B0503020204020204" charset="-122"/>
                <a:ea typeface="微软雅黑" panose="020B0503020204020204" charset="-122"/>
                <a:sym typeface="+mn-ea"/>
              </a:rPr>
              <a:t>隐患排查治理</a:t>
            </a:r>
            <a:endParaRPr lang="zh-CN" altLang="en-US" sz="2000" b="1" kern="0" dirty="0" err="1">
              <a:solidFill>
                <a:srgbClr val="FF0000"/>
              </a:solidFill>
              <a:latin typeface="微软雅黑" panose="020B0503020204020204" charset="-122"/>
              <a:ea typeface="微软雅黑" panose="020B0503020204020204" charset="-122"/>
              <a:sym typeface="+mn-ea"/>
            </a:endParaRPr>
          </a:p>
        </p:txBody>
      </p:sp>
      <p:sp>
        <p:nvSpPr>
          <p:cNvPr id="96" name="圆角矩形 95"/>
          <p:cNvSpPr/>
          <p:nvPr/>
        </p:nvSpPr>
        <p:spPr>
          <a:xfrm>
            <a:off x="4834890" y="3249295"/>
            <a:ext cx="735965" cy="43307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3.11</a:t>
            </a:r>
          </a:p>
        </p:txBody>
      </p:sp>
      <p:sp>
        <p:nvSpPr>
          <p:cNvPr id="97" name="剪去对角的矩形 96"/>
          <p:cNvSpPr/>
          <p:nvPr/>
        </p:nvSpPr>
        <p:spPr>
          <a:xfrm>
            <a:off x="5791835" y="3853815"/>
            <a:ext cx="2714625" cy="43307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000" b="1" kern="0" dirty="0" smtClean="0">
                <a:solidFill>
                  <a:srgbClr val="FFFFFF"/>
                </a:solidFill>
                <a:latin typeface="微软雅黑" panose="020B0503020204020204" charset="-122"/>
                <a:ea typeface="微软雅黑" panose="020B0503020204020204" charset="-122"/>
                <a:sym typeface="+mn-ea"/>
              </a:rPr>
              <a:t>作业控制</a:t>
            </a:r>
          </a:p>
        </p:txBody>
      </p:sp>
      <p:sp>
        <p:nvSpPr>
          <p:cNvPr id="98" name="圆角矩形 97"/>
          <p:cNvSpPr/>
          <p:nvPr/>
        </p:nvSpPr>
        <p:spPr>
          <a:xfrm>
            <a:off x="4834890" y="3853815"/>
            <a:ext cx="735965" cy="43307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3.12</a:t>
            </a:r>
          </a:p>
        </p:txBody>
      </p:sp>
      <p:sp>
        <p:nvSpPr>
          <p:cNvPr id="99" name="剪去对角的矩形 98"/>
          <p:cNvSpPr/>
          <p:nvPr/>
        </p:nvSpPr>
        <p:spPr>
          <a:xfrm>
            <a:off x="5791835" y="4429760"/>
            <a:ext cx="2714625" cy="433070"/>
          </a:xfrm>
          <a:prstGeom prst="snip2DiagRect">
            <a:avLst/>
          </a:prstGeom>
          <a:solidFill>
            <a:srgbClr val="BDD8F1">
              <a:lumMod val="50000"/>
            </a:srgbClr>
          </a:solidFill>
          <a:ln w="25400" cap="flat" cmpd="sng" algn="ctr">
            <a:noFill/>
            <a:prstDash val="solid"/>
          </a:ln>
          <a:effectLst/>
        </p:spPr>
        <p:txBody>
          <a:bodyPr anchor="ctr"/>
          <a:lstStyle/>
          <a:p>
            <a:pPr lvl="0" algn="l" fontAlgn="base">
              <a:buClrTx/>
              <a:buSzTx/>
              <a:buFontTx/>
              <a:defRPr/>
            </a:pPr>
            <a:r>
              <a:rPr lang="zh-CN" altLang="en-US" sz="2000" b="1" kern="0" dirty="0" smtClean="0">
                <a:solidFill>
                  <a:srgbClr val="FFFFFF"/>
                </a:solidFill>
                <a:latin typeface="微软雅黑" panose="020B0503020204020204" charset="-122"/>
                <a:ea typeface="微软雅黑" panose="020B0503020204020204" charset="-122"/>
                <a:sym typeface="+mn-ea"/>
              </a:rPr>
              <a:t>环境应急</a:t>
            </a:r>
          </a:p>
        </p:txBody>
      </p:sp>
      <p:sp>
        <p:nvSpPr>
          <p:cNvPr id="100" name="圆角矩形 99"/>
          <p:cNvSpPr/>
          <p:nvPr/>
        </p:nvSpPr>
        <p:spPr>
          <a:xfrm>
            <a:off x="4834890" y="4429760"/>
            <a:ext cx="735965" cy="43307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3.13</a:t>
            </a:r>
          </a:p>
        </p:txBody>
      </p:sp>
      <p:sp>
        <p:nvSpPr>
          <p:cNvPr id="101" name="剪去对角的矩形 100"/>
          <p:cNvSpPr/>
          <p:nvPr/>
        </p:nvSpPr>
        <p:spPr>
          <a:xfrm>
            <a:off x="5791835" y="5015865"/>
            <a:ext cx="2714625" cy="433070"/>
          </a:xfrm>
          <a:prstGeom prst="snip2DiagRect">
            <a:avLst/>
          </a:prstGeom>
          <a:solidFill>
            <a:srgbClr val="BDD8F1">
              <a:lumMod val="50000"/>
            </a:srgbClr>
          </a:solidFill>
          <a:ln w="25400" cap="flat" cmpd="sng" algn="ctr">
            <a:noFill/>
            <a:prstDash val="solid"/>
          </a:ln>
          <a:effectLst/>
        </p:spPr>
        <p:txBody>
          <a:bodyPr anchor="ctr"/>
          <a:lstStyle/>
          <a:p>
            <a:pPr lvl="0" algn="l" fontAlgn="base">
              <a:buClrTx/>
              <a:buSzTx/>
              <a:buFontTx/>
              <a:defRPr/>
            </a:pPr>
            <a:r>
              <a:rPr lang="zh-CN" altLang="en-US" sz="2000" b="1" kern="0" dirty="0" smtClean="0">
                <a:solidFill>
                  <a:srgbClr val="FFFFFF"/>
                </a:solidFill>
                <a:latin typeface="微软雅黑" panose="020B0503020204020204" charset="-122"/>
                <a:ea typeface="微软雅黑" panose="020B0503020204020204" charset="-122"/>
                <a:sym typeface="+mn-ea"/>
              </a:rPr>
              <a:t>职业健康监测</a:t>
            </a:r>
          </a:p>
        </p:txBody>
      </p:sp>
      <p:sp>
        <p:nvSpPr>
          <p:cNvPr id="102" name="圆角矩形 101"/>
          <p:cNvSpPr/>
          <p:nvPr/>
        </p:nvSpPr>
        <p:spPr>
          <a:xfrm>
            <a:off x="4834890" y="5015865"/>
            <a:ext cx="735965" cy="43307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3.14</a:t>
            </a:r>
          </a:p>
        </p:txBody>
      </p:sp>
      <p:sp>
        <p:nvSpPr>
          <p:cNvPr id="103" name="剪去对角的矩形 102"/>
          <p:cNvSpPr/>
          <p:nvPr/>
        </p:nvSpPr>
        <p:spPr>
          <a:xfrm>
            <a:off x="5791835" y="5591810"/>
            <a:ext cx="2714625" cy="43307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000" b="1" kern="0" dirty="0" smtClean="0">
                <a:solidFill>
                  <a:srgbClr val="FFFFFF"/>
                </a:solidFill>
                <a:latin typeface="微软雅黑" panose="020B0503020204020204" charset="-122"/>
                <a:ea typeface="微软雅黑" panose="020B0503020204020204" charset="-122"/>
                <a:sym typeface="+mn-ea"/>
              </a:rPr>
              <a:t>安全目标完成情况</a:t>
            </a:r>
          </a:p>
        </p:txBody>
      </p:sp>
      <p:sp>
        <p:nvSpPr>
          <p:cNvPr id="104" name="圆角矩形 103"/>
          <p:cNvSpPr/>
          <p:nvPr/>
        </p:nvSpPr>
        <p:spPr>
          <a:xfrm>
            <a:off x="4834890" y="5591810"/>
            <a:ext cx="735965" cy="43307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3.15</a:t>
            </a:r>
          </a:p>
        </p:txBody>
      </p:sp>
      <p:sp>
        <p:nvSpPr>
          <p:cNvPr id="105" name="剪去对角的矩形 104"/>
          <p:cNvSpPr/>
          <p:nvPr/>
        </p:nvSpPr>
        <p:spPr>
          <a:xfrm>
            <a:off x="5791835" y="6176010"/>
            <a:ext cx="2714625" cy="43307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en-US" altLang="zh-CN" sz="2000" b="1" dirty="0" err="1">
                <a:solidFill>
                  <a:srgbClr val="FF0000"/>
                </a:solidFill>
                <a:latin typeface="微软雅黑" panose="020B0503020204020204" charset="-122"/>
                <a:ea typeface="微软雅黑" panose="020B0503020204020204" charset="-122"/>
                <a:sym typeface="+mn-ea"/>
              </a:rPr>
              <a:t>辐射防护</a:t>
            </a:r>
            <a:r>
              <a:rPr lang="zh-CN" altLang="en-US" sz="2000" b="1" dirty="0" err="1">
                <a:solidFill>
                  <a:srgbClr val="FF0000"/>
                </a:solidFill>
                <a:latin typeface="微软雅黑" panose="020B0503020204020204" charset="-122"/>
                <a:ea typeface="微软雅黑" panose="020B0503020204020204" charset="-122"/>
                <a:sym typeface="+mn-ea"/>
              </a:rPr>
              <a:t>管理</a:t>
            </a:r>
            <a:endParaRPr lang="zh-CN" altLang="en-US" sz="2000" b="1" kern="0" dirty="0" err="1">
              <a:solidFill>
                <a:srgbClr val="FF0000"/>
              </a:solidFill>
              <a:latin typeface="微软雅黑" panose="020B0503020204020204" charset="-122"/>
              <a:ea typeface="微软雅黑" panose="020B0503020204020204" charset="-122"/>
              <a:sym typeface="+mn-ea"/>
            </a:endParaRPr>
          </a:p>
        </p:txBody>
      </p:sp>
      <p:sp>
        <p:nvSpPr>
          <p:cNvPr id="106" name="圆角矩形 105"/>
          <p:cNvSpPr/>
          <p:nvPr/>
        </p:nvSpPr>
        <p:spPr>
          <a:xfrm>
            <a:off x="4834890" y="6176010"/>
            <a:ext cx="735965" cy="43307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3.16</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isliḑe"/>
          <p:cNvGrpSpPr/>
          <p:nvPr/>
        </p:nvGrpSpPr>
        <p:grpSpPr>
          <a:xfrm>
            <a:off x="2852683" y="2852936"/>
            <a:ext cx="3335749" cy="1214462"/>
            <a:chOff x="3887755" y="2564904"/>
            <a:chExt cx="4447665" cy="1619283"/>
          </a:xfrm>
          <a:effectLst>
            <a:outerShdw blurRad="50800" dist="38100" dir="5400000" algn="t" rotWithShape="0">
              <a:prstClr val="black">
                <a:alpha val="40000"/>
              </a:prstClr>
            </a:outerShdw>
          </a:effectLst>
        </p:grpSpPr>
        <p:sp>
          <p:nvSpPr>
            <p:cNvPr id="15" name="îṩļîḑê"/>
            <p:cNvSpPr/>
            <p:nvPr/>
          </p:nvSpPr>
          <p:spPr>
            <a:xfrm>
              <a:off x="6137824" y="2564904"/>
              <a:ext cx="2197596" cy="1619283"/>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chorCtr="0">
              <a:normAutofit/>
            </a:bodyPr>
            <a:lstStyle/>
            <a:p>
              <a:pPr defTabSz="914400">
                <a:spcBef>
                  <a:spcPct val="0"/>
                </a:spcBef>
                <a:defRPr/>
              </a:pPr>
              <a:r>
                <a:rPr lang="zh-CN" altLang="en-US" b="1" dirty="0">
                  <a:solidFill>
                    <a:schemeClr val="bg1"/>
                  </a:solidFill>
                  <a:latin typeface="微软雅黑" panose="020B0503020204020204" charset="-122"/>
                  <a:ea typeface="微软雅黑" panose="020B0503020204020204" charset="-122"/>
                </a:rPr>
                <a:t>项目文件</a:t>
              </a:r>
              <a:endParaRPr lang="en-US" altLang="zh-CN" b="1" dirty="0">
                <a:solidFill>
                  <a:schemeClr val="bg1"/>
                </a:solidFill>
                <a:latin typeface="微软雅黑" panose="020B0503020204020204" charset="-122"/>
                <a:ea typeface="微软雅黑" panose="020B0503020204020204" charset="-122"/>
              </a:endParaRPr>
            </a:p>
            <a:p>
              <a:pPr defTabSz="914400">
                <a:spcBef>
                  <a:spcPct val="0"/>
                </a:spcBef>
                <a:defRPr/>
              </a:pPr>
              <a:r>
                <a:rPr lang="zh-CN" altLang="en-US" sz="1200" b="1" dirty="0">
                  <a:solidFill>
                    <a:schemeClr val="bg1"/>
                  </a:solidFill>
                  <a:latin typeface="微软雅黑" panose="020B0503020204020204" charset="-122"/>
                  <a:ea typeface="微软雅黑" panose="020B0503020204020204" charset="-122"/>
                </a:rPr>
                <a:t>（</a:t>
              </a:r>
              <a:r>
                <a:rPr lang="en-US" altLang="zh-CN" sz="1200" b="1" dirty="0">
                  <a:solidFill>
                    <a:schemeClr val="bg1"/>
                  </a:solidFill>
                  <a:latin typeface="微软雅黑" panose="020B0503020204020204" charset="-122"/>
                  <a:ea typeface="微软雅黑" panose="020B0503020204020204" charset="-122"/>
                </a:rPr>
                <a:t>8</a:t>
              </a:r>
              <a:r>
                <a:rPr lang="zh-CN" altLang="en-US" sz="1200" b="1" dirty="0">
                  <a:solidFill>
                    <a:schemeClr val="bg1"/>
                  </a:solidFill>
                  <a:latin typeface="微软雅黑" panose="020B0503020204020204" charset="-122"/>
                  <a:ea typeface="微软雅黑" panose="020B0503020204020204" charset="-122"/>
                </a:rPr>
                <a:t>章）</a:t>
              </a:r>
            </a:p>
          </p:txBody>
        </p:sp>
        <p:sp>
          <p:nvSpPr>
            <p:cNvPr id="16" name="îśliḋè"/>
            <p:cNvSpPr/>
            <p:nvPr/>
          </p:nvSpPr>
          <p:spPr>
            <a:xfrm flipH="1">
              <a:off x="3887755" y="2564904"/>
              <a:ext cx="2197596" cy="1619283"/>
            </a:xfrm>
            <a:prstGeom prst="homePlate">
              <a:avLst/>
            </a:prstGeom>
            <a:solidFill>
              <a:schemeClr val="tx1">
                <a:lumMod val="50000"/>
                <a:lumOff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nchor="ctr" anchorCtr="0">
              <a:normAutofit/>
            </a:bodyPr>
            <a:lstStyle/>
            <a:p>
              <a:pPr algn="r" defTabSz="914400">
                <a:spcBef>
                  <a:spcPct val="0"/>
                </a:spcBef>
                <a:defRPr/>
              </a:pPr>
              <a:r>
                <a:rPr lang="zh-CN" altLang="en-US" sz="2000" b="1" dirty="0">
                  <a:solidFill>
                    <a:schemeClr val="bg1"/>
                  </a:solidFill>
                  <a:latin typeface="微软雅黑" panose="020B0503020204020204" charset="-122"/>
                  <a:ea typeface="微软雅黑" panose="020B0503020204020204" charset="-122"/>
                </a:rPr>
                <a:t>实体安全</a:t>
              </a:r>
              <a:endParaRPr lang="en-US" altLang="zh-CN" sz="2000" b="1" dirty="0">
                <a:solidFill>
                  <a:schemeClr val="bg1"/>
                </a:solidFill>
                <a:latin typeface="微软雅黑" panose="020B0503020204020204" charset="-122"/>
                <a:ea typeface="微软雅黑" panose="020B0503020204020204" charset="-122"/>
              </a:endParaRPr>
            </a:p>
            <a:p>
              <a:pPr algn="r" defTabSz="914400">
                <a:spcBef>
                  <a:spcPct val="0"/>
                </a:spcBef>
                <a:defRPr/>
              </a:pPr>
              <a:r>
                <a:rPr lang="zh-CN" altLang="en-US" sz="1200" b="1" dirty="0">
                  <a:solidFill>
                    <a:schemeClr val="bg1"/>
                  </a:solidFill>
                  <a:latin typeface="微软雅黑" panose="020B0503020204020204" charset="-122"/>
                  <a:ea typeface="微软雅黑" panose="020B0503020204020204" charset="-122"/>
                </a:rPr>
                <a:t>（</a:t>
              </a:r>
              <a:r>
                <a:rPr lang="en-US" altLang="zh-CN" sz="1200" b="1" dirty="0">
                  <a:solidFill>
                    <a:schemeClr val="bg1"/>
                  </a:solidFill>
                  <a:latin typeface="微软雅黑" panose="020B0503020204020204" charset="-122"/>
                  <a:ea typeface="微软雅黑" panose="020B0503020204020204" charset="-122"/>
                </a:rPr>
                <a:t>8</a:t>
              </a:r>
              <a:r>
                <a:rPr lang="zh-CN" altLang="en-US" sz="1200" b="1" dirty="0">
                  <a:solidFill>
                    <a:schemeClr val="bg1"/>
                  </a:solidFill>
                  <a:latin typeface="微软雅黑" panose="020B0503020204020204" charset="-122"/>
                  <a:ea typeface="微软雅黑" panose="020B0503020204020204" charset="-122"/>
                </a:rPr>
                <a:t>章）</a:t>
              </a:r>
            </a:p>
          </p:txBody>
        </p:sp>
      </p:grpSp>
      <p:grpSp>
        <p:nvGrpSpPr>
          <p:cNvPr id="21" name="组合 20"/>
          <p:cNvGrpSpPr/>
          <p:nvPr/>
        </p:nvGrpSpPr>
        <p:grpSpPr>
          <a:xfrm>
            <a:off x="64135" y="1917065"/>
            <a:ext cx="2788285" cy="3980180"/>
            <a:chOff x="362856" y="987574"/>
            <a:chExt cx="2232248" cy="3456384"/>
          </a:xfrm>
          <a:effectLst>
            <a:outerShdw blurRad="50800" dist="38100" algn="l" rotWithShape="0">
              <a:prstClr val="black">
                <a:alpha val="40000"/>
              </a:prstClr>
            </a:outerShdw>
          </a:effectLst>
        </p:grpSpPr>
        <p:sp>
          <p:nvSpPr>
            <p:cNvPr id="19" name="圆角矩形 18"/>
            <p:cNvSpPr/>
            <p:nvPr/>
          </p:nvSpPr>
          <p:spPr>
            <a:xfrm>
              <a:off x="362856" y="987574"/>
              <a:ext cx="2232248" cy="3456384"/>
            </a:xfrm>
            <a:prstGeom prst="roundRect">
              <a:avLst>
                <a:gd name="adj" fmla="val 9179"/>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ïṩḷidè"/>
            <p:cNvGrpSpPr/>
            <p:nvPr/>
          </p:nvGrpSpPr>
          <p:grpSpPr>
            <a:xfrm>
              <a:off x="1187624" y="1203598"/>
              <a:ext cx="541784" cy="541784"/>
              <a:chOff x="1970344" y="2255959"/>
              <a:chExt cx="914400" cy="914400"/>
            </a:xfrm>
          </p:grpSpPr>
          <p:sp>
            <p:nvSpPr>
              <p:cNvPr id="11" name="îṡļîde"/>
              <p:cNvSpPr/>
              <p:nvPr/>
            </p:nvSpPr>
            <p:spPr>
              <a:xfrm>
                <a:off x="1970344" y="2255959"/>
                <a:ext cx="914400" cy="914400"/>
              </a:xfrm>
              <a:prstGeom prst="ellipse">
                <a:avLst/>
              </a:prstGeom>
              <a:solidFill>
                <a:schemeClr val="tx1">
                  <a:lumMod val="50000"/>
                  <a:lumOff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p>
            </p:txBody>
          </p:sp>
          <p:sp>
            <p:nvSpPr>
              <p:cNvPr id="12" name="îşḻíḋè"/>
              <p:cNvSpPr/>
              <p:nvPr/>
            </p:nvSpPr>
            <p:spPr bwMode="auto">
              <a:xfrm>
                <a:off x="2216060" y="2473406"/>
                <a:ext cx="422961" cy="479506"/>
              </a:xfrm>
              <a:custGeom>
                <a:avLst/>
                <a:gdLst>
                  <a:gd name="connsiteX0" fmla="*/ 99685 w 296863"/>
                  <a:gd name="connsiteY0" fmla="*/ 290512 h 336550"/>
                  <a:gd name="connsiteX1" fmla="*/ 90488 w 296863"/>
                  <a:gd name="connsiteY1" fmla="*/ 299244 h 336550"/>
                  <a:gd name="connsiteX2" fmla="*/ 99685 w 296863"/>
                  <a:gd name="connsiteY2" fmla="*/ 307975 h 336550"/>
                  <a:gd name="connsiteX3" fmla="*/ 119392 w 296863"/>
                  <a:gd name="connsiteY3" fmla="*/ 307975 h 336550"/>
                  <a:gd name="connsiteX4" fmla="*/ 128588 w 296863"/>
                  <a:gd name="connsiteY4" fmla="*/ 299244 h 336550"/>
                  <a:gd name="connsiteX5" fmla="*/ 119392 w 296863"/>
                  <a:gd name="connsiteY5" fmla="*/ 290512 h 336550"/>
                  <a:gd name="connsiteX6" fmla="*/ 99685 w 296863"/>
                  <a:gd name="connsiteY6" fmla="*/ 290512 h 336550"/>
                  <a:gd name="connsiteX7" fmla="*/ 0 w 296863"/>
                  <a:gd name="connsiteY7" fmla="*/ 277812 h 336550"/>
                  <a:gd name="connsiteX8" fmla="*/ 219075 w 296863"/>
                  <a:gd name="connsiteY8" fmla="*/ 277812 h 336550"/>
                  <a:gd name="connsiteX9" fmla="*/ 219075 w 296863"/>
                  <a:gd name="connsiteY9" fmla="*/ 324803 h 336550"/>
                  <a:gd name="connsiteX10" fmla="*/ 208517 w 296863"/>
                  <a:gd name="connsiteY10" fmla="*/ 336550 h 336550"/>
                  <a:gd name="connsiteX11" fmla="*/ 11877 w 296863"/>
                  <a:gd name="connsiteY11" fmla="*/ 336550 h 336550"/>
                  <a:gd name="connsiteX12" fmla="*/ 0 w 296863"/>
                  <a:gd name="connsiteY12" fmla="*/ 324803 h 336550"/>
                  <a:gd name="connsiteX13" fmla="*/ 0 w 296863"/>
                  <a:gd name="connsiteY13" fmla="*/ 277812 h 336550"/>
                  <a:gd name="connsiteX14" fmla="*/ 120721 w 296863"/>
                  <a:gd name="connsiteY14" fmla="*/ 42862 h 336550"/>
                  <a:gd name="connsiteX15" fmla="*/ 266630 w 296863"/>
                  <a:gd name="connsiteY15" fmla="*/ 42862 h 336550"/>
                  <a:gd name="connsiteX16" fmla="*/ 296863 w 296863"/>
                  <a:gd name="connsiteY16" fmla="*/ 71747 h 336550"/>
                  <a:gd name="connsiteX17" fmla="*/ 296863 w 296863"/>
                  <a:gd name="connsiteY17" fmla="*/ 151838 h 336550"/>
                  <a:gd name="connsiteX18" fmla="*/ 266630 w 296863"/>
                  <a:gd name="connsiteY18" fmla="*/ 182037 h 336550"/>
                  <a:gd name="connsiteX19" fmla="*/ 189075 w 296863"/>
                  <a:gd name="connsiteY19" fmla="*/ 182037 h 336550"/>
                  <a:gd name="connsiteX20" fmla="*/ 156213 w 296863"/>
                  <a:gd name="connsiteY20" fmla="*/ 214861 h 336550"/>
                  <a:gd name="connsiteX21" fmla="*/ 148326 w 296863"/>
                  <a:gd name="connsiteY21" fmla="*/ 217487 h 336550"/>
                  <a:gd name="connsiteX22" fmla="*/ 143068 w 296863"/>
                  <a:gd name="connsiteY22" fmla="*/ 217487 h 336550"/>
                  <a:gd name="connsiteX23" fmla="*/ 136495 w 296863"/>
                  <a:gd name="connsiteY23" fmla="*/ 206983 h 336550"/>
                  <a:gd name="connsiteX24" fmla="*/ 136495 w 296863"/>
                  <a:gd name="connsiteY24" fmla="*/ 182037 h 336550"/>
                  <a:gd name="connsiteX25" fmla="*/ 120721 w 296863"/>
                  <a:gd name="connsiteY25" fmla="*/ 182037 h 336550"/>
                  <a:gd name="connsiteX26" fmla="*/ 90488 w 296863"/>
                  <a:gd name="connsiteY26" fmla="*/ 151838 h 336550"/>
                  <a:gd name="connsiteX27" fmla="*/ 90488 w 296863"/>
                  <a:gd name="connsiteY27" fmla="*/ 71747 h 336550"/>
                  <a:gd name="connsiteX28" fmla="*/ 120721 w 296863"/>
                  <a:gd name="connsiteY28" fmla="*/ 42862 h 336550"/>
                  <a:gd name="connsiteX29" fmla="*/ 11877 w 296863"/>
                  <a:gd name="connsiteY29" fmla="*/ 0 h 336550"/>
                  <a:gd name="connsiteX30" fmla="*/ 208517 w 296863"/>
                  <a:gd name="connsiteY30" fmla="*/ 0 h 336550"/>
                  <a:gd name="connsiteX31" fmla="*/ 219075 w 296863"/>
                  <a:gd name="connsiteY31" fmla="*/ 11821 h 336550"/>
                  <a:gd name="connsiteX32" fmla="*/ 219075 w 296863"/>
                  <a:gd name="connsiteY32" fmla="*/ 24957 h 336550"/>
                  <a:gd name="connsiteX33" fmla="*/ 121415 w 296863"/>
                  <a:gd name="connsiteY33" fmla="*/ 24957 h 336550"/>
                  <a:gd name="connsiteX34" fmla="*/ 72585 w 296863"/>
                  <a:gd name="connsiteY34" fmla="*/ 72243 h 336550"/>
                  <a:gd name="connsiteX35" fmla="*/ 72585 w 296863"/>
                  <a:gd name="connsiteY35" fmla="*/ 152368 h 336550"/>
                  <a:gd name="connsiteX36" fmla="*/ 118776 w 296863"/>
                  <a:gd name="connsiteY36" fmla="*/ 200968 h 336550"/>
                  <a:gd name="connsiteX37" fmla="*/ 118776 w 296863"/>
                  <a:gd name="connsiteY37" fmla="*/ 207536 h 336550"/>
                  <a:gd name="connsiteX38" fmla="*/ 137252 w 296863"/>
                  <a:gd name="connsiteY38" fmla="*/ 233806 h 336550"/>
                  <a:gd name="connsiteX39" fmla="*/ 149130 w 296863"/>
                  <a:gd name="connsiteY39" fmla="*/ 236433 h 336550"/>
                  <a:gd name="connsiteX40" fmla="*/ 170245 w 296863"/>
                  <a:gd name="connsiteY40" fmla="*/ 228552 h 336550"/>
                  <a:gd name="connsiteX41" fmla="*/ 196640 w 296863"/>
                  <a:gd name="connsiteY41" fmla="*/ 200968 h 336550"/>
                  <a:gd name="connsiteX42" fmla="*/ 219075 w 296863"/>
                  <a:gd name="connsiteY42" fmla="*/ 200968 h 336550"/>
                  <a:gd name="connsiteX43" fmla="*/ 219075 w 296863"/>
                  <a:gd name="connsiteY43" fmla="*/ 258763 h 336550"/>
                  <a:gd name="connsiteX44" fmla="*/ 0 w 296863"/>
                  <a:gd name="connsiteY44" fmla="*/ 258763 h 336550"/>
                  <a:gd name="connsiteX45" fmla="*/ 0 w 296863"/>
                  <a:gd name="connsiteY45" fmla="*/ 11821 h 336550"/>
                  <a:gd name="connsiteX46" fmla="*/ 11877 w 296863"/>
                  <a:gd name="connsiteY4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96863" h="336550">
                    <a:moveTo>
                      <a:pt x="99685" y="290512"/>
                    </a:moveTo>
                    <a:cubicBezTo>
                      <a:pt x="94430" y="290512"/>
                      <a:pt x="90488" y="294254"/>
                      <a:pt x="90488" y="299244"/>
                    </a:cubicBezTo>
                    <a:cubicBezTo>
                      <a:pt x="90488" y="304233"/>
                      <a:pt x="94430" y="307975"/>
                      <a:pt x="99685" y="307975"/>
                    </a:cubicBezTo>
                    <a:cubicBezTo>
                      <a:pt x="99685" y="307975"/>
                      <a:pt x="99685" y="307975"/>
                      <a:pt x="119392" y="307975"/>
                    </a:cubicBezTo>
                    <a:cubicBezTo>
                      <a:pt x="124647" y="307975"/>
                      <a:pt x="128588" y="304233"/>
                      <a:pt x="128588" y="299244"/>
                    </a:cubicBezTo>
                    <a:cubicBezTo>
                      <a:pt x="128588" y="294254"/>
                      <a:pt x="124647" y="290512"/>
                      <a:pt x="119392" y="290512"/>
                    </a:cubicBezTo>
                    <a:cubicBezTo>
                      <a:pt x="119392" y="290512"/>
                      <a:pt x="119392" y="290512"/>
                      <a:pt x="99685" y="290512"/>
                    </a:cubicBezTo>
                    <a:close/>
                    <a:moveTo>
                      <a:pt x="0" y="277812"/>
                    </a:moveTo>
                    <a:lnTo>
                      <a:pt x="219075" y="277812"/>
                    </a:lnTo>
                    <a:cubicBezTo>
                      <a:pt x="219075" y="277812"/>
                      <a:pt x="219075" y="277812"/>
                      <a:pt x="219075" y="324803"/>
                    </a:cubicBezTo>
                    <a:cubicBezTo>
                      <a:pt x="219075" y="331329"/>
                      <a:pt x="213796" y="336550"/>
                      <a:pt x="208517" y="336550"/>
                    </a:cubicBezTo>
                    <a:cubicBezTo>
                      <a:pt x="208517" y="336550"/>
                      <a:pt x="208517" y="336550"/>
                      <a:pt x="11877" y="336550"/>
                    </a:cubicBezTo>
                    <a:cubicBezTo>
                      <a:pt x="5279" y="336550"/>
                      <a:pt x="0" y="331329"/>
                      <a:pt x="0" y="324803"/>
                    </a:cubicBezTo>
                    <a:cubicBezTo>
                      <a:pt x="0" y="324803"/>
                      <a:pt x="0" y="324803"/>
                      <a:pt x="0" y="277812"/>
                    </a:cubicBezTo>
                    <a:close/>
                    <a:moveTo>
                      <a:pt x="120721" y="42862"/>
                    </a:moveTo>
                    <a:cubicBezTo>
                      <a:pt x="120721" y="42862"/>
                      <a:pt x="120721" y="42862"/>
                      <a:pt x="266630" y="42862"/>
                    </a:cubicBezTo>
                    <a:cubicBezTo>
                      <a:pt x="283718" y="42862"/>
                      <a:pt x="296863" y="55991"/>
                      <a:pt x="296863" y="71747"/>
                    </a:cubicBezTo>
                    <a:cubicBezTo>
                      <a:pt x="296863" y="71747"/>
                      <a:pt x="296863" y="71747"/>
                      <a:pt x="296863" y="151838"/>
                    </a:cubicBezTo>
                    <a:cubicBezTo>
                      <a:pt x="296863" y="168907"/>
                      <a:pt x="283718" y="182037"/>
                      <a:pt x="266630" y="182037"/>
                    </a:cubicBezTo>
                    <a:cubicBezTo>
                      <a:pt x="266630" y="182037"/>
                      <a:pt x="266630" y="182037"/>
                      <a:pt x="189075" y="182037"/>
                    </a:cubicBezTo>
                    <a:cubicBezTo>
                      <a:pt x="189075" y="182037"/>
                      <a:pt x="189075" y="182037"/>
                      <a:pt x="156213" y="214861"/>
                    </a:cubicBezTo>
                    <a:cubicBezTo>
                      <a:pt x="153584" y="216174"/>
                      <a:pt x="150955" y="217487"/>
                      <a:pt x="148326" y="217487"/>
                    </a:cubicBezTo>
                    <a:cubicBezTo>
                      <a:pt x="147011" y="217487"/>
                      <a:pt x="144382" y="217487"/>
                      <a:pt x="143068" y="217487"/>
                    </a:cubicBezTo>
                    <a:cubicBezTo>
                      <a:pt x="139124" y="214861"/>
                      <a:pt x="136495" y="210922"/>
                      <a:pt x="136495" y="206983"/>
                    </a:cubicBezTo>
                    <a:cubicBezTo>
                      <a:pt x="136495" y="206983"/>
                      <a:pt x="136495" y="206983"/>
                      <a:pt x="136495" y="182037"/>
                    </a:cubicBezTo>
                    <a:cubicBezTo>
                      <a:pt x="136495" y="182037"/>
                      <a:pt x="136495" y="182037"/>
                      <a:pt x="120721" y="182037"/>
                    </a:cubicBezTo>
                    <a:cubicBezTo>
                      <a:pt x="103633" y="182037"/>
                      <a:pt x="90488" y="168907"/>
                      <a:pt x="90488" y="151838"/>
                    </a:cubicBezTo>
                    <a:cubicBezTo>
                      <a:pt x="90488" y="151838"/>
                      <a:pt x="90488" y="151838"/>
                      <a:pt x="90488" y="71747"/>
                    </a:cubicBezTo>
                    <a:cubicBezTo>
                      <a:pt x="90488" y="55991"/>
                      <a:pt x="103633" y="42862"/>
                      <a:pt x="120721" y="42862"/>
                    </a:cubicBezTo>
                    <a:close/>
                    <a:moveTo>
                      <a:pt x="11877" y="0"/>
                    </a:moveTo>
                    <a:cubicBezTo>
                      <a:pt x="11877" y="0"/>
                      <a:pt x="11877" y="0"/>
                      <a:pt x="208517" y="0"/>
                    </a:cubicBezTo>
                    <a:cubicBezTo>
                      <a:pt x="213796" y="0"/>
                      <a:pt x="219075" y="5254"/>
                      <a:pt x="219075" y="11821"/>
                    </a:cubicBezTo>
                    <a:cubicBezTo>
                      <a:pt x="219075" y="11821"/>
                      <a:pt x="219075" y="11821"/>
                      <a:pt x="219075" y="24957"/>
                    </a:cubicBezTo>
                    <a:cubicBezTo>
                      <a:pt x="219075" y="24957"/>
                      <a:pt x="219075" y="24957"/>
                      <a:pt x="121415" y="24957"/>
                    </a:cubicBezTo>
                    <a:cubicBezTo>
                      <a:pt x="95021" y="24957"/>
                      <a:pt x="72585" y="45973"/>
                      <a:pt x="72585" y="72243"/>
                    </a:cubicBezTo>
                    <a:cubicBezTo>
                      <a:pt x="72585" y="72243"/>
                      <a:pt x="72585" y="72243"/>
                      <a:pt x="72585" y="152368"/>
                    </a:cubicBezTo>
                    <a:cubicBezTo>
                      <a:pt x="72585" y="178638"/>
                      <a:pt x="93701" y="199654"/>
                      <a:pt x="118776" y="200968"/>
                    </a:cubicBezTo>
                    <a:cubicBezTo>
                      <a:pt x="118776" y="200968"/>
                      <a:pt x="118776" y="200968"/>
                      <a:pt x="118776" y="207536"/>
                    </a:cubicBezTo>
                    <a:cubicBezTo>
                      <a:pt x="118776" y="219357"/>
                      <a:pt x="126694" y="229865"/>
                      <a:pt x="137252" y="233806"/>
                    </a:cubicBezTo>
                    <a:cubicBezTo>
                      <a:pt x="141211" y="236433"/>
                      <a:pt x="145170" y="236433"/>
                      <a:pt x="149130" y="236433"/>
                    </a:cubicBezTo>
                    <a:cubicBezTo>
                      <a:pt x="157048" y="236433"/>
                      <a:pt x="163647" y="233806"/>
                      <a:pt x="170245" y="228552"/>
                    </a:cubicBezTo>
                    <a:cubicBezTo>
                      <a:pt x="170245" y="228552"/>
                      <a:pt x="170245" y="228552"/>
                      <a:pt x="196640" y="200968"/>
                    </a:cubicBezTo>
                    <a:cubicBezTo>
                      <a:pt x="196640" y="200968"/>
                      <a:pt x="196640" y="200968"/>
                      <a:pt x="219075" y="200968"/>
                    </a:cubicBezTo>
                    <a:cubicBezTo>
                      <a:pt x="219075" y="200968"/>
                      <a:pt x="219075" y="200968"/>
                      <a:pt x="219075" y="258763"/>
                    </a:cubicBezTo>
                    <a:lnTo>
                      <a:pt x="0" y="258763"/>
                    </a:lnTo>
                    <a:cubicBezTo>
                      <a:pt x="0" y="258763"/>
                      <a:pt x="0" y="258763"/>
                      <a:pt x="0" y="11821"/>
                    </a:cubicBezTo>
                    <a:cubicBezTo>
                      <a:pt x="0" y="5254"/>
                      <a:pt x="5279" y="0"/>
                      <a:pt x="11877" y="0"/>
                    </a:cubicBezTo>
                    <a:close/>
                  </a:path>
                </a:pathLst>
              </a:custGeom>
              <a:solidFill>
                <a:schemeClr val="bg1"/>
              </a:solidFill>
              <a:ln>
                <a:noFill/>
              </a:ln>
            </p:spPr>
            <p:txBody>
              <a:bodyPr wrap="square" lIns="91440" tIns="45720" rIns="91440" bIns="45720" anchor="ctr">
                <a:normAutofit fontScale="92500" lnSpcReduction="10000"/>
              </a:bodyPr>
              <a:lstStyle/>
              <a:p>
                <a:pPr algn="ctr"/>
                <a:endParaRPr dirty="0"/>
              </a:p>
            </p:txBody>
          </p:sp>
        </p:grpSp>
        <p:sp>
          <p:nvSpPr>
            <p:cNvPr id="7" name="iś1îḍe"/>
            <p:cNvSpPr/>
            <p:nvPr/>
          </p:nvSpPr>
          <p:spPr bwMode="auto">
            <a:xfrm>
              <a:off x="467544" y="1851670"/>
              <a:ext cx="2016224" cy="2448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indent="-342900" fontAlgn="auto">
                <a:lnSpc>
                  <a:spcPct val="135000"/>
                </a:lnSpc>
                <a:buFont typeface="+mj-ea"/>
                <a:buAutoNum type="circleNumDbPlain"/>
              </a:pPr>
              <a:r>
                <a:rPr lang="en-US" altLang="zh-CN" sz="1600" b="1" dirty="0" err="1">
                  <a:solidFill>
                    <a:srgbClr val="FF0000"/>
                  </a:solidFill>
                  <a:latin typeface="微软雅黑" panose="020B0503020204020204" charset="-122"/>
                  <a:ea typeface="微软雅黑" panose="020B0503020204020204" charset="-122"/>
                </a:rPr>
                <a:t>安全设施设计</a:t>
              </a:r>
              <a:endParaRPr lang="en-US" altLang="zh-CN" sz="1600" b="1" dirty="0">
                <a:solidFill>
                  <a:srgbClr val="FF0000"/>
                </a:solidFill>
                <a:latin typeface="微软雅黑" panose="020B0503020204020204" charset="-122"/>
                <a:ea typeface="微软雅黑" panose="020B0503020204020204" charset="-122"/>
              </a:endParaRPr>
            </a:p>
            <a:p>
              <a:pPr marL="342900" indent="-342900" fontAlgn="auto">
                <a:lnSpc>
                  <a:spcPct val="135000"/>
                </a:lnSpc>
                <a:buFont typeface="+mj-ea"/>
                <a:buAutoNum type="circleNumDbPlain"/>
              </a:pPr>
              <a:r>
                <a:rPr lang="en-US" altLang="zh-CN" sz="1600" b="1" dirty="0" err="1">
                  <a:solidFill>
                    <a:srgbClr val="FF0000"/>
                  </a:solidFill>
                  <a:latin typeface="微软雅黑" panose="020B0503020204020204" charset="-122"/>
                  <a:ea typeface="微软雅黑" panose="020B0503020204020204" charset="-122"/>
                </a:rPr>
                <a:t>安全设施标识</a:t>
              </a:r>
              <a:endParaRPr lang="en-US" altLang="zh-CN" sz="1600" b="1" dirty="0">
                <a:solidFill>
                  <a:srgbClr val="FF0000"/>
                </a:solidFill>
                <a:latin typeface="微软雅黑" panose="020B0503020204020204" charset="-122"/>
                <a:ea typeface="微软雅黑" panose="020B0503020204020204" charset="-122"/>
              </a:endParaRPr>
            </a:p>
            <a:p>
              <a:pPr marL="342900" indent="-342900" fontAlgn="auto">
                <a:lnSpc>
                  <a:spcPct val="135000"/>
                </a:lnSpc>
                <a:buFont typeface="+mj-ea"/>
                <a:buAutoNum type="circleNumDbPlain"/>
              </a:pPr>
              <a:r>
                <a:rPr lang="en-US" altLang="zh-CN" sz="1600" b="1" dirty="0" err="1">
                  <a:solidFill>
                    <a:srgbClr val="FF0000"/>
                  </a:solidFill>
                  <a:latin typeface="微软雅黑" panose="020B0503020204020204" charset="-122"/>
                  <a:ea typeface="微软雅黑" panose="020B0503020204020204" charset="-122"/>
                </a:rPr>
                <a:t>工业安全</a:t>
              </a:r>
              <a:endParaRPr lang="en-US" altLang="zh-CN" sz="1600" b="1" dirty="0">
                <a:solidFill>
                  <a:srgbClr val="FF0000"/>
                </a:solidFill>
                <a:latin typeface="微软雅黑" panose="020B0503020204020204" charset="-122"/>
                <a:ea typeface="微软雅黑" panose="020B0503020204020204" charset="-122"/>
              </a:endParaRPr>
            </a:p>
            <a:p>
              <a:pPr marL="342900" indent="-342900" fontAlgn="auto">
                <a:lnSpc>
                  <a:spcPct val="135000"/>
                </a:lnSpc>
                <a:buFont typeface="+mj-ea"/>
                <a:buAutoNum type="circleNumDbPlain"/>
              </a:pPr>
              <a:r>
                <a:rPr lang="en-US" altLang="zh-CN" sz="1600" dirty="0" err="1">
                  <a:latin typeface="微软雅黑" panose="020B0503020204020204" charset="-122"/>
                  <a:ea typeface="微软雅黑" panose="020B0503020204020204" charset="-122"/>
                </a:rPr>
                <a:t>消防</a:t>
              </a:r>
            </a:p>
            <a:p>
              <a:pPr marL="342900" indent="-342900" fontAlgn="auto">
                <a:lnSpc>
                  <a:spcPct val="135000"/>
                </a:lnSpc>
                <a:buFont typeface="+mj-ea"/>
                <a:buAutoNum type="circleNumDbPlain"/>
              </a:pPr>
              <a:r>
                <a:rPr lang="en-US" altLang="zh-CN" sz="1600" dirty="0" err="1">
                  <a:latin typeface="微软雅黑" panose="020B0503020204020204" charset="-122"/>
                  <a:ea typeface="微软雅黑" panose="020B0503020204020204" charset="-122"/>
                </a:rPr>
                <a:t>特种设备</a:t>
              </a:r>
              <a:endParaRPr lang="en-US" altLang="zh-CN" sz="1600" dirty="0">
                <a:latin typeface="微软雅黑" panose="020B0503020204020204" charset="-122"/>
                <a:ea typeface="微软雅黑" panose="020B0503020204020204" charset="-122"/>
              </a:endParaRPr>
            </a:p>
            <a:p>
              <a:pPr marL="342900" indent="-342900" fontAlgn="auto">
                <a:lnSpc>
                  <a:spcPct val="135000"/>
                </a:lnSpc>
                <a:buFont typeface="+mj-ea"/>
                <a:buAutoNum type="circleNumDbPlain"/>
              </a:pPr>
              <a:r>
                <a:rPr lang="en-US" altLang="zh-CN" sz="1600" dirty="0" err="1">
                  <a:latin typeface="微软雅黑" panose="020B0503020204020204" charset="-122"/>
                  <a:ea typeface="微软雅黑" panose="020B0503020204020204" charset="-122"/>
                </a:rPr>
                <a:t>环境保护</a:t>
              </a:r>
              <a:endParaRPr lang="en-US" altLang="zh-CN" sz="1600" dirty="0">
                <a:latin typeface="微软雅黑" panose="020B0503020204020204" charset="-122"/>
                <a:ea typeface="微软雅黑" panose="020B0503020204020204" charset="-122"/>
              </a:endParaRPr>
            </a:p>
            <a:p>
              <a:pPr marL="342900" indent="-342900" fontAlgn="auto">
                <a:lnSpc>
                  <a:spcPct val="135000"/>
                </a:lnSpc>
                <a:buFont typeface="+mj-ea"/>
                <a:buAutoNum type="circleNumDbPlain"/>
              </a:pPr>
              <a:r>
                <a:rPr lang="en-US" altLang="zh-CN" sz="1600" dirty="0" err="1">
                  <a:latin typeface="微软雅黑" panose="020B0503020204020204" charset="-122"/>
                  <a:ea typeface="微软雅黑" panose="020B0503020204020204" charset="-122"/>
                </a:rPr>
                <a:t>应急设施</a:t>
              </a:r>
              <a:endParaRPr lang="en-US" altLang="zh-CN" sz="1600" dirty="0">
                <a:latin typeface="微软雅黑" panose="020B0503020204020204" charset="-122"/>
                <a:ea typeface="微软雅黑" panose="020B0503020204020204" charset="-122"/>
              </a:endParaRPr>
            </a:p>
            <a:p>
              <a:pPr marL="342900" indent="-342900" fontAlgn="auto">
                <a:lnSpc>
                  <a:spcPct val="135000"/>
                </a:lnSpc>
                <a:buFont typeface="+mj-ea"/>
                <a:buAutoNum type="circleNumDbPlain"/>
              </a:pPr>
              <a:r>
                <a:rPr lang="en-US" altLang="zh-CN" sz="1600" b="1" dirty="0" err="1">
                  <a:solidFill>
                    <a:srgbClr val="FF0000"/>
                  </a:solidFill>
                  <a:latin typeface="微软雅黑" panose="020B0503020204020204" charset="-122"/>
                  <a:ea typeface="微软雅黑" panose="020B0503020204020204" charset="-122"/>
                </a:rPr>
                <a:t>辐射防护</a:t>
              </a:r>
              <a:endParaRPr lang="en-US" altLang="zh-CN" sz="1600" b="1" dirty="0">
                <a:solidFill>
                  <a:srgbClr val="FF0000"/>
                </a:solidFill>
                <a:latin typeface="微软雅黑" panose="020B0503020204020204" charset="-122"/>
                <a:ea typeface="微软雅黑" panose="020B0503020204020204" charset="-122"/>
              </a:endParaRPr>
            </a:p>
            <a:p>
              <a:endParaRPr lang="en-US" altLang="zh-CN" sz="1600" dirty="0">
                <a:latin typeface="微软雅黑" panose="020B0503020204020204" charset="-122"/>
                <a:ea typeface="微软雅黑" panose="020B0503020204020204" charset="-122"/>
              </a:endParaRPr>
            </a:p>
          </p:txBody>
        </p:sp>
      </p:grpSp>
      <p:grpSp>
        <p:nvGrpSpPr>
          <p:cNvPr id="22" name="组合 21"/>
          <p:cNvGrpSpPr/>
          <p:nvPr/>
        </p:nvGrpSpPr>
        <p:grpSpPr>
          <a:xfrm>
            <a:off x="6188710" y="1917065"/>
            <a:ext cx="2874010" cy="3980180"/>
            <a:chOff x="6372200" y="987574"/>
            <a:chExt cx="2520280" cy="3456384"/>
          </a:xfrm>
          <a:effectLst>
            <a:outerShdw blurRad="50800" dist="38100" dir="8100000" algn="tr" rotWithShape="0">
              <a:prstClr val="black">
                <a:alpha val="40000"/>
              </a:prstClr>
            </a:outerShdw>
          </a:effectLst>
        </p:grpSpPr>
        <p:sp>
          <p:nvSpPr>
            <p:cNvPr id="20" name="圆角矩形 19"/>
            <p:cNvSpPr/>
            <p:nvPr/>
          </p:nvSpPr>
          <p:spPr>
            <a:xfrm>
              <a:off x="6372200" y="987574"/>
              <a:ext cx="2520280" cy="3456384"/>
            </a:xfrm>
            <a:prstGeom prst="roundRect">
              <a:avLst>
                <a:gd name="adj" fmla="val 9179"/>
              </a:avLst>
            </a:prstGeom>
            <a:solidFill>
              <a:schemeClr val="accent1">
                <a:lumMod val="20000"/>
                <a:lumOff val="80000"/>
              </a:scheme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í$ľîḓè"/>
            <p:cNvGrpSpPr/>
            <p:nvPr/>
          </p:nvGrpSpPr>
          <p:grpSpPr>
            <a:xfrm>
              <a:off x="7371609" y="1203598"/>
              <a:ext cx="520093" cy="542059"/>
              <a:chOff x="9996598" y="2255959"/>
              <a:chExt cx="1012340" cy="1055096"/>
            </a:xfrm>
          </p:grpSpPr>
          <p:sp>
            <p:nvSpPr>
              <p:cNvPr id="13" name="îṧ1ïḓê"/>
              <p:cNvSpPr/>
              <p:nvPr/>
            </p:nvSpPr>
            <p:spPr>
              <a:xfrm>
                <a:off x="9996598" y="2255959"/>
                <a:ext cx="1012340" cy="1055096"/>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14" name="iSľíḍê"/>
              <p:cNvSpPr/>
              <p:nvPr/>
            </p:nvSpPr>
            <p:spPr bwMode="auto">
              <a:xfrm>
                <a:off x="10233973" y="2507121"/>
                <a:ext cx="539770" cy="55169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91440" tIns="45720" rIns="91440" bIns="45720" anchor="ctr">
                <a:normAutofit fontScale="87500" lnSpcReduction="10000"/>
              </a:bodyPr>
              <a:lstStyle/>
              <a:p>
                <a:pPr algn="ctr"/>
                <a:endParaRPr/>
              </a:p>
            </p:txBody>
          </p:sp>
        </p:grpSp>
        <p:sp>
          <p:nvSpPr>
            <p:cNvPr id="17" name="iś1îḍe"/>
            <p:cNvSpPr/>
            <p:nvPr/>
          </p:nvSpPr>
          <p:spPr bwMode="auto">
            <a:xfrm>
              <a:off x="6444208" y="1851900"/>
              <a:ext cx="2376264" cy="2448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indent="-342900">
                <a:lnSpc>
                  <a:spcPct val="135000"/>
                </a:lnSpc>
                <a:spcBef>
                  <a:spcPts val="0"/>
                </a:spcBef>
                <a:spcAft>
                  <a:spcPts val="0"/>
                </a:spcAft>
                <a:buFont typeface="+mj-ea"/>
                <a:buAutoNum type="circleNumDbPlain"/>
              </a:pPr>
              <a:r>
                <a:rPr lang="en-US" altLang="zh-CN" sz="1600" b="1" dirty="0" err="1">
                  <a:solidFill>
                    <a:srgbClr val="FF0000"/>
                  </a:solidFill>
                  <a:latin typeface="微软雅黑" panose="020B0503020204020204" charset="-122"/>
                  <a:ea typeface="微软雅黑" panose="020B0503020204020204" charset="-122"/>
                </a:rPr>
                <a:t>安全目标制度规程</a:t>
              </a:r>
            </a:p>
            <a:p>
              <a:pPr marL="342900" indent="-342900">
                <a:lnSpc>
                  <a:spcPct val="135000"/>
                </a:lnSpc>
                <a:spcBef>
                  <a:spcPts val="0"/>
                </a:spcBef>
                <a:spcAft>
                  <a:spcPts val="0"/>
                </a:spcAft>
                <a:buFont typeface="+mj-ea"/>
                <a:buAutoNum type="circleNumDbPlain"/>
              </a:pPr>
              <a:r>
                <a:rPr lang="en-US" altLang="zh-CN" sz="1600" dirty="0" err="1">
                  <a:latin typeface="微软雅黑" panose="020B0503020204020204" charset="-122"/>
                  <a:ea typeface="微软雅黑" panose="020B0503020204020204" charset="-122"/>
                </a:rPr>
                <a:t>人员资格与培训</a:t>
              </a:r>
              <a:endParaRPr lang="en-US" altLang="zh-CN" sz="1600" dirty="0">
                <a:latin typeface="微软雅黑" panose="020B0503020204020204" charset="-122"/>
                <a:ea typeface="微软雅黑" panose="020B0503020204020204" charset="-122"/>
              </a:endParaRPr>
            </a:p>
            <a:p>
              <a:pPr marL="342900" indent="-342900">
                <a:lnSpc>
                  <a:spcPct val="135000"/>
                </a:lnSpc>
                <a:spcBef>
                  <a:spcPts val="0"/>
                </a:spcBef>
                <a:spcAft>
                  <a:spcPts val="0"/>
                </a:spcAft>
                <a:buFont typeface="+mj-ea"/>
                <a:buAutoNum type="circleNumDbPlain"/>
              </a:pPr>
              <a:r>
                <a:rPr lang="en-US" altLang="zh-CN" sz="1600" b="1" dirty="0" err="1">
                  <a:solidFill>
                    <a:srgbClr val="FF0000"/>
                  </a:solidFill>
                  <a:latin typeface="微软雅黑" panose="020B0503020204020204" charset="-122"/>
                  <a:ea typeface="微软雅黑" panose="020B0503020204020204" charset="-122"/>
                </a:rPr>
                <a:t>隐患排查治理</a:t>
              </a:r>
              <a:endParaRPr lang="en-US" altLang="zh-CN" sz="1600" b="1" dirty="0">
                <a:solidFill>
                  <a:srgbClr val="FF0000"/>
                </a:solidFill>
                <a:latin typeface="微软雅黑" panose="020B0503020204020204" charset="-122"/>
                <a:ea typeface="微软雅黑" panose="020B0503020204020204" charset="-122"/>
              </a:endParaRPr>
            </a:p>
            <a:p>
              <a:pPr marL="342900" indent="-342900">
                <a:lnSpc>
                  <a:spcPct val="135000"/>
                </a:lnSpc>
                <a:spcBef>
                  <a:spcPts val="0"/>
                </a:spcBef>
                <a:spcAft>
                  <a:spcPts val="0"/>
                </a:spcAft>
                <a:buFont typeface="+mj-ea"/>
                <a:buAutoNum type="circleNumDbPlain"/>
              </a:pPr>
              <a:r>
                <a:rPr lang="en-US" altLang="zh-CN" sz="1600" dirty="0" err="1">
                  <a:latin typeface="微软雅黑" panose="020B0503020204020204" charset="-122"/>
                  <a:ea typeface="微软雅黑" panose="020B0503020204020204" charset="-122"/>
                </a:rPr>
                <a:t>作业控制</a:t>
              </a:r>
              <a:endParaRPr lang="en-US" altLang="zh-CN" sz="1600" dirty="0">
                <a:latin typeface="微软雅黑" panose="020B0503020204020204" charset="-122"/>
                <a:ea typeface="微软雅黑" panose="020B0503020204020204" charset="-122"/>
              </a:endParaRPr>
            </a:p>
            <a:p>
              <a:pPr marL="342900" indent="-342900">
                <a:lnSpc>
                  <a:spcPct val="135000"/>
                </a:lnSpc>
                <a:spcBef>
                  <a:spcPts val="0"/>
                </a:spcBef>
                <a:spcAft>
                  <a:spcPts val="0"/>
                </a:spcAft>
                <a:buFont typeface="+mj-ea"/>
                <a:buAutoNum type="circleNumDbPlain"/>
              </a:pPr>
              <a:r>
                <a:rPr lang="en-US" altLang="zh-CN" sz="1600" dirty="0" err="1">
                  <a:latin typeface="微软雅黑" panose="020B0503020204020204" charset="-122"/>
                  <a:ea typeface="微软雅黑" panose="020B0503020204020204" charset="-122"/>
                </a:rPr>
                <a:t>环境应急</a:t>
              </a:r>
              <a:endParaRPr lang="en-US" altLang="zh-CN" sz="1600" dirty="0">
                <a:latin typeface="微软雅黑" panose="020B0503020204020204" charset="-122"/>
                <a:ea typeface="微软雅黑" panose="020B0503020204020204" charset="-122"/>
              </a:endParaRPr>
            </a:p>
            <a:p>
              <a:pPr marL="342900" indent="-342900">
                <a:lnSpc>
                  <a:spcPct val="135000"/>
                </a:lnSpc>
                <a:spcBef>
                  <a:spcPts val="0"/>
                </a:spcBef>
                <a:spcAft>
                  <a:spcPts val="0"/>
                </a:spcAft>
                <a:buFont typeface="+mj-ea"/>
                <a:buAutoNum type="circleNumDbPlain"/>
              </a:pPr>
              <a:r>
                <a:rPr lang="en-US" altLang="zh-CN" sz="1600" dirty="0" err="1">
                  <a:latin typeface="微软雅黑" panose="020B0503020204020204" charset="-122"/>
                  <a:ea typeface="微软雅黑" panose="020B0503020204020204" charset="-122"/>
                </a:rPr>
                <a:t>职业健康监测</a:t>
              </a:r>
              <a:endParaRPr lang="en-US" altLang="zh-CN" sz="1600" dirty="0">
                <a:latin typeface="微软雅黑" panose="020B0503020204020204" charset="-122"/>
                <a:ea typeface="微软雅黑" panose="020B0503020204020204" charset="-122"/>
              </a:endParaRPr>
            </a:p>
            <a:p>
              <a:pPr marL="342900" indent="-342900">
                <a:lnSpc>
                  <a:spcPct val="135000"/>
                </a:lnSpc>
                <a:spcBef>
                  <a:spcPts val="0"/>
                </a:spcBef>
                <a:spcAft>
                  <a:spcPts val="0"/>
                </a:spcAft>
                <a:buFont typeface="+mj-ea"/>
                <a:buAutoNum type="circleNumDbPlain"/>
              </a:pPr>
              <a:r>
                <a:rPr lang="en-US" altLang="zh-CN" sz="1600" dirty="0" err="1">
                  <a:latin typeface="微软雅黑" panose="020B0503020204020204" charset="-122"/>
                  <a:ea typeface="微软雅黑" panose="020B0503020204020204" charset="-122"/>
                </a:rPr>
                <a:t>安全目标完成情况</a:t>
              </a:r>
              <a:endParaRPr lang="en-US" altLang="zh-CN" sz="1600" dirty="0">
                <a:latin typeface="微软雅黑" panose="020B0503020204020204" charset="-122"/>
                <a:ea typeface="微软雅黑" panose="020B0503020204020204" charset="-122"/>
              </a:endParaRPr>
            </a:p>
            <a:p>
              <a:pPr marL="342900" indent="-342900">
                <a:lnSpc>
                  <a:spcPct val="135000"/>
                </a:lnSpc>
                <a:spcBef>
                  <a:spcPts val="0"/>
                </a:spcBef>
                <a:spcAft>
                  <a:spcPts val="0"/>
                </a:spcAft>
                <a:buFont typeface="+mj-ea"/>
                <a:buAutoNum type="circleNumDbPlain"/>
              </a:pPr>
              <a:r>
                <a:rPr lang="en-US" altLang="zh-CN" sz="1600" b="1" dirty="0" err="1">
                  <a:solidFill>
                    <a:srgbClr val="FF0000"/>
                  </a:solidFill>
                  <a:latin typeface="微软雅黑" panose="020B0503020204020204" charset="-122"/>
                  <a:ea typeface="微软雅黑" panose="020B0503020204020204" charset="-122"/>
                </a:rPr>
                <a:t>辐射防护</a:t>
              </a:r>
              <a:r>
                <a:rPr lang="zh-CN" altLang="en-US" sz="1600" b="1" dirty="0" err="1">
                  <a:solidFill>
                    <a:srgbClr val="FF0000"/>
                  </a:solidFill>
                  <a:latin typeface="微软雅黑" panose="020B0503020204020204" charset="-122"/>
                  <a:ea typeface="微软雅黑" panose="020B0503020204020204" charset="-122"/>
                </a:rPr>
                <a:t>管理</a:t>
              </a:r>
            </a:p>
          </p:txBody>
        </p:sp>
      </p:grpSp>
      <p:sp>
        <p:nvSpPr>
          <p:cNvPr id="18" name="矩形 17"/>
          <p:cNvSpPr/>
          <p:nvPr/>
        </p:nvSpPr>
        <p:spPr>
          <a:xfrm>
            <a:off x="107504" y="1012666"/>
            <a:ext cx="1210588" cy="400110"/>
          </a:xfrm>
          <a:prstGeom prst="rect">
            <a:avLst/>
          </a:prstGeom>
        </p:spPr>
        <p:txBody>
          <a:bodyPr wrap="none">
            <a:spAutoFit/>
          </a:bodyPr>
          <a:lstStyle/>
          <a:p>
            <a:pPr marL="0" lvl="1" algn="ctr">
              <a:defRPr/>
            </a:pPr>
            <a:r>
              <a:rPr lang="zh-CN" altLang="en-US" sz="2000" b="1" kern="0" dirty="0">
                <a:solidFill>
                  <a:srgbClr val="0563C1"/>
                </a:solidFill>
                <a:latin typeface="微软雅黑" panose="020B0503020204020204" charset="-122"/>
                <a:ea typeface="微软雅黑" panose="020B0503020204020204" charset="-122"/>
              </a:rPr>
              <a:t>目录框架</a:t>
            </a:r>
          </a:p>
        </p:txBody>
      </p:sp>
      <p:sp>
        <p:nvSpPr>
          <p:cNvPr id="2" name="灯片编号占位符 1"/>
          <p:cNvSpPr>
            <a:spLocks noGrp="1"/>
          </p:cNvSpPr>
          <p:nvPr>
            <p:ph type="sldNum" sz="quarter" idx="4"/>
          </p:nvPr>
        </p:nvSpPr>
        <p:spPr/>
        <p:txBody>
          <a:bodyPr/>
          <a:lstStyle/>
          <a:p>
            <a:fld id="{0C913308-F349-4B6D-A68A-DD1791B4A57B}" type="slidenum">
              <a:rPr lang="zh-CN" altLang="en-US" smtClean="0"/>
              <a:pPr/>
              <a:t>15</a:t>
            </a:fld>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2754" y="1424712"/>
            <a:ext cx="8671734" cy="1614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2.1.1 </a:t>
            </a:r>
            <a:r>
              <a:rPr lang="zh-CN" altLang="en-US"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工程永久工业安全设施</a:t>
            </a:r>
            <a:endPar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endParaRPr>
          </a:p>
          <a:p>
            <a:pPr indent="307340" algn="just">
              <a:lnSpc>
                <a:spcPct val="150000"/>
              </a:lnSpc>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1</a:t>
            </a:r>
            <a:r>
              <a:rPr lang="zh-CN" altLang="en-US" sz="1600" dirty="0">
                <a:latin typeface="微软雅黑" panose="020B0503020204020204" charset="-122"/>
                <a:ea typeface="微软雅黑" panose="020B0503020204020204" charset="-122"/>
                <a:sym typeface="+mn-ea"/>
              </a:rPr>
              <a:t>）用于</a:t>
            </a:r>
            <a:r>
              <a:rPr lang="zh-CN" altLang="en-US" sz="1600" dirty="0">
                <a:solidFill>
                  <a:srgbClr val="FF0000"/>
                </a:solidFill>
                <a:latin typeface="微软雅黑" panose="020B0503020204020204" charset="-122"/>
                <a:ea typeface="微软雅黑" panose="020B0503020204020204" charset="-122"/>
                <a:sym typeface="+mn-ea"/>
              </a:rPr>
              <a:t>预防事故类</a:t>
            </a:r>
            <a:r>
              <a:rPr lang="zh-CN" altLang="en-US" sz="1600" dirty="0">
                <a:latin typeface="微软雅黑" panose="020B0503020204020204" charset="-122"/>
                <a:ea typeface="微软雅黑" panose="020B0503020204020204" charset="-122"/>
                <a:sym typeface="+mn-ea"/>
              </a:rPr>
              <a:t>的检测、</a:t>
            </a:r>
            <a:r>
              <a:rPr lang="zh-CN" altLang="en-US" sz="1600" dirty="0">
                <a:solidFill>
                  <a:srgbClr val="FF0000"/>
                </a:solidFill>
                <a:latin typeface="微软雅黑" panose="020B0503020204020204" charset="-122"/>
                <a:ea typeface="微软雅黑" panose="020B0503020204020204" charset="-122"/>
                <a:sym typeface="+mn-ea"/>
              </a:rPr>
              <a:t>报警设施</a:t>
            </a:r>
            <a:r>
              <a:rPr lang="zh-CN" altLang="en-US" sz="1600" dirty="0">
                <a:latin typeface="微软雅黑" panose="020B0503020204020204" charset="-122"/>
                <a:ea typeface="微软雅黑" panose="020B0503020204020204" charset="-122"/>
                <a:sym typeface="+mn-ea"/>
              </a:rPr>
              <a:t>，设备安全防护设施，防爆设施，防辐射，防静电，防噪音等设施的设计应符合规范要求。</a:t>
            </a:r>
          </a:p>
          <a:p>
            <a:pPr indent="307340" algn="just">
              <a:lnSpc>
                <a:spcPct val="150000"/>
              </a:lnSpc>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2</a:t>
            </a:r>
            <a:r>
              <a:rPr lang="zh-CN" altLang="en-US" sz="1600" dirty="0">
                <a:latin typeface="微软雅黑" panose="020B0503020204020204" charset="-122"/>
                <a:ea typeface="微软雅黑" panose="020B0503020204020204" charset="-122"/>
                <a:sym typeface="+mn-ea"/>
              </a:rPr>
              <a:t>）建设项目安全设施必须与主体工程</a:t>
            </a:r>
            <a:r>
              <a:rPr lang="zh-CN" altLang="en-US" sz="1600" dirty="0">
                <a:solidFill>
                  <a:srgbClr val="FF0000"/>
                </a:solidFill>
                <a:latin typeface="微软雅黑" panose="020B0503020204020204" charset="-122"/>
                <a:ea typeface="微软雅黑" panose="020B0503020204020204" charset="-122"/>
                <a:sym typeface="+mn-ea"/>
              </a:rPr>
              <a:t>同时设计</a:t>
            </a:r>
            <a:r>
              <a:rPr lang="zh-CN" altLang="en-US" sz="1600" dirty="0">
                <a:latin typeface="微软雅黑" panose="020B0503020204020204" charset="-122"/>
                <a:ea typeface="微软雅黑" panose="020B0503020204020204" charset="-122"/>
                <a:sym typeface="+mn-ea"/>
              </a:rPr>
              <a:t>、</a:t>
            </a:r>
            <a:r>
              <a:rPr lang="zh-CN" altLang="en-US" sz="1600" dirty="0">
                <a:solidFill>
                  <a:srgbClr val="FF0000"/>
                </a:solidFill>
                <a:latin typeface="微软雅黑" panose="020B0503020204020204" charset="-122"/>
                <a:ea typeface="微软雅黑" panose="020B0503020204020204" charset="-122"/>
                <a:sym typeface="+mn-ea"/>
              </a:rPr>
              <a:t>同时施工</a:t>
            </a:r>
            <a:r>
              <a:rPr lang="zh-CN" altLang="en-US" sz="1600" dirty="0">
                <a:latin typeface="微软雅黑" panose="020B0503020204020204" charset="-122"/>
                <a:ea typeface="微软雅黑" panose="020B0503020204020204" charset="-122"/>
                <a:sym typeface="+mn-ea"/>
              </a:rPr>
              <a:t>、</a:t>
            </a:r>
            <a:r>
              <a:rPr lang="zh-CN" altLang="en-US" sz="1600" dirty="0">
                <a:solidFill>
                  <a:srgbClr val="FF0000"/>
                </a:solidFill>
                <a:latin typeface="微软雅黑" panose="020B0503020204020204" charset="-122"/>
                <a:ea typeface="微软雅黑" panose="020B0503020204020204" charset="-122"/>
                <a:sym typeface="+mn-ea"/>
              </a:rPr>
              <a:t>同时投入生产和使用</a:t>
            </a:r>
            <a:r>
              <a:rPr lang="zh-CN" altLang="en-US" sz="1600" dirty="0">
                <a:latin typeface="微软雅黑" panose="020B0503020204020204" charset="-122"/>
                <a:ea typeface="微软雅黑" panose="020B0503020204020204" charset="-122"/>
                <a:sym typeface="+mn-ea"/>
              </a:rPr>
              <a:t>。</a:t>
            </a:r>
            <a:endPar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16</a:t>
            </a:fld>
            <a:endParaRPr lang="zh-CN" altLang="en-US" dirty="0"/>
          </a:p>
        </p:txBody>
      </p:sp>
      <p:sp>
        <p:nvSpPr>
          <p:cNvPr id="27650" name="Rectangle 2"/>
          <p:cNvSpPr>
            <a:spLocks noGrp="1" noChangeArrowheads="1"/>
          </p:cNvSpPr>
          <p:nvPr>
            <p:ph type="title" idx="4294967295"/>
          </p:nvPr>
        </p:nvSpPr>
        <p:spPr>
          <a:xfrm>
            <a:off x="447675" y="991394"/>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rPr>
              <a:t>第一章  </a:t>
            </a:r>
            <a:r>
              <a:rPr lang="en-US" altLang="zh-CN" sz="2400" dirty="0" err="1">
                <a:latin typeface="微软雅黑" panose="020B0503020204020204" charset="-122"/>
                <a:ea typeface="微软雅黑" panose="020B0503020204020204" charset="-122"/>
                <a:sym typeface="+mn-ea"/>
              </a:rPr>
              <a:t>安全设施设计</a:t>
            </a:r>
            <a:endParaRPr lang="zh-CN" altLang="en-US" sz="2400" dirty="0">
              <a:latin typeface="微软雅黑" panose="020B0503020204020204" charset="-122"/>
              <a:ea typeface="微软雅黑" panose="020B0503020204020204" charset="-122"/>
            </a:endParaRPr>
          </a:p>
        </p:txBody>
      </p:sp>
      <p:grpSp>
        <p:nvGrpSpPr>
          <p:cNvPr id="13" name="组合 12"/>
          <p:cNvGrpSpPr/>
          <p:nvPr/>
        </p:nvGrpSpPr>
        <p:grpSpPr>
          <a:xfrm>
            <a:off x="410755" y="2972261"/>
            <a:ext cx="3780080" cy="3539708"/>
            <a:chOff x="4408849" y="3459426"/>
            <a:chExt cx="1861372" cy="1591003"/>
          </a:xfrm>
        </p:grpSpPr>
        <p:pic>
          <p:nvPicPr>
            <p:cNvPr id="14" name="图片 37"/>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4408849" y="3459426"/>
              <a:ext cx="1861372" cy="1591003"/>
            </a:xfrm>
            <a:prstGeom prst="rect">
              <a:avLst/>
            </a:prstGeom>
            <a:noFill/>
          </p:spPr>
        </p:pic>
        <p:sp>
          <p:nvSpPr>
            <p:cNvPr id="15" name="圆角矩形 7"/>
            <p:cNvSpPr/>
            <p:nvPr/>
          </p:nvSpPr>
          <p:spPr>
            <a:xfrm>
              <a:off x="4619455" y="4896117"/>
              <a:ext cx="1440160" cy="132410"/>
            </a:xfrm>
            <a:prstGeom prst="roundRect">
              <a:avLst>
                <a:gd name="adj" fmla="val 46284"/>
              </a:avLst>
            </a:prstGeom>
            <a:solidFill>
              <a:srgbClr val="00B0F0"/>
            </a:solidFill>
          </p:spPr>
          <p:txBody>
            <a:bodyPr wrap="square" tIns="36000" bIns="36000" anchor="ctr" anchorCtr="0">
              <a:noAutofit/>
            </a:bodyPr>
            <a:lstStyle/>
            <a:p>
              <a:pPr algn="ctr"/>
              <a:r>
                <a:rPr lang="zh-CN" altLang="en-US" sz="1400" dirty="0">
                  <a:solidFill>
                    <a:schemeClr val="bg1"/>
                  </a:solidFill>
                  <a:latin typeface="微软雅黑" panose="020B0503020204020204" charset="-122"/>
                  <a:ea typeface="微软雅黑" panose="020B0503020204020204" charset="-122"/>
                </a:rPr>
                <a:t>集水沟栅格盖板</a:t>
              </a:r>
            </a:p>
          </p:txBody>
        </p:sp>
      </p:grpSp>
      <p:sp>
        <p:nvSpPr>
          <p:cNvPr id="18" name="圆角矩形标注 8"/>
          <p:cNvSpPr/>
          <p:nvPr/>
        </p:nvSpPr>
        <p:spPr>
          <a:xfrm>
            <a:off x="2555776" y="2924944"/>
            <a:ext cx="1823535" cy="1071967"/>
          </a:xfrm>
          <a:prstGeom prst="wedgeRoundRectCallout">
            <a:avLst>
              <a:gd name="adj1" fmla="val -58836"/>
              <a:gd name="adj2" fmla="val 108928"/>
              <a:gd name="adj3" fmla="val 16667"/>
            </a:avLst>
          </a:prstGeom>
          <a:solidFill>
            <a:schemeClr val="tx2">
              <a:lumMod val="50000"/>
              <a:alpha val="73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lIns="36000" rIns="36000" rtlCol="0" anchor="ctr"/>
          <a:lstStyle/>
          <a:p>
            <a:r>
              <a:rPr lang="zh-CN" altLang="en-US" sz="1400" b="1" dirty="0">
                <a:solidFill>
                  <a:schemeClr val="bg1"/>
                </a:solidFill>
                <a:latin typeface="微软雅黑" panose="020B0503020204020204" charset="-122"/>
                <a:ea typeface="微软雅黑" panose="020B0503020204020204" charset="-122"/>
              </a:rPr>
              <a:t>集水沟栅格盖板</a:t>
            </a:r>
          </a:p>
          <a:p>
            <a:r>
              <a:rPr lang="zh-CN" altLang="en-US" sz="1200" b="1" dirty="0">
                <a:solidFill>
                  <a:schemeClr val="bg1"/>
                </a:solidFill>
                <a:latin typeface="微软雅黑" panose="020B0503020204020204" charset="-122"/>
                <a:ea typeface="微软雅黑" panose="020B0503020204020204" charset="-122"/>
              </a:rPr>
              <a:t>与主体工程满足“三同时”要求。</a:t>
            </a:r>
          </a:p>
        </p:txBody>
      </p:sp>
      <p:grpSp>
        <p:nvGrpSpPr>
          <p:cNvPr id="19" name="组合 18"/>
          <p:cNvGrpSpPr/>
          <p:nvPr/>
        </p:nvGrpSpPr>
        <p:grpSpPr>
          <a:xfrm>
            <a:off x="4499992" y="2972261"/>
            <a:ext cx="4009114" cy="3539708"/>
            <a:chOff x="4431448" y="3517363"/>
            <a:chExt cx="1861372" cy="1511164"/>
          </a:xfrm>
        </p:grpSpPr>
        <p:pic>
          <p:nvPicPr>
            <p:cNvPr id="20" name="图片 37"/>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4431448" y="3517363"/>
              <a:ext cx="1861372" cy="1511164"/>
            </a:xfrm>
            <a:prstGeom prst="rect">
              <a:avLst/>
            </a:prstGeom>
            <a:noFill/>
          </p:spPr>
        </p:pic>
        <p:sp>
          <p:nvSpPr>
            <p:cNvPr id="21" name="圆角矩形 7"/>
            <p:cNvSpPr/>
            <p:nvPr/>
          </p:nvSpPr>
          <p:spPr>
            <a:xfrm>
              <a:off x="4619455" y="4896117"/>
              <a:ext cx="1440160" cy="132410"/>
            </a:xfrm>
            <a:prstGeom prst="roundRect">
              <a:avLst>
                <a:gd name="adj" fmla="val 46284"/>
              </a:avLst>
            </a:prstGeom>
            <a:solidFill>
              <a:srgbClr val="00B0F0"/>
            </a:solidFill>
          </p:spPr>
          <p:txBody>
            <a:bodyPr wrap="square" tIns="36000" bIns="36000" anchor="ctr" anchorCtr="0">
              <a:noAutofit/>
            </a:bodyPr>
            <a:lstStyle/>
            <a:p>
              <a:pPr algn="ctr"/>
              <a:r>
                <a:rPr lang="zh-CN" altLang="en-US" sz="1400" dirty="0">
                  <a:solidFill>
                    <a:schemeClr val="bg1"/>
                  </a:solidFill>
                  <a:latin typeface="微软雅黑" panose="020B0503020204020204" charset="-122"/>
                  <a:ea typeface="微软雅黑" panose="020B0503020204020204" charset="-122"/>
                </a:rPr>
                <a:t>临边防护</a:t>
              </a:r>
            </a:p>
          </p:txBody>
        </p:sp>
      </p:grpSp>
      <p:sp>
        <p:nvSpPr>
          <p:cNvPr id="22" name="圆角矩形标注 9"/>
          <p:cNvSpPr/>
          <p:nvPr/>
        </p:nvSpPr>
        <p:spPr>
          <a:xfrm>
            <a:off x="7285182" y="2862947"/>
            <a:ext cx="1823535" cy="1128603"/>
          </a:xfrm>
          <a:prstGeom prst="wedgeRoundRectCallout">
            <a:avLst>
              <a:gd name="adj1" fmla="val -54809"/>
              <a:gd name="adj2" fmla="val 129131"/>
              <a:gd name="adj3" fmla="val 16667"/>
            </a:avLst>
          </a:prstGeom>
          <a:solidFill>
            <a:schemeClr val="tx2">
              <a:lumMod val="50000"/>
              <a:alpha val="73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lIns="36000" rIns="36000" rtlCol="0" anchor="ctr"/>
          <a:lstStyle/>
          <a:p>
            <a:r>
              <a:rPr lang="zh-CN" altLang="en-US" sz="1400" b="1" dirty="0">
                <a:solidFill>
                  <a:schemeClr val="bg1"/>
                </a:solidFill>
                <a:latin typeface="微软雅黑" panose="020B0503020204020204" charset="-122"/>
                <a:ea typeface="微软雅黑" panose="020B0503020204020204" charset="-122"/>
              </a:rPr>
              <a:t>成品临边防护装置，与主体工程满足“三同时”要求</a:t>
            </a:r>
            <a:r>
              <a:rPr lang="zh-CN" altLang="en-US" sz="1200" b="1" dirty="0">
                <a:solidFill>
                  <a:schemeClr val="bg1"/>
                </a:solidFill>
                <a:latin typeface="微软雅黑" panose="020B0503020204020204" charset="-122"/>
                <a:ea typeface="微软雅黑" panose="020B0503020204020204" charset="-122"/>
              </a:rPr>
              <a:t>。</a:t>
            </a:r>
            <a:endParaRPr lang="zh-CN" altLang="en-US" sz="1400" b="1"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ppt_w/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ppt_w</p:attrName>
                                        </p:attrNameLst>
                                      </p:cBhvr>
                                      <p:tavLst>
                                        <p:tav tm="0">
                                          <p:val>
                                            <p:fltVal val="0"/>
                                          </p:val>
                                        </p:tav>
                                        <p:tav tm="100000">
                                          <p:val>
                                            <p:strVal val="#ppt_w"/>
                                          </p:val>
                                        </p:tav>
                                      </p:tavLst>
                                    </p:anim>
                                    <p:anim calcmode="lin" valueType="num">
                                      <p:cBhvr>
                                        <p:cTn id="10" dur="500" fill="hold"/>
                                        <p:tgtEl>
                                          <p:spTgt spid="1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 presetClass="entr" presetSubtype="3"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1+#ppt_w/2"/>
                                          </p:val>
                                        </p:tav>
                                        <p:tav tm="100000">
                                          <p:val>
                                            <p:strVal val="#ppt_x"/>
                                          </p:val>
                                        </p:tav>
                                      </p:tavLst>
                                    </p:anim>
                                    <p:anim calcmode="lin" valueType="num">
                                      <p:cBhvr additive="base">
                                        <p:cTn id="15" dur="500" fill="hold"/>
                                        <p:tgtEl>
                                          <p:spTgt spid="18"/>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17"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ppt_x</p:attrName>
                                        </p:attrNameLst>
                                      </p:cBhvr>
                                      <p:tavLst>
                                        <p:tav tm="0">
                                          <p:val>
                                            <p:strVal val="#ppt_x-#ppt_w/2"/>
                                          </p:val>
                                        </p:tav>
                                        <p:tav tm="100000">
                                          <p:val>
                                            <p:strVal val="#ppt_x"/>
                                          </p:val>
                                        </p:tav>
                                      </p:tavLst>
                                    </p:anim>
                                    <p:anim calcmode="lin" valueType="num">
                                      <p:cBhvr>
                                        <p:cTn id="20" dur="500" fill="hold"/>
                                        <p:tgtEl>
                                          <p:spTgt spid="19"/>
                                        </p:tgtEl>
                                        <p:attrNameLst>
                                          <p:attrName>ppt_y</p:attrName>
                                        </p:attrNameLst>
                                      </p:cBhvr>
                                      <p:tavLst>
                                        <p:tav tm="0">
                                          <p:val>
                                            <p:strVal val="#ppt_y"/>
                                          </p:val>
                                        </p:tav>
                                        <p:tav tm="100000">
                                          <p:val>
                                            <p:strVal val="#ppt_y"/>
                                          </p:val>
                                        </p:tav>
                                      </p:tavLst>
                                    </p:anim>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strVal val="#ppt_h"/>
                                          </p:val>
                                        </p:tav>
                                        <p:tav tm="100000">
                                          <p:val>
                                            <p:strVal val="#ppt_h"/>
                                          </p:val>
                                        </p:tav>
                                      </p:tavLst>
                                    </p:anim>
                                  </p:childTnLst>
                                </p:cTn>
                              </p:par>
                            </p:childTnLst>
                          </p:cTn>
                        </p:par>
                        <p:par>
                          <p:cTn id="23" fill="hold">
                            <p:stCondLst>
                              <p:cond delay="1500"/>
                            </p:stCondLst>
                            <p:childTnLst>
                              <p:par>
                                <p:cTn id="24" presetID="2" presetClass="entr" presetSubtype="3"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1+#ppt_w/2"/>
                                          </p:val>
                                        </p:tav>
                                        <p:tav tm="100000">
                                          <p:val>
                                            <p:strVal val="#ppt_x"/>
                                          </p:val>
                                        </p:tav>
                                      </p:tavLst>
                                    </p:anim>
                                    <p:anim calcmode="lin" valueType="num">
                                      <p:cBhvr additive="base">
                                        <p:cTn id="27"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2754" y="922427"/>
            <a:ext cx="8671734" cy="2573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2.1.2 </a:t>
            </a:r>
            <a:r>
              <a:rPr lang="zh-CN" altLang="en-US" b="1" dirty="0">
                <a:latin typeface="微软雅黑" panose="020B0503020204020204" charset="-122"/>
                <a:ea typeface="微软雅黑" panose="020B0503020204020204" charset="-122"/>
                <a:sym typeface="+mn-ea"/>
              </a:rPr>
              <a:t>工业安全监测和防护设施</a:t>
            </a:r>
            <a:endPar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endParaRPr>
          </a:p>
          <a:p>
            <a:pPr indent="307340" algn="just">
              <a:lnSpc>
                <a:spcPct val="150000"/>
              </a:lnSpc>
              <a:spcBef>
                <a:spcPts val="0"/>
              </a:spcBef>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1</a:t>
            </a:r>
            <a:r>
              <a:rPr lang="zh-CN" altLang="en-US" sz="1600" dirty="0">
                <a:latin typeface="微软雅黑" panose="020B0503020204020204" charset="-122"/>
                <a:ea typeface="微软雅黑" panose="020B0503020204020204" charset="-122"/>
                <a:sym typeface="+mn-ea"/>
              </a:rPr>
              <a:t>）核电厂用于</a:t>
            </a:r>
            <a:r>
              <a:rPr lang="zh-CN" altLang="en-US" sz="1600" dirty="0">
                <a:solidFill>
                  <a:srgbClr val="FF0000"/>
                </a:solidFill>
                <a:latin typeface="微软雅黑" panose="020B0503020204020204" charset="-122"/>
                <a:ea typeface="微软雅黑" panose="020B0503020204020204" charset="-122"/>
                <a:sym typeface="+mn-ea"/>
              </a:rPr>
              <a:t>安全监测</a:t>
            </a:r>
            <a:r>
              <a:rPr lang="zh-CN" altLang="en-US" sz="1600" dirty="0">
                <a:latin typeface="微软雅黑" panose="020B0503020204020204" charset="-122"/>
                <a:ea typeface="微软雅黑" panose="020B0503020204020204" charset="-122"/>
                <a:sym typeface="+mn-ea"/>
              </a:rPr>
              <a:t>的温度、噪声、粉尘等报警设施，风速、风向、辐射报警设施及用于安全检查和安全数据分析等设备、仪器的设计，安装和使用应符合国家规范要求。</a:t>
            </a:r>
          </a:p>
          <a:p>
            <a:pPr indent="307340" algn="just">
              <a:lnSpc>
                <a:spcPct val="135000"/>
              </a:lnSpc>
              <a:spcBef>
                <a:spcPts val="0"/>
              </a:spcBef>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2</a:t>
            </a:r>
            <a:r>
              <a:rPr lang="zh-CN" altLang="en-US" sz="1600" dirty="0">
                <a:latin typeface="微软雅黑" panose="020B0503020204020204" charset="-122"/>
                <a:ea typeface="微软雅黑" panose="020B0503020204020204" charset="-122"/>
                <a:sym typeface="+mn-ea"/>
              </a:rPr>
              <a:t>）核电厂设备设施的</a:t>
            </a:r>
            <a:r>
              <a:rPr lang="zh-CN" altLang="en-US" sz="1600" dirty="0">
                <a:solidFill>
                  <a:srgbClr val="FF0000"/>
                </a:solidFill>
                <a:latin typeface="微软雅黑" panose="020B0503020204020204" charset="-122"/>
                <a:ea typeface="微软雅黑" panose="020B0503020204020204" charset="-122"/>
                <a:sym typeface="+mn-ea"/>
              </a:rPr>
              <a:t>防护罩</a:t>
            </a:r>
            <a:r>
              <a:rPr lang="zh-CN" altLang="en-US" sz="1600" dirty="0">
                <a:latin typeface="微软雅黑" panose="020B0503020204020204" charset="-122"/>
                <a:ea typeface="微软雅黑" panose="020B0503020204020204" charset="-122"/>
                <a:sym typeface="+mn-ea"/>
              </a:rPr>
              <a:t>、防护屏、行程限制器，制动、限速、防潮、防渗漏等设施，传动设备</a:t>
            </a:r>
            <a:r>
              <a:rPr lang="zh-CN" altLang="en-US" sz="1600" dirty="0">
                <a:solidFill>
                  <a:srgbClr val="FF0000"/>
                </a:solidFill>
                <a:latin typeface="微软雅黑" panose="020B0503020204020204" charset="-122"/>
                <a:ea typeface="微软雅黑" panose="020B0503020204020204" charset="-122"/>
                <a:sym typeface="+mn-ea"/>
              </a:rPr>
              <a:t>安全锁闭设施</a:t>
            </a:r>
            <a:r>
              <a:rPr lang="zh-CN" altLang="en-US" sz="1600" dirty="0">
                <a:latin typeface="微软雅黑" panose="020B0503020204020204" charset="-122"/>
                <a:ea typeface="微软雅黑" panose="020B0503020204020204" charset="-122"/>
                <a:sym typeface="+mn-ea"/>
              </a:rPr>
              <a:t>，电器过载保护设施，静电接地等安全防护设施的设计、安装和使用应符合国家规范要求。</a:t>
            </a:r>
          </a:p>
          <a:p>
            <a:pPr indent="307340" algn="just">
              <a:lnSpc>
                <a:spcPct val="135000"/>
              </a:lnSpc>
              <a:spcBef>
                <a:spcPts val="0"/>
              </a:spcBef>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3</a:t>
            </a:r>
            <a:r>
              <a:rPr lang="zh-CN" altLang="en-US" sz="1600" dirty="0">
                <a:latin typeface="微软雅黑" panose="020B0503020204020204" charset="-122"/>
                <a:ea typeface="微软雅黑" panose="020B0503020204020204" charset="-122"/>
                <a:sym typeface="+mn-ea"/>
              </a:rPr>
              <a:t>）安全监测设施和安全防护设施应设置满足规范要求的</a:t>
            </a:r>
            <a:r>
              <a:rPr lang="zh-CN" altLang="en-US" sz="1600" dirty="0">
                <a:solidFill>
                  <a:srgbClr val="FF0000"/>
                </a:solidFill>
                <a:latin typeface="微软雅黑" panose="020B0503020204020204" charset="-122"/>
                <a:ea typeface="微软雅黑" panose="020B0503020204020204" charset="-122"/>
                <a:sym typeface="+mn-ea"/>
              </a:rPr>
              <a:t>标识信息牌，张贴的标志醒目</a:t>
            </a:r>
            <a:r>
              <a:rPr lang="zh-CN" altLang="en-US" sz="1600" dirty="0">
                <a:latin typeface="微软雅黑" panose="020B0503020204020204" charset="-122"/>
                <a:ea typeface="微软雅黑" panose="020B0503020204020204" charset="-122"/>
                <a:sym typeface="+mn-ea"/>
              </a:rPr>
              <a:t>。</a:t>
            </a:r>
            <a:endPar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17</a:t>
            </a:fld>
            <a:endParaRPr lang="zh-CN" altLang="en-US" dirty="0"/>
          </a:p>
        </p:txBody>
      </p:sp>
      <p:grpSp>
        <p:nvGrpSpPr>
          <p:cNvPr id="12" name="组合 11"/>
          <p:cNvGrpSpPr/>
          <p:nvPr/>
        </p:nvGrpSpPr>
        <p:grpSpPr>
          <a:xfrm>
            <a:off x="467544" y="3795358"/>
            <a:ext cx="4031769" cy="2990877"/>
            <a:chOff x="4227186" y="3663170"/>
            <a:chExt cx="1861372" cy="1369468"/>
          </a:xfrm>
        </p:grpSpPr>
        <p:pic>
          <p:nvPicPr>
            <p:cNvPr id="2" name="图片 37"/>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4227186" y="3663170"/>
              <a:ext cx="1861372" cy="1241453"/>
            </a:xfrm>
            <a:prstGeom prst="rect">
              <a:avLst/>
            </a:prstGeom>
            <a:noFill/>
          </p:spPr>
        </p:pic>
        <p:sp>
          <p:nvSpPr>
            <p:cNvPr id="3" name="圆角矩形 7"/>
            <p:cNvSpPr/>
            <p:nvPr/>
          </p:nvSpPr>
          <p:spPr>
            <a:xfrm>
              <a:off x="4468096" y="4900228"/>
              <a:ext cx="1440160" cy="132410"/>
            </a:xfrm>
            <a:prstGeom prst="roundRect">
              <a:avLst>
                <a:gd name="adj" fmla="val 46284"/>
              </a:avLst>
            </a:prstGeom>
            <a:solidFill>
              <a:srgbClr val="00B0F0"/>
            </a:solidFill>
          </p:spPr>
          <p:txBody>
            <a:bodyPr wrap="square" tIns="36000" bIns="36000" anchor="ctr" anchorCtr="0">
              <a:noAutofit/>
            </a:bodyPr>
            <a:lstStyle/>
            <a:p>
              <a:pPr algn="ctr"/>
              <a:r>
                <a:rPr lang="zh-CN" altLang="en-US" sz="1400" dirty="0">
                  <a:solidFill>
                    <a:schemeClr val="bg1"/>
                  </a:solidFill>
                  <a:latin typeface="微软雅黑" panose="020B0503020204020204" charset="-122"/>
                  <a:ea typeface="微软雅黑" panose="020B0503020204020204" charset="-122"/>
                </a:rPr>
                <a:t>隔离区防护板</a:t>
              </a:r>
            </a:p>
          </p:txBody>
        </p:sp>
      </p:grpSp>
      <p:grpSp>
        <p:nvGrpSpPr>
          <p:cNvPr id="5" name="组合 4"/>
          <p:cNvGrpSpPr/>
          <p:nvPr/>
        </p:nvGrpSpPr>
        <p:grpSpPr>
          <a:xfrm>
            <a:off x="4510464" y="3734991"/>
            <a:ext cx="4165991" cy="3051243"/>
            <a:chOff x="4257490" y="3580494"/>
            <a:chExt cx="1861372" cy="1452144"/>
          </a:xfrm>
        </p:grpSpPr>
        <p:pic>
          <p:nvPicPr>
            <p:cNvPr id="6" name="图片 37"/>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4257490" y="3580494"/>
              <a:ext cx="1861372" cy="1373764"/>
            </a:xfrm>
            <a:prstGeom prst="rect">
              <a:avLst/>
            </a:prstGeom>
            <a:noFill/>
          </p:spPr>
        </p:pic>
        <p:sp>
          <p:nvSpPr>
            <p:cNvPr id="7" name="圆角矩形 7"/>
            <p:cNvSpPr/>
            <p:nvPr/>
          </p:nvSpPr>
          <p:spPr>
            <a:xfrm>
              <a:off x="4468096" y="4900228"/>
              <a:ext cx="1440160" cy="132410"/>
            </a:xfrm>
            <a:prstGeom prst="roundRect">
              <a:avLst>
                <a:gd name="adj" fmla="val 46284"/>
              </a:avLst>
            </a:prstGeom>
            <a:solidFill>
              <a:srgbClr val="00B0F0"/>
            </a:solidFill>
          </p:spPr>
          <p:txBody>
            <a:bodyPr wrap="square" tIns="36000" bIns="36000" anchor="ctr" anchorCtr="0">
              <a:noAutofit/>
            </a:bodyPr>
            <a:lstStyle/>
            <a:p>
              <a:pPr algn="ctr"/>
              <a:r>
                <a:rPr lang="zh-CN" altLang="en-US" sz="1400" dirty="0">
                  <a:solidFill>
                    <a:schemeClr val="bg1"/>
                  </a:solidFill>
                  <a:latin typeface="微软雅黑" panose="020B0503020204020204" charset="-122"/>
                  <a:ea typeface="微软雅黑" panose="020B0503020204020204" charset="-122"/>
                </a:rPr>
                <a:t>转动部件防护罩</a:t>
              </a:r>
            </a:p>
          </p:txBody>
        </p:sp>
      </p:gr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ppt_w/2"/>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ppt_w</p:attrName>
                                        </p:attrNameLst>
                                      </p:cBhvr>
                                      <p:tavLst>
                                        <p:tav tm="0">
                                          <p:val>
                                            <p:fltVal val="0"/>
                                          </p:val>
                                        </p:tav>
                                        <p:tav tm="100000">
                                          <p:val>
                                            <p:strVal val="#ppt_w"/>
                                          </p:val>
                                        </p:tav>
                                      </p:tavLst>
                                    </p:anim>
                                    <p:anim calcmode="lin" valueType="num">
                                      <p:cBhvr>
                                        <p:cTn id="10" dur="500" fill="hold"/>
                                        <p:tgtEl>
                                          <p:spTgt spid="1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ppt_w/2"/>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2754" y="1424712"/>
            <a:ext cx="8671734" cy="4199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2.2.1 </a:t>
            </a:r>
            <a:r>
              <a:rPr lang="zh-CN" altLang="en-US"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危险作业场所安全隔离设施和警告标志</a:t>
            </a:r>
            <a:endPar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endParaRPr>
          </a:p>
          <a:p>
            <a:pPr indent="307340" algn="just">
              <a:lnSpc>
                <a:spcPct val="150000"/>
              </a:lnSpc>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1</a:t>
            </a:r>
            <a:r>
              <a:rPr lang="zh-CN" altLang="en-US" sz="1600" dirty="0">
                <a:latin typeface="微软雅黑" panose="020B0503020204020204" charset="-122"/>
                <a:ea typeface="微软雅黑" panose="020B0503020204020204" charset="-122"/>
                <a:sym typeface="+mn-ea"/>
              </a:rPr>
              <a:t>）在危险作业区域应</a:t>
            </a:r>
            <a:r>
              <a:rPr lang="zh-CN" altLang="en-US" sz="1600" dirty="0">
                <a:solidFill>
                  <a:srgbClr val="FF0000"/>
                </a:solidFill>
                <a:latin typeface="微软雅黑" panose="020B0503020204020204" charset="-122"/>
                <a:ea typeface="微软雅黑" panose="020B0503020204020204" charset="-122"/>
                <a:sym typeface="+mn-ea"/>
              </a:rPr>
              <a:t>设置区警戒区</a:t>
            </a:r>
            <a:r>
              <a:rPr lang="zh-CN" altLang="en-US" sz="1600" dirty="0">
                <a:latin typeface="微软雅黑" panose="020B0503020204020204" charset="-122"/>
                <a:ea typeface="微软雅黑" panose="020B0503020204020204" charset="-122"/>
                <a:sym typeface="+mn-ea"/>
              </a:rPr>
              <a:t>，在警戒区周边</a:t>
            </a:r>
            <a:r>
              <a:rPr lang="zh-CN" altLang="en-US" sz="1600" dirty="0">
                <a:solidFill>
                  <a:srgbClr val="FF0000"/>
                </a:solidFill>
                <a:latin typeface="微软雅黑" panose="020B0503020204020204" charset="-122"/>
                <a:ea typeface="微软雅黑" panose="020B0503020204020204" charset="-122"/>
                <a:sym typeface="+mn-ea"/>
              </a:rPr>
              <a:t>设置警戒线及安全警示标牌、危险情况和危险指示说明</a:t>
            </a:r>
            <a:r>
              <a:rPr lang="zh-CN" altLang="en-US" sz="1600" dirty="0">
                <a:latin typeface="微软雅黑" panose="020B0503020204020204" charset="-122"/>
                <a:ea typeface="微软雅黑" panose="020B0503020204020204" charset="-122"/>
                <a:sym typeface="+mn-ea"/>
              </a:rPr>
              <a:t>，张贴事件报告程序（流程）等，并应设置安全防护和逃生设施，作业期间有安全警戒人员在现场值守，公示责任区域的责任人姓名、联系电话等信息。</a:t>
            </a:r>
          </a:p>
          <a:p>
            <a:pPr indent="307340" algn="just">
              <a:lnSpc>
                <a:spcPct val="150000"/>
              </a:lnSpc>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2</a:t>
            </a:r>
            <a:r>
              <a:rPr lang="zh-CN" altLang="en-US" sz="1600" dirty="0">
                <a:latin typeface="微软雅黑" panose="020B0503020204020204" charset="-122"/>
                <a:ea typeface="微软雅黑" panose="020B0503020204020204" charset="-122"/>
                <a:sym typeface="+mn-ea"/>
              </a:rPr>
              <a:t>）安全色配置符合</a:t>
            </a:r>
            <a:r>
              <a:rPr lang="en-US" altLang="zh-CN" sz="1600" dirty="0">
                <a:latin typeface="微软雅黑" panose="020B0503020204020204" charset="-122"/>
                <a:ea typeface="微软雅黑" panose="020B0503020204020204" charset="-122"/>
                <a:sym typeface="+mn-ea"/>
              </a:rPr>
              <a:t>《</a:t>
            </a:r>
            <a:r>
              <a:rPr lang="zh-CN" altLang="en-US" sz="1600" dirty="0">
                <a:latin typeface="微软雅黑" panose="020B0503020204020204" charset="-122"/>
                <a:ea typeface="微软雅黑" panose="020B0503020204020204" charset="-122"/>
                <a:sym typeface="+mn-ea"/>
              </a:rPr>
              <a:t>安全色</a:t>
            </a:r>
            <a:r>
              <a:rPr lang="en-US" altLang="zh-CN" sz="1600" dirty="0">
                <a:latin typeface="微软雅黑" panose="020B0503020204020204" charset="-122"/>
                <a:ea typeface="微软雅黑" panose="020B0503020204020204" charset="-122"/>
                <a:sym typeface="+mn-ea"/>
              </a:rPr>
              <a:t>》</a:t>
            </a:r>
            <a:r>
              <a:rPr lang="zh-CN" altLang="en-US" sz="1600" dirty="0">
                <a:latin typeface="微软雅黑" panose="020B0503020204020204" charset="-122"/>
                <a:ea typeface="微软雅黑" panose="020B0503020204020204" charset="-122"/>
                <a:sym typeface="+mn-ea"/>
              </a:rPr>
              <a:t>规范要求，</a:t>
            </a:r>
            <a:r>
              <a:rPr lang="zh-CN" altLang="en-US" sz="1600" dirty="0">
                <a:solidFill>
                  <a:srgbClr val="FF0000"/>
                </a:solidFill>
                <a:latin typeface="微软雅黑" panose="020B0503020204020204" charset="-122"/>
                <a:ea typeface="微软雅黑" panose="020B0503020204020204" charset="-122"/>
                <a:sym typeface="+mn-ea"/>
              </a:rPr>
              <a:t>明确适用范围，可建立清单，实施全场统一的标准安全色</a:t>
            </a:r>
            <a:r>
              <a:rPr lang="zh-CN" altLang="en-US" sz="1600" dirty="0">
                <a:latin typeface="微软雅黑" panose="020B0503020204020204" charset="-122"/>
                <a:ea typeface="微软雅黑" panose="020B0503020204020204" charset="-122"/>
                <a:sym typeface="+mn-ea"/>
              </a:rPr>
              <a:t>，标志设施有专人定期维护。</a:t>
            </a:r>
          </a:p>
          <a:p>
            <a:pPr indent="307340" algn="just">
              <a:lnSpc>
                <a:spcPct val="150000"/>
              </a:lnSpc>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3</a:t>
            </a:r>
            <a:r>
              <a:rPr lang="zh-CN" altLang="en-US" sz="1600" dirty="0">
                <a:latin typeface="微软雅黑" panose="020B0503020204020204" charset="-122"/>
                <a:ea typeface="微软雅黑" panose="020B0503020204020204" charset="-122"/>
                <a:sym typeface="+mn-ea"/>
              </a:rPr>
              <a:t>）警告标识</a:t>
            </a:r>
            <a:r>
              <a:rPr lang="en-US" altLang="zh-CN" sz="1600" dirty="0">
                <a:latin typeface="微软雅黑" panose="020B0503020204020204" charset="-122"/>
                <a:ea typeface="微软雅黑" panose="020B0503020204020204" charset="-122"/>
                <a:sym typeface="+mn-ea"/>
              </a:rPr>
              <a:t>/</a:t>
            </a:r>
            <a:r>
              <a:rPr lang="zh-CN" altLang="en-US" sz="1600" dirty="0">
                <a:latin typeface="微软雅黑" panose="020B0503020204020204" charset="-122"/>
                <a:ea typeface="微软雅黑" panose="020B0503020204020204" charset="-122"/>
                <a:sym typeface="+mn-ea"/>
              </a:rPr>
              <a:t>标牌</a:t>
            </a:r>
            <a:r>
              <a:rPr lang="en-US" altLang="zh-CN" sz="1600" dirty="0">
                <a:latin typeface="微软雅黑" panose="020B0503020204020204" charset="-122"/>
                <a:ea typeface="微软雅黑" panose="020B0503020204020204" charset="-122"/>
                <a:sym typeface="+mn-ea"/>
              </a:rPr>
              <a:t>/</a:t>
            </a:r>
            <a:r>
              <a:rPr lang="zh-CN" altLang="en-US" sz="1600" dirty="0">
                <a:latin typeface="微软雅黑" panose="020B0503020204020204" charset="-122"/>
                <a:ea typeface="微软雅黑" panose="020B0503020204020204" charset="-122"/>
                <a:sym typeface="+mn-ea"/>
              </a:rPr>
              <a:t>信息牌标准统一，设置合理，</a:t>
            </a:r>
            <a:r>
              <a:rPr lang="zh-CN" altLang="en-US" sz="1600" dirty="0">
                <a:solidFill>
                  <a:srgbClr val="FF0000"/>
                </a:solidFill>
                <a:latin typeface="微软雅黑" panose="020B0503020204020204" charset="-122"/>
                <a:ea typeface="微软雅黑" panose="020B0503020204020204" charset="-122"/>
                <a:sym typeface="+mn-ea"/>
              </a:rPr>
              <a:t>醒目美观</a:t>
            </a:r>
            <a:r>
              <a:rPr lang="zh-CN" altLang="en-US" sz="1600" dirty="0">
                <a:latin typeface="微软雅黑" panose="020B0503020204020204" charset="-122"/>
                <a:ea typeface="微软雅黑" panose="020B0503020204020204" charset="-122"/>
                <a:sym typeface="+mn-ea"/>
              </a:rPr>
              <a:t>，意义明确；要</a:t>
            </a:r>
            <a:r>
              <a:rPr lang="zh-CN" altLang="en-US" sz="1600" dirty="0">
                <a:solidFill>
                  <a:srgbClr val="FF0000"/>
                </a:solidFill>
                <a:latin typeface="微软雅黑" panose="020B0503020204020204" charset="-122"/>
                <a:ea typeface="微软雅黑" panose="020B0503020204020204" charset="-122"/>
                <a:sym typeface="+mn-ea"/>
              </a:rPr>
              <a:t>让所有的现场人员了解标示牌的含义</a:t>
            </a:r>
            <a:r>
              <a:rPr lang="zh-CN" altLang="en-US" sz="1600" dirty="0">
                <a:latin typeface="微软雅黑" panose="020B0503020204020204" charset="-122"/>
                <a:ea typeface="微软雅黑" panose="020B0503020204020204" charset="-122"/>
                <a:sym typeface="+mn-ea"/>
              </a:rPr>
              <a:t>。</a:t>
            </a:r>
          </a:p>
          <a:p>
            <a:pPr indent="307340" algn="just">
              <a:lnSpc>
                <a:spcPct val="150000"/>
              </a:lnSpc>
              <a:spcAft>
                <a:spcPts val="0"/>
              </a:spcAft>
            </a:pPr>
            <a:r>
              <a:rPr lang="zh-CN" altLang="en-US" sz="1600" dirty="0" smtClean="0">
                <a:latin typeface="微软雅黑" panose="020B0503020204020204" charset="-122"/>
                <a:ea typeface="微软雅黑" panose="020B0503020204020204" charset="-122"/>
                <a:sym typeface="+mn-ea"/>
              </a:rPr>
              <a:t>（</a:t>
            </a:r>
            <a:r>
              <a:rPr lang="en-US" altLang="zh-CN" sz="1600" dirty="0" smtClean="0">
                <a:latin typeface="微软雅黑" panose="020B0503020204020204" charset="-122"/>
                <a:ea typeface="微软雅黑" panose="020B0503020204020204" charset="-122"/>
                <a:sym typeface="+mn-ea"/>
              </a:rPr>
              <a:t>4</a:t>
            </a:r>
            <a:r>
              <a:rPr lang="zh-CN" altLang="en-US" sz="1600" dirty="0" smtClean="0">
                <a:latin typeface="微软雅黑" panose="020B0503020204020204" charset="-122"/>
                <a:ea typeface="微软雅黑" panose="020B0503020204020204" charset="-122"/>
                <a:sym typeface="+mn-ea"/>
              </a:rPr>
              <a:t>）</a:t>
            </a:r>
            <a:r>
              <a:rPr lang="zh-CN" altLang="en-US" sz="1600" dirty="0">
                <a:latin typeface="微软雅黑" panose="020B0503020204020204" charset="-122"/>
                <a:ea typeface="微软雅黑" panose="020B0503020204020204" charset="-122"/>
                <a:sym typeface="+mn-ea"/>
              </a:rPr>
              <a:t>安全标识应设置在明亮的环境中，设置高度应尽量</a:t>
            </a:r>
            <a:r>
              <a:rPr lang="zh-CN" altLang="en-US" sz="1600" dirty="0">
                <a:solidFill>
                  <a:srgbClr val="FF0000"/>
                </a:solidFill>
                <a:latin typeface="微软雅黑" panose="020B0503020204020204" charset="-122"/>
                <a:ea typeface="微软雅黑" panose="020B0503020204020204" charset="-122"/>
                <a:sym typeface="+mn-ea"/>
              </a:rPr>
              <a:t>与人眼的视线高度相一致</a:t>
            </a:r>
            <a:r>
              <a:rPr lang="zh-CN" altLang="en-US" sz="1600" dirty="0">
                <a:latin typeface="微软雅黑" panose="020B0503020204020204" charset="-122"/>
                <a:ea typeface="微软雅黑" panose="020B0503020204020204" charset="-122"/>
                <a:sym typeface="+mn-ea"/>
              </a:rPr>
              <a:t>，悬挂式和柱式的环境的信息牌的下缘距地面高度不宜小于</a:t>
            </a:r>
            <a:r>
              <a:rPr lang="en-US" altLang="zh-CN" sz="1600" dirty="0">
                <a:latin typeface="微软雅黑" panose="020B0503020204020204" charset="-122"/>
                <a:ea typeface="微软雅黑" panose="020B0503020204020204" charset="-122"/>
                <a:sym typeface="+mn-ea"/>
              </a:rPr>
              <a:t>2m</a:t>
            </a:r>
            <a:r>
              <a:rPr lang="zh-CN" altLang="en-US" sz="1600" dirty="0">
                <a:latin typeface="微软雅黑" panose="020B0503020204020204" charset="-122"/>
                <a:ea typeface="微软雅黑" panose="020B0503020204020204" charset="-122"/>
                <a:sym typeface="+mn-ea"/>
              </a:rPr>
              <a:t>。</a:t>
            </a:r>
          </a:p>
          <a:p>
            <a:pPr indent="307340" algn="just">
              <a:lnSpc>
                <a:spcPct val="150000"/>
              </a:lnSpc>
              <a:spcAft>
                <a:spcPts val="0"/>
              </a:spcAft>
            </a:pPr>
            <a:endPar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18</a:t>
            </a:fld>
            <a:endParaRPr lang="zh-CN" altLang="en-US" dirty="0"/>
          </a:p>
        </p:txBody>
      </p:sp>
      <p:sp>
        <p:nvSpPr>
          <p:cNvPr id="27650" name="Rectangle 2"/>
          <p:cNvSpPr>
            <a:spLocks noGrp="1" noChangeArrowheads="1"/>
          </p:cNvSpPr>
          <p:nvPr>
            <p:ph type="title" idx="4294967295"/>
          </p:nvPr>
        </p:nvSpPr>
        <p:spPr>
          <a:xfrm>
            <a:off x="447675" y="991394"/>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sym typeface="+mn-ea"/>
              </a:rPr>
              <a:t>第二章  安全设施标识</a:t>
            </a:r>
            <a:endParaRPr lang="zh-CN" altLang="en-US" sz="2400" dirty="0">
              <a:latin typeface="微软雅黑" panose="020B0503020204020204" charset="-122"/>
              <a:ea typeface="微软雅黑" panose="020B0503020204020204" charset="-122"/>
            </a:endParaRPr>
          </a:p>
        </p:txBody>
      </p:sp>
      <p:grpSp>
        <p:nvGrpSpPr>
          <p:cNvPr id="8" name="组合 7"/>
          <p:cNvGrpSpPr/>
          <p:nvPr/>
        </p:nvGrpSpPr>
        <p:grpSpPr>
          <a:xfrm>
            <a:off x="482824" y="3553539"/>
            <a:ext cx="4017168" cy="2770993"/>
            <a:chOff x="4257490" y="3687422"/>
            <a:chExt cx="1861372" cy="1209949"/>
          </a:xfrm>
        </p:grpSpPr>
        <p:pic>
          <p:nvPicPr>
            <p:cNvPr id="9" name="图片 37"/>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4257490" y="3687422"/>
              <a:ext cx="1861372" cy="1203445"/>
            </a:xfrm>
            <a:prstGeom prst="rect">
              <a:avLst/>
            </a:prstGeom>
            <a:noFill/>
          </p:spPr>
        </p:pic>
        <p:sp>
          <p:nvSpPr>
            <p:cNvPr id="10" name="圆角矩形 7"/>
            <p:cNvSpPr/>
            <p:nvPr/>
          </p:nvSpPr>
          <p:spPr>
            <a:xfrm>
              <a:off x="4468096" y="4764961"/>
              <a:ext cx="1440160" cy="132410"/>
            </a:xfrm>
            <a:prstGeom prst="roundRect">
              <a:avLst>
                <a:gd name="adj" fmla="val 46284"/>
              </a:avLst>
            </a:prstGeom>
            <a:solidFill>
              <a:srgbClr val="00B0F0"/>
            </a:solidFill>
          </p:spPr>
          <p:txBody>
            <a:bodyPr wrap="square" tIns="36000" bIns="36000" anchor="ctr" anchorCtr="0">
              <a:noAutofit/>
            </a:bodyPr>
            <a:lstStyle/>
            <a:p>
              <a:pPr algn="ctr"/>
              <a:r>
                <a:rPr lang="zh-CN" altLang="en-US" sz="1400" dirty="0">
                  <a:solidFill>
                    <a:schemeClr val="bg1"/>
                  </a:solidFill>
                  <a:latin typeface="微软雅黑" panose="020B0503020204020204" charset="-122"/>
                  <a:ea typeface="微软雅黑" panose="020B0503020204020204" charset="-122"/>
                </a:rPr>
                <a:t>厂房安全信息牌</a:t>
              </a:r>
            </a:p>
          </p:txBody>
        </p:sp>
      </p:grpSp>
      <p:grpSp>
        <p:nvGrpSpPr>
          <p:cNvPr id="11" name="组合 10"/>
          <p:cNvGrpSpPr/>
          <p:nvPr/>
        </p:nvGrpSpPr>
        <p:grpSpPr>
          <a:xfrm>
            <a:off x="4716016" y="3553539"/>
            <a:ext cx="4275422" cy="2756097"/>
            <a:chOff x="4257490" y="3765117"/>
            <a:chExt cx="1861372" cy="1048055"/>
          </a:xfrm>
        </p:grpSpPr>
        <p:pic>
          <p:nvPicPr>
            <p:cNvPr id="12" name="图片 37"/>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4257490" y="3765117"/>
              <a:ext cx="1861372" cy="1048055"/>
            </a:xfrm>
            <a:prstGeom prst="rect">
              <a:avLst/>
            </a:prstGeom>
            <a:noFill/>
          </p:spPr>
        </p:pic>
        <p:sp>
          <p:nvSpPr>
            <p:cNvPr id="2" name="圆角矩形 7"/>
            <p:cNvSpPr/>
            <p:nvPr/>
          </p:nvSpPr>
          <p:spPr>
            <a:xfrm>
              <a:off x="4446195" y="4678671"/>
              <a:ext cx="1440160" cy="132410"/>
            </a:xfrm>
            <a:prstGeom prst="roundRect">
              <a:avLst>
                <a:gd name="adj" fmla="val 46284"/>
              </a:avLst>
            </a:prstGeom>
            <a:solidFill>
              <a:srgbClr val="00B0F0"/>
            </a:solidFill>
          </p:spPr>
          <p:txBody>
            <a:bodyPr wrap="square" tIns="36000" bIns="36000" anchor="ctr" anchorCtr="0">
              <a:noAutofit/>
            </a:bodyPr>
            <a:lstStyle/>
            <a:p>
              <a:pPr algn="ctr"/>
              <a:r>
                <a:rPr lang="zh-CN" altLang="en-US" sz="1400" dirty="0">
                  <a:solidFill>
                    <a:schemeClr val="bg1"/>
                  </a:solidFill>
                  <a:latin typeface="微软雅黑" panose="020B0503020204020204" charset="-122"/>
                  <a:ea typeface="微软雅黑" panose="020B0503020204020204" charset="-122"/>
                </a:rPr>
                <a:t>危大工程公示信息牌</a:t>
              </a:r>
            </a:p>
          </p:txBody>
        </p:sp>
      </p:gr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0">
                                          <p:val>
                                            <p:strVal val="#ppt_x-#ppt_w/2"/>
                                          </p:val>
                                        </p:tav>
                                        <p:tav tm="100000">
                                          <p:val>
                                            <p:strVal val="#ppt_x"/>
                                          </p:val>
                                        </p:tav>
                                      </p:tavLst>
                                    </p:anim>
                                    <p:anim calcmode="lin" valueType="num">
                                      <p:cBhvr>
                                        <p:cTn id="15" dur="500" fill="hold"/>
                                        <p:tgtEl>
                                          <p:spTgt spid="11"/>
                                        </p:tgtEl>
                                        <p:attrNameLst>
                                          <p:attrName>ppt_y</p:attrName>
                                        </p:attrNameLst>
                                      </p:cBhvr>
                                      <p:tavLst>
                                        <p:tav tm="0">
                                          <p:val>
                                            <p:strVal val="#ppt_y"/>
                                          </p:val>
                                        </p:tav>
                                        <p:tav tm="100000">
                                          <p:val>
                                            <p:strVal val="#ppt_y"/>
                                          </p:val>
                                        </p:tav>
                                      </p:tavLst>
                                    </p:anim>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2754" y="994182"/>
            <a:ext cx="8671734" cy="4199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2.2.2 </a:t>
            </a:r>
            <a:r>
              <a:rPr lang="zh-CN" altLang="en-US" b="1" dirty="0">
                <a:latin typeface="微软雅黑" panose="020B0503020204020204" charset="-122"/>
                <a:ea typeface="微软雅黑" panose="020B0503020204020204" charset="-122"/>
                <a:sym typeface="+mn-ea"/>
              </a:rPr>
              <a:t>安全通道</a:t>
            </a:r>
            <a:endPar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endParaRPr>
          </a:p>
          <a:p>
            <a:pPr indent="307340" algn="just">
              <a:lnSpc>
                <a:spcPct val="150000"/>
              </a:lnSpc>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1</a:t>
            </a:r>
            <a:r>
              <a:rPr lang="zh-CN" altLang="en-US" sz="1600" dirty="0">
                <a:latin typeface="微软雅黑" panose="020B0503020204020204" charset="-122"/>
                <a:ea typeface="微软雅黑" panose="020B0503020204020204" charset="-122"/>
                <a:sym typeface="+mn-ea"/>
              </a:rPr>
              <a:t>）通道设置合理，畅通，标识清晰，足够的紧急出口，</a:t>
            </a:r>
            <a:r>
              <a:rPr lang="zh-CN" altLang="en-US" sz="1600" dirty="0">
                <a:solidFill>
                  <a:srgbClr val="FF0000"/>
                </a:solidFill>
                <a:latin typeface="微软雅黑" panose="020B0503020204020204" charset="-122"/>
                <a:ea typeface="微软雅黑" panose="020B0503020204020204" charset="-122"/>
                <a:sym typeface="+mn-ea"/>
              </a:rPr>
              <a:t>保持敞开和没有阻碍，耐火极限不应低于</a:t>
            </a:r>
            <a:r>
              <a:rPr lang="en-US" altLang="zh-CN" sz="1600" dirty="0">
                <a:solidFill>
                  <a:srgbClr val="FF0000"/>
                </a:solidFill>
                <a:latin typeface="微软雅黑" panose="020B0503020204020204" charset="-122"/>
                <a:ea typeface="微软雅黑" panose="020B0503020204020204" charset="-122"/>
                <a:sym typeface="+mn-ea"/>
              </a:rPr>
              <a:t>0.5h</a:t>
            </a:r>
            <a:r>
              <a:rPr lang="zh-CN" altLang="en-US" sz="1600" dirty="0">
                <a:latin typeface="微软雅黑" panose="020B0503020204020204" charset="-122"/>
                <a:ea typeface="微软雅黑" panose="020B0503020204020204" charset="-122"/>
                <a:sym typeface="+mn-ea"/>
              </a:rPr>
              <a:t>；疏散通道和安全出口处设置明显的</a:t>
            </a:r>
            <a:r>
              <a:rPr lang="zh-CN" altLang="en-US" sz="1600" dirty="0">
                <a:solidFill>
                  <a:srgbClr val="FF0000"/>
                </a:solidFill>
                <a:latin typeface="微软雅黑" panose="020B0503020204020204" charset="-122"/>
                <a:ea typeface="微软雅黑" panose="020B0503020204020204" charset="-122"/>
                <a:sym typeface="+mn-ea"/>
              </a:rPr>
              <a:t>灯光疏散指示标识</a:t>
            </a:r>
            <a:r>
              <a:rPr lang="zh-CN" altLang="en-US" sz="1600" dirty="0">
                <a:latin typeface="微软雅黑" panose="020B0503020204020204" charset="-122"/>
                <a:ea typeface="微软雅黑" panose="020B0503020204020204" charset="-122"/>
                <a:sym typeface="+mn-ea"/>
              </a:rPr>
              <a:t>。</a:t>
            </a:r>
          </a:p>
          <a:p>
            <a:pPr indent="307340" algn="just">
              <a:lnSpc>
                <a:spcPct val="150000"/>
              </a:lnSpc>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2</a:t>
            </a:r>
            <a:r>
              <a:rPr lang="zh-CN" altLang="en-US" sz="1600" dirty="0">
                <a:latin typeface="微软雅黑" panose="020B0503020204020204" charset="-122"/>
                <a:ea typeface="微软雅黑" panose="020B0503020204020204" charset="-122"/>
                <a:sym typeface="+mn-ea"/>
              </a:rPr>
              <a:t>）安全通道能够安全到达工作区而不会碰到阻碍或危险物品，如无法避免管道及突出物，应设置明显的防绊倒警示标识，通道上高度不足</a:t>
            </a:r>
            <a:r>
              <a:rPr lang="en-US" altLang="zh-CN" sz="1600" dirty="0">
                <a:latin typeface="微软雅黑" panose="020B0503020204020204" charset="-122"/>
                <a:ea typeface="微软雅黑" panose="020B0503020204020204" charset="-122"/>
                <a:sym typeface="+mn-ea"/>
              </a:rPr>
              <a:t>1.8 </a:t>
            </a:r>
            <a:r>
              <a:rPr lang="zh-CN" altLang="en-US" sz="1600" dirty="0">
                <a:latin typeface="微软雅黑" panose="020B0503020204020204" charset="-122"/>
                <a:ea typeface="微软雅黑" panose="020B0503020204020204" charset="-122"/>
                <a:sym typeface="+mn-ea"/>
              </a:rPr>
              <a:t>米时应设置</a:t>
            </a:r>
            <a:r>
              <a:rPr lang="zh-CN" altLang="en-US" sz="1600" dirty="0">
                <a:solidFill>
                  <a:srgbClr val="FF0000"/>
                </a:solidFill>
                <a:latin typeface="微软雅黑" panose="020B0503020204020204" charset="-122"/>
                <a:ea typeface="微软雅黑" panose="020B0503020204020204" charset="-122"/>
                <a:sym typeface="+mn-ea"/>
              </a:rPr>
              <a:t>磕碰防护措施和标识</a:t>
            </a:r>
            <a:r>
              <a:rPr lang="zh-CN" altLang="en-US" sz="1600" dirty="0">
                <a:latin typeface="微软雅黑" panose="020B0503020204020204" charset="-122"/>
                <a:ea typeface="微软雅黑" panose="020B0503020204020204" charset="-122"/>
                <a:sym typeface="+mn-ea"/>
              </a:rPr>
              <a:t>，梯台设置标准化的防护栏杆、踢脚板、防滑条、反光条等。</a:t>
            </a:r>
          </a:p>
          <a:p>
            <a:pPr indent="307340" algn="just">
              <a:lnSpc>
                <a:spcPct val="150000"/>
              </a:lnSpc>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3</a:t>
            </a:r>
            <a:r>
              <a:rPr lang="zh-CN" altLang="en-US" sz="1600" dirty="0">
                <a:latin typeface="微软雅黑" panose="020B0503020204020204" charset="-122"/>
                <a:ea typeface="微软雅黑" panose="020B0503020204020204" charset="-122"/>
                <a:sym typeface="+mn-ea"/>
              </a:rPr>
              <a:t>）紧急出口和路线标识清楚， 应有足够的照明；应急通道的宽度应符合规定，不应有危险和障碍物，</a:t>
            </a:r>
            <a:r>
              <a:rPr lang="zh-CN" altLang="en-US" sz="1600" dirty="0">
                <a:solidFill>
                  <a:srgbClr val="FF0000"/>
                </a:solidFill>
                <a:latin typeface="微软雅黑" panose="020B0503020204020204" charset="-122"/>
                <a:ea typeface="微软雅黑" panose="020B0503020204020204" charset="-122"/>
                <a:sym typeface="+mn-ea"/>
              </a:rPr>
              <a:t>临时疏散通道为坡道，且坡度大于</a:t>
            </a:r>
            <a:r>
              <a:rPr lang="en-US" altLang="zh-CN" sz="1600" dirty="0">
                <a:solidFill>
                  <a:srgbClr val="FF0000"/>
                </a:solidFill>
                <a:latin typeface="微软雅黑" panose="020B0503020204020204" charset="-122"/>
                <a:ea typeface="微软雅黑" panose="020B0503020204020204" charset="-122"/>
                <a:sym typeface="+mn-ea"/>
              </a:rPr>
              <a:t>25 </a:t>
            </a:r>
            <a:r>
              <a:rPr lang="zh-CN" altLang="en-US" sz="1600" dirty="0">
                <a:solidFill>
                  <a:srgbClr val="FF0000"/>
                </a:solidFill>
                <a:latin typeface="微软雅黑" panose="020B0503020204020204" charset="-122"/>
                <a:ea typeface="微软雅黑" panose="020B0503020204020204" charset="-122"/>
                <a:sym typeface="+mn-ea"/>
              </a:rPr>
              <a:t>度时，应修建楼梯或台阶踏步或设置防滑条。</a:t>
            </a:r>
          </a:p>
          <a:p>
            <a:pPr indent="307340" algn="just">
              <a:lnSpc>
                <a:spcPct val="150000"/>
              </a:lnSpc>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4</a:t>
            </a:r>
            <a:r>
              <a:rPr lang="zh-CN" altLang="en-US" sz="1600" dirty="0">
                <a:latin typeface="微软雅黑" panose="020B0503020204020204" charset="-122"/>
                <a:ea typeface="微软雅黑" panose="020B0503020204020204" charset="-122"/>
                <a:sym typeface="+mn-ea"/>
              </a:rPr>
              <a:t>）梯台设计符合规范要求，</a:t>
            </a:r>
            <a:r>
              <a:rPr lang="zh-CN" altLang="en-US" sz="1600" dirty="0">
                <a:solidFill>
                  <a:srgbClr val="FF0000"/>
                </a:solidFill>
                <a:latin typeface="微软雅黑" panose="020B0503020204020204" charset="-122"/>
                <a:ea typeface="微软雅黑" panose="020B0503020204020204" charset="-122"/>
                <a:sym typeface="+mn-ea"/>
              </a:rPr>
              <a:t>设置标准化的防护栏杆、踢脚板、防滑条、反光条、防刮保护，</a:t>
            </a:r>
            <a:r>
              <a:rPr lang="zh-CN" altLang="en-US" sz="1600" dirty="0">
                <a:latin typeface="微软雅黑" panose="020B0503020204020204" charset="-122"/>
                <a:ea typeface="微软雅黑" panose="020B0503020204020204" charset="-122"/>
                <a:sym typeface="+mn-ea"/>
              </a:rPr>
              <a:t>；楼梯通道保持畅通、清洁，</a:t>
            </a:r>
            <a:r>
              <a:rPr lang="zh-CN" altLang="en-US" sz="1600" dirty="0">
                <a:solidFill>
                  <a:srgbClr val="FF0000"/>
                </a:solidFill>
                <a:latin typeface="微软雅黑" panose="020B0503020204020204" charset="-122"/>
                <a:ea typeface="微软雅黑" panose="020B0503020204020204" charset="-122"/>
                <a:sym typeface="+mn-ea"/>
              </a:rPr>
              <a:t>不得储存施工材料</a:t>
            </a:r>
            <a:r>
              <a:rPr lang="zh-CN" altLang="en-US" sz="1600" dirty="0">
                <a:latin typeface="微软雅黑" panose="020B0503020204020204" charset="-122"/>
                <a:ea typeface="微软雅黑" panose="020B0503020204020204" charset="-122"/>
                <a:sym typeface="+mn-ea"/>
              </a:rPr>
              <a:t>；设置标牌（信息牌和警示牌）。</a:t>
            </a:r>
          </a:p>
          <a:p>
            <a:pPr indent="307340" algn="just">
              <a:lnSpc>
                <a:spcPct val="150000"/>
              </a:lnSpc>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5</a:t>
            </a:r>
            <a:r>
              <a:rPr lang="zh-CN" altLang="en-US" sz="1600" dirty="0">
                <a:latin typeface="微软雅黑" panose="020B0503020204020204" charset="-122"/>
                <a:ea typeface="微软雅黑" panose="020B0503020204020204" charset="-122"/>
                <a:sym typeface="+mn-ea"/>
              </a:rPr>
              <a:t>）安全设施应有布置相应的消防、应急设备与应急</a:t>
            </a:r>
            <a:r>
              <a:rPr lang="zh-CN" altLang="en-US" sz="1600" dirty="0" smtClean="0">
                <a:latin typeface="微软雅黑" panose="020B0503020204020204" charset="-122"/>
                <a:ea typeface="微软雅黑" panose="020B0503020204020204" charset="-122"/>
                <a:sym typeface="+mn-ea"/>
              </a:rPr>
              <a:t>通道标识</a:t>
            </a:r>
            <a:r>
              <a:rPr lang="zh-CN" altLang="en-US" sz="1600" dirty="0">
                <a:latin typeface="微软雅黑" panose="020B0503020204020204" charset="-122"/>
                <a:ea typeface="微软雅黑" panose="020B0503020204020204" charset="-122"/>
                <a:sym typeface="+mn-ea"/>
              </a:rPr>
              <a:t>。</a:t>
            </a:r>
            <a:endPar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19</a:t>
            </a:fld>
            <a:endParaRPr lang="zh-CN" altLang="en-US" dirty="0"/>
          </a:p>
        </p:txBody>
      </p:sp>
      <p:grpSp>
        <p:nvGrpSpPr>
          <p:cNvPr id="23" name="组合 22"/>
          <p:cNvGrpSpPr/>
          <p:nvPr/>
        </p:nvGrpSpPr>
        <p:grpSpPr>
          <a:xfrm>
            <a:off x="2297332" y="2996952"/>
            <a:ext cx="4735099" cy="3744416"/>
            <a:chOff x="2096037" y="2996952"/>
            <a:chExt cx="4735099" cy="3744416"/>
          </a:xfrm>
        </p:grpSpPr>
        <p:pic>
          <p:nvPicPr>
            <p:cNvPr id="1026" name="图片 14"/>
            <p:cNvPicPr>
              <a:picLocks noChangeAspect="1" noChangeArrowheads="1"/>
            </p:cNvPicPr>
            <p:nvPr/>
          </p:nvPicPr>
          <p:blipFill>
            <a:blip r:embed="rId3" cstate="print"/>
            <a:srcRect/>
            <a:stretch>
              <a:fillRect/>
            </a:stretch>
          </p:blipFill>
          <p:spPr bwMode="auto">
            <a:xfrm>
              <a:off x="2123728" y="2996952"/>
              <a:ext cx="4608512" cy="3288684"/>
            </a:xfrm>
            <a:prstGeom prst="rect">
              <a:avLst/>
            </a:prstGeom>
            <a:noFill/>
            <a:ln w="9525">
              <a:noFill/>
              <a:miter lim="800000"/>
              <a:headEnd/>
              <a:tailEnd/>
            </a:ln>
          </p:spPr>
        </p:pic>
        <p:sp>
          <p:nvSpPr>
            <p:cNvPr id="22" name="圆角矩形 7"/>
            <p:cNvSpPr/>
            <p:nvPr/>
          </p:nvSpPr>
          <p:spPr>
            <a:xfrm>
              <a:off x="2096037" y="6309320"/>
              <a:ext cx="4735099" cy="432048"/>
            </a:xfrm>
            <a:prstGeom prst="roundRect">
              <a:avLst>
                <a:gd name="adj" fmla="val 46284"/>
              </a:avLst>
            </a:prstGeom>
            <a:solidFill>
              <a:srgbClr val="00B0F0"/>
            </a:solidFill>
          </p:spPr>
          <p:txBody>
            <a:bodyPr wrap="square" tIns="36000" bIns="36000" anchor="ctr" anchorCtr="0">
              <a:noAutofit/>
            </a:bodyPr>
            <a:lstStyle/>
            <a:p>
              <a:pPr algn="ctr"/>
              <a:r>
                <a:rPr lang="zh-CN" altLang="en-US" sz="1400" dirty="0" smtClean="0">
                  <a:solidFill>
                    <a:schemeClr val="bg1"/>
                  </a:solidFill>
                  <a:latin typeface="微软雅黑" panose="020B0503020204020204" charset="-122"/>
                  <a:ea typeface="微软雅黑" panose="020B0503020204020204" charset="-122"/>
                </a:rPr>
                <a:t>消防应急通道标识</a:t>
              </a:r>
              <a:endParaRPr lang="zh-CN" altLang="en-US" sz="1400"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ppt_w</p:attrName>
                                        </p:attrNameLst>
                                      </p:cBhvr>
                                      <p:tavLst>
                                        <p:tav tm="0">
                                          <p:val>
                                            <p:fltVal val="0"/>
                                          </p:val>
                                        </p:tav>
                                        <p:tav tm="100000">
                                          <p:val>
                                            <p:strVal val="#ppt_w"/>
                                          </p:val>
                                        </p:tav>
                                      </p:tavLst>
                                    </p:anim>
                                    <p:anim calcmode="lin" valueType="num">
                                      <p:cBhvr>
                                        <p:cTn id="10"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93060" y="1124744"/>
            <a:ext cx="1210588" cy="400110"/>
          </a:xfrm>
          <a:prstGeom prst="rect">
            <a:avLst/>
          </a:prstGeom>
        </p:spPr>
        <p:txBody>
          <a:bodyPr wrap="none">
            <a:spAutoFit/>
          </a:bodyPr>
          <a:lstStyle/>
          <a:p>
            <a:pPr marL="0" lvl="1" algn="ctr">
              <a:defRPr/>
            </a:pPr>
            <a:r>
              <a:rPr lang="zh-CN" altLang="en-US" sz="2000" b="1" kern="0" dirty="0">
                <a:solidFill>
                  <a:srgbClr val="0563C1"/>
                </a:solidFill>
                <a:latin typeface="微软雅黑" panose="020B0503020204020204" charset="-122"/>
                <a:ea typeface="微软雅黑" panose="020B0503020204020204" charset="-122"/>
              </a:rPr>
              <a:t>讲师介绍</a:t>
            </a:r>
          </a:p>
        </p:txBody>
      </p:sp>
      <p:sp>
        <p:nvSpPr>
          <p:cNvPr id="20" name="矩形 19"/>
          <p:cNvSpPr/>
          <p:nvPr/>
        </p:nvSpPr>
        <p:spPr>
          <a:xfrm>
            <a:off x="1928794" y="928670"/>
            <a:ext cx="5500726" cy="830997"/>
          </a:xfrm>
          <a:prstGeom prst="rect">
            <a:avLst/>
          </a:prstGeom>
        </p:spPr>
        <p:txBody>
          <a:bodyPr wrap="square">
            <a:spAutoFit/>
          </a:bodyPr>
          <a:lstStyle/>
          <a:p>
            <a:pPr algn="ctr">
              <a:lnSpc>
                <a:spcPct val="150000"/>
              </a:lnSpc>
              <a:spcBef>
                <a:spcPts val="600"/>
              </a:spcBef>
              <a:spcAft>
                <a:spcPts val="600"/>
              </a:spcAft>
            </a:pPr>
            <a:r>
              <a:rPr lang="zh-CN" altLang="en-US" sz="3200" b="1" dirty="0">
                <a:solidFill>
                  <a:schemeClr val="tx1">
                    <a:lumMod val="50000"/>
                    <a:lumOff val="50000"/>
                  </a:schemeClr>
                </a:solidFill>
                <a:latin typeface="微软雅黑" panose="020B0503020204020204" charset="-122"/>
                <a:ea typeface="微软雅黑" panose="020B0503020204020204" charset="-122"/>
              </a:rPr>
              <a:t>赵   辉    </a:t>
            </a:r>
            <a:r>
              <a:rPr lang="zh-CN" altLang="en-US" b="1" dirty="0">
                <a:solidFill>
                  <a:schemeClr val="tx1">
                    <a:lumMod val="50000"/>
                    <a:lumOff val="50000"/>
                  </a:schemeClr>
                </a:solidFill>
                <a:latin typeface="微软雅黑" panose="020B0503020204020204" charset="-122"/>
                <a:ea typeface="微软雅黑" panose="020B0503020204020204" charset="-122"/>
              </a:rPr>
              <a:t>联系电话：</a:t>
            </a:r>
            <a:r>
              <a:rPr lang="en-US" altLang="zh-CN" b="1" dirty="0">
                <a:solidFill>
                  <a:srgbClr val="FF0000"/>
                </a:solidFill>
                <a:latin typeface="微软雅黑" panose="020B0503020204020204" charset="-122"/>
                <a:ea typeface="微软雅黑" panose="020B0503020204020204" charset="-122"/>
              </a:rPr>
              <a:t>189  3017  8702</a:t>
            </a:r>
            <a:endParaRPr lang="en-US" altLang="zh-CN" sz="3200" b="1" dirty="0">
              <a:solidFill>
                <a:srgbClr val="FF0000"/>
              </a:solidFill>
              <a:latin typeface="微软雅黑" panose="020B0503020204020204" charset="-122"/>
              <a:ea typeface="微软雅黑" panose="020B0503020204020204" charset="-122"/>
            </a:endParaRPr>
          </a:p>
        </p:txBody>
      </p:sp>
      <p:sp>
        <p:nvSpPr>
          <p:cNvPr id="21" name="矩形 20"/>
          <p:cNvSpPr/>
          <p:nvPr/>
        </p:nvSpPr>
        <p:spPr>
          <a:xfrm>
            <a:off x="4286248" y="2214554"/>
            <a:ext cx="4499992" cy="45719"/>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7"/>
          <p:cNvSpPr>
            <a:spLocks noChangeArrowheads="1"/>
          </p:cNvSpPr>
          <p:nvPr/>
        </p:nvSpPr>
        <p:spPr bwMode="auto">
          <a:xfrm>
            <a:off x="4143372" y="2500306"/>
            <a:ext cx="5000628" cy="357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spcBef>
                <a:spcPts val="600"/>
              </a:spcBef>
              <a:spcAft>
                <a:spcPts val="600"/>
              </a:spcAft>
            </a:pPr>
            <a:r>
              <a:rPr lang="zh-CN" altLang="en-US" b="1" dirty="0">
                <a:solidFill>
                  <a:schemeClr val="tx1">
                    <a:lumMod val="50000"/>
                    <a:lumOff val="50000"/>
                  </a:schemeClr>
                </a:solidFill>
                <a:latin typeface="微软雅黑" panose="020B0503020204020204" charset="-122"/>
                <a:ea typeface="微软雅黑" panose="020B0503020204020204" charset="-122"/>
              </a:rPr>
              <a:t>上海核工院陆丰核电项目部项目总经理</a:t>
            </a:r>
            <a:endParaRPr lang="en-US" altLang="zh-CN" b="1" dirty="0">
              <a:solidFill>
                <a:schemeClr val="tx1">
                  <a:lumMod val="50000"/>
                  <a:lumOff val="50000"/>
                </a:schemeClr>
              </a:solidFill>
              <a:latin typeface="微软雅黑" panose="020B0503020204020204" charset="-122"/>
              <a:ea typeface="微软雅黑" panose="020B0503020204020204" charset="-122"/>
            </a:endParaRPr>
          </a:p>
          <a:p>
            <a:pPr>
              <a:lnSpc>
                <a:spcPct val="150000"/>
              </a:lnSpc>
              <a:spcBef>
                <a:spcPts val="600"/>
              </a:spcBef>
              <a:spcAft>
                <a:spcPts val="600"/>
              </a:spcAft>
            </a:pPr>
            <a:r>
              <a:rPr lang="zh-CN" altLang="en-US" b="1" dirty="0" smtClean="0">
                <a:solidFill>
                  <a:schemeClr val="tx1">
                    <a:lumMod val="50000"/>
                    <a:lumOff val="50000"/>
                  </a:schemeClr>
                </a:solidFill>
                <a:latin typeface="微软雅黑" panose="020B0503020204020204" charset="-122"/>
                <a:ea typeface="微软雅黑" panose="020B0503020204020204" charset="-122"/>
              </a:rPr>
              <a:t>教授级高级工程师</a:t>
            </a:r>
            <a:endParaRPr lang="en-US" altLang="zh-CN" b="1" dirty="0">
              <a:solidFill>
                <a:schemeClr val="tx1">
                  <a:lumMod val="50000"/>
                  <a:lumOff val="50000"/>
                </a:schemeClr>
              </a:solidFill>
              <a:latin typeface="微软雅黑" panose="020B0503020204020204" charset="-122"/>
              <a:ea typeface="微软雅黑" panose="020B0503020204020204" charset="-122"/>
            </a:endParaRPr>
          </a:p>
          <a:p>
            <a:pPr>
              <a:lnSpc>
                <a:spcPct val="150000"/>
              </a:lnSpc>
              <a:spcBef>
                <a:spcPts val="600"/>
              </a:spcBef>
              <a:spcAft>
                <a:spcPts val="600"/>
              </a:spcAft>
            </a:pPr>
            <a:r>
              <a:rPr lang="zh-CN" altLang="en-US" b="1" dirty="0" smtClean="0">
                <a:solidFill>
                  <a:schemeClr val="tx1">
                    <a:lumMod val="50000"/>
                    <a:lumOff val="50000"/>
                  </a:schemeClr>
                </a:solidFill>
                <a:latin typeface="微软雅黑" panose="020B0503020204020204" charset="-122"/>
                <a:ea typeface="微软雅黑" panose="020B0503020204020204" charset="-122"/>
              </a:rPr>
              <a:t>注册一级建造师</a:t>
            </a:r>
            <a:endParaRPr lang="en-US" altLang="zh-CN" b="1" dirty="0" smtClean="0">
              <a:solidFill>
                <a:schemeClr val="tx1">
                  <a:lumMod val="50000"/>
                  <a:lumOff val="50000"/>
                </a:schemeClr>
              </a:solidFill>
              <a:latin typeface="微软雅黑" panose="020B0503020204020204" charset="-122"/>
              <a:ea typeface="微软雅黑" panose="020B0503020204020204" charset="-122"/>
            </a:endParaRPr>
          </a:p>
          <a:p>
            <a:pPr>
              <a:lnSpc>
                <a:spcPct val="150000"/>
              </a:lnSpc>
              <a:spcBef>
                <a:spcPts val="600"/>
              </a:spcBef>
              <a:spcAft>
                <a:spcPts val="600"/>
              </a:spcAft>
            </a:pPr>
            <a:r>
              <a:rPr lang="zh-CN" altLang="en-US" b="1" dirty="0" smtClean="0">
                <a:solidFill>
                  <a:schemeClr val="tx1">
                    <a:lumMod val="50000"/>
                    <a:lumOff val="50000"/>
                  </a:schemeClr>
                </a:solidFill>
                <a:latin typeface="微软雅黑" panose="020B0503020204020204" charset="-122"/>
                <a:ea typeface="微软雅黑" panose="020B0503020204020204" charset="-122"/>
              </a:rPr>
              <a:t>注册</a:t>
            </a:r>
            <a:r>
              <a:rPr lang="zh-CN" altLang="en-US" b="1" dirty="0">
                <a:solidFill>
                  <a:schemeClr val="tx1">
                    <a:lumMod val="50000"/>
                    <a:lumOff val="50000"/>
                  </a:schemeClr>
                </a:solidFill>
                <a:latin typeface="微软雅黑" panose="020B0503020204020204" charset="-122"/>
                <a:ea typeface="微软雅黑" panose="020B0503020204020204" charset="-122"/>
              </a:rPr>
              <a:t>安全工程</a:t>
            </a:r>
            <a:r>
              <a:rPr lang="zh-CN" altLang="en-US" b="1" dirty="0" smtClean="0">
                <a:solidFill>
                  <a:schemeClr val="tx1">
                    <a:lumMod val="50000"/>
                    <a:lumOff val="50000"/>
                  </a:schemeClr>
                </a:solidFill>
                <a:latin typeface="微软雅黑" panose="020B0503020204020204" charset="-122"/>
                <a:ea typeface="微软雅黑" panose="020B0503020204020204" charset="-122"/>
              </a:rPr>
              <a:t>师</a:t>
            </a:r>
            <a:endParaRPr lang="en-US" altLang="zh-CN" b="1" dirty="0">
              <a:solidFill>
                <a:schemeClr val="tx1">
                  <a:lumMod val="50000"/>
                  <a:lumOff val="50000"/>
                </a:schemeClr>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98354" y="2383222"/>
            <a:ext cx="2304256" cy="335003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2754" y="994182"/>
            <a:ext cx="8671734" cy="2353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2.2.3 </a:t>
            </a:r>
            <a:r>
              <a:rPr lang="zh-CN" altLang="en-US" b="1" dirty="0">
                <a:latin typeface="微软雅黑" panose="020B0503020204020204" charset="-122"/>
                <a:ea typeface="微软雅黑" panose="020B0503020204020204" charset="-122"/>
                <a:sym typeface="+mn-ea"/>
              </a:rPr>
              <a:t>重点防火及危险品储存区域</a:t>
            </a:r>
            <a:endPar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endParaRPr>
          </a:p>
          <a:p>
            <a:pPr indent="307340" algn="just">
              <a:lnSpc>
                <a:spcPct val="150000"/>
              </a:lnSpc>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1</a:t>
            </a:r>
            <a:r>
              <a:rPr lang="zh-CN" altLang="en-US" sz="1600" dirty="0">
                <a:latin typeface="微软雅黑" panose="020B0503020204020204" charset="-122"/>
                <a:ea typeface="微软雅黑" panose="020B0503020204020204" charset="-122"/>
                <a:sym typeface="+mn-ea"/>
              </a:rPr>
              <a:t>）定期识别评价重点防火区域并定期开展检查。</a:t>
            </a:r>
          </a:p>
          <a:p>
            <a:pPr indent="307340" algn="just">
              <a:lnSpc>
                <a:spcPct val="150000"/>
              </a:lnSpc>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2</a:t>
            </a:r>
            <a:r>
              <a:rPr lang="zh-CN" altLang="en-US" sz="1600" dirty="0">
                <a:latin typeface="微软雅黑" panose="020B0503020204020204" charset="-122"/>
                <a:ea typeface="微软雅黑" panose="020B0503020204020204" charset="-122"/>
                <a:sym typeface="+mn-ea"/>
              </a:rPr>
              <a:t>）</a:t>
            </a:r>
            <a:r>
              <a:rPr lang="zh-CN" altLang="en-US" sz="1600" dirty="0">
                <a:solidFill>
                  <a:srgbClr val="FF0000"/>
                </a:solidFill>
                <a:latin typeface="微软雅黑" panose="020B0503020204020204" charset="-122"/>
                <a:ea typeface="微软雅黑" panose="020B0503020204020204" charset="-122"/>
                <a:sym typeface="+mn-ea"/>
              </a:rPr>
              <a:t>重点防火部位有明显的标志</a:t>
            </a:r>
            <a:r>
              <a:rPr lang="zh-CN" altLang="en-US" sz="1600" dirty="0">
                <a:latin typeface="微软雅黑" panose="020B0503020204020204" charset="-122"/>
                <a:ea typeface="微软雅黑" panose="020B0503020204020204" charset="-122"/>
                <a:sym typeface="+mn-ea"/>
              </a:rPr>
              <a:t>，消防安全重点部位牌应设置在消防安全重点部位</a:t>
            </a:r>
            <a:r>
              <a:rPr lang="zh-CN" altLang="en-US" sz="1600" dirty="0">
                <a:solidFill>
                  <a:srgbClr val="FF0000"/>
                </a:solidFill>
                <a:latin typeface="微软雅黑" panose="020B0503020204020204" charset="-122"/>
                <a:ea typeface="微软雅黑" panose="020B0503020204020204" charset="-122"/>
                <a:sym typeface="+mn-ea"/>
              </a:rPr>
              <a:t>入口显眼位置</a:t>
            </a:r>
            <a:r>
              <a:rPr lang="zh-CN" altLang="en-US" sz="1600" dirty="0">
                <a:latin typeface="微软雅黑" panose="020B0503020204020204" charset="-122"/>
                <a:ea typeface="微软雅黑" panose="020B0503020204020204" charset="-122"/>
                <a:sym typeface="+mn-ea"/>
              </a:rPr>
              <a:t>，采用</a:t>
            </a:r>
            <a:r>
              <a:rPr lang="zh-CN" altLang="en-US" sz="1600" dirty="0">
                <a:solidFill>
                  <a:srgbClr val="FF0000"/>
                </a:solidFill>
                <a:latin typeface="微软雅黑" panose="020B0503020204020204" charset="-122"/>
                <a:ea typeface="微软雅黑" panose="020B0503020204020204" charset="-122"/>
                <a:sym typeface="+mn-ea"/>
              </a:rPr>
              <a:t>红底白字</a:t>
            </a:r>
            <a:r>
              <a:rPr lang="zh-CN" altLang="en-US" sz="1600" dirty="0">
                <a:latin typeface="微软雅黑" panose="020B0503020204020204" charset="-122"/>
                <a:ea typeface="微软雅黑" panose="020B0503020204020204" charset="-122"/>
                <a:sym typeface="+mn-ea"/>
              </a:rPr>
              <a:t>。</a:t>
            </a:r>
          </a:p>
          <a:p>
            <a:pPr indent="307340" algn="just">
              <a:lnSpc>
                <a:spcPct val="150000"/>
              </a:lnSpc>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3</a:t>
            </a:r>
            <a:r>
              <a:rPr lang="zh-CN" altLang="en-US" sz="1600" dirty="0">
                <a:latin typeface="微软雅黑" panose="020B0503020204020204" charset="-122"/>
                <a:ea typeface="微软雅黑" panose="020B0503020204020204" charset="-122"/>
                <a:sym typeface="+mn-ea"/>
              </a:rPr>
              <a:t>）危险化学品安全告示牌，告示牌信息应</a:t>
            </a:r>
            <a:r>
              <a:rPr lang="zh-CN" altLang="en-US" sz="1600" dirty="0">
                <a:solidFill>
                  <a:srgbClr val="FF0000"/>
                </a:solidFill>
                <a:latin typeface="微软雅黑" panose="020B0503020204020204" charset="-122"/>
                <a:ea typeface="微软雅黑" panose="020B0503020204020204" charset="-122"/>
                <a:sym typeface="+mn-ea"/>
              </a:rPr>
              <a:t>以危化品生产商提供的</a:t>
            </a:r>
            <a:r>
              <a:rPr lang="en-US" altLang="zh-CN" sz="1600" dirty="0">
                <a:solidFill>
                  <a:srgbClr val="FF0000"/>
                </a:solidFill>
                <a:latin typeface="微软雅黑" panose="020B0503020204020204" charset="-122"/>
                <a:ea typeface="微软雅黑" panose="020B0503020204020204" charset="-122"/>
                <a:sym typeface="+mn-ea"/>
              </a:rPr>
              <a:t>MSDS</a:t>
            </a:r>
            <a:r>
              <a:rPr lang="zh-CN" altLang="en-US" sz="1600" dirty="0">
                <a:solidFill>
                  <a:srgbClr val="FF0000"/>
                </a:solidFill>
                <a:latin typeface="微软雅黑" panose="020B0503020204020204" charset="-122"/>
                <a:ea typeface="微软雅黑" panose="020B0503020204020204" charset="-122"/>
                <a:sym typeface="+mn-ea"/>
              </a:rPr>
              <a:t>为基础</a:t>
            </a:r>
            <a:r>
              <a:rPr lang="zh-CN" altLang="en-US" sz="1600" dirty="0">
                <a:latin typeface="微软雅黑" panose="020B0503020204020204" charset="-122"/>
                <a:ea typeface="微软雅黑" panose="020B0503020204020204" charset="-122"/>
                <a:sym typeface="+mn-ea"/>
              </a:rPr>
              <a:t>进行编制。信息牌的基本形式见下图，粘贴在危化品库、储存点或作业区域显眼位置。</a:t>
            </a:r>
            <a:endPar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20</a:t>
            </a:fld>
            <a:endParaRPr lang="zh-CN" altLang="en-US" dirty="0"/>
          </a:p>
        </p:txBody>
      </p:sp>
      <p:grpSp>
        <p:nvGrpSpPr>
          <p:cNvPr id="2" name="组合 1"/>
          <p:cNvGrpSpPr/>
          <p:nvPr/>
        </p:nvGrpSpPr>
        <p:grpSpPr>
          <a:xfrm>
            <a:off x="467545" y="3250720"/>
            <a:ext cx="4104456" cy="3541303"/>
            <a:chOff x="4409908" y="3581036"/>
            <a:chExt cx="1440160" cy="1670277"/>
          </a:xfrm>
        </p:grpSpPr>
        <p:pic>
          <p:nvPicPr>
            <p:cNvPr id="3" name="图片 37"/>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4409908" y="3581036"/>
              <a:ext cx="1439419" cy="1612340"/>
            </a:xfrm>
            <a:prstGeom prst="rect">
              <a:avLst/>
            </a:prstGeom>
            <a:noFill/>
          </p:spPr>
        </p:pic>
        <p:sp>
          <p:nvSpPr>
            <p:cNvPr id="24" name="圆角矩形 7"/>
            <p:cNvSpPr/>
            <p:nvPr/>
          </p:nvSpPr>
          <p:spPr>
            <a:xfrm>
              <a:off x="4409908" y="5118903"/>
              <a:ext cx="1440160" cy="132410"/>
            </a:xfrm>
            <a:prstGeom prst="roundRect">
              <a:avLst>
                <a:gd name="adj" fmla="val 46284"/>
              </a:avLst>
            </a:prstGeom>
            <a:solidFill>
              <a:srgbClr val="00B0F0"/>
            </a:solidFill>
          </p:spPr>
          <p:txBody>
            <a:bodyPr wrap="square" tIns="36000" bIns="36000" anchor="ctr" anchorCtr="0">
              <a:noAutofit/>
            </a:bodyPr>
            <a:lstStyle/>
            <a:p>
              <a:pPr algn="ctr"/>
              <a:r>
                <a:rPr lang="zh-CN" altLang="en-US" sz="1400" dirty="0">
                  <a:solidFill>
                    <a:schemeClr val="bg1"/>
                  </a:solidFill>
                  <a:latin typeface="微软雅黑" panose="020B0503020204020204" charset="-122"/>
                  <a:ea typeface="微软雅黑" panose="020B0503020204020204" charset="-122"/>
                </a:rPr>
                <a:t>危险化学品库房标识</a:t>
              </a:r>
            </a:p>
          </p:txBody>
        </p:sp>
      </p:grpSp>
      <p:grpSp>
        <p:nvGrpSpPr>
          <p:cNvPr id="9" name="组合 8"/>
          <p:cNvGrpSpPr>
            <a:grpSpLocks noChangeAspect="1"/>
          </p:cNvGrpSpPr>
          <p:nvPr/>
        </p:nvGrpSpPr>
        <p:grpSpPr>
          <a:xfrm>
            <a:off x="5066704" y="3250872"/>
            <a:ext cx="3689216" cy="3542400"/>
            <a:chOff x="4630272" y="4131342"/>
            <a:chExt cx="1083324" cy="1040212"/>
          </a:xfrm>
        </p:grpSpPr>
        <p:pic>
          <p:nvPicPr>
            <p:cNvPr id="10" name="图片 37"/>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4642439" y="4131342"/>
              <a:ext cx="1071157" cy="1040178"/>
            </a:xfrm>
            <a:prstGeom prst="rect">
              <a:avLst/>
            </a:prstGeom>
            <a:noFill/>
          </p:spPr>
        </p:pic>
        <p:sp>
          <p:nvSpPr>
            <p:cNvPr id="11" name="圆角矩形 7"/>
            <p:cNvSpPr/>
            <p:nvPr/>
          </p:nvSpPr>
          <p:spPr>
            <a:xfrm>
              <a:off x="4630272" y="5087734"/>
              <a:ext cx="1083280" cy="83820"/>
            </a:xfrm>
            <a:prstGeom prst="roundRect">
              <a:avLst>
                <a:gd name="adj" fmla="val 46284"/>
              </a:avLst>
            </a:prstGeom>
            <a:solidFill>
              <a:srgbClr val="00B0F0"/>
            </a:solidFill>
          </p:spPr>
          <p:txBody>
            <a:bodyPr wrap="square" tIns="36000" bIns="36000" anchor="ctr" anchorCtr="0">
              <a:noAutofit/>
            </a:bodyPr>
            <a:lstStyle/>
            <a:p>
              <a:pPr algn="ctr"/>
              <a:r>
                <a:rPr lang="en-US" altLang="zh-CN" sz="1400" dirty="0">
                  <a:solidFill>
                    <a:schemeClr val="bg1"/>
                  </a:solidFill>
                  <a:latin typeface="微软雅黑" panose="020B0503020204020204" charset="-122"/>
                  <a:ea typeface="微软雅黑" panose="020B0503020204020204" charset="-122"/>
                </a:rPr>
                <a:t>MSDS</a:t>
              </a:r>
              <a:r>
                <a:rPr lang="zh-CN" altLang="en-US" sz="1400" dirty="0">
                  <a:solidFill>
                    <a:schemeClr val="bg1"/>
                  </a:solidFill>
                  <a:latin typeface="微软雅黑" panose="020B0503020204020204" charset="-122"/>
                  <a:ea typeface="微软雅黑" panose="020B0503020204020204" charset="-122"/>
                </a:rPr>
                <a:t>信息牌</a:t>
              </a:r>
            </a:p>
          </p:txBody>
        </p:sp>
      </p:gr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nodeType="afterEffect">
                                  <p:stCondLst>
                                    <p:cond delay="0"/>
                                  </p:stCondLst>
                                  <p:childTnLst>
                                    <p:set>
                                      <p:cBhvr>
                                        <p:cTn id="13" dur="500"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ppt_w/2"/>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196215" y="1129030"/>
            <a:ext cx="8751570" cy="5677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2.3.1 </a:t>
            </a:r>
            <a:r>
              <a:rPr lang="zh-CN" altLang="en-US" b="1" dirty="0">
                <a:latin typeface="微软雅黑" panose="020B0503020204020204" charset="-122"/>
                <a:ea typeface="微软雅黑" panose="020B0503020204020204" charset="-122"/>
                <a:sym typeface="+mn-ea"/>
              </a:rPr>
              <a:t>现场孔洞、临边的护栏、盖板</a:t>
            </a:r>
          </a:p>
          <a:p>
            <a:pPr indent="0" algn="just" fontAlgn="auto">
              <a:lnSpc>
                <a:spcPct val="150000"/>
              </a:lnSpc>
              <a:spcBef>
                <a:spcPts val="0"/>
              </a:spcBef>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1</a:t>
            </a:r>
            <a:r>
              <a:rPr lang="zh-CN" altLang="en-US" sz="1600" dirty="0">
                <a:latin typeface="微软雅黑" panose="020B0503020204020204" charset="-122"/>
                <a:ea typeface="微软雅黑" panose="020B0503020204020204" charset="-122"/>
                <a:sym typeface="+mn-ea"/>
              </a:rPr>
              <a:t>）短边尺寸小于</a:t>
            </a:r>
            <a:r>
              <a:rPr lang="en-US" altLang="zh-CN" sz="1600" dirty="0">
                <a:latin typeface="微软雅黑" panose="020B0503020204020204" charset="-122"/>
                <a:ea typeface="微软雅黑" panose="020B0503020204020204" charset="-122"/>
                <a:sym typeface="+mn-ea"/>
              </a:rPr>
              <a:t>1.5m</a:t>
            </a:r>
            <a:r>
              <a:rPr lang="zh-CN" altLang="en-US" sz="1600" dirty="0">
                <a:latin typeface="微软雅黑" panose="020B0503020204020204" charset="-122"/>
                <a:ea typeface="微软雅黑" panose="020B0503020204020204" charset="-122"/>
                <a:sym typeface="+mn-ea"/>
              </a:rPr>
              <a:t>的平面洞口</a:t>
            </a:r>
            <a:endParaRPr lang="zh-CN" altLang="en-US" sz="1600" dirty="0">
              <a:latin typeface="微软雅黑" panose="020B0503020204020204" charset="-122"/>
              <a:ea typeface="微软雅黑" panose="020B0503020204020204" charset="-122"/>
            </a:endParaRPr>
          </a:p>
          <a:p>
            <a:pPr indent="406400" algn="just" fontAlgn="auto">
              <a:lnSpc>
                <a:spcPct val="150000"/>
              </a:lnSpc>
              <a:spcBef>
                <a:spcPts val="0"/>
              </a:spcBef>
              <a:spcAft>
                <a:spcPts val="0"/>
              </a:spcAft>
              <a:extLst>
                <a:ext uri="{35155182-B16C-46BC-9424-99874614C6A1}">
                  <wpsdc:indentchars xmlns="" xmlns:wpsdc="http://www.wps.cn/officeDocument/2017/drawingmlCustomData" val="200" checksum="1740828767"/>
                </a:ext>
              </a:extLst>
            </a:pPr>
            <a:r>
              <a:rPr lang="zh-CN" altLang="en-US" sz="1600" dirty="0">
                <a:latin typeface="微软雅黑" panose="020B0503020204020204" charset="-122"/>
                <a:ea typeface="微软雅黑" panose="020B0503020204020204" charset="-122"/>
                <a:sym typeface="+mn-ea"/>
              </a:rPr>
              <a:t>孔洞应覆盖实体盖板进行</a:t>
            </a:r>
            <a:r>
              <a:rPr lang="zh-CN" altLang="en-US" sz="1600" dirty="0">
                <a:solidFill>
                  <a:srgbClr val="FF0000"/>
                </a:solidFill>
                <a:latin typeface="微软雅黑" panose="020B0503020204020204" charset="-122"/>
                <a:ea typeface="微软雅黑" panose="020B0503020204020204" charset="-122"/>
                <a:sym typeface="+mn-ea"/>
              </a:rPr>
              <a:t>全封闭防护</a:t>
            </a:r>
            <a:r>
              <a:rPr lang="zh-CN" altLang="en-US" sz="1600" dirty="0">
                <a:latin typeface="微软雅黑" panose="020B0503020204020204" charset="-122"/>
                <a:ea typeface="微软雅黑" panose="020B0503020204020204" charset="-122"/>
                <a:sym typeface="+mn-ea"/>
              </a:rPr>
              <a:t>。</a:t>
            </a:r>
          </a:p>
          <a:p>
            <a:pPr indent="406400" algn="just" fontAlgn="auto">
              <a:lnSpc>
                <a:spcPct val="150000"/>
              </a:lnSpc>
              <a:spcBef>
                <a:spcPts val="0"/>
              </a:spcBef>
              <a:spcAft>
                <a:spcPts val="0"/>
              </a:spcAft>
              <a:extLst>
                <a:ext uri="{35155182-B16C-46BC-9424-99874614C6A1}">
                  <wpsdc:indentchars xmlns="" xmlns:wpsdc="http://www.wps.cn/officeDocument/2017/drawingmlCustomData" val="200" checksum="1740828767"/>
                </a:ext>
              </a:extLst>
            </a:pPr>
            <a:r>
              <a:rPr lang="zh-CN" altLang="en-US" sz="1600" dirty="0">
                <a:latin typeface="微软雅黑" panose="020B0503020204020204" charset="-122"/>
                <a:ea typeface="微软雅黑" panose="020B0503020204020204" charset="-122"/>
                <a:sym typeface="+mn-ea"/>
              </a:rPr>
              <a:t>盖板表面</a:t>
            </a:r>
            <a:r>
              <a:rPr lang="zh-CN" altLang="en-US" sz="1600" dirty="0">
                <a:solidFill>
                  <a:srgbClr val="FF0000"/>
                </a:solidFill>
                <a:latin typeface="微软雅黑" panose="020B0503020204020204" charset="-122"/>
                <a:ea typeface="微软雅黑" panose="020B0503020204020204" charset="-122"/>
                <a:sym typeface="+mn-ea"/>
              </a:rPr>
              <a:t>刷黄黑相间斜条纹</a:t>
            </a:r>
            <a:r>
              <a:rPr lang="zh-CN" altLang="en-US" sz="1600" dirty="0">
                <a:latin typeface="微软雅黑" panose="020B0503020204020204" charset="-122"/>
                <a:ea typeface="微软雅黑" panose="020B0503020204020204" charset="-122"/>
                <a:sym typeface="+mn-ea"/>
              </a:rPr>
              <a:t>，单色条纹宽度</a:t>
            </a:r>
            <a:r>
              <a:rPr lang="en-US" altLang="zh-CN" sz="1600" dirty="0">
                <a:latin typeface="微软雅黑" panose="020B0503020204020204" charset="-122"/>
                <a:ea typeface="微软雅黑" panose="020B0503020204020204" charset="-122"/>
                <a:sym typeface="+mn-ea"/>
              </a:rPr>
              <a:t>200mm</a:t>
            </a:r>
            <a:r>
              <a:rPr lang="zh-CN" altLang="en-US" sz="1600" dirty="0">
                <a:latin typeface="微软雅黑" panose="020B0503020204020204" charset="-122"/>
                <a:ea typeface="微软雅黑" panose="020B0503020204020204" charset="-122"/>
                <a:sym typeface="+mn-ea"/>
              </a:rPr>
              <a:t>。洞口防护经验收合格后，显著位置张贴</a:t>
            </a:r>
            <a:r>
              <a:rPr lang="en-US" altLang="zh-CN" sz="1600" dirty="0">
                <a:latin typeface="微软雅黑" panose="020B0503020204020204" charset="-122"/>
                <a:ea typeface="微软雅黑" panose="020B0503020204020204" charset="-122"/>
                <a:sym typeface="+mn-ea"/>
              </a:rPr>
              <a:t>/</a:t>
            </a:r>
            <a:r>
              <a:rPr lang="zh-CN" altLang="en-US" sz="1600" dirty="0">
                <a:latin typeface="微软雅黑" panose="020B0503020204020204" charset="-122"/>
                <a:ea typeface="微软雅黑" panose="020B0503020204020204" charset="-122"/>
                <a:sym typeface="+mn-ea"/>
              </a:rPr>
              <a:t>悬挂</a:t>
            </a:r>
            <a:r>
              <a:rPr lang="zh-CN" altLang="en-US" sz="1600" dirty="0">
                <a:solidFill>
                  <a:srgbClr val="FF0000"/>
                </a:solidFill>
                <a:latin typeface="微软雅黑" panose="020B0503020204020204" charset="-122"/>
                <a:ea typeface="微软雅黑" panose="020B0503020204020204" charset="-122"/>
                <a:sym typeface="+mn-ea"/>
              </a:rPr>
              <a:t>“孔洞信息牌”等标识牌</a:t>
            </a:r>
            <a:r>
              <a:rPr lang="zh-CN" altLang="en-US" sz="1600" dirty="0">
                <a:latin typeface="微软雅黑" panose="020B0503020204020204" charset="-122"/>
                <a:ea typeface="微软雅黑" panose="020B0503020204020204" charset="-122"/>
                <a:sym typeface="+mn-ea"/>
              </a:rPr>
              <a:t>。</a:t>
            </a:r>
          </a:p>
          <a:p>
            <a:pPr indent="0" fontAlgn="auto">
              <a:lnSpc>
                <a:spcPct val="150000"/>
              </a:lnSpc>
              <a:spcBef>
                <a:spcPts val="0"/>
              </a:spcBef>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2</a:t>
            </a:r>
            <a:r>
              <a:rPr lang="zh-CN" altLang="en-US" sz="1600" dirty="0">
                <a:latin typeface="微软雅黑" panose="020B0503020204020204" charset="-122"/>
                <a:ea typeface="微软雅黑" panose="020B0503020204020204" charset="-122"/>
                <a:sym typeface="+mn-ea"/>
              </a:rPr>
              <a:t>）短边尺寸</a:t>
            </a:r>
            <a:r>
              <a:rPr lang="en-US" altLang="zh-CN" sz="1600" dirty="0">
                <a:latin typeface="微软雅黑" panose="020B0503020204020204" charset="-122"/>
                <a:ea typeface="微软雅黑" panose="020B0503020204020204" charset="-122"/>
                <a:sym typeface="+mn-ea"/>
              </a:rPr>
              <a:t>1.5m</a:t>
            </a:r>
            <a:r>
              <a:rPr lang="zh-CN" altLang="en-US" sz="1600" dirty="0">
                <a:latin typeface="微软雅黑" panose="020B0503020204020204" charset="-122"/>
                <a:ea typeface="微软雅黑" panose="020B0503020204020204" charset="-122"/>
                <a:sym typeface="+mn-ea"/>
              </a:rPr>
              <a:t>以上的平面洞口</a:t>
            </a:r>
            <a:endParaRPr lang="zh-CN" altLang="en-US" sz="1600" dirty="0">
              <a:latin typeface="微软雅黑" panose="020B0503020204020204" charset="-122"/>
              <a:ea typeface="微软雅黑" panose="020B0503020204020204" charset="-122"/>
            </a:endParaRPr>
          </a:p>
          <a:p>
            <a:pPr indent="0" fontAlgn="auto">
              <a:lnSpc>
                <a:spcPct val="150000"/>
              </a:lnSpc>
              <a:spcBef>
                <a:spcPts val="0"/>
              </a:spcBef>
              <a:spcAft>
                <a:spcPts val="0"/>
              </a:spcAft>
            </a:pPr>
            <a:r>
              <a:rPr lang="en-US" altLang="zh-CN" sz="1600" dirty="0">
                <a:latin typeface="微软雅黑" panose="020B0503020204020204" charset="-122"/>
                <a:ea typeface="微软雅黑" panose="020B0503020204020204" charset="-122"/>
                <a:sym typeface="+mn-ea"/>
              </a:rPr>
              <a:t>      </a:t>
            </a:r>
            <a:r>
              <a:rPr lang="zh-CN" altLang="en-US" sz="1600" dirty="0">
                <a:latin typeface="微软雅黑" panose="020B0503020204020204" charset="-122"/>
                <a:ea typeface="微软雅黑" panose="020B0503020204020204" charset="-122"/>
                <a:sym typeface="+mn-ea"/>
              </a:rPr>
              <a:t>孔洞应使用钢管</a:t>
            </a:r>
            <a:r>
              <a:rPr lang="zh-CN" altLang="en-US" sz="1600" dirty="0">
                <a:solidFill>
                  <a:srgbClr val="FF0000"/>
                </a:solidFill>
                <a:latin typeface="微软雅黑" panose="020B0503020204020204" charset="-122"/>
                <a:ea typeface="微软雅黑" panose="020B0503020204020204" charset="-122"/>
                <a:sym typeface="+mn-ea"/>
              </a:rPr>
              <a:t>脚手架围栏加安全平网或加盖板</a:t>
            </a:r>
            <a:r>
              <a:rPr lang="zh-CN" altLang="en-US" sz="1600" dirty="0">
                <a:latin typeface="微软雅黑" panose="020B0503020204020204" charset="-122"/>
                <a:ea typeface="微软雅黑" panose="020B0503020204020204" charset="-122"/>
                <a:sym typeface="+mn-ea"/>
              </a:rPr>
              <a:t>的方式进行防护。</a:t>
            </a:r>
            <a:endParaRPr lang="zh-CN" altLang="en-US" sz="1600" dirty="0">
              <a:latin typeface="微软雅黑" panose="020B0503020204020204" charset="-122"/>
              <a:ea typeface="微软雅黑" panose="020B0503020204020204" charset="-122"/>
            </a:endParaRPr>
          </a:p>
          <a:p>
            <a:pPr indent="0" fontAlgn="auto">
              <a:lnSpc>
                <a:spcPct val="150000"/>
              </a:lnSpc>
              <a:spcBef>
                <a:spcPts val="0"/>
              </a:spcBef>
              <a:spcAft>
                <a:spcPts val="0"/>
              </a:spcAft>
            </a:pPr>
            <a:r>
              <a:rPr lang="zh-CN" altLang="en-US" sz="1600" dirty="0">
                <a:latin typeface="微软雅黑" panose="020B0503020204020204" charset="-122"/>
                <a:ea typeface="微软雅黑" panose="020B0503020204020204" charset="-122"/>
                <a:sym typeface="+mn-ea"/>
              </a:rPr>
              <a:t>      钢管脚手架围栏</a:t>
            </a:r>
            <a:r>
              <a:rPr lang="zh-CN" altLang="en-US" sz="1600" dirty="0">
                <a:solidFill>
                  <a:srgbClr val="FF0000"/>
                </a:solidFill>
                <a:latin typeface="微软雅黑" panose="020B0503020204020204" charset="-122"/>
                <a:ea typeface="微软雅黑" panose="020B0503020204020204" charset="-122"/>
                <a:sym typeface="+mn-ea"/>
              </a:rPr>
              <a:t>加安全平网</a:t>
            </a:r>
            <a:r>
              <a:rPr lang="zh-CN" altLang="en-US" sz="1600" dirty="0">
                <a:latin typeface="微软雅黑" panose="020B0503020204020204" charset="-122"/>
                <a:ea typeface="微软雅黑" panose="020B0503020204020204" charset="-122"/>
                <a:sym typeface="+mn-ea"/>
              </a:rPr>
              <a:t>方式，设置钢管脚手架围栏，并挂设</a:t>
            </a:r>
            <a:r>
              <a:rPr lang="zh-CN" altLang="en-US" sz="1600" dirty="0">
                <a:solidFill>
                  <a:srgbClr val="FF0000"/>
                </a:solidFill>
                <a:latin typeface="微软雅黑" panose="020B0503020204020204" charset="-122"/>
                <a:ea typeface="微软雅黑" panose="020B0503020204020204" charset="-122"/>
                <a:sym typeface="+mn-ea"/>
              </a:rPr>
              <a:t>绿色阻燃安全立网 </a:t>
            </a:r>
            <a:r>
              <a:rPr lang="zh-CN" altLang="en-US" sz="1600" dirty="0">
                <a:latin typeface="微软雅黑" panose="020B0503020204020204" charset="-122"/>
                <a:ea typeface="微软雅黑" panose="020B0503020204020204" charset="-122"/>
                <a:sym typeface="+mn-ea"/>
              </a:rPr>
              <a:t>，洞口正上方满挂安全平网并固定牢靠，围栏底部连续设置</a:t>
            </a:r>
            <a:r>
              <a:rPr lang="en-US" altLang="zh-CN" sz="1600" dirty="0">
                <a:solidFill>
                  <a:srgbClr val="FF0000"/>
                </a:solidFill>
                <a:latin typeface="微软雅黑" panose="020B0503020204020204" charset="-122"/>
                <a:ea typeface="微软雅黑" panose="020B0503020204020204" charset="-122"/>
                <a:sym typeface="+mn-ea"/>
              </a:rPr>
              <a:t>180mm</a:t>
            </a:r>
            <a:r>
              <a:rPr lang="zh-CN" altLang="en-US" sz="1600" dirty="0">
                <a:solidFill>
                  <a:srgbClr val="FF0000"/>
                </a:solidFill>
                <a:latin typeface="微软雅黑" panose="020B0503020204020204" charset="-122"/>
                <a:ea typeface="微软雅黑" panose="020B0503020204020204" charset="-122"/>
                <a:sym typeface="+mn-ea"/>
              </a:rPr>
              <a:t>高踢脚板</a:t>
            </a:r>
            <a:r>
              <a:rPr lang="zh-CN" altLang="en-US" sz="1600" dirty="0">
                <a:latin typeface="微软雅黑" panose="020B0503020204020204" charset="-122"/>
                <a:ea typeface="微软雅黑" panose="020B0503020204020204" charset="-122"/>
                <a:sym typeface="+mn-ea"/>
              </a:rPr>
              <a:t>。</a:t>
            </a:r>
            <a:endParaRPr lang="zh-CN" altLang="en-US" sz="1600" dirty="0">
              <a:latin typeface="微软雅黑" panose="020B0503020204020204" charset="-122"/>
              <a:ea typeface="微软雅黑" panose="020B0503020204020204" charset="-122"/>
            </a:endParaRPr>
          </a:p>
          <a:p>
            <a:pPr indent="0" fontAlgn="auto">
              <a:lnSpc>
                <a:spcPct val="150000"/>
              </a:lnSpc>
              <a:spcBef>
                <a:spcPts val="0"/>
              </a:spcBef>
              <a:spcAft>
                <a:spcPts val="0"/>
              </a:spcAft>
            </a:pPr>
            <a:r>
              <a:rPr lang="zh-CN" altLang="en-US" sz="1600" dirty="0">
                <a:latin typeface="微软雅黑" panose="020B0503020204020204" charset="-122"/>
                <a:ea typeface="微软雅黑" panose="020B0503020204020204" charset="-122"/>
                <a:sym typeface="+mn-ea"/>
              </a:rPr>
              <a:t>钢管脚手架围栏</a:t>
            </a:r>
            <a:r>
              <a:rPr lang="zh-CN" altLang="en-US" sz="1600" dirty="0">
                <a:solidFill>
                  <a:srgbClr val="FF0000"/>
                </a:solidFill>
                <a:latin typeface="微软雅黑" panose="020B0503020204020204" charset="-122"/>
                <a:ea typeface="微软雅黑" panose="020B0503020204020204" charset="-122"/>
                <a:sym typeface="+mn-ea"/>
              </a:rPr>
              <a:t>加盖板方式</a:t>
            </a:r>
            <a:r>
              <a:rPr lang="zh-CN" altLang="en-US" sz="1600" dirty="0">
                <a:latin typeface="微软雅黑" panose="020B0503020204020204" charset="-122"/>
                <a:ea typeface="微软雅黑" panose="020B0503020204020204" charset="-122"/>
                <a:sym typeface="+mn-ea"/>
              </a:rPr>
              <a:t>，设置钢管脚手架围栏，洞口使用金属盖板有效覆盖，并应能防止移动，根据实际情况在洞口内</a:t>
            </a:r>
            <a:r>
              <a:rPr lang="zh-CN" altLang="en-US" sz="1600" dirty="0">
                <a:solidFill>
                  <a:srgbClr val="FF0000"/>
                </a:solidFill>
                <a:latin typeface="微软雅黑" panose="020B0503020204020204" charset="-122"/>
                <a:ea typeface="微软雅黑" panose="020B0503020204020204" charset="-122"/>
                <a:sym typeface="+mn-ea"/>
              </a:rPr>
              <a:t>增加支撑龙骨</a:t>
            </a:r>
            <a:r>
              <a:rPr lang="zh-CN" altLang="en-US" sz="1600" dirty="0">
                <a:latin typeface="微软雅黑" panose="020B0503020204020204" charset="-122"/>
                <a:ea typeface="微软雅黑" panose="020B0503020204020204" charset="-122"/>
                <a:sym typeface="+mn-ea"/>
              </a:rPr>
              <a:t>，防止盖板受力塌陷。</a:t>
            </a:r>
            <a:endParaRPr lang="zh-CN" altLang="en-US" sz="1600" dirty="0">
              <a:latin typeface="微软雅黑" panose="020B0503020204020204" charset="-122"/>
              <a:ea typeface="微软雅黑" panose="020B0503020204020204" charset="-122"/>
            </a:endParaRPr>
          </a:p>
          <a:p>
            <a:pPr indent="0" fontAlgn="auto">
              <a:lnSpc>
                <a:spcPct val="150000"/>
              </a:lnSpc>
              <a:spcBef>
                <a:spcPts val="0"/>
              </a:spcBef>
              <a:spcAft>
                <a:spcPts val="0"/>
              </a:spcAft>
            </a:pPr>
            <a:r>
              <a:rPr lang="zh-CN" altLang="en-US" sz="1600" dirty="0">
                <a:latin typeface="微软雅黑" panose="020B0503020204020204" charset="-122"/>
                <a:ea typeface="微软雅黑" panose="020B0503020204020204" charset="-122"/>
                <a:sym typeface="+mn-ea"/>
              </a:rPr>
              <a:t>      洞口防护经验收合格后，应在围栏的显著位置悬挂</a:t>
            </a:r>
            <a:r>
              <a:rPr lang="zh-CN" altLang="en-US" sz="1600" dirty="0">
                <a:solidFill>
                  <a:srgbClr val="FF0000"/>
                </a:solidFill>
                <a:latin typeface="微软雅黑" panose="020B0503020204020204" charset="-122"/>
                <a:ea typeface="微软雅黑" panose="020B0503020204020204" charset="-122"/>
                <a:sym typeface="+mn-ea"/>
              </a:rPr>
              <a:t>“当心坠落”和“孔洞信息牌”等标识牌</a:t>
            </a:r>
            <a:r>
              <a:rPr lang="zh-CN" altLang="en-US" sz="1600" dirty="0">
                <a:latin typeface="微软雅黑" panose="020B0503020204020204" charset="-122"/>
                <a:ea typeface="微软雅黑" panose="020B0503020204020204" charset="-122"/>
                <a:sym typeface="+mn-ea"/>
              </a:rPr>
              <a:t>。</a:t>
            </a:r>
          </a:p>
          <a:p>
            <a:pPr indent="0" fontAlgn="auto">
              <a:lnSpc>
                <a:spcPct val="150000"/>
              </a:lnSpc>
              <a:spcBef>
                <a:spcPts val="0"/>
              </a:spcBef>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3</a:t>
            </a:r>
            <a:r>
              <a:rPr lang="zh-CN" altLang="en-US" sz="1600" dirty="0">
                <a:latin typeface="微软雅黑" panose="020B0503020204020204" charset="-122"/>
                <a:ea typeface="微软雅黑" panose="020B0503020204020204" charset="-122"/>
                <a:sym typeface="+mn-ea"/>
              </a:rPr>
              <a:t>）需要经常打开孔洞盖板进入的防护采用</a:t>
            </a:r>
            <a:r>
              <a:rPr lang="zh-CN" altLang="en-US" sz="1600" dirty="0">
                <a:solidFill>
                  <a:srgbClr val="FF0000"/>
                </a:solidFill>
                <a:latin typeface="微软雅黑" panose="020B0503020204020204" charset="-122"/>
                <a:ea typeface="微软雅黑" panose="020B0503020204020204" charset="-122"/>
                <a:sym typeface="+mn-ea"/>
              </a:rPr>
              <a:t>易装型孔洞防护装置</a:t>
            </a:r>
            <a:r>
              <a:rPr lang="zh-CN" altLang="en-US" sz="1600" dirty="0">
                <a:latin typeface="微软雅黑" panose="020B0503020204020204" charset="-122"/>
                <a:ea typeface="微软雅黑" panose="020B0503020204020204" charset="-122"/>
                <a:sym typeface="+mn-ea"/>
              </a:rPr>
              <a:t>进行防护。盖板自重轻，打开方便，不用手动掀起，设实体围栏、自闭门和扶手，降低人员夹手和跌落风险；盖板侧边装有扣环，特殊情况可上锁管理。</a:t>
            </a:r>
            <a:endPar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21</a:t>
            </a:fld>
            <a:endParaRPr lang="zh-CN" altLang="en-US" dirty="0"/>
          </a:p>
        </p:txBody>
      </p:sp>
      <p:sp>
        <p:nvSpPr>
          <p:cNvPr id="27650" name="Rectangle 2"/>
          <p:cNvSpPr>
            <a:spLocks noGrp="1" noChangeArrowheads="1"/>
          </p:cNvSpPr>
          <p:nvPr>
            <p:ph type="title" idx="4294967295"/>
          </p:nvPr>
        </p:nvSpPr>
        <p:spPr>
          <a:xfrm>
            <a:off x="447675" y="847884"/>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sym typeface="+mn-ea"/>
              </a:rPr>
              <a:t>第三章  工业安全</a:t>
            </a:r>
            <a:endParaRPr lang="zh-CN" altLang="en-US" sz="2400" dirty="0">
              <a:latin typeface="微软雅黑" panose="020B0503020204020204" charset="-122"/>
              <a:ea typeface="微软雅黑" panose="020B0503020204020204" charset="-122"/>
            </a:endParaRPr>
          </a:p>
        </p:txBody>
      </p:sp>
      <p:grpSp>
        <p:nvGrpSpPr>
          <p:cNvPr id="6" name="组合 5"/>
          <p:cNvGrpSpPr/>
          <p:nvPr/>
        </p:nvGrpSpPr>
        <p:grpSpPr>
          <a:xfrm>
            <a:off x="1763395" y="2965450"/>
            <a:ext cx="5959475" cy="3776345"/>
            <a:chOff x="4359858" y="4095577"/>
            <a:chExt cx="1861372" cy="1368464"/>
          </a:xfrm>
        </p:grpSpPr>
        <p:pic>
          <p:nvPicPr>
            <p:cNvPr id="7" name="图片 37"/>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4359858" y="4095577"/>
              <a:ext cx="1861372" cy="1336016"/>
            </a:xfrm>
            <a:prstGeom prst="rect">
              <a:avLst/>
            </a:prstGeom>
            <a:noFill/>
          </p:spPr>
        </p:pic>
        <p:sp>
          <p:nvSpPr>
            <p:cNvPr id="8" name="圆角矩形 7"/>
            <p:cNvSpPr/>
            <p:nvPr/>
          </p:nvSpPr>
          <p:spPr>
            <a:xfrm>
              <a:off x="4503495" y="5331631"/>
              <a:ext cx="1440160" cy="132410"/>
            </a:xfrm>
            <a:prstGeom prst="roundRect">
              <a:avLst>
                <a:gd name="adj" fmla="val 46284"/>
              </a:avLst>
            </a:prstGeom>
            <a:solidFill>
              <a:srgbClr val="00B0F0"/>
            </a:solidFill>
          </p:spPr>
          <p:txBody>
            <a:bodyPr wrap="square" tIns="36000" bIns="36000" anchor="ctr" anchorCtr="0">
              <a:noAutofit/>
            </a:bodyPr>
            <a:lstStyle/>
            <a:p>
              <a:pPr algn="ctr"/>
              <a:r>
                <a:rPr lang="zh-CN" altLang="en-US" sz="1400" dirty="0">
                  <a:solidFill>
                    <a:schemeClr val="bg1"/>
                  </a:solidFill>
                  <a:latin typeface="微软雅黑" panose="020B0503020204020204" charset="-122"/>
                  <a:ea typeface="微软雅黑" panose="020B0503020204020204" charset="-122"/>
                </a:rPr>
                <a:t>方形孔洞金属盖板实物</a:t>
              </a:r>
            </a:p>
          </p:txBody>
        </p:sp>
      </p:gr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2754" y="994182"/>
            <a:ext cx="8671734" cy="53079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2.3.2 </a:t>
            </a:r>
            <a:r>
              <a:rPr lang="zh-CN" altLang="en-US" b="1" dirty="0">
                <a:latin typeface="微软雅黑" panose="020B0503020204020204" charset="-122"/>
                <a:ea typeface="微软雅黑" panose="020B0503020204020204" charset="-122"/>
                <a:sym typeface="+mn-ea"/>
              </a:rPr>
              <a:t>钢平台、栏杆、直爬梯及护笼</a:t>
            </a:r>
            <a:endParaRPr lang="zh-CN" altLang="en-US" b="1" dirty="0">
              <a:solidFill>
                <a:prstClr val="black"/>
              </a:solidFill>
              <a:latin typeface="微软雅黑" panose="020B0503020204020204" charset="-122"/>
              <a:ea typeface="微软雅黑" panose="020B0503020204020204" charset="-122"/>
              <a:cs typeface="Times New Roman" panose="02020603050405020304" pitchFamily="18" charset="0"/>
            </a:endParaRPr>
          </a:p>
          <a:p>
            <a:pPr indent="307340" algn="just">
              <a:lnSpc>
                <a:spcPct val="150000"/>
              </a:lnSpc>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1</a:t>
            </a:r>
            <a:r>
              <a:rPr lang="zh-CN" altLang="en-US" sz="1600" dirty="0">
                <a:latin typeface="微软雅黑" panose="020B0503020204020204" charset="-122"/>
                <a:ea typeface="微软雅黑" panose="020B0503020204020204" charset="-122"/>
                <a:sym typeface="+mn-ea"/>
              </a:rPr>
              <a:t>）</a:t>
            </a:r>
            <a:r>
              <a:rPr lang="zh-CN" altLang="en-US" sz="1600" dirty="0">
                <a:solidFill>
                  <a:srgbClr val="FF0000"/>
                </a:solidFill>
                <a:latin typeface="微软雅黑" panose="020B0503020204020204" charset="-122"/>
                <a:ea typeface="微软雅黑" panose="020B0503020204020204" charset="-122"/>
                <a:sym typeface="+mn-ea"/>
              </a:rPr>
              <a:t>钢平台设置踢脚板</a:t>
            </a:r>
            <a:r>
              <a:rPr lang="zh-CN" altLang="en-US" sz="1600" dirty="0">
                <a:latin typeface="微软雅黑" panose="020B0503020204020204" charset="-122"/>
                <a:ea typeface="微软雅黑" panose="020B0503020204020204" charset="-122"/>
                <a:sym typeface="+mn-ea"/>
              </a:rPr>
              <a:t>，踢脚板采用厚板不低于</a:t>
            </a:r>
            <a:r>
              <a:rPr lang="en-US" altLang="zh-CN" sz="1600" dirty="0">
                <a:latin typeface="微软雅黑" panose="020B0503020204020204" charset="-122"/>
                <a:ea typeface="微软雅黑" panose="020B0503020204020204" charset="-122"/>
                <a:sym typeface="+mn-ea"/>
              </a:rPr>
              <a:t>2mm</a:t>
            </a:r>
            <a:r>
              <a:rPr lang="zh-CN" altLang="en-US" sz="1600" dirty="0">
                <a:latin typeface="微软雅黑" panose="020B0503020204020204" charset="-122"/>
                <a:ea typeface="微软雅黑" panose="020B0503020204020204" charset="-122"/>
                <a:sym typeface="+mn-ea"/>
              </a:rPr>
              <a:t>的钢板，高度不低于</a:t>
            </a:r>
            <a:r>
              <a:rPr lang="en-US" altLang="zh-CN" sz="1600" dirty="0">
                <a:latin typeface="微软雅黑" panose="020B0503020204020204" charset="-122"/>
                <a:ea typeface="微软雅黑" panose="020B0503020204020204" charset="-122"/>
                <a:sym typeface="+mn-ea"/>
              </a:rPr>
              <a:t>100mm</a:t>
            </a:r>
            <a:r>
              <a:rPr lang="zh-CN" altLang="en-US" sz="1600" dirty="0">
                <a:latin typeface="微软雅黑" panose="020B0503020204020204" charset="-122"/>
                <a:ea typeface="微软雅黑" panose="020B0503020204020204" charset="-122"/>
                <a:sym typeface="+mn-ea"/>
              </a:rPr>
              <a:t>，固定牢靠，刷黄黑斜条纹。</a:t>
            </a:r>
          </a:p>
          <a:p>
            <a:pPr indent="307340" algn="just">
              <a:lnSpc>
                <a:spcPct val="150000"/>
              </a:lnSpc>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2</a:t>
            </a:r>
            <a:r>
              <a:rPr lang="zh-CN" altLang="en-US" sz="1600" dirty="0">
                <a:latin typeface="微软雅黑" panose="020B0503020204020204" charset="-122"/>
                <a:ea typeface="微软雅黑" panose="020B0503020204020204" charset="-122"/>
                <a:sym typeface="+mn-ea"/>
              </a:rPr>
              <a:t>）栏杆</a:t>
            </a:r>
          </a:p>
          <a:p>
            <a:pPr indent="307340" algn="just">
              <a:lnSpc>
                <a:spcPct val="150000"/>
              </a:lnSpc>
              <a:spcAft>
                <a:spcPts val="0"/>
              </a:spcAft>
            </a:pPr>
            <a:r>
              <a:rPr lang="en-US" altLang="zh-CN" sz="1600" dirty="0">
                <a:latin typeface="微软雅黑" panose="020B0503020204020204" charset="-122"/>
                <a:ea typeface="微软雅黑" panose="020B0503020204020204" charset="-122"/>
                <a:sym typeface="+mn-ea"/>
              </a:rPr>
              <a:t> 1</a:t>
            </a:r>
            <a:r>
              <a:rPr lang="zh-CN" altLang="en-US" sz="1600" dirty="0">
                <a:latin typeface="微软雅黑" panose="020B0503020204020204" charset="-122"/>
                <a:ea typeface="微软雅黑" panose="020B0503020204020204" charset="-122"/>
                <a:sym typeface="+mn-ea"/>
              </a:rPr>
              <a:t>）活动围栏：活动围栏用于现场</a:t>
            </a:r>
            <a:r>
              <a:rPr lang="zh-CN" altLang="en-US" sz="1600" dirty="0">
                <a:solidFill>
                  <a:srgbClr val="FF0000"/>
                </a:solidFill>
                <a:latin typeface="微软雅黑" panose="020B0503020204020204" charset="-122"/>
                <a:ea typeface="微软雅黑" panose="020B0503020204020204" charset="-122"/>
                <a:sym typeface="+mn-ea"/>
              </a:rPr>
              <a:t>临时堆场、车间堆场及作业区的隔离和维护</a:t>
            </a:r>
            <a:r>
              <a:rPr lang="zh-CN" altLang="en-US" sz="1600" dirty="0">
                <a:latin typeface="微软雅黑" panose="020B0503020204020204" charset="-122"/>
                <a:ea typeface="微软雅黑" panose="020B0503020204020204" charset="-122"/>
                <a:sym typeface="+mn-ea"/>
              </a:rPr>
              <a:t>，按照堆场和作业区连续布置；</a:t>
            </a:r>
          </a:p>
          <a:p>
            <a:pPr indent="307340" algn="just">
              <a:lnSpc>
                <a:spcPct val="150000"/>
              </a:lnSpc>
              <a:spcAft>
                <a:spcPts val="0"/>
              </a:spcAft>
            </a:pPr>
            <a:r>
              <a:rPr lang="en-US" altLang="zh-CN" sz="1600" dirty="0">
                <a:latin typeface="微软雅黑" panose="020B0503020204020204" charset="-122"/>
                <a:ea typeface="微软雅黑" panose="020B0503020204020204" charset="-122"/>
                <a:sym typeface="+mn-ea"/>
              </a:rPr>
              <a:t> 2</a:t>
            </a:r>
            <a:r>
              <a:rPr lang="zh-CN" altLang="en-US" sz="1600" dirty="0">
                <a:latin typeface="微软雅黑" panose="020B0503020204020204" charset="-122"/>
                <a:ea typeface="微软雅黑" panose="020B0503020204020204" charset="-122"/>
                <a:sym typeface="+mn-ea"/>
              </a:rPr>
              <a:t>）固定式围栏：固定围栏适用于堆场、道路沿线、基坑周边、临边洞口的维护和隔离。固定围栏的立杆、横杆采用钢管制作，推荐使用镀锌钢管，</a:t>
            </a:r>
            <a:r>
              <a:rPr lang="zh-CN" altLang="en-US" sz="1600" dirty="0">
                <a:solidFill>
                  <a:srgbClr val="FF0000"/>
                </a:solidFill>
                <a:latin typeface="微软雅黑" panose="020B0503020204020204" charset="-122"/>
                <a:ea typeface="微软雅黑" panose="020B0503020204020204" charset="-122"/>
                <a:sym typeface="+mn-ea"/>
              </a:rPr>
              <a:t>表面涂刷红白相间条纹。</a:t>
            </a:r>
          </a:p>
          <a:p>
            <a:pPr>
              <a:lnSpc>
                <a:spcPct val="150000"/>
              </a:lnSpc>
            </a:pPr>
            <a:r>
              <a:rPr lang="en-US" altLang="zh-CN" sz="1600" dirty="0">
                <a:latin typeface="微软雅黑" panose="020B0503020204020204" charset="-122"/>
                <a:ea typeface="微软雅黑" panose="020B0503020204020204" charset="-122"/>
                <a:sym typeface="+mn-ea"/>
              </a:rPr>
              <a:t>      3</a:t>
            </a:r>
            <a:r>
              <a:rPr lang="zh-CN" altLang="en-US" sz="1600" dirty="0">
                <a:latin typeface="微软雅黑" panose="020B0503020204020204" charset="-122"/>
                <a:ea typeface="微软雅黑" panose="020B0503020204020204" charset="-122"/>
                <a:sym typeface="+mn-ea"/>
              </a:rPr>
              <a:t>）组装式护栏：组装式护栏一般设置施工现场基坑周围、主干道两侧、有支护结构的基坑周边。护栏的</a:t>
            </a:r>
            <a:r>
              <a:rPr lang="zh-CN" altLang="en-US" sz="1600" dirty="0">
                <a:solidFill>
                  <a:srgbClr val="FF0000"/>
                </a:solidFill>
                <a:latin typeface="微软雅黑" panose="020B0503020204020204" charset="-122"/>
                <a:ea typeface="微软雅黑" panose="020B0503020204020204" charset="-122"/>
                <a:sym typeface="+mn-ea"/>
              </a:rPr>
              <a:t>上杆高度不低于</a:t>
            </a:r>
            <a:r>
              <a:rPr lang="en-US" altLang="zh-CN" sz="1600" dirty="0">
                <a:solidFill>
                  <a:srgbClr val="FF0000"/>
                </a:solidFill>
                <a:latin typeface="微软雅黑" panose="020B0503020204020204" charset="-122"/>
                <a:ea typeface="微软雅黑" panose="020B0503020204020204" charset="-122"/>
                <a:sym typeface="+mn-ea"/>
              </a:rPr>
              <a:t>1200mm</a:t>
            </a:r>
            <a:r>
              <a:rPr lang="zh-CN" altLang="en-US" sz="1600" dirty="0">
                <a:solidFill>
                  <a:srgbClr val="FF0000"/>
                </a:solidFill>
                <a:latin typeface="微软雅黑" panose="020B0503020204020204" charset="-122"/>
                <a:ea typeface="微软雅黑" panose="020B0503020204020204" charset="-122"/>
                <a:sym typeface="+mn-ea"/>
              </a:rPr>
              <a:t>，立杆间距不大于</a:t>
            </a:r>
            <a:r>
              <a:rPr lang="en-US" altLang="zh-CN" sz="1600" dirty="0">
                <a:solidFill>
                  <a:srgbClr val="FF0000"/>
                </a:solidFill>
                <a:latin typeface="微软雅黑" panose="020B0503020204020204" charset="-122"/>
                <a:ea typeface="微软雅黑" panose="020B0503020204020204" charset="-122"/>
                <a:sym typeface="+mn-ea"/>
              </a:rPr>
              <a:t>1000mm</a:t>
            </a:r>
            <a:r>
              <a:rPr lang="zh-CN" altLang="en-US" sz="1600" dirty="0">
                <a:latin typeface="微软雅黑" panose="020B0503020204020204" charset="-122"/>
                <a:ea typeface="微软雅黑" panose="020B0503020204020204" charset="-122"/>
                <a:sym typeface="+mn-ea"/>
              </a:rPr>
              <a:t>，应能承受水平方向和垂直向下方向不小于</a:t>
            </a:r>
            <a:r>
              <a:rPr lang="en-US" altLang="zh-CN" sz="1600" dirty="0">
                <a:latin typeface="微软雅黑" panose="020B0503020204020204" charset="-122"/>
                <a:ea typeface="微软雅黑" panose="020B0503020204020204" charset="-122"/>
                <a:sym typeface="+mn-ea"/>
              </a:rPr>
              <a:t>890N</a:t>
            </a:r>
            <a:r>
              <a:rPr lang="zh-CN" altLang="en-US" sz="1600" dirty="0">
                <a:latin typeface="微软雅黑" panose="020B0503020204020204" charset="-122"/>
                <a:ea typeface="微软雅黑" panose="020B0503020204020204" charset="-122"/>
                <a:sym typeface="+mn-ea"/>
              </a:rPr>
              <a:t>集中载荷和不小于</a:t>
            </a:r>
            <a:r>
              <a:rPr lang="en-US" altLang="zh-CN" sz="1600" dirty="0">
                <a:latin typeface="微软雅黑" panose="020B0503020204020204" charset="-122"/>
                <a:ea typeface="微软雅黑" panose="020B0503020204020204" charset="-122"/>
                <a:sym typeface="+mn-ea"/>
              </a:rPr>
              <a:t>700N/m</a:t>
            </a:r>
            <a:r>
              <a:rPr lang="zh-CN" altLang="en-US" sz="1600" dirty="0">
                <a:latin typeface="微软雅黑" panose="020B0503020204020204" charset="-122"/>
                <a:ea typeface="微软雅黑" panose="020B0503020204020204" charset="-122"/>
                <a:sym typeface="+mn-ea"/>
              </a:rPr>
              <a:t>均布载荷。</a:t>
            </a:r>
            <a:endParaRPr lang="zh-CN" altLang="en-US" sz="1600" dirty="0">
              <a:latin typeface="微软雅黑" panose="020B0503020204020204" charset="-122"/>
              <a:ea typeface="微软雅黑" panose="020B0503020204020204" charset="-122"/>
            </a:endParaRPr>
          </a:p>
          <a:p>
            <a:pPr>
              <a:lnSpc>
                <a:spcPct val="150000"/>
              </a:lnSpc>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3</a:t>
            </a:r>
            <a:r>
              <a:rPr lang="zh-CN" altLang="en-US" sz="1600" dirty="0">
                <a:latin typeface="微软雅黑" panose="020B0503020204020204" charset="-122"/>
                <a:ea typeface="微软雅黑" panose="020B0503020204020204" charset="-122"/>
                <a:sym typeface="+mn-ea"/>
              </a:rPr>
              <a:t>）直爬梯及护笼：梯段高度</a:t>
            </a:r>
            <a:r>
              <a:rPr lang="zh-CN" altLang="en-US" sz="1600" dirty="0">
                <a:solidFill>
                  <a:srgbClr val="FF0000"/>
                </a:solidFill>
                <a:latin typeface="微软雅黑" panose="020B0503020204020204" charset="-122"/>
                <a:ea typeface="微软雅黑" panose="020B0503020204020204" charset="-122"/>
                <a:sym typeface="+mn-ea"/>
              </a:rPr>
              <a:t>超过</a:t>
            </a:r>
            <a:r>
              <a:rPr lang="en-US" altLang="zh-CN" sz="1600" dirty="0">
                <a:solidFill>
                  <a:srgbClr val="FF0000"/>
                </a:solidFill>
                <a:latin typeface="微软雅黑" panose="020B0503020204020204" charset="-122"/>
                <a:ea typeface="微软雅黑" panose="020B0503020204020204" charset="-122"/>
                <a:sym typeface="+mn-ea"/>
              </a:rPr>
              <a:t>3</a:t>
            </a:r>
            <a:r>
              <a:rPr lang="zh-CN" altLang="en-US" sz="1600" dirty="0">
                <a:solidFill>
                  <a:srgbClr val="FF0000"/>
                </a:solidFill>
                <a:latin typeface="微软雅黑" panose="020B0503020204020204" charset="-122"/>
                <a:ea typeface="微软雅黑" panose="020B0503020204020204" charset="-122"/>
                <a:sym typeface="+mn-ea"/>
              </a:rPr>
              <a:t>米时应设置护笼</a:t>
            </a:r>
            <a:r>
              <a:rPr lang="zh-CN" altLang="en-US" sz="1600" dirty="0">
                <a:latin typeface="微软雅黑" panose="020B0503020204020204" charset="-122"/>
                <a:ea typeface="微软雅黑" panose="020B0503020204020204" charset="-122"/>
                <a:sym typeface="+mn-ea"/>
              </a:rPr>
              <a:t>，护笼下端距基准面为</a:t>
            </a:r>
            <a:r>
              <a:rPr lang="en-US" altLang="zh-CN" sz="1600" dirty="0">
                <a:latin typeface="微软雅黑" panose="020B0503020204020204" charset="-122"/>
                <a:ea typeface="微软雅黑" panose="020B0503020204020204" charset="-122"/>
                <a:sym typeface="+mn-ea"/>
              </a:rPr>
              <a:t>2~2.4</a:t>
            </a:r>
            <a:r>
              <a:rPr lang="zh-CN" altLang="en-US" sz="1600" dirty="0">
                <a:latin typeface="微软雅黑" panose="020B0503020204020204" charset="-122"/>
                <a:ea typeface="微软雅黑" panose="020B0503020204020204" charset="-122"/>
                <a:sym typeface="+mn-ea"/>
              </a:rPr>
              <a:t>米，钢直梯全部采用焊接连接。梯段每段高度不足</a:t>
            </a:r>
            <a:r>
              <a:rPr lang="en-US" altLang="zh-CN" sz="1600" dirty="0">
                <a:latin typeface="微软雅黑" panose="020B0503020204020204" charset="-122"/>
                <a:ea typeface="微软雅黑" panose="020B0503020204020204" charset="-122"/>
                <a:sym typeface="+mn-ea"/>
              </a:rPr>
              <a:t>2</a:t>
            </a:r>
            <a:r>
              <a:rPr lang="zh-CN" altLang="en-US" sz="1600" dirty="0">
                <a:latin typeface="微软雅黑" panose="020B0503020204020204" charset="-122"/>
                <a:ea typeface="微软雅黑" panose="020B0503020204020204" charset="-122"/>
                <a:sym typeface="+mn-ea"/>
              </a:rPr>
              <a:t>米时，并设置缓冲平台，可直接攀爬，如图</a:t>
            </a:r>
            <a:r>
              <a:rPr lang="en-US" altLang="zh-CN" sz="1600" dirty="0">
                <a:latin typeface="微软雅黑" panose="020B0503020204020204" charset="-122"/>
                <a:ea typeface="微软雅黑" panose="020B0503020204020204" charset="-122"/>
                <a:sym typeface="+mn-ea"/>
              </a:rPr>
              <a:t>3.9</a:t>
            </a:r>
            <a:r>
              <a:rPr lang="zh-CN" altLang="en-US" sz="1600" dirty="0">
                <a:latin typeface="微软雅黑" panose="020B0503020204020204" charset="-122"/>
                <a:ea typeface="微软雅黑" panose="020B0503020204020204" charset="-122"/>
                <a:sym typeface="+mn-ea"/>
              </a:rPr>
              <a:t>，否则应有坠落装置。</a:t>
            </a:r>
            <a:endPar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22</a:t>
            </a:fld>
            <a:endParaRPr lang="zh-CN" altLang="en-US" dirty="0"/>
          </a:p>
        </p:txBody>
      </p:sp>
      <p:grpSp>
        <p:nvGrpSpPr>
          <p:cNvPr id="6" name="组合 5"/>
          <p:cNvGrpSpPr/>
          <p:nvPr/>
        </p:nvGrpSpPr>
        <p:grpSpPr>
          <a:xfrm>
            <a:off x="2339752" y="2492896"/>
            <a:ext cx="4735099" cy="4176464"/>
            <a:chOff x="4513164" y="4338316"/>
            <a:chExt cx="1440160" cy="1399857"/>
          </a:xfrm>
        </p:grpSpPr>
        <p:pic>
          <p:nvPicPr>
            <p:cNvPr id="7" name="图片 37"/>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4556966" y="4338316"/>
              <a:ext cx="1256756" cy="1354046"/>
            </a:xfrm>
            <a:prstGeom prst="rect">
              <a:avLst/>
            </a:prstGeom>
            <a:noFill/>
          </p:spPr>
        </p:pic>
        <p:sp>
          <p:nvSpPr>
            <p:cNvPr id="8" name="圆角矩形 7"/>
            <p:cNvSpPr/>
            <p:nvPr/>
          </p:nvSpPr>
          <p:spPr>
            <a:xfrm>
              <a:off x="4513164" y="5605763"/>
              <a:ext cx="1440160" cy="132410"/>
            </a:xfrm>
            <a:prstGeom prst="roundRect">
              <a:avLst>
                <a:gd name="adj" fmla="val 46284"/>
              </a:avLst>
            </a:prstGeom>
            <a:solidFill>
              <a:srgbClr val="00B0F0"/>
            </a:solidFill>
          </p:spPr>
          <p:txBody>
            <a:bodyPr wrap="square" tIns="36000" bIns="36000" anchor="ctr" anchorCtr="0">
              <a:noAutofit/>
            </a:bodyPr>
            <a:lstStyle/>
            <a:p>
              <a:pPr algn="ctr"/>
              <a:r>
                <a:rPr lang="zh-CN" altLang="en-US" sz="1400" dirty="0">
                  <a:solidFill>
                    <a:schemeClr val="bg1"/>
                  </a:solidFill>
                  <a:latin typeface="微软雅黑" panose="020B0503020204020204" charset="-122"/>
                  <a:ea typeface="微软雅黑" panose="020B0503020204020204" charset="-122"/>
                </a:rPr>
                <a:t>分段式直爬梯（爬梯每段高度不足</a:t>
              </a:r>
              <a:r>
                <a:rPr lang="en-US" altLang="zh-CN" sz="1400" dirty="0">
                  <a:solidFill>
                    <a:schemeClr val="bg1"/>
                  </a:solidFill>
                  <a:latin typeface="微软雅黑" panose="020B0503020204020204" charset="-122"/>
                  <a:ea typeface="微软雅黑" panose="020B0503020204020204" charset="-122"/>
                </a:rPr>
                <a:t>2</a:t>
              </a:r>
              <a:r>
                <a:rPr lang="zh-CN" altLang="en-US" sz="1400" dirty="0">
                  <a:solidFill>
                    <a:schemeClr val="bg1"/>
                  </a:solidFill>
                  <a:latin typeface="微软雅黑" panose="020B0503020204020204" charset="-122"/>
                  <a:ea typeface="微软雅黑" panose="020B0503020204020204" charset="-122"/>
                </a:rPr>
                <a:t>米，可直接攀爬）</a:t>
              </a:r>
            </a:p>
          </p:txBody>
        </p:sp>
      </p:gr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2754" y="994182"/>
            <a:ext cx="8671734" cy="4199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2.3.3 </a:t>
            </a:r>
            <a:r>
              <a:rPr lang="zh-CN" altLang="en-US" b="1" dirty="0">
                <a:latin typeface="微软雅黑" panose="020B0503020204020204" charset="-122"/>
                <a:ea typeface="微软雅黑" panose="020B0503020204020204" charset="-122"/>
                <a:sym typeface="+mn-ea"/>
              </a:rPr>
              <a:t>有限空间安全要求</a:t>
            </a:r>
            <a:endParaRPr lang="zh-CN" altLang="en-US" b="1" dirty="0">
              <a:solidFill>
                <a:prstClr val="black"/>
              </a:solidFill>
              <a:latin typeface="微软雅黑" panose="020B0503020204020204" charset="-122"/>
              <a:ea typeface="微软雅黑" panose="020B0503020204020204" charset="-122"/>
              <a:cs typeface="Times New Roman" panose="02020603050405020304" pitchFamily="18" charset="0"/>
            </a:endParaRPr>
          </a:p>
          <a:p>
            <a:pPr indent="307340" algn="just">
              <a:lnSpc>
                <a:spcPct val="150000"/>
              </a:lnSpc>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1</a:t>
            </a:r>
            <a:r>
              <a:rPr lang="zh-CN" altLang="en-US" sz="1600" dirty="0">
                <a:latin typeface="微软雅黑" panose="020B0503020204020204" charset="-122"/>
                <a:ea typeface="微软雅黑" panose="020B0503020204020204" charset="-122"/>
                <a:sym typeface="+mn-ea"/>
              </a:rPr>
              <a:t>）有限空间</a:t>
            </a:r>
            <a:r>
              <a:rPr lang="zh-CN" altLang="en-US" sz="1600" dirty="0">
                <a:solidFill>
                  <a:srgbClr val="FF0000"/>
                </a:solidFill>
                <a:latin typeface="微软雅黑" panose="020B0503020204020204" charset="-122"/>
                <a:ea typeface="微软雅黑" panose="020B0503020204020204" charset="-122"/>
                <a:sym typeface="+mn-ea"/>
              </a:rPr>
              <a:t>包括但不</a:t>
            </a:r>
            <a:r>
              <a:rPr lang="zh-CN" altLang="en-US" sz="1600" dirty="0">
                <a:latin typeface="微软雅黑" panose="020B0503020204020204" charset="-122"/>
                <a:ea typeface="微软雅黑" panose="020B0503020204020204" charset="-122"/>
                <a:sym typeface="+mn-ea"/>
              </a:rPr>
              <a:t>限于贮罐、工艺容器、通风管或排气管、下水道、人孔、坑道、管道、露顶坑、某些挖掘工地和地下室。</a:t>
            </a:r>
          </a:p>
          <a:p>
            <a:pPr indent="307340" algn="just">
              <a:lnSpc>
                <a:spcPct val="150000"/>
              </a:lnSpc>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2</a:t>
            </a:r>
            <a:r>
              <a:rPr lang="zh-CN" altLang="en-US" sz="1600" dirty="0">
                <a:latin typeface="微软雅黑" panose="020B0503020204020204" charset="-122"/>
                <a:ea typeface="微软雅黑" panose="020B0503020204020204" charset="-122"/>
                <a:sym typeface="+mn-ea"/>
              </a:rPr>
              <a:t>）在有限空间内作业可能产生的</a:t>
            </a:r>
            <a:r>
              <a:rPr lang="zh-CN" altLang="en-US" sz="1600" dirty="0">
                <a:solidFill>
                  <a:srgbClr val="FF0000"/>
                </a:solidFill>
                <a:latin typeface="微软雅黑" panose="020B0503020204020204" charset="-122"/>
                <a:ea typeface="微软雅黑" panose="020B0503020204020204" charset="-122"/>
                <a:sym typeface="+mn-ea"/>
              </a:rPr>
              <a:t>风险评估</a:t>
            </a:r>
            <a:r>
              <a:rPr lang="zh-CN" altLang="en-US" sz="1600" dirty="0">
                <a:latin typeface="微软雅黑" panose="020B0503020204020204" charset="-122"/>
                <a:ea typeface="微软雅黑" panose="020B0503020204020204" charset="-122"/>
                <a:sym typeface="+mn-ea"/>
              </a:rPr>
              <a:t>的基础上，评估其它人员进入、动火作业，非动火作业，电气作业，电动工具作业等的风险性，并制定措施，公示在入口处。</a:t>
            </a:r>
            <a:endParaRPr lang="zh-CN" altLang="en-US" sz="1600" dirty="0">
              <a:latin typeface="微软雅黑" panose="020B0503020204020204" charset="-122"/>
              <a:ea typeface="微软雅黑" panose="020B0503020204020204" charset="-122"/>
            </a:endParaRPr>
          </a:p>
          <a:p>
            <a:pPr>
              <a:lnSpc>
                <a:spcPct val="150000"/>
              </a:lnSpc>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3</a:t>
            </a:r>
            <a:r>
              <a:rPr lang="zh-CN" altLang="en-US" sz="1600" dirty="0">
                <a:latin typeface="微软雅黑" panose="020B0503020204020204" charset="-122"/>
                <a:ea typeface="微软雅黑" panose="020B0503020204020204" charset="-122"/>
                <a:sym typeface="+mn-ea"/>
              </a:rPr>
              <a:t>）</a:t>
            </a:r>
            <a:r>
              <a:rPr lang="zh-CN" altLang="en-US" sz="1600" dirty="0">
                <a:solidFill>
                  <a:srgbClr val="FF0000"/>
                </a:solidFill>
                <a:latin typeface="微软雅黑" panose="020B0503020204020204" charset="-122"/>
                <a:ea typeface="微软雅黑" panose="020B0503020204020204" charset="-122"/>
                <a:sym typeface="+mn-ea"/>
              </a:rPr>
              <a:t>有限空间内的作业方法应有书面说明</a:t>
            </a:r>
            <a:r>
              <a:rPr lang="zh-CN" altLang="en-US" sz="1600" dirty="0">
                <a:latin typeface="微软雅黑" panose="020B0503020204020204" charset="-122"/>
                <a:ea typeface="微软雅黑" panose="020B0503020204020204" charset="-122"/>
                <a:sym typeface="+mn-ea"/>
              </a:rPr>
              <a:t>。该书面说明应包括对有关人员进行其职责以及所需采取的措施方面的培训，通风方法，拟定的有限空间内环境监测以及所穿或所用的人身防护服或设备的详细情况。</a:t>
            </a:r>
          </a:p>
          <a:p>
            <a:pPr>
              <a:lnSpc>
                <a:spcPct val="150000"/>
              </a:lnSpc>
            </a:pPr>
            <a:r>
              <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4</a:t>
            </a:r>
            <a:r>
              <a:rPr lang="zh-CN" altLang="en-US" sz="1600" dirty="0">
                <a:latin typeface="微软雅黑" panose="020B0503020204020204" charset="-122"/>
                <a:ea typeface="微软雅黑" panose="020B0503020204020204" charset="-122"/>
                <a:sym typeface="+mn-ea"/>
              </a:rPr>
              <a:t>）</a:t>
            </a:r>
            <a:r>
              <a:rPr lang="zh-CN" altLang="en-US" sz="1600" dirty="0">
                <a:solidFill>
                  <a:srgbClr val="FF0000"/>
                </a:solidFill>
                <a:latin typeface="微软雅黑" panose="020B0503020204020204" charset="-122"/>
                <a:ea typeface="微软雅黑" panose="020B0503020204020204" charset="-122"/>
                <a:sym typeface="+mn-ea"/>
              </a:rPr>
              <a:t>作业期间有监护人员全程监护</a:t>
            </a:r>
            <a:r>
              <a:rPr lang="zh-CN" altLang="en-US" sz="1600" dirty="0">
                <a:latin typeface="微软雅黑" panose="020B0503020204020204" charset="-122"/>
                <a:ea typeface="微软雅黑" panose="020B0503020204020204" charset="-122"/>
                <a:sym typeface="+mn-ea"/>
              </a:rPr>
              <a:t>（入口至少 </a:t>
            </a:r>
            <a:r>
              <a:rPr lang="en-US" altLang="zh-CN" sz="1600" dirty="0">
                <a:latin typeface="微软雅黑" panose="020B0503020204020204" charset="-122"/>
                <a:ea typeface="微软雅黑" panose="020B0503020204020204" charset="-122"/>
                <a:sym typeface="+mn-ea"/>
              </a:rPr>
              <a:t>2 </a:t>
            </a:r>
            <a:r>
              <a:rPr lang="zh-CN" altLang="en-US" sz="1600" dirty="0">
                <a:latin typeface="微软雅黑" panose="020B0503020204020204" charset="-122"/>
                <a:ea typeface="微软雅黑" panose="020B0503020204020204" charset="-122"/>
                <a:sym typeface="+mn-ea"/>
              </a:rPr>
              <a:t>人），人员进出要有登记记录，并全程监测以确保密闭空间内没有有害气体并且氧气充足。</a:t>
            </a:r>
          </a:p>
          <a:p>
            <a:pPr>
              <a:lnSpc>
                <a:spcPct val="150000"/>
              </a:lnSpc>
            </a:pPr>
            <a:endPar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23</a:t>
            </a:fld>
            <a:endParaRPr lang="zh-CN" altLang="en-US" dirty="0"/>
          </a:p>
        </p:txBody>
      </p:sp>
      <p:grpSp>
        <p:nvGrpSpPr>
          <p:cNvPr id="5" name="组合 4"/>
          <p:cNvGrpSpPr/>
          <p:nvPr/>
        </p:nvGrpSpPr>
        <p:grpSpPr>
          <a:xfrm>
            <a:off x="273360" y="3068960"/>
            <a:ext cx="8763136" cy="3681399"/>
            <a:chOff x="273360" y="2978094"/>
            <a:chExt cx="8763136" cy="3681399"/>
          </a:xfrm>
        </p:grpSpPr>
        <p:grpSp>
          <p:nvGrpSpPr>
            <p:cNvPr id="18" name="组合 17"/>
            <p:cNvGrpSpPr/>
            <p:nvPr/>
          </p:nvGrpSpPr>
          <p:grpSpPr>
            <a:xfrm>
              <a:off x="273360" y="2978095"/>
              <a:ext cx="4536504" cy="3649110"/>
              <a:chOff x="4488117" y="4048744"/>
              <a:chExt cx="1512889" cy="1641281"/>
            </a:xfrm>
          </p:grpSpPr>
          <p:pic>
            <p:nvPicPr>
              <p:cNvPr id="19" name="图片 37"/>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4488117" y="4048744"/>
                <a:ext cx="1512889" cy="1538233"/>
              </a:xfrm>
              <a:prstGeom prst="rect">
                <a:avLst/>
              </a:prstGeom>
              <a:noFill/>
            </p:spPr>
          </p:pic>
          <p:sp>
            <p:nvSpPr>
              <p:cNvPr id="20" name="圆角矩形 7"/>
              <p:cNvSpPr/>
              <p:nvPr/>
            </p:nvSpPr>
            <p:spPr>
              <a:xfrm>
                <a:off x="4530403" y="5513566"/>
                <a:ext cx="1440160" cy="176459"/>
              </a:xfrm>
              <a:prstGeom prst="roundRect">
                <a:avLst>
                  <a:gd name="adj" fmla="val 46284"/>
                </a:avLst>
              </a:prstGeom>
              <a:solidFill>
                <a:srgbClr val="00B0F0"/>
              </a:solidFill>
            </p:spPr>
            <p:txBody>
              <a:bodyPr wrap="square" tIns="36000" bIns="36000" anchor="ctr" anchorCtr="0">
                <a:noAutofit/>
              </a:bodyPr>
              <a:lstStyle/>
              <a:p>
                <a:pPr algn="ctr"/>
                <a:r>
                  <a:rPr lang="zh-CN" altLang="en-US" sz="1400" dirty="0">
                    <a:solidFill>
                      <a:schemeClr val="bg1"/>
                    </a:solidFill>
                    <a:latin typeface="微软雅黑" panose="020B0503020204020204" charset="-122"/>
                    <a:ea typeface="微软雅黑" panose="020B0503020204020204" charset="-122"/>
                  </a:rPr>
                  <a:t>规范的有限空间作业</a:t>
                </a:r>
              </a:p>
            </p:txBody>
          </p:sp>
        </p:grpSp>
        <p:pic>
          <p:nvPicPr>
            <p:cNvPr id="21" name="图片 2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936662" y="2978094"/>
              <a:ext cx="4099834" cy="3433087"/>
            </a:xfrm>
            <a:prstGeom prst="rect">
              <a:avLst/>
            </a:prstGeom>
          </p:spPr>
        </p:pic>
        <p:sp>
          <p:nvSpPr>
            <p:cNvPr id="22" name="圆角矩形 7"/>
            <p:cNvSpPr/>
            <p:nvPr/>
          </p:nvSpPr>
          <p:spPr>
            <a:xfrm>
              <a:off x="5049787" y="6267166"/>
              <a:ext cx="3842693" cy="392327"/>
            </a:xfrm>
            <a:prstGeom prst="roundRect">
              <a:avLst>
                <a:gd name="adj" fmla="val 46284"/>
              </a:avLst>
            </a:prstGeom>
            <a:solidFill>
              <a:srgbClr val="00B0F0"/>
            </a:solidFill>
          </p:spPr>
          <p:txBody>
            <a:bodyPr wrap="square" tIns="36000" bIns="36000" anchor="ctr" anchorCtr="0">
              <a:noAutofit/>
            </a:bodyPr>
            <a:lstStyle/>
            <a:p>
              <a:pPr algn="ctr"/>
              <a:r>
                <a:rPr lang="zh-CN" altLang="en-US" sz="1400" dirty="0">
                  <a:solidFill>
                    <a:schemeClr val="bg1"/>
                  </a:solidFill>
                  <a:latin typeface="微软雅黑" panose="020B0503020204020204" charset="-122"/>
                  <a:ea typeface="微软雅黑" panose="020B0503020204020204" charset="-122"/>
                </a:rPr>
                <a:t>不同氧含量反应</a:t>
              </a:r>
            </a:p>
          </p:txBody>
        </p:sp>
      </p:gr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2735" y="994410"/>
            <a:ext cx="4281805" cy="4199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2.3.4 </a:t>
            </a:r>
            <a:r>
              <a:rPr lang="zh-CN" altLang="en-US" b="1" dirty="0">
                <a:latin typeface="微软雅黑" panose="020B0503020204020204" charset="-122"/>
                <a:ea typeface="微软雅黑" panose="020B0503020204020204" charset="-122"/>
                <a:sym typeface="+mn-ea"/>
              </a:rPr>
              <a:t>地下或洞室照明、通风</a:t>
            </a:r>
            <a:endParaRPr lang="zh-CN" altLang="en-US" b="1" dirty="0">
              <a:solidFill>
                <a:prstClr val="black"/>
              </a:solidFill>
              <a:latin typeface="微软雅黑" panose="020B0503020204020204" charset="-122"/>
              <a:ea typeface="微软雅黑" panose="020B0503020204020204" charset="-122"/>
              <a:cs typeface="Times New Roman" panose="02020603050405020304" pitchFamily="18" charset="0"/>
            </a:endParaRPr>
          </a:p>
          <a:p>
            <a:pPr algn="just">
              <a:lnSpc>
                <a:spcPct val="150000"/>
              </a:lnSpc>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1</a:t>
            </a:r>
            <a:r>
              <a:rPr lang="zh-CN" altLang="en-US" sz="1600" dirty="0">
                <a:latin typeface="微软雅黑" panose="020B0503020204020204" charset="-122"/>
                <a:ea typeface="微软雅黑" panose="020B0503020204020204" charset="-122"/>
                <a:sym typeface="+mn-ea"/>
              </a:rPr>
              <a:t>）地下或洞室应设一般照明、局部照明或混合照明，在特别潮湿场所、导电良好的地面、锅炉或金属容器内的照明，电源电压</a:t>
            </a:r>
            <a:r>
              <a:rPr lang="zh-CN" altLang="en-US" sz="1600" dirty="0">
                <a:solidFill>
                  <a:srgbClr val="FF0000"/>
                </a:solidFill>
                <a:latin typeface="微软雅黑" panose="020B0503020204020204" charset="-122"/>
                <a:ea typeface="微软雅黑" panose="020B0503020204020204" charset="-122"/>
                <a:sym typeface="+mn-ea"/>
              </a:rPr>
              <a:t>不得大于 </a:t>
            </a:r>
            <a:r>
              <a:rPr lang="en-US" altLang="zh-CN" sz="1600" dirty="0">
                <a:solidFill>
                  <a:srgbClr val="FF0000"/>
                </a:solidFill>
                <a:latin typeface="微软雅黑" panose="020B0503020204020204" charset="-122"/>
                <a:ea typeface="微软雅黑" panose="020B0503020204020204" charset="-122"/>
                <a:sym typeface="+mn-ea"/>
              </a:rPr>
              <a:t>12V</a:t>
            </a:r>
            <a:r>
              <a:rPr lang="zh-CN" altLang="en-US" sz="1600" dirty="0">
                <a:latin typeface="微软雅黑" panose="020B0503020204020204" charset="-122"/>
                <a:ea typeface="微软雅黑" panose="020B0503020204020204" charset="-122"/>
                <a:sym typeface="+mn-ea"/>
              </a:rPr>
              <a:t>，</a:t>
            </a:r>
            <a:r>
              <a:rPr lang="zh-CN" altLang="en-US" sz="1600" dirty="0">
                <a:solidFill>
                  <a:srgbClr val="FF0000"/>
                </a:solidFill>
                <a:latin typeface="微软雅黑" panose="020B0503020204020204" charset="-122"/>
                <a:ea typeface="微软雅黑" panose="020B0503020204020204" charset="-122"/>
                <a:sym typeface="+mn-ea"/>
              </a:rPr>
              <a:t>照明灯具采用</a:t>
            </a:r>
            <a:r>
              <a:rPr lang="en-US" altLang="zh-CN" sz="1600" dirty="0">
                <a:solidFill>
                  <a:srgbClr val="FF0000"/>
                </a:solidFill>
                <a:latin typeface="微软雅黑" panose="020B0503020204020204" charset="-122"/>
                <a:ea typeface="微软雅黑" panose="020B0503020204020204" charset="-122"/>
                <a:sym typeface="+mn-ea"/>
              </a:rPr>
              <a:t>LED</a:t>
            </a:r>
            <a:r>
              <a:rPr lang="zh-CN" altLang="en-US" sz="1600" dirty="0">
                <a:solidFill>
                  <a:srgbClr val="FF0000"/>
                </a:solidFill>
                <a:latin typeface="微软雅黑" panose="020B0503020204020204" charset="-122"/>
                <a:ea typeface="微软雅黑" panose="020B0503020204020204" charset="-122"/>
                <a:sym typeface="+mn-ea"/>
              </a:rPr>
              <a:t>等节能光源</a:t>
            </a:r>
            <a:r>
              <a:rPr lang="zh-CN" altLang="en-US" sz="1600" dirty="0">
                <a:latin typeface="微软雅黑" panose="020B0503020204020204" charset="-122"/>
                <a:ea typeface="微软雅黑" panose="020B0503020204020204" charset="-122"/>
                <a:sym typeface="+mn-ea"/>
              </a:rPr>
              <a:t>。</a:t>
            </a:r>
            <a:endParaRPr lang="zh-CN" altLang="en-US" sz="1600" dirty="0">
              <a:latin typeface="微软雅黑" panose="020B0503020204020204" charset="-122"/>
              <a:ea typeface="微软雅黑" panose="020B0503020204020204" charset="-122"/>
            </a:endParaRPr>
          </a:p>
          <a:p>
            <a:pPr algn="just">
              <a:lnSpc>
                <a:spcPct val="150000"/>
              </a:lnSpc>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2</a:t>
            </a:r>
            <a:r>
              <a:rPr lang="zh-CN" altLang="en-US" sz="1600" dirty="0">
                <a:latin typeface="微软雅黑" panose="020B0503020204020204" charset="-122"/>
                <a:ea typeface="微软雅黑" panose="020B0503020204020204" charset="-122"/>
                <a:sym typeface="+mn-ea"/>
              </a:rPr>
              <a:t>）地下或洞室的通风满足规范要求，</a:t>
            </a:r>
            <a:r>
              <a:rPr lang="zh-CN" altLang="en-US" sz="1600" dirty="0">
                <a:solidFill>
                  <a:srgbClr val="FF0000"/>
                </a:solidFill>
                <a:latin typeface="微软雅黑" panose="020B0503020204020204" charset="-122"/>
                <a:ea typeface="微软雅黑" panose="020B0503020204020204" charset="-122"/>
                <a:sym typeface="+mn-ea"/>
              </a:rPr>
              <a:t>设置排水设施</a:t>
            </a:r>
            <a:r>
              <a:rPr lang="zh-CN" altLang="en-US" sz="1600" dirty="0">
                <a:latin typeface="微软雅黑" panose="020B0503020204020204" charset="-122"/>
                <a:ea typeface="微软雅黑" panose="020B0503020204020204" charset="-122"/>
                <a:sym typeface="+mn-ea"/>
              </a:rPr>
              <a:t>，且排水通畅无积水，渗漏水集中引排处理，工作面无积水。有限空间</a:t>
            </a:r>
            <a:r>
              <a:rPr lang="zh-CN" altLang="en-US" sz="1600" dirty="0">
                <a:solidFill>
                  <a:srgbClr val="FF0000"/>
                </a:solidFill>
                <a:latin typeface="微软雅黑" panose="020B0503020204020204" charset="-122"/>
                <a:ea typeface="微软雅黑" panose="020B0503020204020204" charset="-122"/>
                <a:sym typeface="+mn-ea"/>
              </a:rPr>
              <a:t>包括但不</a:t>
            </a:r>
            <a:r>
              <a:rPr lang="zh-CN" altLang="en-US" sz="1600" dirty="0">
                <a:latin typeface="微软雅黑" panose="020B0503020204020204" charset="-122"/>
                <a:ea typeface="微软雅黑" panose="020B0503020204020204" charset="-122"/>
                <a:sym typeface="+mn-ea"/>
              </a:rPr>
              <a:t>限于贮罐、工艺容器、通风管或排气管、下水道、人孔、坑道、管道、露顶坑、某些挖掘工地和地下室。</a:t>
            </a:r>
            <a:endPar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24</a:t>
            </a:fld>
            <a:endParaRPr lang="zh-CN" altLang="en-US" dirty="0"/>
          </a:p>
        </p:txBody>
      </p:sp>
      <p:grpSp>
        <p:nvGrpSpPr>
          <p:cNvPr id="2" name="组合 1"/>
          <p:cNvGrpSpPr/>
          <p:nvPr/>
        </p:nvGrpSpPr>
        <p:grpSpPr>
          <a:xfrm>
            <a:off x="4928791" y="1462811"/>
            <a:ext cx="3994022" cy="4296626"/>
            <a:chOff x="4495920" y="4219409"/>
            <a:chExt cx="1558229" cy="1391118"/>
          </a:xfrm>
        </p:grpSpPr>
        <p:pic>
          <p:nvPicPr>
            <p:cNvPr id="23" name="图片 37"/>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4495920" y="4219409"/>
              <a:ext cx="1558229" cy="1365777"/>
            </a:xfrm>
            <a:prstGeom prst="rect">
              <a:avLst/>
            </a:prstGeom>
            <a:noFill/>
          </p:spPr>
        </p:pic>
        <p:sp>
          <p:nvSpPr>
            <p:cNvPr id="24" name="圆角矩形 7"/>
            <p:cNvSpPr/>
            <p:nvPr/>
          </p:nvSpPr>
          <p:spPr>
            <a:xfrm>
              <a:off x="4560846" y="5478117"/>
              <a:ext cx="1440160" cy="132410"/>
            </a:xfrm>
            <a:prstGeom prst="roundRect">
              <a:avLst>
                <a:gd name="adj" fmla="val 46284"/>
              </a:avLst>
            </a:prstGeom>
            <a:solidFill>
              <a:srgbClr val="00B0F0"/>
            </a:solidFill>
          </p:spPr>
          <p:txBody>
            <a:bodyPr wrap="square" tIns="36000" bIns="36000" anchor="ctr" anchorCtr="0">
              <a:noAutofit/>
            </a:bodyPr>
            <a:lstStyle/>
            <a:p>
              <a:pPr algn="ctr"/>
              <a:r>
                <a:rPr lang="zh-CN" altLang="en-US" sz="1400" dirty="0">
                  <a:solidFill>
                    <a:schemeClr val="bg1"/>
                  </a:solidFill>
                  <a:latin typeface="微软雅黑" panose="020B0503020204020204" charset="-122"/>
                  <a:ea typeface="微软雅黑" panose="020B0503020204020204" charset="-122"/>
                </a:rPr>
                <a:t>地下照明、通风</a:t>
              </a:r>
            </a:p>
          </p:txBody>
        </p:sp>
      </p:gr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114300" y="1353185"/>
            <a:ext cx="8965565" cy="4569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Bef>
                <a:spcPts val="0"/>
              </a:spcBef>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2.4.1 </a:t>
            </a:r>
            <a:r>
              <a:rPr lang="zh-CN" altLang="en-US" b="1" dirty="0">
                <a:latin typeface="微软雅黑" panose="020B0503020204020204" charset="-122"/>
                <a:ea typeface="微软雅黑" panose="020B0503020204020204" charset="-122"/>
                <a:sym typeface="+mn-ea"/>
              </a:rPr>
              <a:t>辐射防护</a:t>
            </a:r>
            <a:endParaRPr lang="zh-CN" altLang="en-US" b="1" dirty="0">
              <a:solidFill>
                <a:prstClr val="black"/>
              </a:solidFill>
              <a:latin typeface="微软雅黑" panose="020B0503020204020204" charset="-122"/>
              <a:ea typeface="微软雅黑" panose="020B0503020204020204" charset="-122"/>
              <a:cs typeface="Times New Roman" panose="02020603050405020304" pitchFamily="18" charset="0"/>
            </a:endParaRPr>
          </a:p>
          <a:p>
            <a:pPr indent="307340" algn="just" fontAlgn="auto">
              <a:lnSpc>
                <a:spcPct val="150000"/>
              </a:lnSpc>
              <a:spcBef>
                <a:spcPts val="0"/>
              </a:spcBef>
              <a:spcAft>
                <a:spcPts val="0"/>
              </a:spcAft>
            </a:pPr>
            <a:r>
              <a:rPr lang="zh-CN" altLang="en-US"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1</a:t>
            </a:r>
            <a:r>
              <a:rPr lang="zh-CN" altLang="en-US" sz="1600" dirty="0">
                <a:latin typeface="微软雅黑" panose="020B0503020204020204" charset="-122"/>
                <a:ea typeface="微软雅黑" panose="020B0503020204020204" charset="-122"/>
                <a:sym typeface="+mn-ea"/>
              </a:rPr>
              <a:t>）制定辐射防护大纲及完善的辐射防护管理制度。采用</a:t>
            </a:r>
            <a:r>
              <a:rPr lang="zh-CN" altLang="en-US" sz="1600" dirty="0">
                <a:solidFill>
                  <a:srgbClr val="FF0000"/>
                </a:solidFill>
                <a:latin typeface="微软雅黑" panose="020B0503020204020204" charset="-122"/>
                <a:ea typeface="微软雅黑" panose="020B0503020204020204" charset="-122"/>
                <a:sym typeface="+mn-ea"/>
              </a:rPr>
              <a:t>实体边界明确划定辐射控制区</a:t>
            </a:r>
            <a:r>
              <a:rPr lang="zh-CN" altLang="en-US" sz="1600" dirty="0">
                <a:latin typeface="微软雅黑" panose="020B0503020204020204" charset="-122"/>
                <a:ea typeface="微软雅黑" panose="020B0503020204020204" charset="-122"/>
                <a:sym typeface="+mn-ea"/>
              </a:rPr>
              <a:t>，辐射控制区的边界门实行闭锁管理且设立醒目的标识。</a:t>
            </a:r>
            <a:endParaRPr lang="zh-CN" altLang="en-US" sz="1600" dirty="0">
              <a:latin typeface="微软雅黑" panose="020B0503020204020204" charset="-122"/>
              <a:ea typeface="微软雅黑" panose="020B0503020204020204" charset="-122"/>
            </a:endParaRPr>
          </a:p>
          <a:p>
            <a:pPr algn="just" fontAlgn="auto">
              <a:lnSpc>
                <a:spcPct val="150000"/>
              </a:lnSpc>
              <a:spcBef>
                <a:spcPts val="0"/>
              </a:spcBef>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2</a:t>
            </a:r>
            <a:r>
              <a:rPr lang="zh-CN" altLang="en-US" sz="1600" dirty="0">
                <a:latin typeface="微软雅黑" panose="020B0503020204020204" charset="-122"/>
                <a:ea typeface="微软雅黑" panose="020B0503020204020204" charset="-122"/>
                <a:sym typeface="+mn-ea"/>
              </a:rPr>
              <a:t>）辐射控制区出入口的辐射防护设施</a:t>
            </a:r>
            <a:r>
              <a:rPr lang="en-US" altLang="zh-CN" sz="1600" dirty="0">
                <a:latin typeface="微软雅黑" panose="020B0503020204020204" charset="-122"/>
                <a:ea typeface="微软雅黑" panose="020B0503020204020204" charset="-122"/>
                <a:sym typeface="+mn-ea"/>
              </a:rPr>
              <a:t>/</a:t>
            </a:r>
            <a:r>
              <a:rPr lang="zh-CN" altLang="en-US" sz="1600" dirty="0">
                <a:latin typeface="微软雅黑" panose="020B0503020204020204" charset="-122"/>
                <a:ea typeface="微软雅黑" panose="020B0503020204020204" charset="-122"/>
                <a:sym typeface="+mn-ea"/>
              </a:rPr>
              <a:t>设备满足设计要求，辐射控制区根据外照射或污染水平划分为不同子区，入口处设置有醒目的标识。</a:t>
            </a:r>
            <a:r>
              <a:rPr lang="zh-CN" altLang="en-US" sz="1600" dirty="0">
                <a:solidFill>
                  <a:srgbClr val="FF0000"/>
                </a:solidFill>
                <a:latin typeface="微软雅黑" panose="020B0503020204020204" charset="-122"/>
                <a:ea typeface="微软雅黑" panose="020B0503020204020204" charset="-122"/>
                <a:sym typeface="+mn-ea"/>
              </a:rPr>
              <a:t>用实体边界明确划定高辐射区（如红、橙区），</a:t>
            </a:r>
            <a:r>
              <a:rPr lang="zh-CN" altLang="en-US" sz="1600" dirty="0">
                <a:latin typeface="微软雅黑" panose="020B0503020204020204" charset="-122"/>
                <a:ea typeface="微软雅黑" panose="020B0503020204020204" charset="-122"/>
                <a:sym typeface="+mn-ea"/>
              </a:rPr>
              <a:t>实行闭锁管理，入口处设置有醒目的标识。</a:t>
            </a:r>
          </a:p>
          <a:p>
            <a:pPr algn="just" fontAlgn="auto">
              <a:lnSpc>
                <a:spcPct val="150000"/>
              </a:lnSpc>
              <a:spcBef>
                <a:spcPts val="0"/>
              </a:spcBef>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3</a:t>
            </a:r>
            <a:r>
              <a:rPr lang="zh-CN" altLang="en-US" sz="1600" dirty="0">
                <a:latin typeface="微软雅黑" panose="020B0503020204020204" charset="-122"/>
                <a:ea typeface="微软雅黑" panose="020B0503020204020204" charset="-122"/>
                <a:sym typeface="+mn-ea"/>
              </a:rPr>
              <a:t>）辐射控制区警示牌使用</a:t>
            </a:r>
            <a:r>
              <a:rPr lang="zh-CN" altLang="en-US" sz="1600" dirty="0">
                <a:solidFill>
                  <a:srgbClr val="FF0000"/>
                </a:solidFill>
                <a:latin typeface="微软雅黑" panose="020B0503020204020204" charset="-122"/>
                <a:ea typeface="微软雅黑" panose="020B0503020204020204" charset="-122"/>
                <a:sym typeface="+mn-ea"/>
              </a:rPr>
              <a:t>红牌时一般为大于</a:t>
            </a:r>
            <a:r>
              <a:rPr lang="en-US" altLang="zh-CN" sz="1600" dirty="0">
                <a:solidFill>
                  <a:srgbClr val="FF0000"/>
                </a:solidFill>
                <a:latin typeface="微软雅黑" panose="020B0503020204020204" charset="-122"/>
                <a:ea typeface="微软雅黑" panose="020B0503020204020204" charset="-122"/>
                <a:sym typeface="+mn-ea"/>
              </a:rPr>
              <a:t>2000μSv/h</a:t>
            </a:r>
            <a:r>
              <a:rPr lang="zh-CN" altLang="en-US" sz="1600" dirty="0">
                <a:latin typeface="微软雅黑" panose="020B0503020204020204" charset="-122"/>
                <a:ea typeface="微软雅黑" panose="020B0503020204020204" charset="-122"/>
                <a:sym typeface="+mn-ea"/>
              </a:rPr>
              <a:t>。放射源库符合国家法规和标准的设计要求，并设置醒目的标识。放射性洗衣房、实验室、去污中心、废物库等厂房的辐射防护设施</a:t>
            </a:r>
            <a:r>
              <a:rPr lang="en-US" altLang="zh-CN" sz="1600" dirty="0">
                <a:latin typeface="微软雅黑" panose="020B0503020204020204" charset="-122"/>
                <a:ea typeface="微软雅黑" panose="020B0503020204020204" charset="-122"/>
                <a:sym typeface="+mn-ea"/>
              </a:rPr>
              <a:t>/</a:t>
            </a:r>
            <a:r>
              <a:rPr lang="zh-CN" altLang="en-US" sz="1600" dirty="0">
                <a:latin typeface="微软雅黑" panose="020B0503020204020204" charset="-122"/>
                <a:ea typeface="微软雅黑" panose="020B0503020204020204" charset="-122"/>
                <a:sym typeface="+mn-ea"/>
              </a:rPr>
              <a:t>设备满足设计要求，并设置醒目的标识。</a:t>
            </a:r>
            <a:endParaRPr lang="zh-CN" altLang="en-US" sz="1600" dirty="0">
              <a:latin typeface="微软雅黑" panose="020B0503020204020204" charset="-122"/>
              <a:ea typeface="微软雅黑" panose="020B0503020204020204" charset="-122"/>
            </a:endParaRPr>
          </a:p>
          <a:p>
            <a:pPr algn="just" fontAlgn="auto">
              <a:lnSpc>
                <a:spcPct val="150000"/>
              </a:lnSpc>
              <a:spcBef>
                <a:spcPts val="0"/>
              </a:spcBef>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4</a:t>
            </a:r>
            <a:r>
              <a:rPr lang="zh-CN" altLang="en-US" sz="1600" dirty="0">
                <a:latin typeface="微软雅黑" panose="020B0503020204020204" charset="-122"/>
                <a:ea typeface="微软雅黑" panose="020B0503020204020204" charset="-122"/>
                <a:sym typeface="+mn-ea"/>
              </a:rPr>
              <a:t>）辐射测量仪表、个人剂量计配置和性能符合相关规定，并</a:t>
            </a:r>
            <a:r>
              <a:rPr lang="zh-CN" altLang="en-US" sz="1600" dirty="0">
                <a:solidFill>
                  <a:srgbClr val="FF0000"/>
                </a:solidFill>
                <a:latin typeface="微软雅黑" panose="020B0503020204020204" charset="-122"/>
                <a:ea typeface="微软雅黑" panose="020B0503020204020204" charset="-122"/>
                <a:sym typeface="+mn-ea"/>
              </a:rPr>
              <a:t>定期检定</a:t>
            </a:r>
            <a:r>
              <a:rPr lang="zh-CN" altLang="en-US" sz="1600" dirty="0">
                <a:latin typeface="微软雅黑" panose="020B0503020204020204" charset="-122"/>
                <a:ea typeface="微软雅黑" panose="020B0503020204020204" charset="-122"/>
                <a:sym typeface="+mn-ea"/>
              </a:rPr>
              <a:t>，辐射防护用品和设备配置符合相关规定，辐射监督区具有明确的边界，入口处设置醒目的标识，</a:t>
            </a:r>
            <a:r>
              <a:rPr lang="zh-CN" altLang="en-US" sz="1600" dirty="0">
                <a:solidFill>
                  <a:srgbClr val="FF0000"/>
                </a:solidFill>
                <a:latin typeface="微软雅黑" panose="020B0503020204020204" charset="-122"/>
                <a:ea typeface="微软雅黑" panose="020B0503020204020204" charset="-122"/>
                <a:sym typeface="+mn-ea"/>
              </a:rPr>
              <a:t>主要进出口位置设置车辆</a:t>
            </a:r>
            <a:r>
              <a:rPr lang="en-US" altLang="zh-CN" sz="1600" dirty="0">
                <a:solidFill>
                  <a:srgbClr val="FF0000"/>
                </a:solidFill>
                <a:latin typeface="微软雅黑" panose="020B0503020204020204" charset="-122"/>
                <a:ea typeface="微软雅黑" panose="020B0503020204020204" charset="-122"/>
                <a:sym typeface="+mn-ea"/>
              </a:rPr>
              <a:t>/</a:t>
            </a:r>
            <a:r>
              <a:rPr lang="zh-CN" altLang="en-US" sz="1600" dirty="0">
                <a:solidFill>
                  <a:srgbClr val="FF0000"/>
                </a:solidFill>
                <a:latin typeface="微软雅黑" panose="020B0503020204020204" charset="-122"/>
                <a:ea typeface="微软雅黑" panose="020B0503020204020204" charset="-122"/>
                <a:sym typeface="+mn-ea"/>
              </a:rPr>
              <a:t>人员辐射监测系统</a:t>
            </a:r>
            <a:r>
              <a:rPr lang="zh-CN" altLang="en-US" sz="1600" dirty="0">
                <a:latin typeface="微软雅黑" panose="020B0503020204020204" charset="-122"/>
                <a:ea typeface="微软雅黑" panose="020B0503020204020204" charset="-122"/>
                <a:sym typeface="+mn-ea"/>
              </a:rPr>
              <a:t>。</a:t>
            </a:r>
            <a:endPar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25</a:t>
            </a:fld>
            <a:endParaRPr lang="zh-CN" altLang="en-US" dirty="0"/>
          </a:p>
        </p:txBody>
      </p:sp>
      <p:sp>
        <p:nvSpPr>
          <p:cNvPr id="27650" name="Rectangle 2"/>
          <p:cNvSpPr>
            <a:spLocks noGrp="1" noChangeArrowheads="1"/>
          </p:cNvSpPr>
          <p:nvPr>
            <p:ph type="title" idx="4294967295"/>
          </p:nvPr>
        </p:nvSpPr>
        <p:spPr>
          <a:xfrm>
            <a:off x="447675" y="919639"/>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sym typeface="+mn-ea"/>
              </a:rPr>
              <a:t>第四章  辐射防护</a:t>
            </a:r>
            <a:endParaRPr lang="zh-CN" altLang="en-US" sz="2400" dirty="0">
              <a:latin typeface="微软雅黑" panose="020B0503020204020204" charset="-122"/>
              <a:ea typeface="微软雅黑" panose="020B0503020204020204" charset="-122"/>
            </a:endParaRPr>
          </a:p>
        </p:txBody>
      </p:sp>
      <p:grpSp>
        <p:nvGrpSpPr>
          <p:cNvPr id="3" name="组合 2"/>
          <p:cNvGrpSpPr/>
          <p:nvPr/>
        </p:nvGrpSpPr>
        <p:grpSpPr>
          <a:xfrm>
            <a:off x="1753657" y="2858474"/>
            <a:ext cx="5360581" cy="3775325"/>
            <a:chOff x="5186511" y="4890101"/>
            <a:chExt cx="1697696" cy="1250856"/>
          </a:xfrm>
        </p:grpSpPr>
        <p:pic>
          <p:nvPicPr>
            <p:cNvPr id="9" name="图片 37"/>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5186511" y="4890101"/>
              <a:ext cx="1697696" cy="1250856"/>
            </a:xfrm>
            <a:prstGeom prst="rect">
              <a:avLst/>
            </a:prstGeom>
            <a:noFill/>
          </p:spPr>
        </p:pic>
        <p:sp>
          <p:nvSpPr>
            <p:cNvPr id="10" name="圆角矩形 7"/>
            <p:cNvSpPr/>
            <p:nvPr/>
          </p:nvSpPr>
          <p:spPr>
            <a:xfrm>
              <a:off x="5381290" y="6008547"/>
              <a:ext cx="1440160" cy="132410"/>
            </a:xfrm>
            <a:prstGeom prst="roundRect">
              <a:avLst>
                <a:gd name="adj" fmla="val 46284"/>
              </a:avLst>
            </a:prstGeom>
            <a:solidFill>
              <a:srgbClr val="00B0F0"/>
            </a:solidFill>
          </p:spPr>
          <p:txBody>
            <a:bodyPr wrap="square" tIns="36000" bIns="36000" anchor="ctr" anchorCtr="0">
              <a:noAutofit/>
            </a:bodyPr>
            <a:lstStyle/>
            <a:p>
              <a:pPr algn="ctr"/>
              <a:r>
                <a:rPr lang="zh-CN" altLang="en-US" sz="1400" dirty="0">
                  <a:solidFill>
                    <a:schemeClr val="bg1"/>
                  </a:solidFill>
                  <a:latin typeface="微软雅黑" panose="020B0503020204020204" charset="-122"/>
                  <a:ea typeface="微软雅黑" panose="020B0503020204020204" charset="-122"/>
                </a:rPr>
                <a:t>辐射计量仪</a:t>
              </a:r>
            </a:p>
          </p:txBody>
        </p:sp>
      </p:gr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114300" y="1353185"/>
            <a:ext cx="8965565" cy="4569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Bef>
                <a:spcPts val="0"/>
              </a:spcBef>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2.5.1 </a:t>
            </a:r>
            <a:r>
              <a:rPr lang="zh-CN" altLang="en-US" b="1" dirty="0">
                <a:latin typeface="微软雅黑" panose="020B0503020204020204" charset="-122"/>
                <a:ea typeface="微软雅黑" panose="020B0503020204020204" charset="-122"/>
                <a:sym typeface="+mn-ea"/>
              </a:rPr>
              <a:t>安全管理制度及操作规程</a:t>
            </a:r>
            <a:endPar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endParaRPr>
          </a:p>
          <a:p>
            <a:pPr>
              <a:lnSpc>
                <a:spcPct val="150000"/>
              </a:lnSpc>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1</a:t>
            </a:r>
            <a:r>
              <a:rPr lang="zh-CN" altLang="en-US" sz="1600" dirty="0">
                <a:latin typeface="微软雅黑" panose="020B0503020204020204" charset="-122"/>
                <a:ea typeface="微软雅黑" panose="020B0503020204020204" charset="-122"/>
                <a:sym typeface="+mn-ea"/>
              </a:rPr>
              <a:t>）安全管理目标</a:t>
            </a:r>
            <a:endParaRPr lang="zh-CN" altLang="en-US" sz="1600" dirty="0">
              <a:latin typeface="微软雅黑" panose="020B0503020204020204" charset="-122"/>
              <a:ea typeface="微软雅黑" panose="020B0503020204020204" charset="-122"/>
            </a:endParaRPr>
          </a:p>
          <a:p>
            <a:pPr>
              <a:lnSpc>
                <a:spcPct val="150000"/>
              </a:lnSpc>
            </a:pPr>
            <a:r>
              <a:rPr lang="en-US" altLang="zh-CN" sz="14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 1</a:t>
            </a:r>
            <a:r>
              <a:rPr lang="zh-CN" altLang="en-US" sz="1600" dirty="0">
                <a:latin typeface="微软雅黑" panose="020B0503020204020204" charset="-122"/>
                <a:ea typeface="微软雅黑" panose="020B0503020204020204" charset="-122"/>
                <a:sym typeface="+mn-ea"/>
              </a:rPr>
              <a:t>）</a:t>
            </a:r>
            <a:r>
              <a:rPr lang="zh-CN" altLang="en-US" sz="1600" dirty="0">
                <a:solidFill>
                  <a:srgbClr val="FF0000"/>
                </a:solidFill>
                <a:latin typeface="微软雅黑" panose="020B0503020204020204" charset="-122"/>
                <a:ea typeface="微软雅黑" panose="020B0503020204020204" charset="-122"/>
                <a:sym typeface="+mn-ea"/>
              </a:rPr>
              <a:t>制定明确的</a:t>
            </a:r>
            <a:r>
              <a:rPr lang="en-US" altLang="zh-CN" sz="1600" dirty="0">
                <a:solidFill>
                  <a:srgbClr val="FF0000"/>
                </a:solidFill>
                <a:latin typeface="微软雅黑" panose="020B0503020204020204" charset="-122"/>
                <a:ea typeface="微软雅黑" panose="020B0503020204020204" charset="-122"/>
                <a:sym typeface="+mn-ea"/>
              </a:rPr>
              <a:t>HSE</a:t>
            </a:r>
            <a:r>
              <a:rPr lang="zh-CN" altLang="en-US" sz="1600" dirty="0">
                <a:solidFill>
                  <a:srgbClr val="FF0000"/>
                </a:solidFill>
                <a:latin typeface="微软雅黑" panose="020B0503020204020204" charset="-122"/>
                <a:ea typeface="微软雅黑" panose="020B0503020204020204" charset="-122"/>
                <a:sym typeface="+mn-ea"/>
              </a:rPr>
              <a:t>管理目标</a:t>
            </a:r>
            <a:r>
              <a:rPr lang="zh-CN" altLang="en-US" sz="1600" dirty="0">
                <a:latin typeface="微软雅黑" panose="020B0503020204020204" charset="-122"/>
                <a:ea typeface="微软雅黑" panose="020B0503020204020204" charset="-122"/>
                <a:sym typeface="+mn-ea"/>
              </a:rPr>
              <a:t>，包括长期目标与短期目标，目标制定时与关键的利益相关方进行有效的沟通。</a:t>
            </a:r>
            <a:endParaRPr lang="zh-CN" altLang="en-US" sz="1600" dirty="0">
              <a:latin typeface="微软雅黑" panose="020B0503020204020204" charset="-122"/>
              <a:ea typeface="微软雅黑" panose="020B0503020204020204" charset="-122"/>
            </a:endParaRPr>
          </a:p>
          <a:p>
            <a:pPr>
              <a:lnSpc>
                <a:spcPct val="150000"/>
              </a:lnSpc>
            </a:pPr>
            <a:r>
              <a:rPr lang="en-US" altLang="zh-CN" sz="1600" dirty="0">
                <a:latin typeface="微软雅黑" panose="020B0503020204020204" charset="-122"/>
                <a:ea typeface="微软雅黑" panose="020B0503020204020204" charset="-122"/>
                <a:sym typeface="+mn-ea"/>
              </a:rPr>
              <a:t>      2</a:t>
            </a:r>
            <a:r>
              <a:rPr lang="zh-CN" altLang="en-US" sz="1600" dirty="0">
                <a:latin typeface="微软雅黑" panose="020B0503020204020204" charset="-122"/>
                <a:ea typeface="微软雅黑" panose="020B0503020204020204" charset="-122"/>
                <a:sym typeface="+mn-ea"/>
              </a:rPr>
              <a:t>）</a:t>
            </a:r>
            <a:r>
              <a:rPr lang="zh-CN" altLang="en-US" sz="1600" dirty="0">
                <a:solidFill>
                  <a:srgbClr val="FF0000"/>
                </a:solidFill>
                <a:latin typeface="微软雅黑" panose="020B0503020204020204" charset="-122"/>
                <a:ea typeface="微软雅黑" panose="020B0503020204020204" charset="-122"/>
                <a:sym typeface="+mn-ea"/>
              </a:rPr>
              <a:t>组织对</a:t>
            </a:r>
            <a:r>
              <a:rPr lang="en-US" altLang="zh-CN" sz="1600" dirty="0">
                <a:solidFill>
                  <a:srgbClr val="FF0000"/>
                </a:solidFill>
                <a:latin typeface="微软雅黑" panose="020B0503020204020204" charset="-122"/>
                <a:ea typeface="微软雅黑" panose="020B0503020204020204" charset="-122"/>
                <a:sym typeface="+mn-ea"/>
              </a:rPr>
              <a:t>HSE</a:t>
            </a:r>
            <a:r>
              <a:rPr lang="zh-CN" altLang="en-US" sz="1600" dirty="0">
                <a:solidFill>
                  <a:srgbClr val="FF0000"/>
                </a:solidFill>
                <a:latin typeface="微软雅黑" panose="020B0503020204020204" charset="-122"/>
                <a:ea typeface="微软雅黑" panose="020B0503020204020204" charset="-122"/>
                <a:sym typeface="+mn-ea"/>
              </a:rPr>
              <a:t>管理目标进行宣传与培训</a:t>
            </a:r>
            <a:r>
              <a:rPr lang="zh-CN" altLang="en-US" sz="1600" dirty="0">
                <a:latin typeface="微软雅黑" panose="020B0503020204020204" charset="-122"/>
                <a:ea typeface="微软雅黑" panose="020B0503020204020204" charset="-122"/>
                <a:sym typeface="+mn-ea"/>
              </a:rPr>
              <a:t>，员工知悉</a:t>
            </a:r>
            <a:r>
              <a:rPr lang="en-US" altLang="zh-CN" sz="1600" dirty="0">
                <a:latin typeface="微软雅黑" panose="020B0503020204020204" charset="-122"/>
                <a:ea typeface="微软雅黑" panose="020B0503020204020204" charset="-122"/>
                <a:sym typeface="+mn-ea"/>
              </a:rPr>
              <a:t>HSE</a:t>
            </a:r>
            <a:r>
              <a:rPr lang="zh-CN" altLang="en-US" sz="1600" dirty="0">
                <a:latin typeface="微软雅黑" panose="020B0503020204020204" charset="-122"/>
                <a:ea typeface="微软雅黑" panose="020B0503020204020204" charset="-122"/>
                <a:sym typeface="+mn-ea"/>
              </a:rPr>
              <a:t>管理目标，特别是领导层，充分发挥员工在</a:t>
            </a:r>
            <a:r>
              <a:rPr lang="en-US" altLang="zh-CN" sz="1600" dirty="0">
                <a:latin typeface="微软雅黑" panose="020B0503020204020204" charset="-122"/>
                <a:ea typeface="微软雅黑" panose="020B0503020204020204" charset="-122"/>
                <a:sym typeface="+mn-ea"/>
              </a:rPr>
              <a:t>HSE</a:t>
            </a:r>
            <a:r>
              <a:rPr lang="zh-CN" altLang="en-US" sz="1600" dirty="0">
                <a:latin typeface="微软雅黑" panose="020B0503020204020204" charset="-122"/>
                <a:ea typeface="微软雅黑" panose="020B0503020204020204" charset="-122"/>
                <a:sym typeface="+mn-ea"/>
              </a:rPr>
              <a:t>目标管理中的作用。</a:t>
            </a:r>
            <a:endParaRPr lang="zh-CN" altLang="en-US" sz="1600" dirty="0">
              <a:latin typeface="微软雅黑" panose="020B0503020204020204" charset="-122"/>
              <a:ea typeface="微软雅黑" panose="020B0503020204020204" charset="-122"/>
            </a:endParaRPr>
          </a:p>
          <a:p>
            <a:pPr>
              <a:lnSpc>
                <a:spcPct val="150000"/>
              </a:lnSpc>
            </a:pPr>
            <a:r>
              <a:rPr lang="en-US" altLang="zh-CN" sz="1600" dirty="0">
                <a:latin typeface="微软雅黑" panose="020B0503020204020204" charset="-122"/>
                <a:ea typeface="微软雅黑" panose="020B0503020204020204" charset="-122"/>
                <a:sym typeface="+mn-ea"/>
              </a:rPr>
              <a:t>      3</a:t>
            </a:r>
            <a:r>
              <a:rPr lang="zh-CN" altLang="en-US" sz="1600" dirty="0">
                <a:latin typeface="微软雅黑" panose="020B0503020204020204" charset="-122"/>
                <a:ea typeface="微软雅黑" panose="020B0503020204020204" charset="-122"/>
                <a:sym typeface="+mn-ea"/>
              </a:rPr>
              <a:t>）若发生重大的内</a:t>
            </a:r>
            <a:r>
              <a:rPr lang="en-US" altLang="zh-CN" sz="1600" dirty="0">
                <a:latin typeface="微软雅黑" panose="020B0503020204020204" charset="-122"/>
                <a:ea typeface="微软雅黑" panose="020B0503020204020204" charset="-122"/>
                <a:sym typeface="+mn-ea"/>
              </a:rPr>
              <a:t>/</a:t>
            </a:r>
            <a:r>
              <a:rPr lang="zh-CN" altLang="en-US" sz="1600" dirty="0">
                <a:latin typeface="微软雅黑" panose="020B0503020204020204" charset="-122"/>
                <a:ea typeface="微软雅黑" panose="020B0503020204020204" charset="-122"/>
                <a:sym typeface="+mn-ea"/>
              </a:rPr>
              <a:t>外部变更后，重新评审与调整</a:t>
            </a:r>
            <a:r>
              <a:rPr lang="en-US" altLang="zh-CN" sz="1600" dirty="0">
                <a:latin typeface="微软雅黑" panose="020B0503020204020204" charset="-122"/>
                <a:ea typeface="微软雅黑" panose="020B0503020204020204" charset="-122"/>
                <a:sym typeface="+mn-ea"/>
              </a:rPr>
              <a:t>HSE</a:t>
            </a:r>
            <a:r>
              <a:rPr lang="zh-CN" altLang="en-US" sz="1600" dirty="0">
                <a:latin typeface="微软雅黑" panose="020B0503020204020204" charset="-122"/>
                <a:ea typeface="微软雅黑" panose="020B0503020204020204" charset="-122"/>
                <a:sym typeface="+mn-ea"/>
              </a:rPr>
              <a:t>目标。</a:t>
            </a:r>
            <a:endParaRPr lang="zh-CN" altLang="en-US" sz="1600" dirty="0">
              <a:latin typeface="微软雅黑" panose="020B0503020204020204" charset="-122"/>
              <a:ea typeface="微软雅黑" panose="020B0503020204020204" charset="-122"/>
            </a:endParaRPr>
          </a:p>
          <a:p>
            <a:pPr>
              <a:lnSpc>
                <a:spcPct val="150000"/>
              </a:lnSpc>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2</a:t>
            </a:r>
            <a:r>
              <a:rPr lang="zh-CN" altLang="en-US" sz="1600" dirty="0">
                <a:latin typeface="微软雅黑" panose="020B0503020204020204" charset="-122"/>
                <a:ea typeface="微软雅黑" panose="020B0503020204020204" charset="-122"/>
                <a:sym typeface="+mn-ea"/>
              </a:rPr>
              <a:t>）安全生产责任书</a:t>
            </a:r>
            <a:endParaRPr lang="zh-CN" altLang="en-US" sz="1600" dirty="0">
              <a:latin typeface="微软雅黑" panose="020B0503020204020204" charset="-122"/>
              <a:ea typeface="微软雅黑" panose="020B0503020204020204" charset="-122"/>
            </a:endParaRPr>
          </a:p>
          <a:p>
            <a:pPr>
              <a:lnSpc>
                <a:spcPct val="150000"/>
              </a:lnSpc>
            </a:pPr>
            <a:r>
              <a:rPr lang="en-US" altLang="zh-CN" sz="1600" dirty="0">
                <a:latin typeface="微软雅黑" panose="020B0503020204020204" charset="-122"/>
                <a:ea typeface="微软雅黑" panose="020B0503020204020204" charset="-122"/>
                <a:sym typeface="+mn-ea"/>
              </a:rPr>
              <a:t>      1</a:t>
            </a:r>
            <a:r>
              <a:rPr lang="zh-CN" altLang="en-US" sz="1600" dirty="0">
                <a:latin typeface="微软雅黑" panose="020B0503020204020204" charset="-122"/>
                <a:ea typeface="微软雅黑" panose="020B0503020204020204" charset="-122"/>
                <a:sym typeface="+mn-ea"/>
              </a:rPr>
              <a:t>）逐层分解</a:t>
            </a:r>
            <a:r>
              <a:rPr lang="en-US" altLang="zh-CN" sz="1600" dirty="0">
                <a:latin typeface="微软雅黑" panose="020B0503020204020204" charset="-122"/>
                <a:ea typeface="微软雅黑" panose="020B0503020204020204" charset="-122"/>
                <a:sym typeface="+mn-ea"/>
              </a:rPr>
              <a:t>HSE</a:t>
            </a:r>
            <a:r>
              <a:rPr lang="zh-CN" altLang="en-US" sz="1600" dirty="0">
                <a:latin typeface="微软雅黑" panose="020B0503020204020204" charset="-122"/>
                <a:ea typeface="微软雅黑" panose="020B0503020204020204" charset="-122"/>
                <a:sym typeface="+mn-ea"/>
              </a:rPr>
              <a:t>管理目标，</a:t>
            </a:r>
            <a:r>
              <a:rPr lang="zh-CN" altLang="en-US" sz="1600" dirty="0">
                <a:solidFill>
                  <a:srgbClr val="FF0000"/>
                </a:solidFill>
                <a:latin typeface="微软雅黑" panose="020B0503020204020204" charset="-122"/>
                <a:ea typeface="微软雅黑" panose="020B0503020204020204" charset="-122"/>
                <a:sym typeface="+mn-ea"/>
              </a:rPr>
              <a:t>逐层签订</a:t>
            </a:r>
            <a:r>
              <a:rPr lang="en-US" altLang="zh-CN" sz="1600" dirty="0">
                <a:solidFill>
                  <a:srgbClr val="FF0000"/>
                </a:solidFill>
                <a:latin typeface="微软雅黑" panose="020B0503020204020204" charset="-122"/>
                <a:ea typeface="微软雅黑" panose="020B0503020204020204" charset="-122"/>
                <a:sym typeface="+mn-ea"/>
              </a:rPr>
              <a:t>HSE</a:t>
            </a:r>
            <a:r>
              <a:rPr lang="zh-CN" altLang="en-US" sz="1600" dirty="0">
                <a:solidFill>
                  <a:srgbClr val="FF0000"/>
                </a:solidFill>
                <a:latin typeface="微软雅黑" panose="020B0503020204020204" charset="-122"/>
                <a:ea typeface="微软雅黑" panose="020B0503020204020204" charset="-122"/>
                <a:sym typeface="+mn-ea"/>
              </a:rPr>
              <a:t>管理责任书或承诺书</a:t>
            </a:r>
            <a:r>
              <a:rPr lang="zh-CN" altLang="en-US" sz="1600" dirty="0">
                <a:latin typeface="微软雅黑" panose="020B0503020204020204" charset="-122"/>
                <a:ea typeface="微软雅黑" panose="020B0503020204020204" charset="-122"/>
                <a:sym typeface="+mn-ea"/>
              </a:rPr>
              <a:t>，各层级对上一级负责。</a:t>
            </a:r>
            <a:endParaRPr lang="zh-CN" altLang="en-US" sz="1600" dirty="0">
              <a:latin typeface="微软雅黑" panose="020B0503020204020204" charset="-122"/>
              <a:ea typeface="微软雅黑" panose="020B0503020204020204" charset="-122"/>
            </a:endParaRPr>
          </a:p>
          <a:p>
            <a:pPr>
              <a:lnSpc>
                <a:spcPct val="150000"/>
              </a:lnSpc>
            </a:pPr>
            <a:r>
              <a:rPr lang="en-US" altLang="zh-CN" sz="1600" dirty="0">
                <a:latin typeface="微软雅黑" panose="020B0503020204020204" charset="-122"/>
                <a:ea typeface="微软雅黑" panose="020B0503020204020204" charset="-122"/>
                <a:sym typeface="+mn-ea"/>
              </a:rPr>
              <a:t>      2</a:t>
            </a:r>
            <a:r>
              <a:rPr lang="zh-CN" altLang="en-US" sz="1600" dirty="0">
                <a:latin typeface="微软雅黑" panose="020B0503020204020204" charset="-122"/>
                <a:ea typeface="微软雅黑" panose="020B0503020204020204" charset="-122"/>
                <a:sym typeface="+mn-ea"/>
              </a:rPr>
              <a:t>）</a:t>
            </a:r>
            <a:r>
              <a:rPr lang="zh-CN" altLang="en-US" sz="1600" dirty="0">
                <a:solidFill>
                  <a:srgbClr val="FF0000"/>
                </a:solidFill>
                <a:latin typeface="微软雅黑" panose="020B0503020204020204" charset="-122"/>
                <a:ea typeface="微软雅黑" panose="020B0503020204020204" charset="-122"/>
                <a:sym typeface="+mn-ea"/>
              </a:rPr>
              <a:t>建立健全安全生产责任制</a:t>
            </a:r>
            <a:r>
              <a:rPr lang="zh-CN" altLang="en-US" sz="1600" dirty="0">
                <a:latin typeface="微软雅黑" panose="020B0503020204020204" charset="-122"/>
                <a:ea typeface="微软雅黑" panose="020B0503020204020204" charset="-122"/>
                <a:sym typeface="+mn-ea"/>
              </a:rPr>
              <a:t>，明确各层级员工</a:t>
            </a:r>
            <a:r>
              <a:rPr lang="en-US" altLang="zh-CN" sz="1600" dirty="0">
                <a:latin typeface="微软雅黑" panose="020B0503020204020204" charset="-122"/>
                <a:ea typeface="微软雅黑" panose="020B0503020204020204" charset="-122"/>
                <a:sym typeface="+mn-ea"/>
              </a:rPr>
              <a:t>HSE</a:t>
            </a:r>
            <a:r>
              <a:rPr lang="zh-CN" altLang="en-US" sz="1600" dirty="0">
                <a:latin typeface="微软雅黑" panose="020B0503020204020204" charset="-122"/>
                <a:ea typeface="微软雅黑" panose="020B0503020204020204" charset="-122"/>
                <a:sym typeface="+mn-ea"/>
              </a:rPr>
              <a:t>管理责任、责任范围和考核标准等内容，明确领导</a:t>
            </a:r>
            <a:r>
              <a:rPr lang="en-US" altLang="zh-CN" sz="1600" dirty="0">
                <a:latin typeface="微软雅黑" panose="020B0503020204020204" charset="-122"/>
                <a:ea typeface="微软雅黑" panose="020B0503020204020204" charset="-122"/>
                <a:sym typeface="+mn-ea"/>
              </a:rPr>
              <a:t>(</a:t>
            </a:r>
            <a:r>
              <a:rPr lang="zh-CN" altLang="en-US" sz="1600" dirty="0">
                <a:latin typeface="微软雅黑" panose="020B0503020204020204" charset="-122"/>
                <a:ea typeface="微软雅黑" panose="020B0503020204020204" charset="-122"/>
                <a:sym typeface="+mn-ea"/>
              </a:rPr>
              <a:t>厂长、经理</a:t>
            </a:r>
            <a:r>
              <a:rPr lang="en-US" altLang="zh-CN" sz="1600" dirty="0">
                <a:latin typeface="微软雅黑" panose="020B0503020204020204" charset="-122"/>
                <a:ea typeface="微软雅黑" panose="020B0503020204020204" charset="-122"/>
                <a:sym typeface="+mn-ea"/>
              </a:rPr>
              <a:t>)</a:t>
            </a:r>
            <a:r>
              <a:rPr lang="zh-CN" altLang="en-US" sz="1600" dirty="0">
                <a:latin typeface="微软雅黑" panose="020B0503020204020204" charset="-122"/>
                <a:ea typeface="微软雅黑" panose="020B0503020204020204" charset="-122"/>
                <a:sym typeface="+mn-ea"/>
              </a:rPr>
              <a:t>对本单位安全生产工作负全面责任。</a:t>
            </a:r>
            <a:endParaRPr lang="zh-CN" altLang="en-US" sz="1600" dirty="0">
              <a:latin typeface="微软雅黑" panose="020B0503020204020204" charset="-122"/>
              <a:ea typeface="微软雅黑" panose="020B0503020204020204" charset="-122"/>
            </a:endParaRPr>
          </a:p>
          <a:p>
            <a:pPr>
              <a:lnSpc>
                <a:spcPct val="150000"/>
              </a:lnSpc>
            </a:pPr>
            <a:r>
              <a:rPr lang="en-US" altLang="zh-CN" sz="1600" dirty="0">
                <a:latin typeface="微软雅黑" panose="020B0503020204020204" charset="-122"/>
                <a:ea typeface="微软雅黑" panose="020B0503020204020204" charset="-122"/>
                <a:sym typeface="+mn-ea"/>
              </a:rPr>
              <a:t>      3</a:t>
            </a:r>
            <a:r>
              <a:rPr lang="zh-CN" altLang="en-US" sz="1600" dirty="0">
                <a:latin typeface="微软雅黑" panose="020B0503020204020204" charset="-122"/>
                <a:ea typeface="微软雅黑" panose="020B0503020204020204" charset="-122"/>
                <a:sym typeface="+mn-ea"/>
              </a:rPr>
              <a:t>）</a:t>
            </a:r>
            <a:r>
              <a:rPr lang="zh-CN" altLang="en-US" sz="1600" dirty="0">
                <a:solidFill>
                  <a:srgbClr val="FF0000"/>
                </a:solidFill>
                <a:latin typeface="微软雅黑" panose="020B0503020204020204" charset="-122"/>
                <a:ea typeface="微软雅黑" panose="020B0503020204020204" charset="-122"/>
                <a:sym typeface="+mn-ea"/>
              </a:rPr>
              <a:t>建立组织管理机构及管理流程</a:t>
            </a:r>
            <a:r>
              <a:rPr lang="zh-CN" altLang="en-US" sz="1600" dirty="0">
                <a:latin typeface="微软雅黑" panose="020B0503020204020204" charset="-122"/>
                <a:ea typeface="微软雅黑" panose="020B0503020204020204" charset="-122"/>
                <a:sym typeface="+mn-ea"/>
              </a:rPr>
              <a:t>，满足实现</a:t>
            </a:r>
            <a:r>
              <a:rPr lang="en-US" altLang="zh-CN" sz="1600" dirty="0">
                <a:latin typeface="微软雅黑" panose="020B0503020204020204" charset="-122"/>
                <a:ea typeface="微软雅黑" panose="020B0503020204020204" charset="-122"/>
                <a:sym typeface="+mn-ea"/>
              </a:rPr>
              <a:t>HSE</a:t>
            </a:r>
            <a:r>
              <a:rPr lang="zh-CN" altLang="en-US" sz="1600" dirty="0">
                <a:latin typeface="微软雅黑" panose="020B0503020204020204" charset="-122"/>
                <a:ea typeface="微软雅黑" panose="020B0503020204020204" charset="-122"/>
                <a:sym typeface="+mn-ea"/>
              </a:rPr>
              <a:t>管理目标资源要求。</a:t>
            </a:r>
            <a:endPar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26</a:t>
            </a:fld>
            <a:endParaRPr lang="zh-CN" altLang="en-US" dirty="0"/>
          </a:p>
        </p:txBody>
      </p:sp>
      <p:sp>
        <p:nvSpPr>
          <p:cNvPr id="27650" name="Rectangle 2"/>
          <p:cNvSpPr>
            <a:spLocks noGrp="1" noChangeArrowheads="1"/>
          </p:cNvSpPr>
          <p:nvPr>
            <p:ph type="title" idx="4294967295"/>
          </p:nvPr>
        </p:nvSpPr>
        <p:spPr>
          <a:xfrm>
            <a:off x="447675" y="919639"/>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sym typeface="+mn-ea"/>
              </a:rPr>
              <a:t>第五章  安全目标及制度规程</a:t>
            </a:r>
            <a:endParaRPr lang="zh-CN" altLang="en-US" sz="2400" dirty="0">
              <a:latin typeface="微软雅黑" panose="020B0503020204020204" charset="-122"/>
              <a:ea typeface="微软雅黑" panose="020B0503020204020204" charset="-122"/>
            </a:endParaRPr>
          </a:p>
        </p:txBody>
      </p:sp>
      <p:pic>
        <p:nvPicPr>
          <p:cNvPr id="3074" name="图片 4" descr="业主与项目部.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t="9309" r="1303" b="5681"/>
          <a:stretch>
            <a:fillRect/>
          </a:stretch>
        </p:blipFill>
        <p:spPr bwMode="auto">
          <a:xfrm>
            <a:off x="332861" y="3309202"/>
            <a:ext cx="2443001" cy="34351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5" name="图片 23" descr="项目部与部门.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l="7028" t="8070" r="6804" b="14146"/>
          <a:stretch>
            <a:fillRect/>
          </a:stretch>
        </p:blipFill>
        <p:spPr bwMode="auto">
          <a:xfrm>
            <a:off x="2775863" y="3348179"/>
            <a:ext cx="2653535" cy="3383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6" name="图片 22" descr="E:\HSE工作\2 安全标准化\核电工程创优指导手册编制\第二册 职业健康安全与环境管理(图片)\第10章\图10.3 员工个人承诺书.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5400000">
            <a:off x="5487360" y="3351069"/>
            <a:ext cx="3422346" cy="33386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114300" y="994410"/>
            <a:ext cx="8965565" cy="3830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Bef>
                <a:spcPts val="0"/>
              </a:spcBef>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2.5.2 </a:t>
            </a:r>
            <a:r>
              <a:rPr lang="zh-CN" altLang="en-US" b="1" dirty="0">
                <a:latin typeface="微软雅黑" panose="020B0503020204020204" charset="-122"/>
                <a:ea typeface="微软雅黑" panose="020B0503020204020204" charset="-122"/>
                <a:sym typeface="+mn-ea"/>
              </a:rPr>
              <a:t>安全管理目标及安全生产责任书管理</a:t>
            </a:r>
            <a:endPar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endParaRPr>
          </a:p>
          <a:p>
            <a:pPr>
              <a:lnSpc>
                <a:spcPct val="150000"/>
              </a:lnSpc>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1</a:t>
            </a:r>
            <a:r>
              <a:rPr lang="zh-CN" altLang="en-US" sz="1600" dirty="0">
                <a:latin typeface="微软雅黑" panose="020B0503020204020204" charset="-122"/>
                <a:ea typeface="微软雅黑" panose="020B0503020204020204" charset="-122"/>
                <a:sym typeface="+mn-ea"/>
              </a:rPr>
              <a:t>）安全管理制度的层级</a:t>
            </a:r>
            <a:endParaRPr lang="zh-CN" altLang="en-US" sz="1600" dirty="0">
              <a:latin typeface="微软雅黑" panose="020B0503020204020204" charset="-122"/>
              <a:ea typeface="微软雅黑" panose="020B0503020204020204" charset="-122"/>
            </a:endParaRPr>
          </a:p>
          <a:p>
            <a:pPr>
              <a:lnSpc>
                <a:spcPct val="150000"/>
              </a:lnSpc>
            </a:pPr>
            <a:r>
              <a:rPr lang="zh-CN" altLang="en-US" sz="1600" dirty="0">
                <a:latin typeface="微软雅黑" panose="020B0503020204020204" charset="-122"/>
                <a:ea typeface="微软雅黑" panose="020B0503020204020204" charset="-122"/>
                <a:sym typeface="+mn-ea"/>
              </a:rPr>
              <a:t>     按照职业安全生产规章制度体系建立的</a:t>
            </a:r>
            <a:r>
              <a:rPr lang="zh-CN" altLang="en-US" sz="1600" dirty="0">
                <a:solidFill>
                  <a:srgbClr val="FF0000"/>
                </a:solidFill>
                <a:latin typeface="微软雅黑" panose="020B0503020204020204" charset="-122"/>
                <a:ea typeface="微软雅黑" panose="020B0503020204020204" charset="-122"/>
                <a:sym typeface="+mn-ea"/>
              </a:rPr>
              <a:t>安全生产规则制度</a:t>
            </a:r>
            <a:r>
              <a:rPr lang="zh-CN" altLang="en-US" sz="1600" dirty="0">
                <a:latin typeface="微软雅黑" panose="020B0503020204020204" charset="-122"/>
                <a:ea typeface="微软雅黑" panose="020B0503020204020204" charset="-122"/>
                <a:sym typeface="+mn-ea"/>
              </a:rPr>
              <a:t>应包括：</a:t>
            </a:r>
            <a:r>
              <a:rPr lang="en-US" altLang="zh-CN" sz="1600" dirty="0">
                <a:solidFill>
                  <a:srgbClr val="FF0000"/>
                </a:solidFill>
                <a:latin typeface="微软雅黑" panose="020B0503020204020204" charset="-122"/>
                <a:ea typeface="微软雅黑" panose="020B0503020204020204" charset="-122"/>
                <a:sym typeface="+mn-ea"/>
              </a:rPr>
              <a:t>HSE</a:t>
            </a:r>
            <a:r>
              <a:rPr lang="zh-CN" altLang="en-US" sz="1600" dirty="0">
                <a:solidFill>
                  <a:srgbClr val="FF0000"/>
                </a:solidFill>
                <a:latin typeface="微软雅黑" panose="020B0503020204020204" charset="-122"/>
                <a:ea typeface="微软雅黑" panose="020B0503020204020204" charset="-122"/>
                <a:sym typeface="+mn-ea"/>
              </a:rPr>
              <a:t>管理大纲、</a:t>
            </a:r>
            <a:r>
              <a:rPr lang="en-US" altLang="zh-CN" sz="1600" dirty="0">
                <a:solidFill>
                  <a:srgbClr val="FF0000"/>
                </a:solidFill>
                <a:latin typeface="微软雅黑" panose="020B0503020204020204" charset="-122"/>
                <a:ea typeface="微软雅黑" panose="020B0503020204020204" charset="-122"/>
                <a:sym typeface="+mn-ea"/>
              </a:rPr>
              <a:t>HSE</a:t>
            </a:r>
            <a:r>
              <a:rPr lang="zh-CN" altLang="en-US" sz="1600" dirty="0">
                <a:solidFill>
                  <a:srgbClr val="FF0000"/>
                </a:solidFill>
                <a:latin typeface="微软雅黑" panose="020B0503020204020204" charset="-122"/>
                <a:ea typeface="微软雅黑" panose="020B0503020204020204" charset="-122"/>
                <a:sym typeface="+mn-ea"/>
              </a:rPr>
              <a:t>管理程序、</a:t>
            </a:r>
            <a:r>
              <a:rPr lang="en-US" altLang="zh-CN" sz="1600" dirty="0">
                <a:solidFill>
                  <a:srgbClr val="FF0000"/>
                </a:solidFill>
                <a:latin typeface="微软雅黑" panose="020B0503020204020204" charset="-122"/>
                <a:ea typeface="微软雅黑" panose="020B0503020204020204" charset="-122"/>
                <a:sym typeface="+mn-ea"/>
              </a:rPr>
              <a:t>HSE</a:t>
            </a:r>
            <a:r>
              <a:rPr lang="zh-CN" altLang="en-US" sz="1600" dirty="0">
                <a:solidFill>
                  <a:srgbClr val="FF0000"/>
                </a:solidFill>
                <a:latin typeface="微软雅黑" panose="020B0503020204020204" charset="-122"/>
                <a:ea typeface="微软雅黑" panose="020B0503020204020204" charset="-122"/>
                <a:sym typeface="+mn-ea"/>
              </a:rPr>
              <a:t>管理细则导则。</a:t>
            </a:r>
            <a:endParaRPr lang="zh-CN" altLang="en-US" sz="1600" dirty="0">
              <a:solidFill>
                <a:srgbClr val="FF0000"/>
              </a:solidFill>
              <a:latin typeface="微软雅黑" panose="020B0503020204020204" charset="-122"/>
              <a:ea typeface="微软雅黑" panose="020B0503020204020204" charset="-122"/>
            </a:endParaRPr>
          </a:p>
          <a:p>
            <a:pPr>
              <a:lnSpc>
                <a:spcPct val="150000"/>
              </a:lnSpc>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2</a:t>
            </a:r>
            <a:r>
              <a:rPr lang="zh-CN" altLang="en-US" sz="1600" dirty="0">
                <a:latin typeface="微软雅黑" panose="020B0503020204020204" charset="-122"/>
                <a:ea typeface="微软雅黑" panose="020B0503020204020204" charset="-122"/>
                <a:sym typeface="+mn-ea"/>
              </a:rPr>
              <a:t>）操作规程的管理</a:t>
            </a:r>
            <a:endParaRPr lang="zh-CN" altLang="en-US" sz="1600" dirty="0">
              <a:latin typeface="微软雅黑" panose="020B0503020204020204" charset="-122"/>
              <a:ea typeface="微软雅黑" panose="020B0503020204020204" charset="-122"/>
            </a:endParaRPr>
          </a:p>
          <a:p>
            <a:pPr>
              <a:lnSpc>
                <a:spcPct val="150000"/>
              </a:lnSpc>
            </a:pPr>
            <a:r>
              <a:rPr lang="en-US" altLang="zh-CN" sz="1600" dirty="0">
                <a:latin typeface="微软雅黑" panose="020B0503020204020204" charset="-122"/>
                <a:ea typeface="微软雅黑" panose="020B0503020204020204" charset="-122"/>
                <a:sym typeface="+mn-ea"/>
              </a:rPr>
              <a:t>      1</a:t>
            </a:r>
            <a:r>
              <a:rPr lang="zh-CN" altLang="en-US" sz="1600" dirty="0">
                <a:latin typeface="微软雅黑" panose="020B0503020204020204" charset="-122"/>
                <a:ea typeface="微软雅黑" panose="020B0503020204020204" charset="-122"/>
                <a:sym typeface="+mn-ea"/>
              </a:rPr>
              <a:t>）从业人员参与岗位安全生产和职业卫生操作规程的编制和修订工作，应对操作人员开展操作规程培训，并将</a:t>
            </a:r>
            <a:r>
              <a:rPr lang="zh-CN" altLang="en-US" sz="1600" dirty="0">
                <a:solidFill>
                  <a:srgbClr val="FF0000"/>
                </a:solidFill>
                <a:latin typeface="微软雅黑" panose="020B0503020204020204" charset="-122"/>
                <a:ea typeface="微软雅黑" panose="020B0503020204020204" charset="-122"/>
                <a:sym typeface="+mn-ea"/>
              </a:rPr>
              <a:t>操作规程张贴在相应作业区域</a:t>
            </a:r>
            <a:r>
              <a:rPr lang="zh-CN" altLang="en-US" sz="1600" dirty="0">
                <a:latin typeface="微软雅黑" panose="020B0503020204020204" charset="-122"/>
                <a:ea typeface="微软雅黑" panose="020B0503020204020204" charset="-122"/>
                <a:sym typeface="+mn-ea"/>
              </a:rPr>
              <a:t>。</a:t>
            </a:r>
            <a:endParaRPr lang="zh-CN" altLang="en-US" sz="1600" dirty="0">
              <a:latin typeface="微软雅黑" panose="020B0503020204020204" charset="-122"/>
              <a:ea typeface="微软雅黑" panose="020B0503020204020204" charset="-122"/>
            </a:endParaRPr>
          </a:p>
          <a:p>
            <a:pPr>
              <a:lnSpc>
                <a:spcPct val="150000"/>
              </a:lnSpc>
            </a:pPr>
            <a:r>
              <a:rPr lang="en-US" altLang="zh-CN" sz="1600" dirty="0">
                <a:latin typeface="微软雅黑" panose="020B0503020204020204" charset="-122"/>
                <a:ea typeface="微软雅黑" panose="020B0503020204020204" charset="-122"/>
                <a:sym typeface="+mn-ea"/>
              </a:rPr>
              <a:t>      2</a:t>
            </a:r>
            <a:r>
              <a:rPr lang="zh-CN" altLang="en-US" sz="1600" dirty="0">
                <a:latin typeface="微软雅黑" panose="020B0503020204020204" charset="-122"/>
                <a:ea typeface="微软雅黑" panose="020B0503020204020204" charset="-122"/>
                <a:sym typeface="+mn-ea"/>
              </a:rPr>
              <a:t>）</a:t>
            </a:r>
            <a:r>
              <a:rPr lang="zh-CN" altLang="en-US" sz="1600" dirty="0">
                <a:solidFill>
                  <a:srgbClr val="FF0000"/>
                </a:solidFill>
                <a:latin typeface="微软雅黑" panose="020B0503020204020204" charset="-122"/>
                <a:ea typeface="微软雅黑" panose="020B0503020204020204" charset="-122"/>
                <a:sym typeface="+mn-ea"/>
              </a:rPr>
              <a:t>操作规程的内容</a:t>
            </a:r>
            <a:r>
              <a:rPr lang="zh-CN" altLang="en-US" sz="1600" dirty="0">
                <a:latin typeface="微软雅黑" panose="020B0503020204020204" charset="-122"/>
                <a:ea typeface="微软雅黑" panose="020B0503020204020204" charset="-122"/>
                <a:sym typeface="+mn-ea"/>
              </a:rPr>
              <a:t>一般包括操作前的准备、劳防用品穿戴要求、操作的顺序方式、操作过程中机器设备的状态、操作过程中需要进行的测试和调整、操作人员所处位置和规范姿势、禁止的行为、特殊要求、异常情况处理等。</a:t>
            </a:r>
            <a:endPar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27</a:t>
            </a:fld>
            <a:endParaRPr lang="zh-CN" altLang="en-US" dirty="0"/>
          </a:p>
        </p:txBody>
      </p:sp>
      <p:pic>
        <p:nvPicPr>
          <p:cNvPr id="6"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537" t="3013" r="24708" b="9642"/>
          <a:stretch>
            <a:fillRect/>
          </a:stretch>
        </p:blipFill>
        <p:spPr bwMode="auto">
          <a:xfrm>
            <a:off x="1907704" y="3283972"/>
            <a:ext cx="5184576" cy="313234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
        <p:nvSpPr>
          <p:cNvPr id="7" name="圆角矩形 7"/>
          <p:cNvSpPr/>
          <p:nvPr/>
        </p:nvSpPr>
        <p:spPr>
          <a:xfrm>
            <a:off x="2180496" y="6299057"/>
            <a:ext cx="4791734" cy="441299"/>
          </a:xfrm>
          <a:prstGeom prst="roundRect">
            <a:avLst>
              <a:gd name="adj" fmla="val 46284"/>
            </a:avLst>
          </a:prstGeom>
          <a:solidFill>
            <a:srgbClr val="00B0F0"/>
          </a:solidFill>
        </p:spPr>
        <p:txBody>
          <a:bodyPr wrap="square" tIns="36000" bIns="36000" anchor="ctr" anchorCtr="0">
            <a:noAutofit/>
          </a:bodyPr>
          <a:lstStyle/>
          <a:p>
            <a:pPr algn="ctr">
              <a:lnSpc>
                <a:spcPct val="150000"/>
              </a:lnSpc>
            </a:pPr>
            <a:r>
              <a:rPr lang="zh-CN" altLang="en-US" sz="1400" dirty="0">
                <a:solidFill>
                  <a:schemeClr val="bg1"/>
                </a:solidFill>
                <a:latin typeface="微软雅黑" panose="020B0503020204020204" charset="-122"/>
                <a:ea typeface="微软雅黑" panose="020B0503020204020204" charset="-122"/>
              </a:rPr>
              <a:t>安全管理制度的层级</a:t>
            </a: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ṧḷiḍe"/>
          <p:cNvSpPr/>
          <p:nvPr/>
        </p:nvSpPr>
        <p:spPr bwMode="auto">
          <a:xfrm>
            <a:off x="323215" y="766445"/>
            <a:ext cx="8712835" cy="4853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lgn="just" fontAlgn="auto">
              <a:lnSpc>
                <a:spcPct val="150000"/>
              </a:lnSpc>
              <a:spcBef>
                <a:spcPts val="0"/>
              </a:spcBef>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2.5.2 </a:t>
            </a:r>
            <a:r>
              <a:rPr lang="zh-CN" altLang="en-US" b="1" dirty="0">
                <a:latin typeface="微软雅黑" panose="020B0503020204020204" charset="-122"/>
                <a:ea typeface="微软雅黑" panose="020B0503020204020204" charset="-122"/>
                <a:sym typeface="+mn-ea"/>
              </a:rPr>
              <a:t>安全管理目标及安全生产责任书管理</a:t>
            </a:r>
            <a:endParaRPr lang="zh-CN" altLang="en-US" sz="1600" dirty="0">
              <a:latin typeface="微软雅黑" panose="020B0503020204020204" charset="-122"/>
              <a:ea typeface="微软雅黑" panose="020B0503020204020204" charset="-122"/>
            </a:endParaRPr>
          </a:p>
          <a:p>
            <a:pPr>
              <a:lnSpc>
                <a:spcPct val="150000"/>
              </a:lnSpc>
            </a:pPr>
            <a:r>
              <a:rPr lang="zh-CN" altLang="en-US" sz="1600" dirty="0">
                <a:latin typeface="微软雅黑" panose="020B0503020204020204" charset="-122"/>
                <a:ea typeface="微软雅黑" panose="020B0503020204020204" charset="-122"/>
              </a:rPr>
              <a:t>（</a:t>
            </a:r>
            <a:r>
              <a:rPr lang="en-US" altLang="zh-CN" sz="1600" dirty="0">
                <a:latin typeface="微软雅黑" panose="020B0503020204020204" charset="-122"/>
                <a:ea typeface="微软雅黑" panose="020B0503020204020204" charset="-122"/>
              </a:rPr>
              <a:t>3</a:t>
            </a:r>
            <a:r>
              <a:rPr lang="zh-CN" altLang="en-US" sz="1600" dirty="0">
                <a:latin typeface="微软雅黑" panose="020B0503020204020204" charset="-122"/>
                <a:ea typeface="微软雅黑" panose="020B0503020204020204" charset="-122"/>
              </a:rPr>
              <a:t>）</a:t>
            </a:r>
            <a:r>
              <a:rPr lang="zh-CN" altLang="en-US" sz="1600" dirty="0">
                <a:solidFill>
                  <a:srgbClr val="FF0000"/>
                </a:solidFill>
                <a:latin typeface="微软雅黑" panose="020B0503020204020204" charset="-122"/>
                <a:ea typeface="微软雅黑" panose="020B0503020204020204" charset="-122"/>
              </a:rPr>
              <a:t>安全管理制度内容</a:t>
            </a:r>
            <a:r>
              <a:rPr lang="zh-CN" altLang="en-US" sz="1600" dirty="0">
                <a:latin typeface="微软雅黑" panose="020B0503020204020204" charset="-122"/>
                <a:ea typeface="微软雅黑" panose="020B0503020204020204" charset="-122"/>
              </a:rPr>
              <a:t>参考如下</a:t>
            </a:r>
            <a:r>
              <a:rPr lang="en-US" altLang="zh-CN" sz="1600" dirty="0">
                <a:latin typeface="微软雅黑" panose="020B0503020204020204" charset="-122"/>
                <a:ea typeface="微软雅黑" panose="020B0503020204020204" charset="-122"/>
              </a:rPr>
              <a:t>:</a:t>
            </a:r>
            <a:endParaRPr lang="zh-CN" altLang="en-US" sz="1600" dirty="0">
              <a:latin typeface="微软雅黑" panose="020B0503020204020204" charset="-122"/>
              <a:ea typeface="微软雅黑" panose="020B0503020204020204" charset="-122"/>
            </a:endParaRPr>
          </a:p>
          <a:p>
            <a:pPr>
              <a:lnSpc>
                <a:spcPct val="150000"/>
              </a:lnSpc>
            </a:pPr>
            <a:r>
              <a:rPr lang="en-US" altLang="zh-CN" sz="1600" dirty="0">
                <a:latin typeface="微软雅黑" panose="020B0503020204020204" charset="-122"/>
                <a:ea typeface="微软雅黑" panose="020B0503020204020204" charset="-122"/>
              </a:rPr>
              <a:t>1)</a:t>
            </a:r>
            <a:r>
              <a:rPr lang="zh-CN" altLang="en-US" sz="1600" dirty="0">
                <a:latin typeface="微软雅黑" panose="020B0503020204020204" charset="-122"/>
                <a:ea typeface="微软雅黑" panose="020B0503020204020204" charset="-122"/>
              </a:rPr>
              <a:t>安全生产责任制；</a:t>
            </a:r>
          </a:p>
          <a:p>
            <a:pPr>
              <a:lnSpc>
                <a:spcPct val="150000"/>
              </a:lnSpc>
            </a:pPr>
            <a:r>
              <a:rPr lang="en-US" altLang="zh-CN" sz="1600" dirty="0">
                <a:latin typeface="微软雅黑" panose="020B0503020204020204" charset="-122"/>
                <a:ea typeface="微软雅黑" panose="020B0503020204020204" charset="-122"/>
              </a:rPr>
              <a:t>2)</a:t>
            </a:r>
            <a:r>
              <a:rPr lang="zh-CN" altLang="en-US" sz="1600" dirty="0">
                <a:latin typeface="微软雅黑" panose="020B0503020204020204" charset="-122"/>
                <a:ea typeface="微软雅黑" panose="020B0503020204020204" charset="-122"/>
              </a:rPr>
              <a:t>目标管理；</a:t>
            </a:r>
          </a:p>
          <a:p>
            <a:pPr>
              <a:lnSpc>
                <a:spcPct val="150000"/>
              </a:lnSpc>
            </a:pPr>
            <a:r>
              <a:rPr lang="en-US" altLang="zh-CN" sz="1600" dirty="0">
                <a:latin typeface="微软雅黑" panose="020B0503020204020204" charset="-122"/>
                <a:ea typeface="微软雅黑" panose="020B0503020204020204" charset="-122"/>
              </a:rPr>
              <a:t>3)</a:t>
            </a:r>
            <a:r>
              <a:rPr lang="zh-CN" altLang="en-US" sz="1600" dirty="0">
                <a:latin typeface="微软雅黑" panose="020B0503020204020204" charset="-122"/>
                <a:ea typeface="微软雅黑" panose="020B0503020204020204" charset="-122"/>
              </a:rPr>
              <a:t>安全生产承诺；</a:t>
            </a:r>
          </a:p>
          <a:p>
            <a:pPr>
              <a:lnSpc>
                <a:spcPct val="150000"/>
              </a:lnSpc>
            </a:pPr>
            <a:r>
              <a:rPr lang="en-US" altLang="zh-CN" sz="1600" dirty="0">
                <a:latin typeface="微软雅黑" panose="020B0503020204020204" charset="-122"/>
                <a:ea typeface="微软雅黑" panose="020B0503020204020204" charset="-122"/>
              </a:rPr>
              <a:t>4)</a:t>
            </a:r>
            <a:r>
              <a:rPr lang="zh-CN" altLang="en-US" sz="1600" dirty="0">
                <a:latin typeface="微软雅黑" panose="020B0503020204020204" charset="-122"/>
                <a:ea typeface="微软雅黑" panose="020B0503020204020204" charset="-122"/>
              </a:rPr>
              <a:t>安全生产投人；</a:t>
            </a:r>
          </a:p>
          <a:p>
            <a:pPr>
              <a:lnSpc>
                <a:spcPct val="150000"/>
              </a:lnSpc>
            </a:pPr>
            <a:r>
              <a:rPr lang="en-US" altLang="zh-CN" sz="1600" dirty="0">
                <a:latin typeface="微软雅黑" panose="020B0503020204020204" charset="-122"/>
                <a:ea typeface="微软雅黑" panose="020B0503020204020204" charset="-122"/>
              </a:rPr>
              <a:t>5)</a:t>
            </a:r>
            <a:r>
              <a:rPr lang="zh-CN" altLang="en-US" sz="1600" dirty="0">
                <a:latin typeface="微软雅黑" panose="020B0503020204020204" charset="-122"/>
                <a:ea typeface="微软雅黑" panose="020B0503020204020204" charset="-122"/>
              </a:rPr>
              <a:t>安全生产信息化；</a:t>
            </a:r>
          </a:p>
          <a:p>
            <a:pPr>
              <a:lnSpc>
                <a:spcPct val="150000"/>
              </a:lnSpc>
            </a:pPr>
            <a:r>
              <a:rPr lang="en-US" altLang="zh-CN" sz="1600" dirty="0">
                <a:latin typeface="微软雅黑" panose="020B0503020204020204" charset="-122"/>
                <a:ea typeface="微软雅黑" panose="020B0503020204020204" charset="-122"/>
              </a:rPr>
              <a:t>6)</a:t>
            </a:r>
            <a:r>
              <a:rPr lang="zh-CN" altLang="en-US" sz="1600" dirty="0">
                <a:latin typeface="微软雅黑" panose="020B0503020204020204" charset="-122"/>
                <a:ea typeface="微软雅黑" panose="020B0503020204020204" charset="-122"/>
              </a:rPr>
              <a:t>四新</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新技术、新材料、新工艺、新设备设施</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管理；</a:t>
            </a:r>
          </a:p>
          <a:p>
            <a:pPr>
              <a:lnSpc>
                <a:spcPct val="150000"/>
              </a:lnSpc>
            </a:pPr>
            <a:r>
              <a:rPr lang="en-US" altLang="zh-CN" sz="1600" dirty="0">
                <a:latin typeface="微软雅黑" panose="020B0503020204020204" charset="-122"/>
                <a:ea typeface="微软雅黑" panose="020B0503020204020204" charset="-122"/>
              </a:rPr>
              <a:t>7)</a:t>
            </a:r>
            <a:r>
              <a:rPr lang="zh-CN" altLang="en-US" sz="1600" dirty="0">
                <a:latin typeface="微软雅黑" panose="020B0503020204020204" charset="-122"/>
                <a:ea typeface="微软雅黑" panose="020B0503020204020204" charset="-122"/>
              </a:rPr>
              <a:t>文件、记录和档案管理；</a:t>
            </a:r>
          </a:p>
          <a:p>
            <a:pPr>
              <a:lnSpc>
                <a:spcPct val="150000"/>
              </a:lnSpc>
            </a:pPr>
            <a:r>
              <a:rPr lang="en-US" altLang="zh-CN" sz="1600" dirty="0">
                <a:latin typeface="微软雅黑" panose="020B0503020204020204" charset="-122"/>
                <a:ea typeface="微软雅黑" panose="020B0503020204020204" charset="-122"/>
              </a:rPr>
              <a:t>8)</a:t>
            </a:r>
            <a:r>
              <a:rPr lang="zh-CN" altLang="en-US" sz="1600" dirty="0">
                <a:latin typeface="微软雅黑" panose="020B0503020204020204" charset="-122"/>
                <a:ea typeface="微软雅黑" panose="020B0503020204020204" charset="-122"/>
              </a:rPr>
              <a:t>安全风险管理、隐患排査治理；</a:t>
            </a:r>
          </a:p>
          <a:p>
            <a:pPr>
              <a:lnSpc>
                <a:spcPct val="150000"/>
              </a:lnSpc>
            </a:pPr>
            <a:r>
              <a:rPr lang="en-US" altLang="zh-CN" sz="1600" dirty="0">
                <a:latin typeface="微软雅黑" panose="020B0503020204020204" charset="-122"/>
                <a:ea typeface="微软雅黑" panose="020B0503020204020204" charset="-122"/>
              </a:rPr>
              <a:t>9)</a:t>
            </a:r>
            <a:r>
              <a:rPr lang="zh-CN" altLang="en-US" sz="1600" dirty="0">
                <a:latin typeface="微软雅黑" panose="020B0503020204020204" charset="-122"/>
                <a:ea typeface="微软雅黑" panose="020B0503020204020204" charset="-122"/>
              </a:rPr>
              <a:t>职业病危害防治；</a:t>
            </a:r>
          </a:p>
          <a:p>
            <a:pPr>
              <a:lnSpc>
                <a:spcPct val="150000"/>
              </a:lnSpc>
            </a:pPr>
            <a:r>
              <a:rPr lang="en-US" altLang="zh-CN" sz="1600" dirty="0">
                <a:latin typeface="微软雅黑" panose="020B0503020204020204" charset="-122"/>
                <a:ea typeface="微软雅黑" panose="020B0503020204020204" charset="-122"/>
              </a:rPr>
              <a:t>10)</a:t>
            </a:r>
            <a:r>
              <a:rPr lang="zh-CN" altLang="en-US" sz="1600" dirty="0">
                <a:latin typeface="微软雅黑" panose="020B0503020204020204" charset="-122"/>
                <a:ea typeface="微软雅黑" panose="020B0503020204020204" charset="-122"/>
              </a:rPr>
              <a:t>教育培训；</a:t>
            </a:r>
          </a:p>
          <a:p>
            <a:pPr>
              <a:lnSpc>
                <a:spcPct val="150000"/>
              </a:lnSpc>
            </a:pPr>
            <a:r>
              <a:rPr lang="en-US" altLang="zh-CN" sz="1600" dirty="0">
                <a:latin typeface="微软雅黑" panose="020B0503020204020204" charset="-122"/>
                <a:ea typeface="微软雅黑" panose="020B0503020204020204" charset="-122"/>
              </a:rPr>
              <a:t>11)</a:t>
            </a:r>
            <a:r>
              <a:rPr lang="zh-CN" altLang="en-US" sz="1600" dirty="0">
                <a:latin typeface="微软雅黑" panose="020B0503020204020204" charset="-122"/>
                <a:ea typeface="微软雅黑" panose="020B0503020204020204" charset="-122"/>
              </a:rPr>
              <a:t>班组安全活动；</a:t>
            </a:r>
          </a:p>
          <a:p>
            <a:pPr>
              <a:lnSpc>
                <a:spcPct val="150000"/>
              </a:lnSpc>
            </a:pPr>
            <a:r>
              <a:rPr lang="en-US" altLang="zh-CN" sz="1600" dirty="0">
                <a:latin typeface="微软雅黑" panose="020B0503020204020204" charset="-122"/>
                <a:ea typeface="微软雅黑" panose="020B0503020204020204" charset="-122"/>
              </a:rPr>
              <a:t>12)</a:t>
            </a:r>
            <a:r>
              <a:rPr lang="zh-CN" altLang="en-US" sz="1600" dirty="0">
                <a:latin typeface="微软雅黑" panose="020B0503020204020204" charset="-122"/>
                <a:ea typeface="微软雅黑" panose="020B0503020204020204" charset="-122"/>
              </a:rPr>
              <a:t>特种作业人员管理；</a:t>
            </a:r>
          </a:p>
          <a:p>
            <a:pPr>
              <a:lnSpc>
                <a:spcPct val="150000"/>
              </a:lnSpc>
            </a:pPr>
            <a:r>
              <a:rPr lang="en-US" altLang="zh-CN" sz="1600" dirty="0">
                <a:latin typeface="微软雅黑" panose="020B0503020204020204" charset="-122"/>
                <a:ea typeface="微软雅黑" panose="020B0503020204020204" charset="-122"/>
              </a:rPr>
              <a:t>13)</a:t>
            </a:r>
            <a:r>
              <a:rPr lang="zh-CN" altLang="en-US" sz="1600" dirty="0">
                <a:latin typeface="微软雅黑" panose="020B0503020204020204" charset="-122"/>
                <a:ea typeface="微软雅黑" panose="020B0503020204020204" charset="-122"/>
              </a:rPr>
              <a:t>建设项目安全设施、职业病防护设施“三同时”管理；</a:t>
            </a:r>
          </a:p>
        </p:txBody>
      </p:sp>
      <p:sp>
        <p:nvSpPr>
          <p:cNvPr id="21507" name="Rectangle 3"/>
          <p:cNvSpPr>
            <a:spLocks noChangeArrowheads="1"/>
          </p:cNvSpPr>
          <p:nvPr/>
        </p:nvSpPr>
        <p:spPr bwMode="auto">
          <a:xfrm>
            <a:off x="1" y="901184"/>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2" name="矩形 1"/>
          <p:cNvSpPr/>
          <p:nvPr/>
        </p:nvSpPr>
        <p:spPr>
          <a:xfrm>
            <a:off x="5676285" y="1556792"/>
            <a:ext cx="3432219" cy="5219506"/>
          </a:xfrm>
          <a:prstGeom prst="rect">
            <a:avLst/>
          </a:prstGeom>
        </p:spPr>
        <p:txBody>
          <a:bodyPr wrap="square">
            <a:spAutoFit/>
          </a:bodyPr>
          <a:lstStyle/>
          <a:p>
            <a:pPr>
              <a:lnSpc>
                <a:spcPct val="150000"/>
              </a:lnSpc>
            </a:pPr>
            <a:r>
              <a:rPr lang="en-US" altLang="zh-CN" sz="1600" dirty="0">
                <a:latin typeface="微软雅黑" panose="020B0503020204020204" charset="-122"/>
                <a:ea typeface="微软雅黑" panose="020B0503020204020204" charset="-122"/>
              </a:rPr>
              <a:t>14)</a:t>
            </a:r>
            <a:r>
              <a:rPr lang="zh-CN" altLang="en-US" sz="1600" dirty="0">
                <a:latin typeface="微软雅黑" panose="020B0503020204020204" charset="-122"/>
                <a:ea typeface="微软雅黑" panose="020B0503020204020204" charset="-122"/>
              </a:rPr>
              <a:t>设备设施管理；</a:t>
            </a:r>
          </a:p>
          <a:p>
            <a:pPr>
              <a:lnSpc>
                <a:spcPct val="150000"/>
              </a:lnSpc>
            </a:pPr>
            <a:r>
              <a:rPr lang="en-US" altLang="zh-CN" sz="1600" dirty="0">
                <a:latin typeface="微软雅黑" panose="020B0503020204020204" charset="-122"/>
                <a:ea typeface="微软雅黑" panose="020B0503020204020204" charset="-122"/>
              </a:rPr>
              <a:t>15)</a:t>
            </a:r>
            <a:r>
              <a:rPr lang="zh-CN" altLang="en-US" sz="1600" dirty="0">
                <a:latin typeface="微软雅黑" panose="020B0503020204020204" charset="-122"/>
                <a:ea typeface="微软雅黑" panose="020B0503020204020204" charset="-122"/>
              </a:rPr>
              <a:t>施工和检维修安全管理；</a:t>
            </a:r>
          </a:p>
          <a:p>
            <a:pPr>
              <a:lnSpc>
                <a:spcPct val="150000"/>
              </a:lnSpc>
            </a:pPr>
            <a:r>
              <a:rPr lang="en-US" altLang="zh-CN" sz="1600" dirty="0">
                <a:latin typeface="微软雅黑" panose="020B0503020204020204" charset="-122"/>
                <a:ea typeface="微软雅黑" panose="020B0503020204020204" charset="-122"/>
              </a:rPr>
              <a:t>16)</a:t>
            </a:r>
            <a:r>
              <a:rPr lang="zh-CN" altLang="en-US" sz="1600" dirty="0">
                <a:latin typeface="微软雅黑" panose="020B0503020204020204" charset="-122"/>
                <a:ea typeface="微软雅黑" panose="020B0503020204020204" charset="-122"/>
              </a:rPr>
              <a:t>危险物品管理；</a:t>
            </a:r>
          </a:p>
          <a:p>
            <a:pPr>
              <a:lnSpc>
                <a:spcPct val="150000"/>
              </a:lnSpc>
            </a:pPr>
            <a:r>
              <a:rPr lang="en-US" altLang="zh-CN" sz="1600" dirty="0">
                <a:latin typeface="微软雅黑" panose="020B0503020204020204" charset="-122"/>
                <a:ea typeface="微软雅黑" panose="020B0503020204020204" charset="-122"/>
              </a:rPr>
              <a:t>17)</a:t>
            </a:r>
            <a:r>
              <a:rPr lang="zh-CN" altLang="en-US" sz="1600" dirty="0">
                <a:latin typeface="微软雅黑" panose="020B0503020204020204" charset="-122"/>
                <a:ea typeface="微软雅黑" panose="020B0503020204020204" charset="-122"/>
              </a:rPr>
              <a:t>危险作业安全管理；</a:t>
            </a:r>
          </a:p>
          <a:p>
            <a:pPr>
              <a:lnSpc>
                <a:spcPct val="150000"/>
              </a:lnSpc>
            </a:pPr>
            <a:r>
              <a:rPr lang="en-US" altLang="zh-CN" sz="1600" dirty="0">
                <a:latin typeface="微软雅黑" panose="020B0503020204020204" charset="-122"/>
                <a:ea typeface="微软雅黑" panose="020B0503020204020204" charset="-122"/>
              </a:rPr>
              <a:t>18)</a:t>
            </a:r>
            <a:r>
              <a:rPr lang="zh-CN" altLang="en-US" sz="1600" dirty="0">
                <a:latin typeface="微软雅黑" panose="020B0503020204020204" charset="-122"/>
                <a:ea typeface="微软雅黑" panose="020B0503020204020204" charset="-122"/>
              </a:rPr>
              <a:t>安全警示标志管理；</a:t>
            </a:r>
          </a:p>
          <a:p>
            <a:pPr>
              <a:lnSpc>
                <a:spcPct val="150000"/>
              </a:lnSpc>
            </a:pPr>
            <a:r>
              <a:rPr lang="en-US" altLang="zh-CN" sz="1600" dirty="0">
                <a:latin typeface="微软雅黑" panose="020B0503020204020204" charset="-122"/>
                <a:ea typeface="微软雅黑" panose="020B0503020204020204" charset="-122"/>
              </a:rPr>
              <a:t>19)</a:t>
            </a:r>
            <a:r>
              <a:rPr lang="zh-CN" altLang="en-US" sz="1600" dirty="0">
                <a:latin typeface="微软雅黑" panose="020B0503020204020204" charset="-122"/>
                <a:ea typeface="微软雅黑" panose="020B0503020204020204" charset="-122"/>
              </a:rPr>
              <a:t>安全预测预警；</a:t>
            </a:r>
          </a:p>
          <a:p>
            <a:pPr>
              <a:lnSpc>
                <a:spcPct val="150000"/>
              </a:lnSpc>
            </a:pPr>
            <a:r>
              <a:rPr lang="en-US" altLang="zh-CN" sz="1600" dirty="0">
                <a:latin typeface="微软雅黑" panose="020B0503020204020204" charset="-122"/>
                <a:ea typeface="微软雅黑" panose="020B0503020204020204" charset="-122"/>
              </a:rPr>
              <a:t>20)</a:t>
            </a:r>
            <a:r>
              <a:rPr lang="zh-CN" altLang="en-US" sz="1600" dirty="0">
                <a:latin typeface="微软雅黑" panose="020B0503020204020204" charset="-122"/>
                <a:ea typeface="微软雅黑" panose="020B0503020204020204" charset="-122"/>
              </a:rPr>
              <a:t>安全生产奖惩管理；</a:t>
            </a:r>
          </a:p>
          <a:p>
            <a:pPr>
              <a:lnSpc>
                <a:spcPct val="150000"/>
              </a:lnSpc>
            </a:pPr>
            <a:r>
              <a:rPr lang="en-US" altLang="zh-CN" sz="1600" dirty="0">
                <a:latin typeface="微软雅黑" panose="020B0503020204020204" charset="-122"/>
                <a:ea typeface="微软雅黑" panose="020B0503020204020204" charset="-122"/>
              </a:rPr>
              <a:t>21)</a:t>
            </a:r>
            <a:r>
              <a:rPr lang="zh-CN" altLang="en-US" sz="1600" dirty="0">
                <a:latin typeface="微软雅黑" panose="020B0503020204020204" charset="-122"/>
                <a:ea typeface="微软雅黑" panose="020B0503020204020204" charset="-122"/>
              </a:rPr>
              <a:t>相关方安全管理；</a:t>
            </a:r>
          </a:p>
          <a:p>
            <a:pPr>
              <a:lnSpc>
                <a:spcPct val="150000"/>
              </a:lnSpc>
            </a:pPr>
            <a:r>
              <a:rPr lang="en-US" altLang="zh-CN" sz="1600" dirty="0">
                <a:latin typeface="微软雅黑" panose="020B0503020204020204" charset="-122"/>
                <a:ea typeface="微软雅黑" panose="020B0503020204020204" charset="-122"/>
              </a:rPr>
              <a:t>22)</a:t>
            </a:r>
            <a:r>
              <a:rPr lang="zh-CN" altLang="en-US" sz="1600" dirty="0">
                <a:latin typeface="微软雅黑" panose="020B0503020204020204" charset="-122"/>
                <a:ea typeface="微软雅黑" panose="020B0503020204020204" charset="-122"/>
              </a:rPr>
              <a:t>变更管理；</a:t>
            </a:r>
          </a:p>
          <a:p>
            <a:pPr>
              <a:lnSpc>
                <a:spcPct val="150000"/>
              </a:lnSpc>
            </a:pPr>
            <a:r>
              <a:rPr lang="en-US" altLang="zh-CN" sz="1600" dirty="0">
                <a:latin typeface="微软雅黑" panose="020B0503020204020204" charset="-122"/>
                <a:ea typeface="微软雅黑" panose="020B0503020204020204" charset="-122"/>
              </a:rPr>
              <a:t>23)</a:t>
            </a:r>
            <a:r>
              <a:rPr lang="zh-CN" altLang="en-US" sz="1600" dirty="0">
                <a:latin typeface="微软雅黑" panose="020B0503020204020204" charset="-122"/>
                <a:ea typeface="微软雅黑" panose="020B0503020204020204" charset="-122"/>
              </a:rPr>
              <a:t>个体防护用品管理；</a:t>
            </a:r>
          </a:p>
          <a:p>
            <a:pPr>
              <a:lnSpc>
                <a:spcPct val="150000"/>
              </a:lnSpc>
            </a:pPr>
            <a:r>
              <a:rPr lang="en-US" altLang="zh-CN" sz="1600" dirty="0">
                <a:latin typeface="微软雅黑" panose="020B0503020204020204" charset="-122"/>
                <a:ea typeface="微软雅黑" panose="020B0503020204020204" charset="-122"/>
              </a:rPr>
              <a:t>24)</a:t>
            </a:r>
            <a:r>
              <a:rPr lang="zh-CN" altLang="en-US" sz="1600" dirty="0">
                <a:latin typeface="微软雅黑" panose="020B0503020204020204" charset="-122"/>
                <a:ea typeface="微软雅黑" panose="020B0503020204020204" charset="-122"/>
              </a:rPr>
              <a:t>应急管理；</a:t>
            </a:r>
          </a:p>
          <a:p>
            <a:pPr>
              <a:lnSpc>
                <a:spcPct val="150000"/>
              </a:lnSpc>
            </a:pPr>
            <a:r>
              <a:rPr lang="en-US" altLang="zh-CN" sz="1600" dirty="0">
                <a:latin typeface="微软雅黑" panose="020B0503020204020204" charset="-122"/>
                <a:ea typeface="微软雅黑" panose="020B0503020204020204" charset="-122"/>
              </a:rPr>
              <a:t>25)</a:t>
            </a:r>
            <a:r>
              <a:rPr lang="zh-CN" altLang="en-US" sz="1600" dirty="0">
                <a:latin typeface="微软雅黑" panose="020B0503020204020204" charset="-122"/>
                <a:ea typeface="微软雅黑" panose="020B0503020204020204" charset="-122"/>
              </a:rPr>
              <a:t>事故管理；</a:t>
            </a:r>
          </a:p>
          <a:p>
            <a:pPr>
              <a:lnSpc>
                <a:spcPct val="150000"/>
              </a:lnSpc>
            </a:pPr>
            <a:r>
              <a:rPr lang="en-US" altLang="zh-CN" sz="1600" dirty="0">
                <a:latin typeface="微软雅黑" panose="020B0503020204020204" charset="-122"/>
                <a:ea typeface="微软雅黑" panose="020B0503020204020204" charset="-122"/>
              </a:rPr>
              <a:t>26)</a:t>
            </a:r>
            <a:r>
              <a:rPr lang="zh-CN" altLang="en-US" sz="1600" dirty="0">
                <a:latin typeface="微软雅黑" panose="020B0503020204020204" charset="-122"/>
                <a:ea typeface="微软雅黑" panose="020B0503020204020204" charset="-122"/>
              </a:rPr>
              <a:t>安全生产报告；</a:t>
            </a:r>
          </a:p>
          <a:p>
            <a:pPr>
              <a:lnSpc>
                <a:spcPct val="150000"/>
              </a:lnSpc>
            </a:pPr>
            <a:r>
              <a:rPr lang="en-US" altLang="zh-CN" sz="1600" dirty="0">
                <a:latin typeface="微软雅黑" panose="020B0503020204020204" charset="-122"/>
                <a:ea typeface="微软雅黑" panose="020B0503020204020204" charset="-122"/>
              </a:rPr>
              <a:t>27)</a:t>
            </a:r>
            <a:r>
              <a:rPr lang="zh-CN" altLang="en-US" sz="1600" dirty="0">
                <a:latin typeface="微软雅黑" panose="020B0503020204020204" charset="-122"/>
                <a:ea typeface="微软雅黑" panose="020B0503020204020204" charset="-122"/>
              </a:rPr>
              <a:t>绩效评定管理。</a:t>
            </a: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28</a:t>
            </a:fld>
            <a:endParaRPr lang="zh-CN" altLang="en-US" dirty="0"/>
          </a:p>
        </p:txBody>
      </p:sp>
    </p:spTree>
  </p:cSld>
  <p:clrMapOvr>
    <a:masterClrMapping/>
  </p:clrMapOvr>
  <p:transition>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114300" y="1353185"/>
            <a:ext cx="8965565" cy="19837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Bef>
                <a:spcPts val="0"/>
              </a:spcBef>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2.6.1 </a:t>
            </a:r>
            <a:r>
              <a:rPr lang="zh-CN" altLang="en-US" b="1" dirty="0">
                <a:latin typeface="微软雅黑" panose="020B0503020204020204" charset="-122"/>
                <a:ea typeface="微软雅黑" panose="020B0503020204020204" charset="-122"/>
                <a:sym typeface="+mn-ea"/>
              </a:rPr>
              <a:t>安全风险管控和隐患排查治理</a:t>
            </a:r>
            <a:endPar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endParaRPr>
          </a:p>
          <a:p>
            <a:pPr algn="just">
              <a:lnSpc>
                <a:spcPct val="150000"/>
              </a:lnSpc>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1</a:t>
            </a:r>
            <a:r>
              <a:rPr lang="zh-CN" altLang="en-US" sz="1600" dirty="0">
                <a:latin typeface="微软雅黑" panose="020B0503020204020204" charset="-122"/>
                <a:ea typeface="微软雅黑" panose="020B0503020204020204" charset="-122"/>
                <a:sym typeface="+mn-ea"/>
              </a:rPr>
              <a:t>）建立</a:t>
            </a:r>
            <a:r>
              <a:rPr lang="en-US" altLang="zh-CN" sz="1600" dirty="0">
                <a:latin typeface="微软雅黑" panose="020B0503020204020204" charset="-122"/>
                <a:ea typeface="微软雅黑" panose="020B0503020204020204" charset="-122"/>
                <a:sym typeface="+mn-ea"/>
              </a:rPr>
              <a:t>HSE</a:t>
            </a:r>
            <a:r>
              <a:rPr lang="zh-CN" altLang="en-US" sz="1600" dirty="0">
                <a:solidFill>
                  <a:srgbClr val="FF0000"/>
                </a:solidFill>
                <a:latin typeface="微软雅黑" panose="020B0503020204020204" charset="-122"/>
                <a:ea typeface="微软雅黑" panose="020B0503020204020204" charset="-122"/>
                <a:sym typeface="+mn-ea"/>
              </a:rPr>
              <a:t>风险评价分级管理</a:t>
            </a:r>
            <a:r>
              <a:rPr lang="zh-CN" altLang="en-US" sz="1600" dirty="0">
                <a:latin typeface="微软雅黑" panose="020B0503020204020204" charset="-122"/>
                <a:ea typeface="微软雅黑" panose="020B0503020204020204" charset="-122"/>
                <a:sym typeface="+mn-ea"/>
              </a:rPr>
              <a:t>制度；</a:t>
            </a:r>
            <a:r>
              <a:rPr lang="en-US" altLang="zh-CN" sz="1600" dirty="0">
                <a:latin typeface="微软雅黑" panose="020B0503020204020204" charset="-122"/>
                <a:ea typeface="微软雅黑" panose="020B0503020204020204" charset="-122"/>
                <a:sym typeface="+mn-ea"/>
              </a:rPr>
              <a:t>2</a:t>
            </a:r>
            <a:r>
              <a:rPr lang="zh-CN" altLang="en-US" sz="1600" dirty="0">
                <a:latin typeface="微软雅黑" panose="020B0503020204020204" charset="-122"/>
                <a:ea typeface="微软雅黑" panose="020B0503020204020204" charset="-122"/>
                <a:sym typeface="+mn-ea"/>
              </a:rPr>
              <a:t>）建立健全</a:t>
            </a:r>
            <a:r>
              <a:rPr lang="zh-CN" altLang="en-US" sz="1600" dirty="0">
                <a:solidFill>
                  <a:srgbClr val="FF0000"/>
                </a:solidFill>
                <a:latin typeface="微软雅黑" panose="020B0503020204020204" charset="-122"/>
                <a:ea typeface="微软雅黑" panose="020B0503020204020204" charset="-122"/>
                <a:sym typeface="+mn-ea"/>
              </a:rPr>
              <a:t>事故隐患排查治理和建档监控</a:t>
            </a:r>
            <a:r>
              <a:rPr lang="zh-CN" altLang="en-US" sz="1600" dirty="0">
                <a:latin typeface="微软雅黑" panose="020B0503020204020204" charset="-122"/>
                <a:ea typeface="微软雅黑" panose="020B0503020204020204" charset="-122"/>
                <a:sym typeface="+mn-ea"/>
              </a:rPr>
              <a:t>等制度；</a:t>
            </a:r>
            <a:endParaRPr lang="en-US" altLang="zh-CN" sz="1600" dirty="0">
              <a:latin typeface="微软雅黑" panose="020B0503020204020204" charset="-122"/>
              <a:ea typeface="微软雅黑" panose="020B0503020204020204" charset="-122"/>
            </a:endParaRPr>
          </a:p>
          <a:p>
            <a:pPr algn="just">
              <a:lnSpc>
                <a:spcPct val="150000"/>
              </a:lnSpc>
            </a:pPr>
            <a:r>
              <a:rPr lang="en-US" altLang="zh-CN" sz="1600" dirty="0">
                <a:latin typeface="微软雅黑" panose="020B0503020204020204" charset="-122"/>
                <a:ea typeface="微软雅黑" panose="020B0503020204020204" charset="-122"/>
                <a:sym typeface="+mn-ea"/>
              </a:rPr>
              <a:t>    3</a:t>
            </a:r>
            <a:r>
              <a:rPr lang="zh-CN" altLang="en-US" sz="1600" dirty="0">
                <a:latin typeface="微软雅黑" panose="020B0503020204020204" charset="-122"/>
                <a:ea typeface="微软雅黑" panose="020B0503020204020204" charset="-122"/>
                <a:sym typeface="+mn-ea"/>
              </a:rPr>
              <a:t>）建立健全</a:t>
            </a:r>
            <a:r>
              <a:rPr lang="zh-CN" altLang="en-US" sz="1600" dirty="0">
                <a:solidFill>
                  <a:srgbClr val="FF0000"/>
                </a:solidFill>
                <a:latin typeface="微软雅黑" panose="020B0503020204020204" charset="-122"/>
                <a:ea typeface="微软雅黑" panose="020B0503020204020204" charset="-122"/>
                <a:sym typeface="+mn-ea"/>
              </a:rPr>
              <a:t>事故隐患闭环工作机制；</a:t>
            </a:r>
            <a:r>
              <a:rPr lang="en-US" altLang="zh-CN" sz="1600" dirty="0">
                <a:latin typeface="微软雅黑" panose="020B0503020204020204" charset="-122"/>
                <a:ea typeface="微软雅黑" panose="020B0503020204020204" charset="-122"/>
                <a:sym typeface="+mn-ea"/>
              </a:rPr>
              <a:t>4</a:t>
            </a:r>
            <a:r>
              <a:rPr lang="zh-CN" altLang="en-US" sz="1600" dirty="0">
                <a:latin typeface="微软雅黑" panose="020B0503020204020204" charset="-122"/>
                <a:ea typeface="微软雅黑" panose="020B0503020204020204" charset="-122"/>
                <a:sym typeface="+mn-ea"/>
              </a:rPr>
              <a:t>）责任、措施、资金、时限和预案</a:t>
            </a:r>
            <a:r>
              <a:rPr lang="zh-CN" altLang="en-US" sz="1600" dirty="0">
                <a:solidFill>
                  <a:srgbClr val="FF0000"/>
                </a:solidFill>
                <a:latin typeface="微软雅黑" panose="020B0503020204020204" charset="-122"/>
                <a:ea typeface="微软雅黑" panose="020B0503020204020204" charset="-122"/>
                <a:sym typeface="+mn-ea"/>
              </a:rPr>
              <a:t>“五落实”</a:t>
            </a:r>
            <a:r>
              <a:rPr lang="en-US" altLang="zh-CN" sz="1600" dirty="0">
                <a:solidFill>
                  <a:srgbClr val="FF0000"/>
                </a:solidFill>
                <a:latin typeface="微软雅黑" panose="020B0503020204020204" charset="-122"/>
                <a:ea typeface="微软雅黑" panose="020B0503020204020204" charset="-122"/>
                <a:sym typeface="+mn-ea"/>
              </a:rPr>
              <a:t>;</a:t>
            </a:r>
            <a:endParaRPr lang="en-US" altLang="zh-CN" sz="1600" dirty="0">
              <a:solidFill>
                <a:srgbClr val="FF0000"/>
              </a:solidFill>
              <a:latin typeface="微软雅黑" panose="020B0503020204020204" charset="-122"/>
              <a:ea typeface="微软雅黑" panose="020B0503020204020204" charset="-122"/>
            </a:endParaRPr>
          </a:p>
          <a:p>
            <a:pPr algn="just">
              <a:lnSpc>
                <a:spcPct val="150000"/>
              </a:lnSpc>
            </a:pPr>
            <a:r>
              <a:rPr lang="en-US" altLang="zh-CN" sz="1600" dirty="0">
                <a:latin typeface="微软雅黑" panose="020B0503020204020204" charset="-122"/>
                <a:ea typeface="微软雅黑" panose="020B0503020204020204" charset="-122"/>
                <a:sym typeface="+mn-ea"/>
              </a:rPr>
              <a:t>    5</a:t>
            </a:r>
            <a:r>
              <a:rPr lang="zh-CN" altLang="en-US" sz="1600" dirty="0">
                <a:latin typeface="微软雅黑" panose="020B0503020204020204" charset="-122"/>
                <a:ea typeface="微软雅黑" panose="020B0503020204020204" charset="-122"/>
                <a:sym typeface="+mn-ea"/>
              </a:rPr>
              <a:t>）建立完善</a:t>
            </a:r>
            <a:r>
              <a:rPr lang="zh-CN" altLang="en-US" sz="1600" dirty="0">
                <a:solidFill>
                  <a:srgbClr val="FF0000"/>
                </a:solidFill>
                <a:latin typeface="微软雅黑" panose="020B0503020204020204" charset="-122"/>
                <a:ea typeface="微软雅黑" panose="020B0503020204020204" charset="-122"/>
                <a:sym typeface="+mn-ea"/>
              </a:rPr>
              <a:t>事故隐患登记报告制、事故隐患整改公示制、重大事故隐患督办制、事故隐患报告和举报奖励制度</a:t>
            </a:r>
            <a:r>
              <a:rPr lang="zh-CN" altLang="en-US" sz="1600" dirty="0">
                <a:latin typeface="微软雅黑" panose="020B0503020204020204" charset="-122"/>
                <a:ea typeface="微软雅黑" panose="020B0503020204020204" charset="-122"/>
                <a:sym typeface="+mn-ea"/>
              </a:rPr>
              <a:t>等工作制度；</a:t>
            </a:r>
            <a:endParaRPr lang="zh-CN" altLang="zh-CN" sz="14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29</a:t>
            </a:fld>
            <a:endParaRPr lang="zh-CN" altLang="en-US" dirty="0"/>
          </a:p>
        </p:txBody>
      </p:sp>
      <p:sp>
        <p:nvSpPr>
          <p:cNvPr id="27650" name="Rectangle 2"/>
          <p:cNvSpPr>
            <a:spLocks noGrp="1" noChangeArrowheads="1"/>
          </p:cNvSpPr>
          <p:nvPr>
            <p:ph type="title" idx="4294967295"/>
          </p:nvPr>
        </p:nvSpPr>
        <p:spPr>
          <a:xfrm>
            <a:off x="447675" y="919639"/>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sym typeface="+mn-ea"/>
              </a:rPr>
              <a:t>第六章  隐患排查治理</a:t>
            </a:r>
            <a:endParaRPr lang="zh-CN" altLang="en-US" sz="2400" dirty="0">
              <a:latin typeface="微软雅黑" panose="020B0503020204020204" charset="-122"/>
              <a:ea typeface="微软雅黑" panose="020B0503020204020204" charset="-122"/>
            </a:endParaRPr>
          </a:p>
        </p:txBody>
      </p:sp>
      <p:grpSp>
        <p:nvGrpSpPr>
          <p:cNvPr id="76" name="组合 75"/>
          <p:cNvGrpSpPr/>
          <p:nvPr/>
        </p:nvGrpSpPr>
        <p:grpSpPr>
          <a:xfrm>
            <a:off x="85690" y="3600956"/>
            <a:ext cx="9022814" cy="3212976"/>
            <a:chOff x="1199273" y="2298192"/>
            <a:chExt cx="8459724" cy="4231639"/>
          </a:xfrm>
        </p:grpSpPr>
        <p:sp>
          <p:nvSpPr>
            <p:cNvPr id="77" name="object 5"/>
            <p:cNvSpPr/>
            <p:nvPr/>
          </p:nvSpPr>
          <p:spPr>
            <a:xfrm>
              <a:off x="8042795" y="2298192"/>
              <a:ext cx="1616202" cy="1327404"/>
            </a:xfrm>
            <a:prstGeom prst="rect">
              <a:avLst/>
            </a:prstGeom>
            <a:blipFill>
              <a:blip r:embed="rId3" cstate="print"/>
              <a:stretch>
                <a:fillRect/>
              </a:stretch>
            </a:blipFill>
          </p:spPr>
          <p:txBody>
            <a:bodyPr wrap="square" lIns="0" tIns="0" rIns="0" bIns="0" rtlCol="0"/>
            <a:lstStyle/>
            <a:p>
              <a:endParaRPr/>
            </a:p>
          </p:txBody>
        </p:sp>
        <p:sp>
          <p:nvSpPr>
            <p:cNvPr id="78" name="object 6"/>
            <p:cNvSpPr/>
            <p:nvPr/>
          </p:nvSpPr>
          <p:spPr>
            <a:xfrm>
              <a:off x="8490839" y="3617214"/>
              <a:ext cx="128905" cy="2907030"/>
            </a:xfrm>
            <a:custGeom>
              <a:avLst/>
              <a:gdLst/>
              <a:ahLst/>
              <a:cxnLst/>
              <a:rect l="l" t="t" r="r" b="b"/>
              <a:pathLst>
                <a:path w="128904" h="2907029">
                  <a:moveTo>
                    <a:pt x="0" y="0"/>
                  </a:moveTo>
                  <a:lnTo>
                    <a:pt x="0" y="2907030"/>
                  </a:lnTo>
                  <a:lnTo>
                    <a:pt x="128777" y="2907030"/>
                  </a:lnTo>
                  <a:lnTo>
                    <a:pt x="128777" y="0"/>
                  </a:lnTo>
                  <a:lnTo>
                    <a:pt x="0" y="0"/>
                  </a:lnTo>
                  <a:close/>
                </a:path>
              </a:pathLst>
            </a:custGeom>
            <a:solidFill>
              <a:srgbClr val="D4BA3A"/>
            </a:solidFill>
          </p:spPr>
          <p:txBody>
            <a:bodyPr wrap="square" lIns="0" tIns="0" rIns="0" bIns="0" rtlCol="0"/>
            <a:lstStyle/>
            <a:p>
              <a:endParaRPr/>
            </a:p>
          </p:txBody>
        </p:sp>
        <p:sp>
          <p:nvSpPr>
            <p:cNvPr id="79" name="object 7"/>
            <p:cNvSpPr/>
            <p:nvPr/>
          </p:nvSpPr>
          <p:spPr>
            <a:xfrm>
              <a:off x="8485505" y="3612641"/>
              <a:ext cx="139065" cy="2917190"/>
            </a:xfrm>
            <a:custGeom>
              <a:avLst/>
              <a:gdLst/>
              <a:ahLst/>
              <a:cxnLst/>
              <a:rect l="l" t="t" r="r" b="b"/>
              <a:pathLst>
                <a:path w="139065" h="2917190">
                  <a:moveTo>
                    <a:pt x="138683" y="2916936"/>
                  </a:moveTo>
                  <a:lnTo>
                    <a:pt x="138683" y="0"/>
                  </a:lnTo>
                  <a:lnTo>
                    <a:pt x="0" y="0"/>
                  </a:lnTo>
                  <a:lnTo>
                    <a:pt x="0" y="2916936"/>
                  </a:lnTo>
                  <a:lnTo>
                    <a:pt x="5333" y="2916936"/>
                  </a:lnTo>
                  <a:lnTo>
                    <a:pt x="5333" y="9906"/>
                  </a:lnTo>
                  <a:lnTo>
                    <a:pt x="9918" y="4572"/>
                  </a:lnTo>
                  <a:lnTo>
                    <a:pt x="9918" y="9906"/>
                  </a:lnTo>
                  <a:lnTo>
                    <a:pt x="128790" y="9906"/>
                  </a:lnTo>
                  <a:lnTo>
                    <a:pt x="128790" y="4572"/>
                  </a:lnTo>
                  <a:lnTo>
                    <a:pt x="134124" y="9906"/>
                  </a:lnTo>
                  <a:lnTo>
                    <a:pt x="134124" y="2916936"/>
                  </a:lnTo>
                  <a:lnTo>
                    <a:pt x="138683" y="2916936"/>
                  </a:lnTo>
                  <a:close/>
                </a:path>
                <a:path w="139065" h="2917190">
                  <a:moveTo>
                    <a:pt x="9918" y="9906"/>
                  </a:moveTo>
                  <a:lnTo>
                    <a:pt x="9918" y="4572"/>
                  </a:lnTo>
                  <a:lnTo>
                    <a:pt x="5333" y="9906"/>
                  </a:lnTo>
                  <a:lnTo>
                    <a:pt x="9918" y="9906"/>
                  </a:lnTo>
                  <a:close/>
                </a:path>
                <a:path w="139065" h="2917190">
                  <a:moveTo>
                    <a:pt x="9918" y="2907030"/>
                  </a:moveTo>
                  <a:lnTo>
                    <a:pt x="9918" y="9906"/>
                  </a:lnTo>
                  <a:lnTo>
                    <a:pt x="5333" y="9906"/>
                  </a:lnTo>
                  <a:lnTo>
                    <a:pt x="5333" y="2907030"/>
                  </a:lnTo>
                  <a:lnTo>
                    <a:pt x="9918" y="2907030"/>
                  </a:lnTo>
                  <a:close/>
                </a:path>
                <a:path w="139065" h="2917190">
                  <a:moveTo>
                    <a:pt x="134124" y="2907030"/>
                  </a:moveTo>
                  <a:lnTo>
                    <a:pt x="5333" y="2907030"/>
                  </a:lnTo>
                  <a:lnTo>
                    <a:pt x="9918" y="2911602"/>
                  </a:lnTo>
                  <a:lnTo>
                    <a:pt x="9918" y="2916936"/>
                  </a:lnTo>
                  <a:lnTo>
                    <a:pt x="128790" y="2916936"/>
                  </a:lnTo>
                  <a:lnTo>
                    <a:pt x="128790" y="2911602"/>
                  </a:lnTo>
                  <a:lnTo>
                    <a:pt x="134124" y="2907030"/>
                  </a:lnTo>
                  <a:close/>
                </a:path>
                <a:path w="139065" h="2917190">
                  <a:moveTo>
                    <a:pt x="9918" y="2916936"/>
                  </a:moveTo>
                  <a:lnTo>
                    <a:pt x="9918" y="2911602"/>
                  </a:lnTo>
                  <a:lnTo>
                    <a:pt x="5333" y="2907030"/>
                  </a:lnTo>
                  <a:lnTo>
                    <a:pt x="5333" y="2916936"/>
                  </a:lnTo>
                  <a:lnTo>
                    <a:pt x="9918" y="2916936"/>
                  </a:lnTo>
                  <a:close/>
                </a:path>
                <a:path w="139065" h="2917190">
                  <a:moveTo>
                    <a:pt x="134124" y="9906"/>
                  </a:moveTo>
                  <a:lnTo>
                    <a:pt x="128790" y="4572"/>
                  </a:lnTo>
                  <a:lnTo>
                    <a:pt x="128790" y="9906"/>
                  </a:lnTo>
                  <a:lnTo>
                    <a:pt x="134124" y="9906"/>
                  </a:lnTo>
                  <a:close/>
                </a:path>
                <a:path w="139065" h="2917190">
                  <a:moveTo>
                    <a:pt x="134124" y="2907030"/>
                  </a:moveTo>
                  <a:lnTo>
                    <a:pt x="134124" y="9906"/>
                  </a:lnTo>
                  <a:lnTo>
                    <a:pt x="128790" y="9906"/>
                  </a:lnTo>
                  <a:lnTo>
                    <a:pt x="128790" y="2907030"/>
                  </a:lnTo>
                  <a:lnTo>
                    <a:pt x="134124" y="2907030"/>
                  </a:lnTo>
                  <a:close/>
                </a:path>
                <a:path w="139065" h="2917190">
                  <a:moveTo>
                    <a:pt x="134124" y="2916936"/>
                  </a:moveTo>
                  <a:lnTo>
                    <a:pt x="134124" y="2907030"/>
                  </a:lnTo>
                  <a:lnTo>
                    <a:pt x="128790" y="2911602"/>
                  </a:lnTo>
                  <a:lnTo>
                    <a:pt x="128790" y="2916936"/>
                  </a:lnTo>
                  <a:lnTo>
                    <a:pt x="134124" y="2916936"/>
                  </a:lnTo>
                  <a:close/>
                </a:path>
              </a:pathLst>
            </a:custGeom>
            <a:solidFill>
              <a:srgbClr val="333389"/>
            </a:solidFill>
          </p:spPr>
          <p:txBody>
            <a:bodyPr wrap="square" lIns="0" tIns="0" rIns="0" bIns="0" rtlCol="0"/>
            <a:lstStyle/>
            <a:p>
              <a:endParaRPr/>
            </a:p>
          </p:txBody>
        </p:sp>
        <p:sp>
          <p:nvSpPr>
            <p:cNvPr id="80" name="object 8"/>
            <p:cNvSpPr/>
            <p:nvPr/>
          </p:nvSpPr>
          <p:spPr>
            <a:xfrm>
              <a:off x="7760093" y="5307329"/>
              <a:ext cx="800100" cy="1154429"/>
            </a:xfrm>
            <a:prstGeom prst="rect">
              <a:avLst/>
            </a:prstGeom>
            <a:blipFill>
              <a:blip r:embed="rId4" cstate="print"/>
              <a:stretch>
                <a:fillRect/>
              </a:stretch>
            </a:blipFill>
          </p:spPr>
          <p:txBody>
            <a:bodyPr wrap="square" lIns="0" tIns="0" rIns="0" bIns="0" rtlCol="0"/>
            <a:lstStyle/>
            <a:p>
              <a:endParaRPr/>
            </a:p>
          </p:txBody>
        </p:sp>
        <p:sp>
          <p:nvSpPr>
            <p:cNvPr id="81" name="object 9"/>
            <p:cNvSpPr/>
            <p:nvPr/>
          </p:nvSpPr>
          <p:spPr>
            <a:xfrm>
              <a:off x="7792466" y="4677155"/>
              <a:ext cx="0" cy="570865"/>
            </a:xfrm>
            <a:custGeom>
              <a:avLst/>
              <a:gdLst/>
              <a:ahLst/>
              <a:cxnLst/>
              <a:rect l="l" t="t" r="r" b="b"/>
              <a:pathLst>
                <a:path h="570864">
                  <a:moveTo>
                    <a:pt x="0" y="0"/>
                  </a:moveTo>
                  <a:lnTo>
                    <a:pt x="0" y="570738"/>
                  </a:lnTo>
                </a:path>
              </a:pathLst>
            </a:custGeom>
            <a:ln w="9906">
              <a:solidFill>
                <a:srgbClr val="969696"/>
              </a:solidFill>
            </a:ln>
          </p:spPr>
          <p:txBody>
            <a:bodyPr wrap="square" lIns="0" tIns="0" rIns="0" bIns="0" rtlCol="0"/>
            <a:lstStyle/>
            <a:p>
              <a:endParaRPr/>
            </a:p>
          </p:txBody>
        </p:sp>
        <p:sp>
          <p:nvSpPr>
            <p:cNvPr id="82" name="object 10"/>
            <p:cNvSpPr/>
            <p:nvPr/>
          </p:nvSpPr>
          <p:spPr>
            <a:xfrm>
              <a:off x="7869809" y="4487417"/>
              <a:ext cx="0" cy="570230"/>
            </a:xfrm>
            <a:custGeom>
              <a:avLst/>
              <a:gdLst/>
              <a:ahLst/>
              <a:cxnLst/>
              <a:rect l="l" t="t" r="r" b="b"/>
              <a:pathLst>
                <a:path h="570229">
                  <a:moveTo>
                    <a:pt x="0" y="0"/>
                  </a:moveTo>
                  <a:lnTo>
                    <a:pt x="0" y="569976"/>
                  </a:lnTo>
                </a:path>
              </a:pathLst>
            </a:custGeom>
            <a:ln w="9144">
              <a:solidFill>
                <a:srgbClr val="969696"/>
              </a:solidFill>
            </a:ln>
          </p:spPr>
          <p:txBody>
            <a:bodyPr wrap="square" lIns="0" tIns="0" rIns="0" bIns="0" rtlCol="0"/>
            <a:lstStyle/>
            <a:p>
              <a:endParaRPr/>
            </a:p>
          </p:txBody>
        </p:sp>
        <p:sp>
          <p:nvSpPr>
            <p:cNvPr id="83" name="object 11"/>
            <p:cNvSpPr/>
            <p:nvPr/>
          </p:nvSpPr>
          <p:spPr>
            <a:xfrm>
              <a:off x="7973834" y="4894326"/>
              <a:ext cx="0" cy="407034"/>
            </a:xfrm>
            <a:custGeom>
              <a:avLst/>
              <a:gdLst/>
              <a:ahLst/>
              <a:cxnLst/>
              <a:rect l="l" t="t" r="r" b="b"/>
              <a:pathLst>
                <a:path h="407035">
                  <a:moveTo>
                    <a:pt x="0" y="0"/>
                  </a:moveTo>
                  <a:lnTo>
                    <a:pt x="0" y="406908"/>
                  </a:lnTo>
                </a:path>
              </a:pathLst>
            </a:custGeom>
            <a:ln w="9905">
              <a:solidFill>
                <a:srgbClr val="969696"/>
              </a:solidFill>
            </a:ln>
          </p:spPr>
          <p:txBody>
            <a:bodyPr wrap="square" lIns="0" tIns="0" rIns="0" bIns="0" rtlCol="0"/>
            <a:lstStyle/>
            <a:p>
              <a:endParaRPr/>
            </a:p>
          </p:txBody>
        </p:sp>
        <p:sp>
          <p:nvSpPr>
            <p:cNvPr id="84" name="object 12"/>
            <p:cNvSpPr/>
            <p:nvPr/>
          </p:nvSpPr>
          <p:spPr>
            <a:xfrm>
              <a:off x="8051177" y="4785359"/>
              <a:ext cx="0" cy="407034"/>
            </a:xfrm>
            <a:custGeom>
              <a:avLst/>
              <a:gdLst/>
              <a:ahLst/>
              <a:cxnLst/>
              <a:rect l="l" t="t" r="r" b="b"/>
              <a:pathLst>
                <a:path h="407035">
                  <a:moveTo>
                    <a:pt x="0" y="0"/>
                  </a:moveTo>
                  <a:lnTo>
                    <a:pt x="0" y="406908"/>
                  </a:lnTo>
                </a:path>
              </a:pathLst>
            </a:custGeom>
            <a:ln w="9143">
              <a:solidFill>
                <a:srgbClr val="969696"/>
              </a:solidFill>
            </a:ln>
          </p:spPr>
          <p:txBody>
            <a:bodyPr wrap="square" lIns="0" tIns="0" rIns="0" bIns="0" rtlCol="0"/>
            <a:lstStyle/>
            <a:p>
              <a:endParaRPr/>
            </a:p>
          </p:txBody>
        </p:sp>
        <p:sp>
          <p:nvSpPr>
            <p:cNvPr id="85" name="object 13"/>
            <p:cNvSpPr/>
            <p:nvPr/>
          </p:nvSpPr>
          <p:spPr>
            <a:xfrm>
              <a:off x="9422777" y="3617214"/>
              <a:ext cx="128905" cy="2907030"/>
            </a:xfrm>
            <a:custGeom>
              <a:avLst/>
              <a:gdLst/>
              <a:ahLst/>
              <a:cxnLst/>
              <a:rect l="l" t="t" r="r" b="b"/>
              <a:pathLst>
                <a:path w="128904" h="2907029">
                  <a:moveTo>
                    <a:pt x="0" y="0"/>
                  </a:moveTo>
                  <a:lnTo>
                    <a:pt x="0" y="2907030"/>
                  </a:lnTo>
                  <a:lnTo>
                    <a:pt x="128777" y="2907030"/>
                  </a:lnTo>
                  <a:lnTo>
                    <a:pt x="128777" y="0"/>
                  </a:lnTo>
                  <a:lnTo>
                    <a:pt x="0" y="0"/>
                  </a:lnTo>
                  <a:close/>
                </a:path>
              </a:pathLst>
            </a:custGeom>
            <a:solidFill>
              <a:srgbClr val="D4BA3A"/>
            </a:solidFill>
          </p:spPr>
          <p:txBody>
            <a:bodyPr wrap="square" lIns="0" tIns="0" rIns="0" bIns="0" rtlCol="0"/>
            <a:lstStyle/>
            <a:p>
              <a:endParaRPr/>
            </a:p>
          </p:txBody>
        </p:sp>
        <p:sp>
          <p:nvSpPr>
            <p:cNvPr id="86" name="object 14"/>
            <p:cNvSpPr/>
            <p:nvPr/>
          </p:nvSpPr>
          <p:spPr>
            <a:xfrm>
              <a:off x="9417443" y="3612641"/>
              <a:ext cx="139065" cy="2917190"/>
            </a:xfrm>
            <a:custGeom>
              <a:avLst/>
              <a:gdLst/>
              <a:ahLst/>
              <a:cxnLst/>
              <a:rect l="l" t="t" r="r" b="b"/>
              <a:pathLst>
                <a:path w="139065" h="2917190">
                  <a:moveTo>
                    <a:pt x="138683" y="2916936"/>
                  </a:moveTo>
                  <a:lnTo>
                    <a:pt x="138683" y="0"/>
                  </a:lnTo>
                  <a:lnTo>
                    <a:pt x="0" y="0"/>
                  </a:lnTo>
                  <a:lnTo>
                    <a:pt x="0" y="2916936"/>
                  </a:lnTo>
                  <a:lnTo>
                    <a:pt x="5333" y="2916936"/>
                  </a:lnTo>
                  <a:lnTo>
                    <a:pt x="5333" y="9906"/>
                  </a:lnTo>
                  <a:lnTo>
                    <a:pt x="9905" y="4572"/>
                  </a:lnTo>
                  <a:lnTo>
                    <a:pt x="9905" y="9906"/>
                  </a:lnTo>
                  <a:lnTo>
                    <a:pt x="129527" y="9906"/>
                  </a:lnTo>
                  <a:lnTo>
                    <a:pt x="129527" y="4572"/>
                  </a:lnTo>
                  <a:lnTo>
                    <a:pt x="134111" y="9906"/>
                  </a:lnTo>
                  <a:lnTo>
                    <a:pt x="134111" y="2916936"/>
                  </a:lnTo>
                  <a:lnTo>
                    <a:pt x="138683" y="2916936"/>
                  </a:lnTo>
                  <a:close/>
                </a:path>
                <a:path w="139065" h="2917190">
                  <a:moveTo>
                    <a:pt x="9905" y="9906"/>
                  </a:moveTo>
                  <a:lnTo>
                    <a:pt x="9905" y="4572"/>
                  </a:lnTo>
                  <a:lnTo>
                    <a:pt x="5333" y="9906"/>
                  </a:lnTo>
                  <a:lnTo>
                    <a:pt x="9905" y="9906"/>
                  </a:lnTo>
                  <a:close/>
                </a:path>
                <a:path w="139065" h="2917190">
                  <a:moveTo>
                    <a:pt x="9905" y="2907030"/>
                  </a:moveTo>
                  <a:lnTo>
                    <a:pt x="9905" y="9906"/>
                  </a:lnTo>
                  <a:lnTo>
                    <a:pt x="5333" y="9906"/>
                  </a:lnTo>
                  <a:lnTo>
                    <a:pt x="5333" y="2907030"/>
                  </a:lnTo>
                  <a:lnTo>
                    <a:pt x="9905" y="2907030"/>
                  </a:lnTo>
                  <a:close/>
                </a:path>
                <a:path w="139065" h="2917190">
                  <a:moveTo>
                    <a:pt x="134111" y="2907030"/>
                  </a:moveTo>
                  <a:lnTo>
                    <a:pt x="5333" y="2907030"/>
                  </a:lnTo>
                  <a:lnTo>
                    <a:pt x="9905" y="2911602"/>
                  </a:lnTo>
                  <a:lnTo>
                    <a:pt x="9905" y="2916936"/>
                  </a:lnTo>
                  <a:lnTo>
                    <a:pt x="129527" y="2916936"/>
                  </a:lnTo>
                  <a:lnTo>
                    <a:pt x="129527" y="2911602"/>
                  </a:lnTo>
                  <a:lnTo>
                    <a:pt x="134111" y="2907030"/>
                  </a:lnTo>
                  <a:close/>
                </a:path>
                <a:path w="139065" h="2917190">
                  <a:moveTo>
                    <a:pt x="9905" y="2916936"/>
                  </a:moveTo>
                  <a:lnTo>
                    <a:pt x="9905" y="2911602"/>
                  </a:lnTo>
                  <a:lnTo>
                    <a:pt x="5333" y="2907030"/>
                  </a:lnTo>
                  <a:lnTo>
                    <a:pt x="5333" y="2916936"/>
                  </a:lnTo>
                  <a:lnTo>
                    <a:pt x="9905" y="2916936"/>
                  </a:lnTo>
                  <a:close/>
                </a:path>
                <a:path w="139065" h="2917190">
                  <a:moveTo>
                    <a:pt x="134111" y="9906"/>
                  </a:moveTo>
                  <a:lnTo>
                    <a:pt x="129527" y="4572"/>
                  </a:lnTo>
                  <a:lnTo>
                    <a:pt x="129527" y="9906"/>
                  </a:lnTo>
                  <a:lnTo>
                    <a:pt x="134111" y="9906"/>
                  </a:lnTo>
                  <a:close/>
                </a:path>
                <a:path w="139065" h="2917190">
                  <a:moveTo>
                    <a:pt x="134111" y="2907030"/>
                  </a:moveTo>
                  <a:lnTo>
                    <a:pt x="134111" y="9906"/>
                  </a:lnTo>
                  <a:lnTo>
                    <a:pt x="129527" y="9906"/>
                  </a:lnTo>
                  <a:lnTo>
                    <a:pt x="129527" y="2907030"/>
                  </a:lnTo>
                  <a:lnTo>
                    <a:pt x="134111" y="2907030"/>
                  </a:lnTo>
                  <a:close/>
                </a:path>
                <a:path w="139065" h="2917190">
                  <a:moveTo>
                    <a:pt x="134111" y="2916936"/>
                  </a:moveTo>
                  <a:lnTo>
                    <a:pt x="134111" y="2907030"/>
                  </a:lnTo>
                  <a:lnTo>
                    <a:pt x="129527" y="2911602"/>
                  </a:lnTo>
                  <a:lnTo>
                    <a:pt x="129527" y="2916936"/>
                  </a:lnTo>
                  <a:lnTo>
                    <a:pt x="134111" y="2916936"/>
                  </a:lnTo>
                  <a:close/>
                </a:path>
              </a:pathLst>
            </a:custGeom>
            <a:solidFill>
              <a:srgbClr val="333389"/>
            </a:solidFill>
          </p:spPr>
          <p:txBody>
            <a:bodyPr wrap="square" lIns="0" tIns="0" rIns="0" bIns="0" rtlCol="0"/>
            <a:lstStyle/>
            <a:p>
              <a:endParaRPr/>
            </a:p>
          </p:txBody>
        </p:sp>
        <p:sp>
          <p:nvSpPr>
            <p:cNvPr id="87" name="object 15"/>
            <p:cNvSpPr txBox="1"/>
            <p:nvPr/>
          </p:nvSpPr>
          <p:spPr>
            <a:xfrm>
              <a:off x="8747893" y="4456803"/>
              <a:ext cx="482600" cy="254000"/>
            </a:xfrm>
            <a:prstGeom prst="rect">
              <a:avLst/>
            </a:prstGeom>
          </p:spPr>
          <p:txBody>
            <a:bodyPr vert="horz" wrap="square" lIns="0" tIns="0" rIns="0" bIns="0" rtlCol="0">
              <a:spAutoFit/>
            </a:bodyPr>
            <a:lstStyle/>
            <a:p>
              <a:pPr marL="12700">
                <a:lnSpc>
                  <a:spcPct val="100000"/>
                </a:lnSpc>
              </a:pPr>
              <a:r>
                <a:rPr sz="1800" b="1" dirty="0">
                  <a:solidFill>
                    <a:srgbClr val="333389"/>
                  </a:solidFill>
                  <a:latin typeface="微软雅黑" panose="020B0503020204020204" charset="-122"/>
                  <a:cs typeface="微软雅黑" panose="020B0503020204020204" charset="-122"/>
                </a:rPr>
                <a:t>事故</a:t>
              </a:r>
              <a:endParaRPr sz="1800">
                <a:latin typeface="微软雅黑" panose="020B0503020204020204" charset="-122"/>
                <a:cs typeface="微软雅黑" panose="020B0503020204020204" charset="-122"/>
              </a:endParaRPr>
            </a:p>
          </p:txBody>
        </p:sp>
        <p:sp>
          <p:nvSpPr>
            <p:cNvPr id="88" name="object 16"/>
            <p:cNvSpPr/>
            <p:nvPr/>
          </p:nvSpPr>
          <p:spPr>
            <a:xfrm>
              <a:off x="5650115" y="2430017"/>
              <a:ext cx="1492758" cy="1238250"/>
            </a:xfrm>
            <a:prstGeom prst="rect">
              <a:avLst/>
            </a:prstGeom>
            <a:blipFill>
              <a:blip r:embed="rId5" cstate="print"/>
              <a:stretch>
                <a:fillRect/>
              </a:stretch>
            </a:blipFill>
          </p:spPr>
          <p:txBody>
            <a:bodyPr wrap="square" lIns="0" tIns="0" rIns="0" bIns="0" rtlCol="0"/>
            <a:lstStyle/>
            <a:p>
              <a:endParaRPr/>
            </a:p>
          </p:txBody>
        </p:sp>
        <p:sp>
          <p:nvSpPr>
            <p:cNvPr id="89" name="object 17"/>
            <p:cNvSpPr/>
            <p:nvPr/>
          </p:nvSpPr>
          <p:spPr>
            <a:xfrm>
              <a:off x="6918070" y="3663696"/>
              <a:ext cx="119380" cy="2778760"/>
            </a:xfrm>
            <a:custGeom>
              <a:avLst/>
              <a:gdLst/>
              <a:ahLst/>
              <a:cxnLst/>
              <a:rect l="l" t="t" r="r" b="b"/>
              <a:pathLst>
                <a:path w="119379" h="2778760">
                  <a:moveTo>
                    <a:pt x="0" y="0"/>
                  </a:moveTo>
                  <a:lnTo>
                    <a:pt x="0" y="2778252"/>
                  </a:lnTo>
                  <a:lnTo>
                    <a:pt x="118872" y="2778252"/>
                  </a:lnTo>
                  <a:lnTo>
                    <a:pt x="118872" y="0"/>
                  </a:lnTo>
                  <a:lnTo>
                    <a:pt x="0" y="0"/>
                  </a:lnTo>
                  <a:close/>
                </a:path>
              </a:pathLst>
            </a:custGeom>
            <a:solidFill>
              <a:srgbClr val="D4BA3A"/>
            </a:solidFill>
          </p:spPr>
          <p:txBody>
            <a:bodyPr wrap="square" lIns="0" tIns="0" rIns="0" bIns="0" rtlCol="0"/>
            <a:lstStyle/>
            <a:p>
              <a:endParaRPr/>
            </a:p>
          </p:txBody>
        </p:sp>
        <p:sp>
          <p:nvSpPr>
            <p:cNvPr id="90" name="object 18"/>
            <p:cNvSpPr/>
            <p:nvPr/>
          </p:nvSpPr>
          <p:spPr>
            <a:xfrm>
              <a:off x="6912749" y="3658361"/>
              <a:ext cx="128905" cy="2788285"/>
            </a:xfrm>
            <a:custGeom>
              <a:avLst/>
              <a:gdLst/>
              <a:ahLst/>
              <a:cxnLst/>
              <a:rect l="l" t="t" r="r" b="b"/>
              <a:pathLst>
                <a:path w="128904" h="2788285">
                  <a:moveTo>
                    <a:pt x="128777" y="2788158"/>
                  </a:moveTo>
                  <a:lnTo>
                    <a:pt x="128777" y="0"/>
                  </a:lnTo>
                  <a:lnTo>
                    <a:pt x="0" y="0"/>
                  </a:lnTo>
                  <a:lnTo>
                    <a:pt x="0" y="2788158"/>
                  </a:lnTo>
                  <a:lnTo>
                    <a:pt x="5321" y="2788158"/>
                  </a:lnTo>
                  <a:lnTo>
                    <a:pt x="5321" y="9905"/>
                  </a:lnTo>
                  <a:lnTo>
                    <a:pt x="9905" y="5334"/>
                  </a:lnTo>
                  <a:lnTo>
                    <a:pt x="9905" y="9905"/>
                  </a:lnTo>
                  <a:lnTo>
                    <a:pt x="119621" y="9905"/>
                  </a:lnTo>
                  <a:lnTo>
                    <a:pt x="119621" y="5334"/>
                  </a:lnTo>
                  <a:lnTo>
                    <a:pt x="124205" y="9905"/>
                  </a:lnTo>
                  <a:lnTo>
                    <a:pt x="124205" y="2788158"/>
                  </a:lnTo>
                  <a:lnTo>
                    <a:pt x="128777" y="2788158"/>
                  </a:lnTo>
                  <a:close/>
                </a:path>
                <a:path w="128904" h="2788285">
                  <a:moveTo>
                    <a:pt x="9905" y="9905"/>
                  </a:moveTo>
                  <a:lnTo>
                    <a:pt x="9905" y="5334"/>
                  </a:lnTo>
                  <a:lnTo>
                    <a:pt x="5321" y="9905"/>
                  </a:lnTo>
                  <a:lnTo>
                    <a:pt x="9905" y="9905"/>
                  </a:lnTo>
                  <a:close/>
                </a:path>
                <a:path w="128904" h="2788285">
                  <a:moveTo>
                    <a:pt x="9905" y="2779014"/>
                  </a:moveTo>
                  <a:lnTo>
                    <a:pt x="9905" y="9905"/>
                  </a:lnTo>
                  <a:lnTo>
                    <a:pt x="5321" y="9905"/>
                  </a:lnTo>
                  <a:lnTo>
                    <a:pt x="5321" y="2779014"/>
                  </a:lnTo>
                  <a:lnTo>
                    <a:pt x="9905" y="2779014"/>
                  </a:lnTo>
                  <a:close/>
                </a:path>
                <a:path w="128904" h="2788285">
                  <a:moveTo>
                    <a:pt x="124205" y="2779014"/>
                  </a:moveTo>
                  <a:lnTo>
                    <a:pt x="5321" y="2779014"/>
                  </a:lnTo>
                  <a:lnTo>
                    <a:pt x="9905" y="2783586"/>
                  </a:lnTo>
                  <a:lnTo>
                    <a:pt x="9905" y="2788158"/>
                  </a:lnTo>
                  <a:lnTo>
                    <a:pt x="119621" y="2788158"/>
                  </a:lnTo>
                  <a:lnTo>
                    <a:pt x="119621" y="2783586"/>
                  </a:lnTo>
                  <a:lnTo>
                    <a:pt x="124205" y="2779014"/>
                  </a:lnTo>
                  <a:close/>
                </a:path>
                <a:path w="128904" h="2788285">
                  <a:moveTo>
                    <a:pt x="9905" y="2788158"/>
                  </a:moveTo>
                  <a:lnTo>
                    <a:pt x="9905" y="2783586"/>
                  </a:lnTo>
                  <a:lnTo>
                    <a:pt x="5321" y="2779014"/>
                  </a:lnTo>
                  <a:lnTo>
                    <a:pt x="5321" y="2788158"/>
                  </a:lnTo>
                  <a:lnTo>
                    <a:pt x="9905" y="2788158"/>
                  </a:lnTo>
                  <a:close/>
                </a:path>
                <a:path w="128904" h="2788285">
                  <a:moveTo>
                    <a:pt x="124205" y="9905"/>
                  </a:moveTo>
                  <a:lnTo>
                    <a:pt x="119621" y="5334"/>
                  </a:lnTo>
                  <a:lnTo>
                    <a:pt x="119621" y="9905"/>
                  </a:lnTo>
                  <a:lnTo>
                    <a:pt x="124205" y="9905"/>
                  </a:lnTo>
                  <a:close/>
                </a:path>
                <a:path w="128904" h="2788285">
                  <a:moveTo>
                    <a:pt x="124205" y="2779014"/>
                  </a:moveTo>
                  <a:lnTo>
                    <a:pt x="124205" y="9905"/>
                  </a:lnTo>
                  <a:lnTo>
                    <a:pt x="119621" y="9905"/>
                  </a:lnTo>
                  <a:lnTo>
                    <a:pt x="119621" y="2779014"/>
                  </a:lnTo>
                  <a:lnTo>
                    <a:pt x="124205" y="2779014"/>
                  </a:lnTo>
                  <a:close/>
                </a:path>
                <a:path w="128904" h="2788285">
                  <a:moveTo>
                    <a:pt x="124205" y="2788158"/>
                  </a:moveTo>
                  <a:lnTo>
                    <a:pt x="124205" y="2779014"/>
                  </a:lnTo>
                  <a:lnTo>
                    <a:pt x="119621" y="2783586"/>
                  </a:lnTo>
                  <a:lnTo>
                    <a:pt x="119621" y="2788158"/>
                  </a:lnTo>
                  <a:lnTo>
                    <a:pt x="124205" y="2788158"/>
                  </a:lnTo>
                  <a:close/>
                </a:path>
              </a:pathLst>
            </a:custGeom>
            <a:solidFill>
              <a:srgbClr val="333389"/>
            </a:solidFill>
          </p:spPr>
          <p:txBody>
            <a:bodyPr wrap="square" lIns="0" tIns="0" rIns="0" bIns="0" rtlCol="0"/>
            <a:lstStyle/>
            <a:p>
              <a:endParaRPr/>
            </a:p>
          </p:txBody>
        </p:sp>
        <p:sp>
          <p:nvSpPr>
            <p:cNvPr id="91" name="object 19"/>
            <p:cNvSpPr/>
            <p:nvPr/>
          </p:nvSpPr>
          <p:spPr>
            <a:xfrm>
              <a:off x="6153797" y="3663696"/>
              <a:ext cx="119380" cy="1910080"/>
            </a:xfrm>
            <a:custGeom>
              <a:avLst/>
              <a:gdLst/>
              <a:ahLst/>
              <a:cxnLst/>
              <a:rect l="l" t="t" r="r" b="b"/>
              <a:pathLst>
                <a:path w="119379" h="1910079">
                  <a:moveTo>
                    <a:pt x="0" y="0"/>
                  </a:moveTo>
                  <a:lnTo>
                    <a:pt x="0" y="1909571"/>
                  </a:lnTo>
                  <a:lnTo>
                    <a:pt x="118872" y="1909571"/>
                  </a:lnTo>
                  <a:lnTo>
                    <a:pt x="118872" y="0"/>
                  </a:lnTo>
                  <a:lnTo>
                    <a:pt x="0" y="0"/>
                  </a:lnTo>
                  <a:close/>
                </a:path>
              </a:pathLst>
            </a:custGeom>
            <a:solidFill>
              <a:srgbClr val="D4BA3A"/>
            </a:solidFill>
          </p:spPr>
          <p:txBody>
            <a:bodyPr wrap="square" lIns="0" tIns="0" rIns="0" bIns="0" rtlCol="0"/>
            <a:lstStyle/>
            <a:p>
              <a:endParaRPr/>
            </a:p>
          </p:txBody>
        </p:sp>
        <p:sp>
          <p:nvSpPr>
            <p:cNvPr id="92" name="object 20"/>
            <p:cNvSpPr/>
            <p:nvPr/>
          </p:nvSpPr>
          <p:spPr>
            <a:xfrm>
              <a:off x="6153797" y="5852921"/>
              <a:ext cx="119380" cy="589280"/>
            </a:xfrm>
            <a:custGeom>
              <a:avLst/>
              <a:gdLst/>
              <a:ahLst/>
              <a:cxnLst/>
              <a:rect l="l" t="t" r="r" b="b"/>
              <a:pathLst>
                <a:path w="119379" h="589279">
                  <a:moveTo>
                    <a:pt x="0" y="0"/>
                  </a:moveTo>
                  <a:lnTo>
                    <a:pt x="0" y="589026"/>
                  </a:lnTo>
                  <a:lnTo>
                    <a:pt x="118872" y="589026"/>
                  </a:lnTo>
                  <a:lnTo>
                    <a:pt x="118872" y="0"/>
                  </a:lnTo>
                  <a:lnTo>
                    <a:pt x="0" y="0"/>
                  </a:lnTo>
                  <a:close/>
                </a:path>
              </a:pathLst>
            </a:custGeom>
            <a:solidFill>
              <a:srgbClr val="D4BA3A"/>
            </a:solidFill>
          </p:spPr>
          <p:txBody>
            <a:bodyPr wrap="square" lIns="0" tIns="0" rIns="0" bIns="0" rtlCol="0"/>
            <a:lstStyle/>
            <a:p>
              <a:endParaRPr/>
            </a:p>
          </p:txBody>
        </p:sp>
        <p:sp>
          <p:nvSpPr>
            <p:cNvPr id="93" name="object 21"/>
            <p:cNvSpPr/>
            <p:nvPr/>
          </p:nvSpPr>
          <p:spPr>
            <a:xfrm>
              <a:off x="6149225" y="3658361"/>
              <a:ext cx="128905" cy="2788285"/>
            </a:xfrm>
            <a:custGeom>
              <a:avLst/>
              <a:gdLst/>
              <a:ahLst/>
              <a:cxnLst/>
              <a:rect l="l" t="t" r="r" b="b"/>
              <a:pathLst>
                <a:path w="128904" h="2788285">
                  <a:moveTo>
                    <a:pt x="128778" y="2788158"/>
                  </a:moveTo>
                  <a:lnTo>
                    <a:pt x="128777" y="0"/>
                  </a:lnTo>
                  <a:lnTo>
                    <a:pt x="0" y="0"/>
                  </a:lnTo>
                  <a:lnTo>
                    <a:pt x="0" y="2788158"/>
                  </a:lnTo>
                  <a:lnTo>
                    <a:pt x="4572" y="2788158"/>
                  </a:lnTo>
                  <a:lnTo>
                    <a:pt x="4571" y="9905"/>
                  </a:lnTo>
                  <a:lnTo>
                    <a:pt x="9143" y="5334"/>
                  </a:lnTo>
                  <a:lnTo>
                    <a:pt x="9143" y="9905"/>
                  </a:lnTo>
                  <a:lnTo>
                    <a:pt x="118871" y="9905"/>
                  </a:lnTo>
                  <a:lnTo>
                    <a:pt x="118871" y="5334"/>
                  </a:lnTo>
                  <a:lnTo>
                    <a:pt x="123431" y="9905"/>
                  </a:lnTo>
                  <a:lnTo>
                    <a:pt x="123431" y="2788158"/>
                  </a:lnTo>
                  <a:lnTo>
                    <a:pt x="128778" y="2788158"/>
                  </a:lnTo>
                  <a:close/>
                </a:path>
                <a:path w="128904" h="2788285">
                  <a:moveTo>
                    <a:pt x="9143" y="9905"/>
                  </a:moveTo>
                  <a:lnTo>
                    <a:pt x="9143" y="5334"/>
                  </a:lnTo>
                  <a:lnTo>
                    <a:pt x="4571" y="9905"/>
                  </a:lnTo>
                  <a:lnTo>
                    <a:pt x="9143" y="9905"/>
                  </a:lnTo>
                  <a:close/>
                </a:path>
                <a:path w="128904" h="2788285">
                  <a:moveTo>
                    <a:pt x="9144" y="2779014"/>
                  </a:moveTo>
                  <a:lnTo>
                    <a:pt x="9143" y="9905"/>
                  </a:lnTo>
                  <a:lnTo>
                    <a:pt x="4571" y="9905"/>
                  </a:lnTo>
                  <a:lnTo>
                    <a:pt x="4572" y="2779014"/>
                  </a:lnTo>
                  <a:lnTo>
                    <a:pt x="9144" y="2779014"/>
                  </a:lnTo>
                  <a:close/>
                </a:path>
                <a:path w="128904" h="2788285">
                  <a:moveTo>
                    <a:pt x="123431" y="2779014"/>
                  </a:moveTo>
                  <a:lnTo>
                    <a:pt x="4572" y="2779014"/>
                  </a:lnTo>
                  <a:lnTo>
                    <a:pt x="9144" y="2783586"/>
                  </a:lnTo>
                  <a:lnTo>
                    <a:pt x="9144" y="2788158"/>
                  </a:lnTo>
                  <a:lnTo>
                    <a:pt x="118872" y="2788158"/>
                  </a:lnTo>
                  <a:lnTo>
                    <a:pt x="118872" y="2783586"/>
                  </a:lnTo>
                  <a:lnTo>
                    <a:pt x="123431" y="2779014"/>
                  </a:lnTo>
                  <a:close/>
                </a:path>
                <a:path w="128904" h="2788285">
                  <a:moveTo>
                    <a:pt x="9144" y="2788158"/>
                  </a:moveTo>
                  <a:lnTo>
                    <a:pt x="9144" y="2783586"/>
                  </a:lnTo>
                  <a:lnTo>
                    <a:pt x="4572" y="2779014"/>
                  </a:lnTo>
                  <a:lnTo>
                    <a:pt x="4572" y="2788158"/>
                  </a:lnTo>
                  <a:lnTo>
                    <a:pt x="9144" y="2788158"/>
                  </a:lnTo>
                  <a:close/>
                </a:path>
                <a:path w="128904" h="2788285">
                  <a:moveTo>
                    <a:pt x="123431" y="9905"/>
                  </a:moveTo>
                  <a:lnTo>
                    <a:pt x="118871" y="5334"/>
                  </a:lnTo>
                  <a:lnTo>
                    <a:pt x="118871" y="9905"/>
                  </a:lnTo>
                  <a:lnTo>
                    <a:pt x="123431" y="9905"/>
                  </a:lnTo>
                  <a:close/>
                </a:path>
                <a:path w="128904" h="2788285">
                  <a:moveTo>
                    <a:pt x="123431" y="2779014"/>
                  </a:moveTo>
                  <a:lnTo>
                    <a:pt x="123431" y="9905"/>
                  </a:lnTo>
                  <a:lnTo>
                    <a:pt x="118871" y="9905"/>
                  </a:lnTo>
                  <a:lnTo>
                    <a:pt x="118872" y="2779014"/>
                  </a:lnTo>
                  <a:lnTo>
                    <a:pt x="123431" y="2779014"/>
                  </a:lnTo>
                  <a:close/>
                </a:path>
                <a:path w="128904" h="2788285">
                  <a:moveTo>
                    <a:pt x="123431" y="2788158"/>
                  </a:moveTo>
                  <a:lnTo>
                    <a:pt x="123431" y="2779014"/>
                  </a:lnTo>
                  <a:lnTo>
                    <a:pt x="118872" y="2783586"/>
                  </a:lnTo>
                  <a:lnTo>
                    <a:pt x="118872" y="2788158"/>
                  </a:lnTo>
                  <a:lnTo>
                    <a:pt x="123431" y="2788158"/>
                  </a:lnTo>
                  <a:close/>
                </a:path>
              </a:pathLst>
            </a:custGeom>
            <a:solidFill>
              <a:srgbClr val="333389"/>
            </a:solidFill>
          </p:spPr>
          <p:txBody>
            <a:bodyPr wrap="square" lIns="0" tIns="0" rIns="0" bIns="0" rtlCol="0"/>
            <a:lstStyle/>
            <a:p>
              <a:endParaRPr/>
            </a:p>
          </p:txBody>
        </p:sp>
        <p:sp>
          <p:nvSpPr>
            <p:cNvPr id="94" name="object 22"/>
            <p:cNvSpPr/>
            <p:nvPr/>
          </p:nvSpPr>
          <p:spPr>
            <a:xfrm>
              <a:off x="5848235" y="5260085"/>
              <a:ext cx="574547" cy="1103375"/>
            </a:xfrm>
            <a:prstGeom prst="rect">
              <a:avLst/>
            </a:prstGeom>
            <a:blipFill>
              <a:blip r:embed="rId6" cstate="print"/>
              <a:stretch>
                <a:fillRect/>
              </a:stretch>
            </a:blipFill>
          </p:spPr>
          <p:txBody>
            <a:bodyPr wrap="square" lIns="0" tIns="0" rIns="0" bIns="0" rtlCol="0"/>
            <a:lstStyle/>
            <a:p>
              <a:endParaRPr/>
            </a:p>
          </p:txBody>
        </p:sp>
        <p:sp>
          <p:nvSpPr>
            <p:cNvPr id="95" name="object 23"/>
            <p:cNvSpPr/>
            <p:nvPr/>
          </p:nvSpPr>
          <p:spPr>
            <a:xfrm>
              <a:off x="5418467" y="6181344"/>
              <a:ext cx="269875" cy="151130"/>
            </a:xfrm>
            <a:custGeom>
              <a:avLst/>
              <a:gdLst/>
              <a:ahLst/>
              <a:cxnLst/>
              <a:rect l="l" t="t" r="r" b="b"/>
              <a:pathLst>
                <a:path w="269875" h="151129">
                  <a:moveTo>
                    <a:pt x="0" y="0"/>
                  </a:moveTo>
                  <a:lnTo>
                    <a:pt x="0" y="150875"/>
                  </a:lnTo>
                  <a:lnTo>
                    <a:pt x="269748" y="150875"/>
                  </a:lnTo>
                  <a:lnTo>
                    <a:pt x="269748" y="0"/>
                  </a:lnTo>
                  <a:lnTo>
                    <a:pt x="0" y="0"/>
                  </a:lnTo>
                  <a:close/>
                </a:path>
              </a:pathLst>
            </a:custGeom>
            <a:solidFill>
              <a:srgbClr val="CCFF99"/>
            </a:solidFill>
          </p:spPr>
          <p:txBody>
            <a:bodyPr wrap="square" lIns="0" tIns="0" rIns="0" bIns="0" rtlCol="0"/>
            <a:lstStyle/>
            <a:p>
              <a:endParaRPr/>
            </a:p>
          </p:txBody>
        </p:sp>
        <p:sp>
          <p:nvSpPr>
            <p:cNvPr id="96" name="object 24"/>
            <p:cNvSpPr/>
            <p:nvPr/>
          </p:nvSpPr>
          <p:spPr>
            <a:xfrm>
              <a:off x="5688215" y="6130290"/>
              <a:ext cx="51435" cy="201930"/>
            </a:xfrm>
            <a:custGeom>
              <a:avLst/>
              <a:gdLst/>
              <a:ahLst/>
              <a:cxnLst/>
              <a:rect l="l" t="t" r="r" b="b"/>
              <a:pathLst>
                <a:path w="51435" h="201929">
                  <a:moveTo>
                    <a:pt x="51054" y="151637"/>
                  </a:moveTo>
                  <a:lnTo>
                    <a:pt x="51053" y="0"/>
                  </a:lnTo>
                  <a:lnTo>
                    <a:pt x="0" y="51053"/>
                  </a:lnTo>
                  <a:lnTo>
                    <a:pt x="0" y="201929"/>
                  </a:lnTo>
                  <a:lnTo>
                    <a:pt x="51054" y="151637"/>
                  </a:lnTo>
                  <a:close/>
                </a:path>
              </a:pathLst>
            </a:custGeom>
            <a:solidFill>
              <a:srgbClr val="A4CD7B"/>
            </a:solidFill>
          </p:spPr>
          <p:txBody>
            <a:bodyPr wrap="square" lIns="0" tIns="0" rIns="0" bIns="0" rtlCol="0"/>
            <a:lstStyle/>
            <a:p>
              <a:endParaRPr/>
            </a:p>
          </p:txBody>
        </p:sp>
        <p:sp>
          <p:nvSpPr>
            <p:cNvPr id="97" name="object 25"/>
            <p:cNvSpPr/>
            <p:nvPr/>
          </p:nvSpPr>
          <p:spPr>
            <a:xfrm>
              <a:off x="5418467" y="6130290"/>
              <a:ext cx="321310" cy="51435"/>
            </a:xfrm>
            <a:custGeom>
              <a:avLst/>
              <a:gdLst/>
              <a:ahLst/>
              <a:cxnLst/>
              <a:rect l="l" t="t" r="r" b="b"/>
              <a:pathLst>
                <a:path w="321310" h="51435">
                  <a:moveTo>
                    <a:pt x="320802" y="0"/>
                  </a:moveTo>
                  <a:lnTo>
                    <a:pt x="50291" y="0"/>
                  </a:lnTo>
                  <a:lnTo>
                    <a:pt x="0" y="51053"/>
                  </a:lnTo>
                  <a:lnTo>
                    <a:pt x="269748" y="51053"/>
                  </a:lnTo>
                  <a:lnTo>
                    <a:pt x="320802" y="0"/>
                  </a:lnTo>
                  <a:close/>
                </a:path>
              </a:pathLst>
            </a:custGeom>
            <a:solidFill>
              <a:srgbClr val="D6FFAD"/>
            </a:solidFill>
          </p:spPr>
          <p:txBody>
            <a:bodyPr wrap="square" lIns="0" tIns="0" rIns="0" bIns="0" rtlCol="0"/>
            <a:lstStyle/>
            <a:p>
              <a:endParaRPr/>
            </a:p>
          </p:txBody>
        </p:sp>
        <p:sp>
          <p:nvSpPr>
            <p:cNvPr id="98" name="object 26"/>
            <p:cNvSpPr/>
            <p:nvPr/>
          </p:nvSpPr>
          <p:spPr>
            <a:xfrm>
              <a:off x="5413895" y="6125717"/>
              <a:ext cx="330200" cy="211454"/>
            </a:xfrm>
            <a:custGeom>
              <a:avLst/>
              <a:gdLst/>
              <a:ahLst/>
              <a:cxnLst/>
              <a:rect l="l" t="t" r="r" b="b"/>
              <a:pathLst>
                <a:path w="330200" h="211454">
                  <a:moveTo>
                    <a:pt x="329946" y="157733"/>
                  </a:moveTo>
                  <a:lnTo>
                    <a:pt x="329946" y="0"/>
                  </a:lnTo>
                  <a:lnTo>
                    <a:pt x="53340" y="0"/>
                  </a:lnTo>
                  <a:lnTo>
                    <a:pt x="0" y="53339"/>
                  </a:lnTo>
                  <a:lnTo>
                    <a:pt x="0" y="211073"/>
                  </a:lnTo>
                  <a:lnTo>
                    <a:pt x="4572" y="211073"/>
                  </a:lnTo>
                  <a:lnTo>
                    <a:pt x="4572" y="50291"/>
                  </a:lnTo>
                  <a:lnTo>
                    <a:pt x="16763" y="50291"/>
                  </a:lnTo>
                  <a:lnTo>
                    <a:pt x="54864" y="12191"/>
                  </a:lnTo>
                  <a:lnTo>
                    <a:pt x="54864" y="9905"/>
                  </a:lnTo>
                  <a:lnTo>
                    <a:pt x="58674" y="8381"/>
                  </a:lnTo>
                  <a:lnTo>
                    <a:pt x="58674" y="9905"/>
                  </a:lnTo>
                  <a:lnTo>
                    <a:pt x="313182" y="9905"/>
                  </a:lnTo>
                  <a:lnTo>
                    <a:pt x="321564" y="1523"/>
                  </a:lnTo>
                  <a:lnTo>
                    <a:pt x="328422" y="8381"/>
                  </a:lnTo>
                  <a:lnTo>
                    <a:pt x="328422" y="159257"/>
                  </a:lnTo>
                  <a:lnTo>
                    <a:pt x="329946" y="157733"/>
                  </a:lnTo>
                  <a:close/>
                </a:path>
                <a:path w="330200" h="211454">
                  <a:moveTo>
                    <a:pt x="16763" y="50291"/>
                  </a:moveTo>
                  <a:lnTo>
                    <a:pt x="4572" y="50291"/>
                  </a:lnTo>
                  <a:lnTo>
                    <a:pt x="4572" y="60197"/>
                  </a:lnTo>
                  <a:lnTo>
                    <a:pt x="8382" y="60197"/>
                  </a:lnTo>
                  <a:lnTo>
                    <a:pt x="8382" y="58673"/>
                  </a:lnTo>
                  <a:lnTo>
                    <a:pt x="9144" y="55625"/>
                  </a:lnTo>
                  <a:lnTo>
                    <a:pt x="9143" y="57911"/>
                  </a:lnTo>
                  <a:lnTo>
                    <a:pt x="16763" y="50291"/>
                  </a:lnTo>
                  <a:close/>
                </a:path>
                <a:path w="330200" h="211454">
                  <a:moveTo>
                    <a:pt x="9143" y="201929"/>
                  </a:moveTo>
                  <a:lnTo>
                    <a:pt x="9143" y="60197"/>
                  </a:lnTo>
                  <a:lnTo>
                    <a:pt x="4572" y="60197"/>
                  </a:lnTo>
                  <a:lnTo>
                    <a:pt x="4572" y="201929"/>
                  </a:lnTo>
                  <a:lnTo>
                    <a:pt x="9143" y="201929"/>
                  </a:lnTo>
                  <a:close/>
                </a:path>
                <a:path w="330200" h="211454">
                  <a:moveTo>
                    <a:pt x="272034" y="201929"/>
                  </a:moveTo>
                  <a:lnTo>
                    <a:pt x="4572" y="201929"/>
                  </a:lnTo>
                  <a:lnTo>
                    <a:pt x="9144" y="206501"/>
                  </a:lnTo>
                  <a:lnTo>
                    <a:pt x="9143" y="211073"/>
                  </a:lnTo>
                  <a:lnTo>
                    <a:pt x="269748" y="211073"/>
                  </a:lnTo>
                  <a:lnTo>
                    <a:pt x="269748" y="206501"/>
                  </a:lnTo>
                  <a:lnTo>
                    <a:pt x="271272" y="206501"/>
                  </a:lnTo>
                  <a:lnTo>
                    <a:pt x="271272" y="202691"/>
                  </a:lnTo>
                  <a:lnTo>
                    <a:pt x="272034" y="201929"/>
                  </a:lnTo>
                  <a:close/>
                </a:path>
                <a:path w="330200" h="211454">
                  <a:moveTo>
                    <a:pt x="9143" y="211073"/>
                  </a:moveTo>
                  <a:lnTo>
                    <a:pt x="9144" y="206501"/>
                  </a:lnTo>
                  <a:lnTo>
                    <a:pt x="4572" y="201929"/>
                  </a:lnTo>
                  <a:lnTo>
                    <a:pt x="4572" y="211073"/>
                  </a:lnTo>
                  <a:lnTo>
                    <a:pt x="9143" y="211073"/>
                  </a:lnTo>
                  <a:close/>
                </a:path>
                <a:path w="330200" h="211454">
                  <a:moveTo>
                    <a:pt x="9143" y="57911"/>
                  </a:moveTo>
                  <a:lnTo>
                    <a:pt x="9144" y="55625"/>
                  </a:lnTo>
                  <a:lnTo>
                    <a:pt x="8382" y="58673"/>
                  </a:lnTo>
                  <a:lnTo>
                    <a:pt x="9143" y="57911"/>
                  </a:lnTo>
                  <a:close/>
                </a:path>
                <a:path w="330200" h="211454">
                  <a:moveTo>
                    <a:pt x="272796" y="50291"/>
                  </a:moveTo>
                  <a:lnTo>
                    <a:pt x="16763" y="50291"/>
                  </a:lnTo>
                  <a:lnTo>
                    <a:pt x="8382" y="58673"/>
                  </a:lnTo>
                  <a:lnTo>
                    <a:pt x="8382" y="60197"/>
                  </a:lnTo>
                  <a:lnTo>
                    <a:pt x="269748" y="60197"/>
                  </a:lnTo>
                  <a:lnTo>
                    <a:pt x="269748" y="55625"/>
                  </a:lnTo>
                  <a:lnTo>
                    <a:pt x="271272" y="55625"/>
                  </a:lnTo>
                  <a:lnTo>
                    <a:pt x="271272" y="51815"/>
                  </a:lnTo>
                  <a:lnTo>
                    <a:pt x="272796" y="50291"/>
                  </a:lnTo>
                  <a:close/>
                </a:path>
                <a:path w="330200" h="211454">
                  <a:moveTo>
                    <a:pt x="58674" y="8381"/>
                  </a:moveTo>
                  <a:lnTo>
                    <a:pt x="54864" y="9905"/>
                  </a:lnTo>
                  <a:lnTo>
                    <a:pt x="57150" y="9905"/>
                  </a:lnTo>
                  <a:lnTo>
                    <a:pt x="58674" y="8381"/>
                  </a:lnTo>
                  <a:close/>
                </a:path>
                <a:path w="330200" h="211454">
                  <a:moveTo>
                    <a:pt x="57150" y="9905"/>
                  </a:moveTo>
                  <a:lnTo>
                    <a:pt x="54864" y="9905"/>
                  </a:lnTo>
                  <a:lnTo>
                    <a:pt x="54864" y="12191"/>
                  </a:lnTo>
                  <a:lnTo>
                    <a:pt x="57150" y="9905"/>
                  </a:lnTo>
                  <a:close/>
                </a:path>
                <a:path w="330200" h="211454">
                  <a:moveTo>
                    <a:pt x="58674" y="9905"/>
                  </a:moveTo>
                  <a:lnTo>
                    <a:pt x="58674" y="8381"/>
                  </a:lnTo>
                  <a:lnTo>
                    <a:pt x="57150" y="9905"/>
                  </a:lnTo>
                  <a:lnTo>
                    <a:pt x="58674" y="9905"/>
                  </a:lnTo>
                  <a:close/>
                </a:path>
                <a:path w="330200" h="211454">
                  <a:moveTo>
                    <a:pt x="279654" y="57149"/>
                  </a:moveTo>
                  <a:lnTo>
                    <a:pt x="279654" y="55625"/>
                  </a:lnTo>
                  <a:lnTo>
                    <a:pt x="269748" y="55625"/>
                  </a:lnTo>
                  <a:lnTo>
                    <a:pt x="269748" y="60197"/>
                  </a:lnTo>
                  <a:lnTo>
                    <a:pt x="276606" y="60197"/>
                  </a:lnTo>
                  <a:lnTo>
                    <a:pt x="279654" y="57149"/>
                  </a:lnTo>
                  <a:close/>
                </a:path>
                <a:path w="330200" h="211454">
                  <a:moveTo>
                    <a:pt x="279654" y="194309"/>
                  </a:moveTo>
                  <a:lnTo>
                    <a:pt x="279654" y="57149"/>
                  </a:lnTo>
                  <a:lnTo>
                    <a:pt x="276606" y="60197"/>
                  </a:lnTo>
                  <a:lnTo>
                    <a:pt x="269748" y="60197"/>
                  </a:lnTo>
                  <a:lnTo>
                    <a:pt x="269748" y="201929"/>
                  </a:lnTo>
                  <a:lnTo>
                    <a:pt x="272034" y="201929"/>
                  </a:lnTo>
                  <a:lnTo>
                    <a:pt x="279654" y="194309"/>
                  </a:lnTo>
                  <a:close/>
                </a:path>
                <a:path w="330200" h="211454">
                  <a:moveTo>
                    <a:pt x="279654" y="208025"/>
                  </a:moveTo>
                  <a:lnTo>
                    <a:pt x="279654" y="206501"/>
                  </a:lnTo>
                  <a:lnTo>
                    <a:pt x="269748" y="206501"/>
                  </a:lnTo>
                  <a:lnTo>
                    <a:pt x="269748" y="211073"/>
                  </a:lnTo>
                  <a:lnTo>
                    <a:pt x="276606" y="211073"/>
                  </a:lnTo>
                  <a:lnTo>
                    <a:pt x="279654" y="208025"/>
                  </a:lnTo>
                  <a:close/>
                </a:path>
                <a:path w="330200" h="211454">
                  <a:moveTo>
                    <a:pt x="274320" y="50291"/>
                  </a:moveTo>
                  <a:lnTo>
                    <a:pt x="272796" y="50291"/>
                  </a:lnTo>
                  <a:lnTo>
                    <a:pt x="271272" y="51815"/>
                  </a:lnTo>
                  <a:lnTo>
                    <a:pt x="274320" y="50291"/>
                  </a:lnTo>
                  <a:close/>
                </a:path>
                <a:path w="330200" h="211454">
                  <a:moveTo>
                    <a:pt x="274320" y="55625"/>
                  </a:moveTo>
                  <a:lnTo>
                    <a:pt x="274320" y="50291"/>
                  </a:lnTo>
                  <a:lnTo>
                    <a:pt x="271272" y="51815"/>
                  </a:lnTo>
                  <a:lnTo>
                    <a:pt x="271272" y="55625"/>
                  </a:lnTo>
                  <a:lnTo>
                    <a:pt x="274320" y="55625"/>
                  </a:lnTo>
                  <a:close/>
                </a:path>
                <a:path w="330200" h="211454">
                  <a:moveTo>
                    <a:pt x="274320" y="201929"/>
                  </a:moveTo>
                  <a:lnTo>
                    <a:pt x="272034" y="201929"/>
                  </a:lnTo>
                  <a:lnTo>
                    <a:pt x="271272" y="202691"/>
                  </a:lnTo>
                  <a:lnTo>
                    <a:pt x="274320" y="201929"/>
                  </a:lnTo>
                  <a:close/>
                </a:path>
                <a:path w="330200" h="211454">
                  <a:moveTo>
                    <a:pt x="274320" y="206501"/>
                  </a:moveTo>
                  <a:lnTo>
                    <a:pt x="274320" y="201929"/>
                  </a:lnTo>
                  <a:lnTo>
                    <a:pt x="271272" y="202691"/>
                  </a:lnTo>
                  <a:lnTo>
                    <a:pt x="271272" y="206501"/>
                  </a:lnTo>
                  <a:lnTo>
                    <a:pt x="274320" y="206501"/>
                  </a:lnTo>
                  <a:close/>
                </a:path>
                <a:path w="330200" h="211454">
                  <a:moveTo>
                    <a:pt x="321564" y="152399"/>
                  </a:moveTo>
                  <a:lnTo>
                    <a:pt x="272034" y="201929"/>
                  </a:lnTo>
                  <a:lnTo>
                    <a:pt x="274320" y="201929"/>
                  </a:lnTo>
                  <a:lnTo>
                    <a:pt x="274320" y="206501"/>
                  </a:lnTo>
                  <a:lnTo>
                    <a:pt x="279654" y="206501"/>
                  </a:lnTo>
                  <a:lnTo>
                    <a:pt x="279654" y="208025"/>
                  </a:lnTo>
                  <a:lnTo>
                    <a:pt x="320040" y="167639"/>
                  </a:lnTo>
                  <a:lnTo>
                    <a:pt x="320040" y="156209"/>
                  </a:lnTo>
                  <a:lnTo>
                    <a:pt x="321564" y="152399"/>
                  </a:lnTo>
                  <a:close/>
                </a:path>
                <a:path w="330200" h="211454">
                  <a:moveTo>
                    <a:pt x="325374" y="11429"/>
                  </a:moveTo>
                  <a:lnTo>
                    <a:pt x="325374" y="9905"/>
                  </a:lnTo>
                  <a:lnTo>
                    <a:pt x="313182" y="9905"/>
                  </a:lnTo>
                  <a:lnTo>
                    <a:pt x="272796" y="50291"/>
                  </a:lnTo>
                  <a:lnTo>
                    <a:pt x="274320" y="50291"/>
                  </a:lnTo>
                  <a:lnTo>
                    <a:pt x="274320" y="55625"/>
                  </a:lnTo>
                  <a:lnTo>
                    <a:pt x="279654" y="55625"/>
                  </a:lnTo>
                  <a:lnTo>
                    <a:pt x="279654" y="57149"/>
                  </a:lnTo>
                  <a:lnTo>
                    <a:pt x="325374" y="11429"/>
                  </a:lnTo>
                  <a:close/>
                </a:path>
                <a:path w="330200" h="211454">
                  <a:moveTo>
                    <a:pt x="328422" y="8381"/>
                  </a:moveTo>
                  <a:lnTo>
                    <a:pt x="321564" y="1523"/>
                  </a:lnTo>
                  <a:lnTo>
                    <a:pt x="313182" y="9905"/>
                  </a:lnTo>
                  <a:lnTo>
                    <a:pt x="320040" y="9905"/>
                  </a:lnTo>
                  <a:lnTo>
                    <a:pt x="320040" y="4571"/>
                  </a:lnTo>
                  <a:lnTo>
                    <a:pt x="325374" y="9905"/>
                  </a:lnTo>
                  <a:lnTo>
                    <a:pt x="325374" y="11429"/>
                  </a:lnTo>
                  <a:lnTo>
                    <a:pt x="328422" y="8381"/>
                  </a:lnTo>
                  <a:close/>
                </a:path>
                <a:path w="330200" h="211454">
                  <a:moveTo>
                    <a:pt x="325374" y="9905"/>
                  </a:moveTo>
                  <a:lnTo>
                    <a:pt x="320040" y="4571"/>
                  </a:lnTo>
                  <a:lnTo>
                    <a:pt x="320040" y="9905"/>
                  </a:lnTo>
                  <a:lnTo>
                    <a:pt x="325374" y="9905"/>
                  </a:lnTo>
                  <a:close/>
                </a:path>
                <a:path w="330200" h="211454">
                  <a:moveTo>
                    <a:pt x="328422" y="159257"/>
                  </a:moveTo>
                  <a:lnTo>
                    <a:pt x="328422" y="8381"/>
                  </a:lnTo>
                  <a:lnTo>
                    <a:pt x="320040" y="16763"/>
                  </a:lnTo>
                  <a:lnTo>
                    <a:pt x="320040" y="153923"/>
                  </a:lnTo>
                  <a:lnTo>
                    <a:pt x="321564" y="152399"/>
                  </a:lnTo>
                  <a:lnTo>
                    <a:pt x="321564" y="166115"/>
                  </a:lnTo>
                  <a:lnTo>
                    <a:pt x="328422" y="159257"/>
                  </a:lnTo>
                  <a:close/>
                </a:path>
                <a:path w="330200" h="211454">
                  <a:moveTo>
                    <a:pt x="321564" y="166115"/>
                  </a:moveTo>
                  <a:lnTo>
                    <a:pt x="321564" y="152399"/>
                  </a:lnTo>
                  <a:lnTo>
                    <a:pt x="320040" y="156209"/>
                  </a:lnTo>
                  <a:lnTo>
                    <a:pt x="320040" y="167639"/>
                  </a:lnTo>
                  <a:lnTo>
                    <a:pt x="321564" y="166115"/>
                  </a:lnTo>
                  <a:close/>
                </a:path>
              </a:pathLst>
            </a:custGeom>
            <a:solidFill>
              <a:srgbClr val="333389"/>
            </a:solidFill>
          </p:spPr>
          <p:txBody>
            <a:bodyPr wrap="square" lIns="0" tIns="0" rIns="0" bIns="0" rtlCol="0"/>
            <a:lstStyle/>
            <a:p>
              <a:endParaRPr/>
            </a:p>
          </p:txBody>
        </p:sp>
        <p:sp>
          <p:nvSpPr>
            <p:cNvPr id="99" name="object 27"/>
            <p:cNvSpPr/>
            <p:nvPr/>
          </p:nvSpPr>
          <p:spPr>
            <a:xfrm>
              <a:off x="5460758" y="5430011"/>
              <a:ext cx="0" cy="544830"/>
            </a:xfrm>
            <a:custGeom>
              <a:avLst/>
              <a:gdLst/>
              <a:ahLst/>
              <a:cxnLst/>
              <a:rect l="l" t="t" r="r" b="b"/>
              <a:pathLst>
                <a:path h="544829">
                  <a:moveTo>
                    <a:pt x="0" y="0"/>
                  </a:moveTo>
                  <a:lnTo>
                    <a:pt x="0" y="544829"/>
                  </a:lnTo>
                </a:path>
              </a:pathLst>
            </a:custGeom>
            <a:ln w="9906">
              <a:solidFill>
                <a:srgbClr val="969696"/>
              </a:solidFill>
            </a:ln>
          </p:spPr>
          <p:txBody>
            <a:bodyPr wrap="square" lIns="0" tIns="0" rIns="0" bIns="0" rtlCol="0"/>
            <a:lstStyle/>
            <a:p>
              <a:endParaRPr/>
            </a:p>
          </p:txBody>
        </p:sp>
        <p:sp>
          <p:nvSpPr>
            <p:cNvPr id="100" name="object 28"/>
            <p:cNvSpPr/>
            <p:nvPr/>
          </p:nvSpPr>
          <p:spPr>
            <a:xfrm>
              <a:off x="5532386" y="5247894"/>
              <a:ext cx="0" cy="544830"/>
            </a:xfrm>
            <a:custGeom>
              <a:avLst/>
              <a:gdLst/>
              <a:ahLst/>
              <a:cxnLst/>
              <a:rect l="l" t="t" r="r" b="b"/>
              <a:pathLst>
                <a:path h="544829">
                  <a:moveTo>
                    <a:pt x="0" y="0"/>
                  </a:moveTo>
                  <a:lnTo>
                    <a:pt x="0" y="544829"/>
                  </a:lnTo>
                </a:path>
              </a:pathLst>
            </a:custGeom>
            <a:ln w="9905">
              <a:solidFill>
                <a:srgbClr val="969696"/>
              </a:solidFill>
            </a:ln>
          </p:spPr>
          <p:txBody>
            <a:bodyPr wrap="square" lIns="0" tIns="0" rIns="0" bIns="0" rtlCol="0"/>
            <a:lstStyle/>
            <a:p>
              <a:endParaRPr/>
            </a:p>
          </p:txBody>
        </p:sp>
        <p:sp>
          <p:nvSpPr>
            <p:cNvPr id="101" name="object 29"/>
            <p:cNvSpPr/>
            <p:nvPr/>
          </p:nvSpPr>
          <p:spPr>
            <a:xfrm>
              <a:off x="5628398" y="5637276"/>
              <a:ext cx="0" cy="389890"/>
            </a:xfrm>
            <a:custGeom>
              <a:avLst/>
              <a:gdLst/>
              <a:ahLst/>
              <a:cxnLst/>
              <a:rect l="l" t="t" r="r" b="b"/>
              <a:pathLst>
                <a:path h="389889">
                  <a:moveTo>
                    <a:pt x="0" y="0"/>
                  </a:moveTo>
                  <a:lnTo>
                    <a:pt x="0" y="389382"/>
                  </a:lnTo>
                </a:path>
              </a:pathLst>
            </a:custGeom>
            <a:ln w="9906">
              <a:solidFill>
                <a:srgbClr val="969696"/>
              </a:solidFill>
            </a:ln>
          </p:spPr>
          <p:txBody>
            <a:bodyPr wrap="square" lIns="0" tIns="0" rIns="0" bIns="0" rtlCol="0"/>
            <a:lstStyle/>
            <a:p>
              <a:endParaRPr/>
            </a:p>
          </p:txBody>
        </p:sp>
        <p:sp>
          <p:nvSpPr>
            <p:cNvPr id="102" name="object 30"/>
            <p:cNvSpPr/>
            <p:nvPr/>
          </p:nvSpPr>
          <p:spPr>
            <a:xfrm>
              <a:off x="5700026" y="5532882"/>
              <a:ext cx="0" cy="389890"/>
            </a:xfrm>
            <a:custGeom>
              <a:avLst/>
              <a:gdLst/>
              <a:ahLst/>
              <a:cxnLst/>
              <a:rect l="l" t="t" r="r" b="b"/>
              <a:pathLst>
                <a:path h="389889">
                  <a:moveTo>
                    <a:pt x="0" y="0"/>
                  </a:moveTo>
                  <a:lnTo>
                    <a:pt x="0" y="389382"/>
                  </a:lnTo>
                </a:path>
              </a:pathLst>
            </a:custGeom>
            <a:ln w="9906">
              <a:solidFill>
                <a:srgbClr val="969696"/>
              </a:solidFill>
            </a:ln>
          </p:spPr>
          <p:txBody>
            <a:bodyPr wrap="square" lIns="0" tIns="0" rIns="0" bIns="0" rtlCol="0"/>
            <a:lstStyle/>
            <a:p>
              <a:endParaRPr/>
            </a:p>
          </p:txBody>
        </p:sp>
        <p:sp>
          <p:nvSpPr>
            <p:cNvPr id="103" name="object 31"/>
            <p:cNvSpPr txBox="1"/>
            <p:nvPr/>
          </p:nvSpPr>
          <p:spPr>
            <a:xfrm>
              <a:off x="6060319" y="4731884"/>
              <a:ext cx="939800" cy="254000"/>
            </a:xfrm>
            <a:prstGeom prst="rect">
              <a:avLst/>
            </a:prstGeom>
          </p:spPr>
          <p:txBody>
            <a:bodyPr vert="horz" wrap="square" lIns="0" tIns="0" rIns="0" bIns="0" rtlCol="0">
              <a:spAutoFit/>
            </a:bodyPr>
            <a:lstStyle/>
            <a:p>
              <a:pPr marL="12700">
                <a:lnSpc>
                  <a:spcPct val="100000"/>
                </a:lnSpc>
              </a:pPr>
              <a:r>
                <a:rPr sz="1800" b="1" dirty="0">
                  <a:solidFill>
                    <a:srgbClr val="333389"/>
                  </a:solidFill>
                  <a:latin typeface="微软雅黑" panose="020B0503020204020204" charset="-122"/>
                  <a:cs typeface="微软雅黑" panose="020B0503020204020204" charset="-122"/>
                </a:rPr>
                <a:t>未遂事故</a:t>
              </a:r>
              <a:endParaRPr sz="1800">
                <a:latin typeface="微软雅黑" panose="020B0503020204020204" charset="-122"/>
                <a:cs typeface="微软雅黑" panose="020B0503020204020204" charset="-122"/>
              </a:endParaRPr>
            </a:p>
          </p:txBody>
        </p:sp>
        <p:sp>
          <p:nvSpPr>
            <p:cNvPr id="104" name="object 32"/>
            <p:cNvSpPr/>
            <p:nvPr/>
          </p:nvSpPr>
          <p:spPr>
            <a:xfrm>
              <a:off x="1199273" y="2512314"/>
              <a:ext cx="1639824" cy="1214627"/>
            </a:xfrm>
            <a:prstGeom prst="rect">
              <a:avLst/>
            </a:prstGeom>
            <a:blipFill>
              <a:blip r:embed="rId7" cstate="print"/>
              <a:stretch>
                <a:fillRect/>
              </a:stretch>
            </a:blipFill>
          </p:spPr>
          <p:txBody>
            <a:bodyPr wrap="square" lIns="0" tIns="0" rIns="0" bIns="0" rtlCol="0"/>
            <a:lstStyle/>
            <a:p>
              <a:endParaRPr/>
            </a:p>
          </p:txBody>
        </p:sp>
        <p:sp>
          <p:nvSpPr>
            <p:cNvPr id="105" name="object 33"/>
            <p:cNvSpPr/>
            <p:nvPr/>
          </p:nvSpPr>
          <p:spPr>
            <a:xfrm>
              <a:off x="2550299" y="3722370"/>
              <a:ext cx="131445" cy="2659380"/>
            </a:xfrm>
            <a:custGeom>
              <a:avLst/>
              <a:gdLst/>
              <a:ahLst/>
              <a:cxnLst/>
              <a:rect l="l" t="t" r="r" b="b"/>
              <a:pathLst>
                <a:path w="131444" h="2659379">
                  <a:moveTo>
                    <a:pt x="0" y="0"/>
                  </a:moveTo>
                  <a:lnTo>
                    <a:pt x="0" y="2659379"/>
                  </a:lnTo>
                  <a:lnTo>
                    <a:pt x="131063" y="2659379"/>
                  </a:lnTo>
                  <a:lnTo>
                    <a:pt x="131063" y="0"/>
                  </a:lnTo>
                  <a:lnTo>
                    <a:pt x="0" y="0"/>
                  </a:lnTo>
                  <a:close/>
                </a:path>
              </a:pathLst>
            </a:custGeom>
            <a:solidFill>
              <a:srgbClr val="D4BA3A"/>
            </a:solidFill>
          </p:spPr>
          <p:txBody>
            <a:bodyPr wrap="square" lIns="0" tIns="0" rIns="0" bIns="0" rtlCol="0"/>
            <a:lstStyle/>
            <a:p>
              <a:endParaRPr/>
            </a:p>
          </p:txBody>
        </p:sp>
        <p:sp>
          <p:nvSpPr>
            <p:cNvPr id="106" name="object 34"/>
            <p:cNvSpPr/>
            <p:nvPr/>
          </p:nvSpPr>
          <p:spPr>
            <a:xfrm>
              <a:off x="2545727" y="3717797"/>
              <a:ext cx="140335" cy="2668905"/>
            </a:xfrm>
            <a:custGeom>
              <a:avLst/>
              <a:gdLst/>
              <a:ahLst/>
              <a:cxnLst/>
              <a:rect l="l" t="t" r="r" b="b"/>
              <a:pathLst>
                <a:path w="140335" h="2668904">
                  <a:moveTo>
                    <a:pt x="140207" y="2668524"/>
                  </a:moveTo>
                  <a:lnTo>
                    <a:pt x="140207" y="0"/>
                  </a:lnTo>
                  <a:lnTo>
                    <a:pt x="0" y="0"/>
                  </a:lnTo>
                  <a:lnTo>
                    <a:pt x="0" y="2668524"/>
                  </a:lnTo>
                  <a:lnTo>
                    <a:pt x="4571" y="2668524"/>
                  </a:lnTo>
                  <a:lnTo>
                    <a:pt x="4571" y="9143"/>
                  </a:lnTo>
                  <a:lnTo>
                    <a:pt x="9905" y="4572"/>
                  </a:lnTo>
                  <a:lnTo>
                    <a:pt x="9905" y="9143"/>
                  </a:lnTo>
                  <a:lnTo>
                    <a:pt x="131063" y="9143"/>
                  </a:lnTo>
                  <a:lnTo>
                    <a:pt x="131063" y="4572"/>
                  </a:lnTo>
                  <a:lnTo>
                    <a:pt x="135635" y="9143"/>
                  </a:lnTo>
                  <a:lnTo>
                    <a:pt x="135635" y="2668524"/>
                  </a:lnTo>
                  <a:lnTo>
                    <a:pt x="140207" y="2668524"/>
                  </a:lnTo>
                  <a:close/>
                </a:path>
                <a:path w="140335" h="2668904">
                  <a:moveTo>
                    <a:pt x="9905" y="9143"/>
                  </a:moveTo>
                  <a:lnTo>
                    <a:pt x="9905" y="4572"/>
                  </a:lnTo>
                  <a:lnTo>
                    <a:pt x="4571" y="9143"/>
                  </a:lnTo>
                  <a:lnTo>
                    <a:pt x="9905" y="9143"/>
                  </a:lnTo>
                  <a:close/>
                </a:path>
                <a:path w="140335" h="2668904">
                  <a:moveTo>
                    <a:pt x="9905" y="2659379"/>
                  </a:moveTo>
                  <a:lnTo>
                    <a:pt x="9905" y="9143"/>
                  </a:lnTo>
                  <a:lnTo>
                    <a:pt x="4571" y="9143"/>
                  </a:lnTo>
                  <a:lnTo>
                    <a:pt x="4571" y="2659379"/>
                  </a:lnTo>
                  <a:lnTo>
                    <a:pt x="9905" y="2659379"/>
                  </a:lnTo>
                  <a:close/>
                </a:path>
                <a:path w="140335" h="2668904">
                  <a:moveTo>
                    <a:pt x="135635" y="2659379"/>
                  </a:moveTo>
                  <a:lnTo>
                    <a:pt x="4571" y="2659379"/>
                  </a:lnTo>
                  <a:lnTo>
                    <a:pt x="9905" y="2663952"/>
                  </a:lnTo>
                  <a:lnTo>
                    <a:pt x="9905" y="2668524"/>
                  </a:lnTo>
                  <a:lnTo>
                    <a:pt x="131063" y="2668524"/>
                  </a:lnTo>
                  <a:lnTo>
                    <a:pt x="131063" y="2663952"/>
                  </a:lnTo>
                  <a:lnTo>
                    <a:pt x="135635" y="2659379"/>
                  </a:lnTo>
                  <a:close/>
                </a:path>
                <a:path w="140335" h="2668904">
                  <a:moveTo>
                    <a:pt x="9905" y="2668524"/>
                  </a:moveTo>
                  <a:lnTo>
                    <a:pt x="9905" y="2663952"/>
                  </a:lnTo>
                  <a:lnTo>
                    <a:pt x="4571" y="2659379"/>
                  </a:lnTo>
                  <a:lnTo>
                    <a:pt x="4571" y="2668524"/>
                  </a:lnTo>
                  <a:lnTo>
                    <a:pt x="9905" y="2668524"/>
                  </a:lnTo>
                  <a:close/>
                </a:path>
                <a:path w="140335" h="2668904">
                  <a:moveTo>
                    <a:pt x="135635" y="9143"/>
                  </a:moveTo>
                  <a:lnTo>
                    <a:pt x="131063" y="4572"/>
                  </a:lnTo>
                  <a:lnTo>
                    <a:pt x="131063" y="9143"/>
                  </a:lnTo>
                  <a:lnTo>
                    <a:pt x="135635" y="9143"/>
                  </a:lnTo>
                  <a:close/>
                </a:path>
                <a:path w="140335" h="2668904">
                  <a:moveTo>
                    <a:pt x="135635" y="2659379"/>
                  </a:moveTo>
                  <a:lnTo>
                    <a:pt x="135635" y="9143"/>
                  </a:lnTo>
                  <a:lnTo>
                    <a:pt x="131063" y="9143"/>
                  </a:lnTo>
                  <a:lnTo>
                    <a:pt x="131063" y="2659379"/>
                  </a:lnTo>
                  <a:lnTo>
                    <a:pt x="135635" y="2659379"/>
                  </a:lnTo>
                  <a:close/>
                </a:path>
                <a:path w="140335" h="2668904">
                  <a:moveTo>
                    <a:pt x="135635" y="2668524"/>
                  </a:moveTo>
                  <a:lnTo>
                    <a:pt x="135635" y="2659379"/>
                  </a:lnTo>
                  <a:lnTo>
                    <a:pt x="131063" y="2663952"/>
                  </a:lnTo>
                  <a:lnTo>
                    <a:pt x="131063" y="2668524"/>
                  </a:lnTo>
                  <a:lnTo>
                    <a:pt x="135635" y="2668524"/>
                  </a:lnTo>
                  <a:close/>
                </a:path>
              </a:pathLst>
            </a:custGeom>
            <a:solidFill>
              <a:srgbClr val="333389"/>
            </a:solidFill>
          </p:spPr>
          <p:txBody>
            <a:bodyPr wrap="square" lIns="0" tIns="0" rIns="0" bIns="0" rtlCol="0"/>
            <a:lstStyle/>
            <a:p>
              <a:endParaRPr/>
            </a:p>
          </p:txBody>
        </p:sp>
        <p:sp>
          <p:nvSpPr>
            <p:cNvPr id="107" name="object 35"/>
            <p:cNvSpPr/>
            <p:nvPr/>
          </p:nvSpPr>
          <p:spPr>
            <a:xfrm>
              <a:off x="1711337" y="3722370"/>
              <a:ext cx="130810" cy="2659380"/>
            </a:xfrm>
            <a:custGeom>
              <a:avLst/>
              <a:gdLst/>
              <a:ahLst/>
              <a:cxnLst/>
              <a:rect l="l" t="t" r="r" b="b"/>
              <a:pathLst>
                <a:path w="130810" h="2659379">
                  <a:moveTo>
                    <a:pt x="0" y="0"/>
                  </a:moveTo>
                  <a:lnTo>
                    <a:pt x="0" y="2659379"/>
                  </a:lnTo>
                  <a:lnTo>
                    <a:pt x="130301" y="2659379"/>
                  </a:lnTo>
                  <a:lnTo>
                    <a:pt x="130301" y="0"/>
                  </a:lnTo>
                  <a:lnTo>
                    <a:pt x="0" y="0"/>
                  </a:lnTo>
                  <a:close/>
                </a:path>
              </a:pathLst>
            </a:custGeom>
            <a:solidFill>
              <a:srgbClr val="D4BA3A"/>
            </a:solidFill>
          </p:spPr>
          <p:txBody>
            <a:bodyPr wrap="square" lIns="0" tIns="0" rIns="0" bIns="0" rtlCol="0"/>
            <a:lstStyle/>
            <a:p>
              <a:endParaRPr/>
            </a:p>
          </p:txBody>
        </p:sp>
        <p:sp>
          <p:nvSpPr>
            <p:cNvPr id="108" name="object 36"/>
            <p:cNvSpPr/>
            <p:nvPr/>
          </p:nvSpPr>
          <p:spPr>
            <a:xfrm>
              <a:off x="1706003" y="3717797"/>
              <a:ext cx="140970" cy="2668905"/>
            </a:xfrm>
            <a:custGeom>
              <a:avLst/>
              <a:gdLst/>
              <a:ahLst/>
              <a:cxnLst/>
              <a:rect l="l" t="t" r="r" b="b"/>
              <a:pathLst>
                <a:path w="140969" h="2668904">
                  <a:moveTo>
                    <a:pt x="140969" y="2668524"/>
                  </a:moveTo>
                  <a:lnTo>
                    <a:pt x="140969" y="0"/>
                  </a:lnTo>
                  <a:lnTo>
                    <a:pt x="0" y="0"/>
                  </a:lnTo>
                  <a:lnTo>
                    <a:pt x="0" y="2668524"/>
                  </a:lnTo>
                  <a:lnTo>
                    <a:pt x="5333" y="2668524"/>
                  </a:lnTo>
                  <a:lnTo>
                    <a:pt x="5333" y="9143"/>
                  </a:lnTo>
                  <a:lnTo>
                    <a:pt x="9905" y="4572"/>
                  </a:lnTo>
                  <a:lnTo>
                    <a:pt x="9905" y="9143"/>
                  </a:lnTo>
                  <a:lnTo>
                    <a:pt x="131063" y="9143"/>
                  </a:lnTo>
                  <a:lnTo>
                    <a:pt x="131063" y="4572"/>
                  </a:lnTo>
                  <a:lnTo>
                    <a:pt x="135635" y="9143"/>
                  </a:lnTo>
                  <a:lnTo>
                    <a:pt x="135635" y="2668524"/>
                  </a:lnTo>
                  <a:lnTo>
                    <a:pt x="140969" y="2668524"/>
                  </a:lnTo>
                  <a:close/>
                </a:path>
                <a:path w="140969" h="2668904">
                  <a:moveTo>
                    <a:pt x="9905" y="9143"/>
                  </a:moveTo>
                  <a:lnTo>
                    <a:pt x="9905" y="4572"/>
                  </a:lnTo>
                  <a:lnTo>
                    <a:pt x="5333" y="9143"/>
                  </a:lnTo>
                  <a:lnTo>
                    <a:pt x="9905" y="9143"/>
                  </a:lnTo>
                  <a:close/>
                </a:path>
                <a:path w="140969" h="2668904">
                  <a:moveTo>
                    <a:pt x="9905" y="2659379"/>
                  </a:moveTo>
                  <a:lnTo>
                    <a:pt x="9905" y="9143"/>
                  </a:lnTo>
                  <a:lnTo>
                    <a:pt x="5333" y="9143"/>
                  </a:lnTo>
                  <a:lnTo>
                    <a:pt x="5333" y="2659379"/>
                  </a:lnTo>
                  <a:lnTo>
                    <a:pt x="9905" y="2659379"/>
                  </a:lnTo>
                  <a:close/>
                </a:path>
                <a:path w="140969" h="2668904">
                  <a:moveTo>
                    <a:pt x="135635" y="2659379"/>
                  </a:moveTo>
                  <a:lnTo>
                    <a:pt x="5333" y="2659379"/>
                  </a:lnTo>
                  <a:lnTo>
                    <a:pt x="9905" y="2663952"/>
                  </a:lnTo>
                  <a:lnTo>
                    <a:pt x="9905" y="2668524"/>
                  </a:lnTo>
                  <a:lnTo>
                    <a:pt x="131063" y="2668524"/>
                  </a:lnTo>
                  <a:lnTo>
                    <a:pt x="131063" y="2663952"/>
                  </a:lnTo>
                  <a:lnTo>
                    <a:pt x="135635" y="2659379"/>
                  </a:lnTo>
                  <a:close/>
                </a:path>
                <a:path w="140969" h="2668904">
                  <a:moveTo>
                    <a:pt x="9905" y="2668524"/>
                  </a:moveTo>
                  <a:lnTo>
                    <a:pt x="9905" y="2663952"/>
                  </a:lnTo>
                  <a:lnTo>
                    <a:pt x="5333" y="2659379"/>
                  </a:lnTo>
                  <a:lnTo>
                    <a:pt x="5333" y="2668524"/>
                  </a:lnTo>
                  <a:lnTo>
                    <a:pt x="9905" y="2668524"/>
                  </a:lnTo>
                  <a:close/>
                </a:path>
                <a:path w="140969" h="2668904">
                  <a:moveTo>
                    <a:pt x="135635" y="9143"/>
                  </a:moveTo>
                  <a:lnTo>
                    <a:pt x="131063" y="4572"/>
                  </a:lnTo>
                  <a:lnTo>
                    <a:pt x="131063" y="9143"/>
                  </a:lnTo>
                  <a:lnTo>
                    <a:pt x="135635" y="9143"/>
                  </a:lnTo>
                  <a:close/>
                </a:path>
                <a:path w="140969" h="2668904">
                  <a:moveTo>
                    <a:pt x="135635" y="2659379"/>
                  </a:moveTo>
                  <a:lnTo>
                    <a:pt x="135635" y="9143"/>
                  </a:lnTo>
                  <a:lnTo>
                    <a:pt x="131063" y="9143"/>
                  </a:lnTo>
                  <a:lnTo>
                    <a:pt x="131063" y="2659379"/>
                  </a:lnTo>
                  <a:lnTo>
                    <a:pt x="135635" y="2659379"/>
                  </a:lnTo>
                  <a:close/>
                </a:path>
                <a:path w="140969" h="2668904">
                  <a:moveTo>
                    <a:pt x="135635" y="2668524"/>
                  </a:moveTo>
                  <a:lnTo>
                    <a:pt x="135635" y="2659379"/>
                  </a:lnTo>
                  <a:lnTo>
                    <a:pt x="131063" y="2663952"/>
                  </a:lnTo>
                  <a:lnTo>
                    <a:pt x="131063" y="2668524"/>
                  </a:lnTo>
                  <a:lnTo>
                    <a:pt x="135635" y="2668524"/>
                  </a:lnTo>
                  <a:close/>
                </a:path>
              </a:pathLst>
            </a:custGeom>
            <a:solidFill>
              <a:srgbClr val="333389"/>
            </a:solidFill>
          </p:spPr>
          <p:txBody>
            <a:bodyPr wrap="square" lIns="0" tIns="0" rIns="0" bIns="0" rtlCol="0"/>
            <a:lstStyle/>
            <a:p>
              <a:endParaRPr/>
            </a:p>
          </p:txBody>
        </p:sp>
        <p:sp>
          <p:nvSpPr>
            <p:cNvPr id="109" name="object 37"/>
            <p:cNvSpPr/>
            <p:nvPr/>
          </p:nvSpPr>
          <p:spPr>
            <a:xfrm>
              <a:off x="1275473" y="2834639"/>
              <a:ext cx="303530" cy="144780"/>
            </a:xfrm>
            <a:custGeom>
              <a:avLst/>
              <a:gdLst/>
              <a:ahLst/>
              <a:cxnLst/>
              <a:rect l="l" t="t" r="r" b="b"/>
              <a:pathLst>
                <a:path w="303530" h="144780">
                  <a:moveTo>
                    <a:pt x="0" y="0"/>
                  </a:moveTo>
                  <a:lnTo>
                    <a:pt x="0" y="144780"/>
                  </a:lnTo>
                  <a:lnTo>
                    <a:pt x="303275" y="144780"/>
                  </a:lnTo>
                  <a:lnTo>
                    <a:pt x="303275" y="0"/>
                  </a:lnTo>
                  <a:lnTo>
                    <a:pt x="0" y="0"/>
                  </a:lnTo>
                  <a:close/>
                </a:path>
              </a:pathLst>
            </a:custGeom>
            <a:solidFill>
              <a:srgbClr val="CCFF99"/>
            </a:solidFill>
          </p:spPr>
          <p:txBody>
            <a:bodyPr wrap="square" lIns="0" tIns="0" rIns="0" bIns="0" rtlCol="0"/>
            <a:lstStyle/>
            <a:p>
              <a:endParaRPr/>
            </a:p>
          </p:txBody>
        </p:sp>
        <p:sp>
          <p:nvSpPr>
            <p:cNvPr id="110" name="object 38"/>
            <p:cNvSpPr/>
            <p:nvPr/>
          </p:nvSpPr>
          <p:spPr>
            <a:xfrm>
              <a:off x="1578749" y="2786633"/>
              <a:ext cx="48895" cy="193040"/>
            </a:xfrm>
            <a:custGeom>
              <a:avLst/>
              <a:gdLst/>
              <a:ahLst/>
              <a:cxnLst/>
              <a:rect l="l" t="t" r="r" b="b"/>
              <a:pathLst>
                <a:path w="48894" h="193039">
                  <a:moveTo>
                    <a:pt x="48768" y="144779"/>
                  </a:moveTo>
                  <a:lnTo>
                    <a:pt x="48767" y="0"/>
                  </a:lnTo>
                  <a:lnTo>
                    <a:pt x="0" y="48005"/>
                  </a:lnTo>
                  <a:lnTo>
                    <a:pt x="0" y="192785"/>
                  </a:lnTo>
                  <a:lnTo>
                    <a:pt x="48768" y="144779"/>
                  </a:lnTo>
                  <a:close/>
                </a:path>
              </a:pathLst>
            </a:custGeom>
            <a:solidFill>
              <a:srgbClr val="A4CD7B"/>
            </a:solidFill>
          </p:spPr>
          <p:txBody>
            <a:bodyPr wrap="square" lIns="0" tIns="0" rIns="0" bIns="0" rtlCol="0"/>
            <a:lstStyle/>
            <a:p>
              <a:endParaRPr/>
            </a:p>
          </p:txBody>
        </p:sp>
        <p:sp>
          <p:nvSpPr>
            <p:cNvPr id="111" name="object 39"/>
            <p:cNvSpPr/>
            <p:nvPr/>
          </p:nvSpPr>
          <p:spPr>
            <a:xfrm>
              <a:off x="1275473" y="2786633"/>
              <a:ext cx="352425" cy="48260"/>
            </a:xfrm>
            <a:custGeom>
              <a:avLst/>
              <a:gdLst/>
              <a:ahLst/>
              <a:cxnLst/>
              <a:rect l="l" t="t" r="r" b="b"/>
              <a:pathLst>
                <a:path w="352425" h="48260">
                  <a:moveTo>
                    <a:pt x="352044" y="0"/>
                  </a:moveTo>
                  <a:lnTo>
                    <a:pt x="48006" y="0"/>
                  </a:lnTo>
                  <a:lnTo>
                    <a:pt x="0" y="48006"/>
                  </a:lnTo>
                  <a:lnTo>
                    <a:pt x="303276" y="48006"/>
                  </a:lnTo>
                  <a:lnTo>
                    <a:pt x="352044" y="0"/>
                  </a:lnTo>
                  <a:close/>
                </a:path>
              </a:pathLst>
            </a:custGeom>
            <a:solidFill>
              <a:srgbClr val="D6FFAD"/>
            </a:solidFill>
          </p:spPr>
          <p:txBody>
            <a:bodyPr wrap="square" lIns="0" tIns="0" rIns="0" bIns="0" rtlCol="0"/>
            <a:lstStyle/>
            <a:p>
              <a:endParaRPr/>
            </a:p>
          </p:txBody>
        </p:sp>
        <p:sp>
          <p:nvSpPr>
            <p:cNvPr id="112" name="object 40"/>
            <p:cNvSpPr/>
            <p:nvPr/>
          </p:nvSpPr>
          <p:spPr>
            <a:xfrm>
              <a:off x="1270139" y="2782061"/>
              <a:ext cx="361950" cy="201930"/>
            </a:xfrm>
            <a:custGeom>
              <a:avLst/>
              <a:gdLst/>
              <a:ahLst/>
              <a:cxnLst/>
              <a:rect l="l" t="t" r="r" b="b"/>
              <a:pathLst>
                <a:path w="361950" h="201930">
                  <a:moveTo>
                    <a:pt x="361950" y="150875"/>
                  </a:moveTo>
                  <a:lnTo>
                    <a:pt x="361950" y="0"/>
                  </a:lnTo>
                  <a:lnTo>
                    <a:pt x="51053" y="0"/>
                  </a:lnTo>
                  <a:lnTo>
                    <a:pt x="0" y="51053"/>
                  </a:lnTo>
                  <a:lnTo>
                    <a:pt x="0" y="201929"/>
                  </a:lnTo>
                  <a:lnTo>
                    <a:pt x="5334" y="201929"/>
                  </a:lnTo>
                  <a:lnTo>
                    <a:pt x="5334" y="48005"/>
                  </a:lnTo>
                  <a:lnTo>
                    <a:pt x="16633" y="48005"/>
                  </a:lnTo>
                  <a:lnTo>
                    <a:pt x="53340" y="10716"/>
                  </a:lnTo>
                  <a:lnTo>
                    <a:pt x="53340" y="9143"/>
                  </a:lnTo>
                  <a:lnTo>
                    <a:pt x="56388" y="7619"/>
                  </a:lnTo>
                  <a:lnTo>
                    <a:pt x="56388" y="9143"/>
                  </a:lnTo>
                  <a:lnTo>
                    <a:pt x="345948" y="9143"/>
                  </a:lnTo>
                  <a:lnTo>
                    <a:pt x="353568" y="1523"/>
                  </a:lnTo>
                  <a:lnTo>
                    <a:pt x="360426" y="7619"/>
                  </a:lnTo>
                  <a:lnTo>
                    <a:pt x="360426" y="152399"/>
                  </a:lnTo>
                  <a:lnTo>
                    <a:pt x="361950" y="150875"/>
                  </a:lnTo>
                  <a:close/>
                </a:path>
                <a:path w="361950" h="201930">
                  <a:moveTo>
                    <a:pt x="16633" y="48005"/>
                  </a:moveTo>
                  <a:lnTo>
                    <a:pt x="5334" y="48005"/>
                  </a:lnTo>
                  <a:lnTo>
                    <a:pt x="5334" y="57911"/>
                  </a:lnTo>
                  <a:lnTo>
                    <a:pt x="8382" y="57911"/>
                  </a:lnTo>
                  <a:lnTo>
                    <a:pt x="8382" y="56387"/>
                  </a:lnTo>
                  <a:lnTo>
                    <a:pt x="9906" y="52577"/>
                  </a:lnTo>
                  <a:lnTo>
                    <a:pt x="9906" y="54839"/>
                  </a:lnTo>
                  <a:lnTo>
                    <a:pt x="16633" y="48005"/>
                  </a:lnTo>
                  <a:close/>
                </a:path>
                <a:path w="361950" h="201930">
                  <a:moveTo>
                    <a:pt x="9906" y="192785"/>
                  </a:moveTo>
                  <a:lnTo>
                    <a:pt x="9906" y="57911"/>
                  </a:lnTo>
                  <a:lnTo>
                    <a:pt x="5334" y="57911"/>
                  </a:lnTo>
                  <a:lnTo>
                    <a:pt x="5334" y="192785"/>
                  </a:lnTo>
                  <a:lnTo>
                    <a:pt x="9906" y="192785"/>
                  </a:lnTo>
                  <a:close/>
                </a:path>
                <a:path w="361950" h="201930">
                  <a:moveTo>
                    <a:pt x="307062" y="192785"/>
                  </a:moveTo>
                  <a:lnTo>
                    <a:pt x="5334" y="192785"/>
                  </a:lnTo>
                  <a:lnTo>
                    <a:pt x="9906" y="197357"/>
                  </a:lnTo>
                  <a:lnTo>
                    <a:pt x="9906" y="201929"/>
                  </a:lnTo>
                  <a:lnTo>
                    <a:pt x="304037" y="201929"/>
                  </a:lnTo>
                  <a:lnTo>
                    <a:pt x="304037" y="197357"/>
                  </a:lnTo>
                  <a:lnTo>
                    <a:pt x="305562" y="197357"/>
                  </a:lnTo>
                  <a:lnTo>
                    <a:pt x="305562" y="194309"/>
                  </a:lnTo>
                  <a:lnTo>
                    <a:pt x="307062" y="192785"/>
                  </a:lnTo>
                  <a:close/>
                </a:path>
                <a:path w="361950" h="201930">
                  <a:moveTo>
                    <a:pt x="9906" y="201929"/>
                  </a:moveTo>
                  <a:lnTo>
                    <a:pt x="9906" y="197357"/>
                  </a:lnTo>
                  <a:lnTo>
                    <a:pt x="5334" y="192785"/>
                  </a:lnTo>
                  <a:lnTo>
                    <a:pt x="5334" y="201929"/>
                  </a:lnTo>
                  <a:lnTo>
                    <a:pt x="9906" y="201929"/>
                  </a:lnTo>
                  <a:close/>
                </a:path>
                <a:path w="361950" h="201930">
                  <a:moveTo>
                    <a:pt x="9906" y="54839"/>
                  </a:moveTo>
                  <a:lnTo>
                    <a:pt x="9906" y="52577"/>
                  </a:lnTo>
                  <a:lnTo>
                    <a:pt x="8382" y="56387"/>
                  </a:lnTo>
                  <a:lnTo>
                    <a:pt x="9906" y="54839"/>
                  </a:lnTo>
                  <a:close/>
                </a:path>
                <a:path w="361950" h="201930">
                  <a:moveTo>
                    <a:pt x="307086" y="48005"/>
                  </a:moveTo>
                  <a:lnTo>
                    <a:pt x="16633" y="48005"/>
                  </a:lnTo>
                  <a:lnTo>
                    <a:pt x="8382" y="56387"/>
                  </a:lnTo>
                  <a:lnTo>
                    <a:pt x="8382" y="57911"/>
                  </a:lnTo>
                  <a:lnTo>
                    <a:pt x="304037" y="57911"/>
                  </a:lnTo>
                  <a:lnTo>
                    <a:pt x="304037" y="52577"/>
                  </a:lnTo>
                  <a:lnTo>
                    <a:pt x="305562" y="52577"/>
                  </a:lnTo>
                  <a:lnTo>
                    <a:pt x="305562" y="49529"/>
                  </a:lnTo>
                  <a:lnTo>
                    <a:pt x="307086" y="48005"/>
                  </a:lnTo>
                  <a:close/>
                </a:path>
                <a:path w="361950" h="201930">
                  <a:moveTo>
                    <a:pt x="56388" y="7619"/>
                  </a:moveTo>
                  <a:lnTo>
                    <a:pt x="53340" y="9143"/>
                  </a:lnTo>
                  <a:lnTo>
                    <a:pt x="54887" y="9143"/>
                  </a:lnTo>
                  <a:lnTo>
                    <a:pt x="56388" y="7619"/>
                  </a:lnTo>
                  <a:close/>
                </a:path>
                <a:path w="361950" h="201930">
                  <a:moveTo>
                    <a:pt x="54887" y="9143"/>
                  </a:moveTo>
                  <a:lnTo>
                    <a:pt x="53340" y="9143"/>
                  </a:lnTo>
                  <a:lnTo>
                    <a:pt x="53340" y="10716"/>
                  </a:lnTo>
                  <a:lnTo>
                    <a:pt x="54887" y="9143"/>
                  </a:lnTo>
                  <a:close/>
                </a:path>
                <a:path w="361950" h="201930">
                  <a:moveTo>
                    <a:pt x="56388" y="9143"/>
                  </a:moveTo>
                  <a:lnTo>
                    <a:pt x="56388" y="7619"/>
                  </a:lnTo>
                  <a:lnTo>
                    <a:pt x="54887" y="9143"/>
                  </a:lnTo>
                  <a:lnTo>
                    <a:pt x="56388" y="9143"/>
                  </a:lnTo>
                  <a:close/>
                </a:path>
                <a:path w="361950" h="201930">
                  <a:moveTo>
                    <a:pt x="313944" y="54817"/>
                  </a:moveTo>
                  <a:lnTo>
                    <a:pt x="313944" y="52577"/>
                  </a:lnTo>
                  <a:lnTo>
                    <a:pt x="304037" y="52577"/>
                  </a:lnTo>
                  <a:lnTo>
                    <a:pt x="304037" y="57911"/>
                  </a:lnTo>
                  <a:lnTo>
                    <a:pt x="310896" y="57911"/>
                  </a:lnTo>
                  <a:lnTo>
                    <a:pt x="313944" y="54817"/>
                  </a:lnTo>
                  <a:close/>
                </a:path>
                <a:path w="361950" h="201930">
                  <a:moveTo>
                    <a:pt x="313944" y="185794"/>
                  </a:moveTo>
                  <a:lnTo>
                    <a:pt x="313944" y="54817"/>
                  </a:lnTo>
                  <a:lnTo>
                    <a:pt x="310896" y="57911"/>
                  </a:lnTo>
                  <a:lnTo>
                    <a:pt x="304037" y="57911"/>
                  </a:lnTo>
                  <a:lnTo>
                    <a:pt x="304037" y="192785"/>
                  </a:lnTo>
                  <a:lnTo>
                    <a:pt x="307085" y="192761"/>
                  </a:lnTo>
                  <a:lnTo>
                    <a:pt x="313944" y="185794"/>
                  </a:lnTo>
                  <a:close/>
                </a:path>
                <a:path w="361950" h="201930">
                  <a:moveTo>
                    <a:pt x="313944" y="198881"/>
                  </a:moveTo>
                  <a:lnTo>
                    <a:pt x="313944" y="197357"/>
                  </a:lnTo>
                  <a:lnTo>
                    <a:pt x="304037" y="197357"/>
                  </a:lnTo>
                  <a:lnTo>
                    <a:pt x="304037" y="201929"/>
                  </a:lnTo>
                  <a:lnTo>
                    <a:pt x="310896" y="201929"/>
                  </a:lnTo>
                  <a:lnTo>
                    <a:pt x="313944" y="198881"/>
                  </a:lnTo>
                  <a:close/>
                </a:path>
                <a:path w="361950" h="201930">
                  <a:moveTo>
                    <a:pt x="308610" y="48005"/>
                  </a:moveTo>
                  <a:lnTo>
                    <a:pt x="307062" y="48029"/>
                  </a:lnTo>
                  <a:lnTo>
                    <a:pt x="305562" y="49529"/>
                  </a:lnTo>
                  <a:lnTo>
                    <a:pt x="308610" y="48005"/>
                  </a:lnTo>
                  <a:close/>
                </a:path>
                <a:path w="361950" h="201930">
                  <a:moveTo>
                    <a:pt x="308610" y="52577"/>
                  </a:moveTo>
                  <a:lnTo>
                    <a:pt x="308610" y="48005"/>
                  </a:lnTo>
                  <a:lnTo>
                    <a:pt x="305562" y="49529"/>
                  </a:lnTo>
                  <a:lnTo>
                    <a:pt x="305562" y="52577"/>
                  </a:lnTo>
                  <a:lnTo>
                    <a:pt x="308610" y="52577"/>
                  </a:lnTo>
                  <a:close/>
                </a:path>
                <a:path w="361950" h="201930">
                  <a:moveTo>
                    <a:pt x="308610" y="192785"/>
                  </a:moveTo>
                  <a:lnTo>
                    <a:pt x="307062" y="192785"/>
                  </a:lnTo>
                  <a:lnTo>
                    <a:pt x="305562" y="194309"/>
                  </a:lnTo>
                  <a:lnTo>
                    <a:pt x="308610" y="192785"/>
                  </a:lnTo>
                  <a:close/>
                </a:path>
                <a:path w="361950" h="201930">
                  <a:moveTo>
                    <a:pt x="308610" y="197357"/>
                  </a:moveTo>
                  <a:lnTo>
                    <a:pt x="308610" y="192785"/>
                  </a:lnTo>
                  <a:lnTo>
                    <a:pt x="305562" y="194309"/>
                  </a:lnTo>
                  <a:lnTo>
                    <a:pt x="305562" y="197357"/>
                  </a:lnTo>
                  <a:lnTo>
                    <a:pt x="308610" y="197357"/>
                  </a:lnTo>
                  <a:close/>
                </a:path>
                <a:path w="361950" h="201930">
                  <a:moveTo>
                    <a:pt x="353568" y="145541"/>
                  </a:moveTo>
                  <a:lnTo>
                    <a:pt x="307062" y="192785"/>
                  </a:lnTo>
                  <a:lnTo>
                    <a:pt x="308610" y="192785"/>
                  </a:lnTo>
                  <a:lnTo>
                    <a:pt x="308610" y="197357"/>
                  </a:lnTo>
                  <a:lnTo>
                    <a:pt x="313944" y="197357"/>
                  </a:lnTo>
                  <a:lnTo>
                    <a:pt x="313944" y="198881"/>
                  </a:lnTo>
                  <a:lnTo>
                    <a:pt x="352044" y="160781"/>
                  </a:lnTo>
                  <a:lnTo>
                    <a:pt x="352044" y="149351"/>
                  </a:lnTo>
                  <a:lnTo>
                    <a:pt x="353568" y="145541"/>
                  </a:lnTo>
                  <a:close/>
                </a:path>
                <a:path w="361950" h="201930">
                  <a:moveTo>
                    <a:pt x="357378" y="10714"/>
                  </a:moveTo>
                  <a:lnTo>
                    <a:pt x="357378" y="9143"/>
                  </a:lnTo>
                  <a:lnTo>
                    <a:pt x="345948" y="9143"/>
                  </a:lnTo>
                  <a:lnTo>
                    <a:pt x="307086" y="48005"/>
                  </a:lnTo>
                  <a:lnTo>
                    <a:pt x="308610" y="48005"/>
                  </a:lnTo>
                  <a:lnTo>
                    <a:pt x="308610" y="52577"/>
                  </a:lnTo>
                  <a:lnTo>
                    <a:pt x="313944" y="52577"/>
                  </a:lnTo>
                  <a:lnTo>
                    <a:pt x="313944" y="54817"/>
                  </a:lnTo>
                  <a:lnTo>
                    <a:pt x="357378" y="10714"/>
                  </a:lnTo>
                  <a:close/>
                </a:path>
                <a:path w="361950" h="201930">
                  <a:moveTo>
                    <a:pt x="360426" y="7619"/>
                  </a:moveTo>
                  <a:lnTo>
                    <a:pt x="353568" y="1523"/>
                  </a:lnTo>
                  <a:lnTo>
                    <a:pt x="345948" y="9143"/>
                  </a:lnTo>
                  <a:lnTo>
                    <a:pt x="352044" y="9143"/>
                  </a:lnTo>
                  <a:lnTo>
                    <a:pt x="352044" y="4571"/>
                  </a:lnTo>
                  <a:lnTo>
                    <a:pt x="357378" y="9143"/>
                  </a:lnTo>
                  <a:lnTo>
                    <a:pt x="357378" y="10714"/>
                  </a:lnTo>
                  <a:lnTo>
                    <a:pt x="360426" y="7619"/>
                  </a:lnTo>
                  <a:close/>
                </a:path>
                <a:path w="361950" h="201930">
                  <a:moveTo>
                    <a:pt x="357378" y="9143"/>
                  </a:moveTo>
                  <a:lnTo>
                    <a:pt x="352044" y="4571"/>
                  </a:lnTo>
                  <a:lnTo>
                    <a:pt x="352044" y="9143"/>
                  </a:lnTo>
                  <a:lnTo>
                    <a:pt x="357378" y="9143"/>
                  </a:lnTo>
                  <a:close/>
                </a:path>
                <a:path w="361950" h="201930">
                  <a:moveTo>
                    <a:pt x="360426" y="152399"/>
                  </a:moveTo>
                  <a:lnTo>
                    <a:pt x="360426" y="7619"/>
                  </a:lnTo>
                  <a:lnTo>
                    <a:pt x="352044" y="16130"/>
                  </a:lnTo>
                  <a:lnTo>
                    <a:pt x="352044" y="147090"/>
                  </a:lnTo>
                  <a:lnTo>
                    <a:pt x="353568" y="145541"/>
                  </a:lnTo>
                  <a:lnTo>
                    <a:pt x="353568" y="159257"/>
                  </a:lnTo>
                  <a:lnTo>
                    <a:pt x="360426" y="152399"/>
                  </a:lnTo>
                  <a:close/>
                </a:path>
                <a:path w="361950" h="201930">
                  <a:moveTo>
                    <a:pt x="353568" y="159257"/>
                  </a:moveTo>
                  <a:lnTo>
                    <a:pt x="353568" y="145541"/>
                  </a:lnTo>
                  <a:lnTo>
                    <a:pt x="352044" y="149351"/>
                  </a:lnTo>
                  <a:lnTo>
                    <a:pt x="352044" y="160781"/>
                  </a:lnTo>
                  <a:lnTo>
                    <a:pt x="353568" y="159257"/>
                  </a:lnTo>
                  <a:close/>
                </a:path>
              </a:pathLst>
            </a:custGeom>
            <a:solidFill>
              <a:srgbClr val="333389"/>
            </a:solidFill>
          </p:spPr>
          <p:txBody>
            <a:bodyPr wrap="square" lIns="0" tIns="0" rIns="0" bIns="0" rtlCol="0"/>
            <a:lstStyle/>
            <a:p>
              <a:endParaRPr/>
            </a:p>
          </p:txBody>
        </p:sp>
        <p:sp>
          <p:nvSpPr>
            <p:cNvPr id="113" name="object 41"/>
            <p:cNvSpPr txBox="1"/>
            <p:nvPr/>
          </p:nvSpPr>
          <p:spPr>
            <a:xfrm>
              <a:off x="1617859" y="4762779"/>
              <a:ext cx="1040765" cy="279400"/>
            </a:xfrm>
            <a:prstGeom prst="rect">
              <a:avLst/>
            </a:prstGeom>
          </p:spPr>
          <p:txBody>
            <a:bodyPr vert="horz" wrap="square" lIns="0" tIns="0" rIns="0" bIns="0" rtlCol="0">
              <a:spAutoFit/>
            </a:bodyPr>
            <a:lstStyle/>
            <a:p>
              <a:pPr marL="12700">
                <a:lnSpc>
                  <a:spcPct val="100000"/>
                </a:lnSpc>
              </a:pPr>
              <a:r>
                <a:rPr sz="2000" b="1" spc="-5" dirty="0">
                  <a:solidFill>
                    <a:srgbClr val="333389"/>
                  </a:solidFill>
                  <a:latin typeface="微软雅黑" panose="020B0503020204020204" charset="-122"/>
                  <a:cs typeface="微软雅黑" panose="020B0503020204020204" charset="-122"/>
                </a:rPr>
                <a:t>事故隐患</a:t>
              </a:r>
              <a:endParaRPr sz="2000">
                <a:latin typeface="微软雅黑" panose="020B0503020204020204" charset="-122"/>
                <a:cs typeface="微软雅黑" panose="020B0503020204020204" charset="-122"/>
              </a:endParaRPr>
            </a:p>
          </p:txBody>
        </p:sp>
        <p:sp>
          <p:nvSpPr>
            <p:cNvPr id="114" name="object 42"/>
            <p:cNvSpPr/>
            <p:nvPr/>
          </p:nvSpPr>
          <p:spPr>
            <a:xfrm>
              <a:off x="3255149" y="2501645"/>
              <a:ext cx="1639824" cy="1214628"/>
            </a:xfrm>
            <a:prstGeom prst="rect">
              <a:avLst/>
            </a:prstGeom>
            <a:blipFill>
              <a:blip r:embed="rId8" cstate="print"/>
              <a:stretch>
                <a:fillRect/>
              </a:stretch>
            </a:blipFill>
          </p:spPr>
          <p:txBody>
            <a:bodyPr wrap="square" lIns="0" tIns="0" rIns="0" bIns="0" rtlCol="0"/>
            <a:lstStyle/>
            <a:p>
              <a:endParaRPr/>
            </a:p>
          </p:txBody>
        </p:sp>
        <p:sp>
          <p:nvSpPr>
            <p:cNvPr id="115" name="object 43"/>
            <p:cNvSpPr/>
            <p:nvPr/>
          </p:nvSpPr>
          <p:spPr>
            <a:xfrm>
              <a:off x="3294011" y="6120384"/>
              <a:ext cx="304165" cy="144780"/>
            </a:xfrm>
            <a:custGeom>
              <a:avLst/>
              <a:gdLst/>
              <a:ahLst/>
              <a:cxnLst/>
              <a:rect l="l" t="t" r="r" b="b"/>
              <a:pathLst>
                <a:path w="304164" h="144779">
                  <a:moveTo>
                    <a:pt x="0" y="0"/>
                  </a:moveTo>
                  <a:lnTo>
                    <a:pt x="0" y="144779"/>
                  </a:lnTo>
                  <a:lnTo>
                    <a:pt x="304038" y="144779"/>
                  </a:lnTo>
                  <a:lnTo>
                    <a:pt x="304038" y="0"/>
                  </a:lnTo>
                  <a:lnTo>
                    <a:pt x="0" y="0"/>
                  </a:lnTo>
                  <a:close/>
                </a:path>
              </a:pathLst>
            </a:custGeom>
            <a:solidFill>
              <a:srgbClr val="CCFF99"/>
            </a:solidFill>
          </p:spPr>
          <p:txBody>
            <a:bodyPr wrap="square" lIns="0" tIns="0" rIns="0" bIns="0" rtlCol="0"/>
            <a:lstStyle/>
            <a:p>
              <a:endParaRPr/>
            </a:p>
          </p:txBody>
        </p:sp>
        <p:sp>
          <p:nvSpPr>
            <p:cNvPr id="116" name="object 44"/>
            <p:cNvSpPr/>
            <p:nvPr/>
          </p:nvSpPr>
          <p:spPr>
            <a:xfrm>
              <a:off x="3598049" y="6072378"/>
              <a:ext cx="48260" cy="193040"/>
            </a:xfrm>
            <a:custGeom>
              <a:avLst/>
              <a:gdLst/>
              <a:ahLst/>
              <a:cxnLst/>
              <a:rect l="l" t="t" r="r" b="b"/>
              <a:pathLst>
                <a:path w="48260" h="193039">
                  <a:moveTo>
                    <a:pt x="48006" y="144780"/>
                  </a:moveTo>
                  <a:lnTo>
                    <a:pt x="48006" y="0"/>
                  </a:lnTo>
                  <a:lnTo>
                    <a:pt x="0" y="48006"/>
                  </a:lnTo>
                  <a:lnTo>
                    <a:pt x="0" y="192786"/>
                  </a:lnTo>
                  <a:lnTo>
                    <a:pt x="48006" y="144780"/>
                  </a:lnTo>
                  <a:close/>
                </a:path>
              </a:pathLst>
            </a:custGeom>
            <a:solidFill>
              <a:srgbClr val="A4CD7B"/>
            </a:solidFill>
          </p:spPr>
          <p:txBody>
            <a:bodyPr wrap="square" lIns="0" tIns="0" rIns="0" bIns="0" rtlCol="0"/>
            <a:lstStyle/>
            <a:p>
              <a:endParaRPr/>
            </a:p>
          </p:txBody>
        </p:sp>
        <p:sp>
          <p:nvSpPr>
            <p:cNvPr id="117" name="object 45"/>
            <p:cNvSpPr/>
            <p:nvPr/>
          </p:nvSpPr>
          <p:spPr>
            <a:xfrm>
              <a:off x="3294011" y="6072378"/>
              <a:ext cx="352425" cy="48260"/>
            </a:xfrm>
            <a:custGeom>
              <a:avLst/>
              <a:gdLst/>
              <a:ahLst/>
              <a:cxnLst/>
              <a:rect l="l" t="t" r="r" b="b"/>
              <a:pathLst>
                <a:path w="352425" h="48260">
                  <a:moveTo>
                    <a:pt x="352044" y="0"/>
                  </a:moveTo>
                  <a:lnTo>
                    <a:pt x="48767" y="0"/>
                  </a:lnTo>
                  <a:lnTo>
                    <a:pt x="0" y="48006"/>
                  </a:lnTo>
                  <a:lnTo>
                    <a:pt x="304038" y="48006"/>
                  </a:lnTo>
                  <a:lnTo>
                    <a:pt x="352044" y="0"/>
                  </a:lnTo>
                  <a:close/>
                </a:path>
              </a:pathLst>
            </a:custGeom>
            <a:solidFill>
              <a:srgbClr val="D6FFAD"/>
            </a:solidFill>
          </p:spPr>
          <p:txBody>
            <a:bodyPr wrap="square" lIns="0" tIns="0" rIns="0" bIns="0" rtlCol="0"/>
            <a:lstStyle/>
            <a:p>
              <a:endParaRPr/>
            </a:p>
          </p:txBody>
        </p:sp>
        <p:sp>
          <p:nvSpPr>
            <p:cNvPr id="118" name="object 46"/>
            <p:cNvSpPr/>
            <p:nvPr/>
          </p:nvSpPr>
          <p:spPr>
            <a:xfrm>
              <a:off x="3289427" y="6067805"/>
              <a:ext cx="361950" cy="203200"/>
            </a:xfrm>
            <a:custGeom>
              <a:avLst/>
              <a:gdLst/>
              <a:ahLst/>
              <a:cxnLst/>
              <a:rect l="l" t="t" r="r" b="b"/>
              <a:pathLst>
                <a:path w="361950" h="203200">
                  <a:moveTo>
                    <a:pt x="361950" y="151637"/>
                  </a:moveTo>
                  <a:lnTo>
                    <a:pt x="361950" y="0"/>
                  </a:lnTo>
                  <a:lnTo>
                    <a:pt x="51053" y="0"/>
                  </a:lnTo>
                  <a:lnTo>
                    <a:pt x="0" y="51053"/>
                  </a:lnTo>
                  <a:lnTo>
                    <a:pt x="0" y="202691"/>
                  </a:lnTo>
                  <a:lnTo>
                    <a:pt x="4572" y="202691"/>
                  </a:lnTo>
                  <a:lnTo>
                    <a:pt x="4572" y="48005"/>
                  </a:lnTo>
                  <a:lnTo>
                    <a:pt x="16763" y="48005"/>
                  </a:lnTo>
                  <a:lnTo>
                    <a:pt x="53340" y="11429"/>
                  </a:lnTo>
                  <a:lnTo>
                    <a:pt x="53340" y="9143"/>
                  </a:lnTo>
                  <a:lnTo>
                    <a:pt x="56388" y="8381"/>
                  </a:lnTo>
                  <a:lnTo>
                    <a:pt x="56388" y="9143"/>
                  </a:lnTo>
                  <a:lnTo>
                    <a:pt x="345948" y="9143"/>
                  </a:lnTo>
                  <a:lnTo>
                    <a:pt x="353568" y="1523"/>
                  </a:lnTo>
                  <a:lnTo>
                    <a:pt x="360426" y="8381"/>
                  </a:lnTo>
                  <a:lnTo>
                    <a:pt x="360426" y="153161"/>
                  </a:lnTo>
                  <a:lnTo>
                    <a:pt x="361950" y="151637"/>
                  </a:lnTo>
                  <a:close/>
                </a:path>
                <a:path w="361950" h="203200">
                  <a:moveTo>
                    <a:pt x="16763" y="48005"/>
                  </a:moveTo>
                  <a:lnTo>
                    <a:pt x="4572" y="48005"/>
                  </a:lnTo>
                  <a:lnTo>
                    <a:pt x="4572" y="57911"/>
                  </a:lnTo>
                  <a:lnTo>
                    <a:pt x="8382" y="57911"/>
                  </a:lnTo>
                  <a:lnTo>
                    <a:pt x="8382" y="56387"/>
                  </a:lnTo>
                  <a:lnTo>
                    <a:pt x="9906" y="52577"/>
                  </a:lnTo>
                  <a:lnTo>
                    <a:pt x="9906" y="54863"/>
                  </a:lnTo>
                  <a:lnTo>
                    <a:pt x="16763" y="48005"/>
                  </a:lnTo>
                  <a:close/>
                </a:path>
                <a:path w="361950" h="203200">
                  <a:moveTo>
                    <a:pt x="9906" y="192785"/>
                  </a:moveTo>
                  <a:lnTo>
                    <a:pt x="9906" y="57911"/>
                  </a:lnTo>
                  <a:lnTo>
                    <a:pt x="4572" y="57911"/>
                  </a:lnTo>
                  <a:lnTo>
                    <a:pt x="4572" y="192785"/>
                  </a:lnTo>
                  <a:lnTo>
                    <a:pt x="9906" y="192785"/>
                  </a:lnTo>
                  <a:close/>
                </a:path>
                <a:path w="361950" h="203200">
                  <a:moveTo>
                    <a:pt x="307086" y="192785"/>
                  </a:moveTo>
                  <a:lnTo>
                    <a:pt x="4572" y="192785"/>
                  </a:lnTo>
                  <a:lnTo>
                    <a:pt x="9906" y="197357"/>
                  </a:lnTo>
                  <a:lnTo>
                    <a:pt x="9906" y="202691"/>
                  </a:lnTo>
                  <a:lnTo>
                    <a:pt x="304037" y="202691"/>
                  </a:lnTo>
                  <a:lnTo>
                    <a:pt x="304037" y="197357"/>
                  </a:lnTo>
                  <a:lnTo>
                    <a:pt x="305562" y="197357"/>
                  </a:lnTo>
                  <a:lnTo>
                    <a:pt x="305562" y="194309"/>
                  </a:lnTo>
                  <a:lnTo>
                    <a:pt x="307086" y="192785"/>
                  </a:lnTo>
                  <a:close/>
                </a:path>
                <a:path w="361950" h="203200">
                  <a:moveTo>
                    <a:pt x="9906" y="202691"/>
                  </a:moveTo>
                  <a:lnTo>
                    <a:pt x="9906" y="197357"/>
                  </a:lnTo>
                  <a:lnTo>
                    <a:pt x="4572" y="192785"/>
                  </a:lnTo>
                  <a:lnTo>
                    <a:pt x="4572" y="202691"/>
                  </a:lnTo>
                  <a:lnTo>
                    <a:pt x="9906" y="202691"/>
                  </a:lnTo>
                  <a:close/>
                </a:path>
                <a:path w="361950" h="203200">
                  <a:moveTo>
                    <a:pt x="9906" y="54863"/>
                  </a:moveTo>
                  <a:lnTo>
                    <a:pt x="9906" y="52577"/>
                  </a:lnTo>
                  <a:lnTo>
                    <a:pt x="8382" y="56387"/>
                  </a:lnTo>
                  <a:lnTo>
                    <a:pt x="9906" y="54863"/>
                  </a:lnTo>
                  <a:close/>
                </a:path>
                <a:path w="361950" h="203200">
                  <a:moveTo>
                    <a:pt x="307086" y="48005"/>
                  </a:moveTo>
                  <a:lnTo>
                    <a:pt x="16763" y="48005"/>
                  </a:lnTo>
                  <a:lnTo>
                    <a:pt x="8382" y="56387"/>
                  </a:lnTo>
                  <a:lnTo>
                    <a:pt x="8382" y="57911"/>
                  </a:lnTo>
                  <a:lnTo>
                    <a:pt x="304037" y="57911"/>
                  </a:lnTo>
                  <a:lnTo>
                    <a:pt x="304037" y="52577"/>
                  </a:lnTo>
                  <a:lnTo>
                    <a:pt x="305562" y="52577"/>
                  </a:lnTo>
                  <a:lnTo>
                    <a:pt x="305562" y="49529"/>
                  </a:lnTo>
                  <a:lnTo>
                    <a:pt x="307086" y="48005"/>
                  </a:lnTo>
                  <a:close/>
                </a:path>
                <a:path w="361950" h="203200">
                  <a:moveTo>
                    <a:pt x="56388" y="8381"/>
                  </a:moveTo>
                  <a:lnTo>
                    <a:pt x="53340" y="9143"/>
                  </a:lnTo>
                  <a:lnTo>
                    <a:pt x="55626" y="9143"/>
                  </a:lnTo>
                  <a:lnTo>
                    <a:pt x="56388" y="8381"/>
                  </a:lnTo>
                  <a:close/>
                </a:path>
                <a:path w="361950" h="203200">
                  <a:moveTo>
                    <a:pt x="55626" y="9143"/>
                  </a:moveTo>
                  <a:lnTo>
                    <a:pt x="53340" y="9143"/>
                  </a:lnTo>
                  <a:lnTo>
                    <a:pt x="53340" y="11429"/>
                  </a:lnTo>
                  <a:lnTo>
                    <a:pt x="55626" y="9143"/>
                  </a:lnTo>
                  <a:close/>
                </a:path>
                <a:path w="361950" h="203200">
                  <a:moveTo>
                    <a:pt x="56388" y="9143"/>
                  </a:moveTo>
                  <a:lnTo>
                    <a:pt x="56388" y="8381"/>
                  </a:lnTo>
                  <a:lnTo>
                    <a:pt x="55626" y="9143"/>
                  </a:lnTo>
                  <a:lnTo>
                    <a:pt x="56388" y="9143"/>
                  </a:lnTo>
                  <a:close/>
                </a:path>
                <a:path w="361950" h="203200">
                  <a:moveTo>
                    <a:pt x="313182" y="55625"/>
                  </a:moveTo>
                  <a:lnTo>
                    <a:pt x="313182" y="52577"/>
                  </a:lnTo>
                  <a:lnTo>
                    <a:pt x="304037" y="52577"/>
                  </a:lnTo>
                  <a:lnTo>
                    <a:pt x="304037" y="57911"/>
                  </a:lnTo>
                  <a:lnTo>
                    <a:pt x="310896" y="57911"/>
                  </a:lnTo>
                  <a:lnTo>
                    <a:pt x="313182" y="55625"/>
                  </a:lnTo>
                  <a:close/>
                </a:path>
                <a:path w="361950" h="203200">
                  <a:moveTo>
                    <a:pt x="313182" y="186689"/>
                  </a:moveTo>
                  <a:lnTo>
                    <a:pt x="313182" y="55625"/>
                  </a:lnTo>
                  <a:lnTo>
                    <a:pt x="310896" y="57911"/>
                  </a:lnTo>
                  <a:lnTo>
                    <a:pt x="304037" y="57911"/>
                  </a:lnTo>
                  <a:lnTo>
                    <a:pt x="304037" y="192785"/>
                  </a:lnTo>
                  <a:lnTo>
                    <a:pt x="307086" y="192785"/>
                  </a:lnTo>
                  <a:lnTo>
                    <a:pt x="313182" y="186689"/>
                  </a:lnTo>
                  <a:close/>
                </a:path>
                <a:path w="361950" h="203200">
                  <a:moveTo>
                    <a:pt x="313182" y="200405"/>
                  </a:moveTo>
                  <a:lnTo>
                    <a:pt x="313182" y="197357"/>
                  </a:lnTo>
                  <a:lnTo>
                    <a:pt x="304037" y="197357"/>
                  </a:lnTo>
                  <a:lnTo>
                    <a:pt x="304037" y="202691"/>
                  </a:lnTo>
                  <a:lnTo>
                    <a:pt x="310896" y="202691"/>
                  </a:lnTo>
                  <a:lnTo>
                    <a:pt x="313182" y="200405"/>
                  </a:lnTo>
                  <a:close/>
                </a:path>
                <a:path w="361950" h="203200">
                  <a:moveTo>
                    <a:pt x="308610" y="48005"/>
                  </a:moveTo>
                  <a:lnTo>
                    <a:pt x="307086" y="48005"/>
                  </a:lnTo>
                  <a:lnTo>
                    <a:pt x="305562" y="49529"/>
                  </a:lnTo>
                  <a:lnTo>
                    <a:pt x="308610" y="48005"/>
                  </a:lnTo>
                  <a:close/>
                </a:path>
                <a:path w="361950" h="203200">
                  <a:moveTo>
                    <a:pt x="308610" y="52577"/>
                  </a:moveTo>
                  <a:lnTo>
                    <a:pt x="308610" y="48005"/>
                  </a:lnTo>
                  <a:lnTo>
                    <a:pt x="305562" y="49529"/>
                  </a:lnTo>
                  <a:lnTo>
                    <a:pt x="305562" y="52577"/>
                  </a:lnTo>
                  <a:lnTo>
                    <a:pt x="308610" y="52577"/>
                  </a:lnTo>
                  <a:close/>
                </a:path>
                <a:path w="361950" h="203200">
                  <a:moveTo>
                    <a:pt x="308610" y="192785"/>
                  </a:moveTo>
                  <a:lnTo>
                    <a:pt x="307086" y="192785"/>
                  </a:lnTo>
                  <a:lnTo>
                    <a:pt x="305562" y="194309"/>
                  </a:lnTo>
                  <a:lnTo>
                    <a:pt x="308610" y="192785"/>
                  </a:lnTo>
                  <a:close/>
                </a:path>
                <a:path w="361950" h="203200">
                  <a:moveTo>
                    <a:pt x="308610" y="197357"/>
                  </a:moveTo>
                  <a:lnTo>
                    <a:pt x="308610" y="192785"/>
                  </a:lnTo>
                  <a:lnTo>
                    <a:pt x="305562" y="194309"/>
                  </a:lnTo>
                  <a:lnTo>
                    <a:pt x="305562" y="197357"/>
                  </a:lnTo>
                  <a:lnTo>
                    <a:pt x="308610" y="197357"/>
                  </a:lnTo>
                  <a:close/>
                </a:path>
                <a:path w="361950" h="203200">
                  <a:moveTo>
                    <a:pt x="356616" y="12191"/>
                  </a:moveTo>
                  <a:lnTo>
                    <a:pt x="356616" y="9143"/>
                  </a:lnTo>
                  <a:lnTo>
                    <a:pt x="345948" y="9143"/>
                  </a:lnTo>
                  <a:lnTo>
                    <a:pt x="307086" y="48005"/>
                  </a:lnTo>
                  <a:lnTo>
                    <a:pt x="308610" y="48005"/>
                  </a:lnTo>
                  <a:lnTo>
                    <a:pt x="308610" y="52577"/>
                  </a:lnTo>
                  <a:lnTo>
                    <a:pt x="313182" y="52577"/>
                  </a:lnTo>
                  <a:lnTo>
                    <a:pt x="313182" y="55625"/>
                  </a:lnTo>
                  <a:lnTo>
                    <a:pt x="356616" y="12191"/>
                  </a:lnTo>
                  <a:close/>
                </a:path>
                <a:path w="361950" h="203200">
                  <a:moveTo>
                    <a:pt x="353568" y="146303"/>
                  </a:moveTo>
                  <a:lnTo>
                    <a:pt x="307086" y="192785"/>
                  </a:lnTo>
                  <a:lnTo>
                    <a:pt x="308610" y="192785"/>
                  </a:lnTo>
                  <a:lnTo>
                    <a:pt x="308610" y="197357"/>
                  </a:lnTo>
                  <a:lnTo>
                    <a:pt x="313182" y="197357"/>
                  </a:lnTo>
                  <a:lnTo>
                    <a:pt x="313182" y="200405"/>
                  </a:lnTo>
                  <a:lnTo>
                    <a:pt x="352044" y="161543"/>
                  </a:lnTo>
                  <a:lnTo>
                    <a:pt x="352044" y="149351"/>
                  </a:lnTo>
                  <a:lnTo>
                    <a:pt x="353568" y="146303"/>
                  </a:lnTo>
                  <a:close/>
                </a:path>
                <a:path w="361950" h="203200">
                  <a:moveTo>
                    <a:pt x="360426" y="8381"/>
                  </a:moveTo>
                  <a:lnTo>
                    <a:pt x="353568" y="1523"/>
                  </a:lnTo>
                  <a:lnTo>
                    <a:pt x="345948" y="9143"/>
                  </a:lnTo>
                  <a:lnTo>
                    <a:pt x="352044" y="9143"/>
                  </a:lnTo>
                  <a:lnTo>
                    <a:pt x="352044" y="4571"/>
                  </a:lnTo>
                  <a:lnTo>
                    <a:pt x="356616" y="9143"/>
                  </a:lnTo>
                  <a:lnTo>
                    <a:pt x="356616" y="12191"/>
                  </a:lnTo>
                  <a:lnTo>
                    <a:pt x="360426" y="8381"/>
                  </a:lnTo>
                  <a:close/>
                </a:path>
                <a:path w="361950" h="203200">
                  <a:moveTo>
                    <a:pt x="356616" y="9143"/>
                  </a:moveTo>
                  <a:lnTo>
                    <a:pt x="352044" y="4571"/>
                  </a:lnTo>
                  <a:lnTo>
                    <a:pt x="352044" y="9143"/>
                  </a:lnTo>
                  <a:lnTo>
                    <a:pt x="356616" y="9143"/>
                  </a:lnTo>
                  <a:close/>
                </a:path>
                <a:path w="361950" h="203200">
                  <a:moveTo>
                    <a:pt x="360426" y="153161"/>
                  </a:moveTo>
                  <a:lnTo>
                    <a:pt x="360426" y="8381"/>
                  </a:lnTo>
                  <a:lnTo>
                    <a:pt x="352044" y="16763"/>
                  </a:lnTo>
                  <a:lnTo>
                    <a:pt x="352044" y="147827"/>
                  </a:lnTo>
                  <a:lnTo>
                    <a:pt x="353568" y="146303"/>
                  </a:lnTo>
                  <a:lnTo>
                    <a:pt x="353568" y="160019"/>
                  </a:lnTo>
                  <a:lnTo>
                    <a:pt x="360426" y="153161"/>
                  </a:lnTo>
                  <a:close/>
                </a:path>
                <a:path w="361950" h="203200">
                  <a:moveTo>
                    <a:pt x="353568" y="160019"/>
                  </a:moveTo>
                  <a:lnTo>
                    <a:pt x="353568" y="146303"/>
                  </a:lnTo>
                  <a:lnTo>
                    <a:pt x="352044" y="149351"/>
                  </a:lnTo>
                  <a:lnTo>
                    <a:pt x="352044" y="161543"/>
                  </a:lnTo>
                  <a:lnTo>
                    <a:pt x="353568" y="160019"/>
                  </a:lnTo>
                  <a:close/>
                </a:path>
              </a:pathLst>
            </a:custGeom>
            <a:solidFill>
              <a:srgbClr val="333389"/>
            </a:solidFill>
          </p:spPr>
          <p:txBody>
            <a:bodyPr wrap="square" lIns="0" tIns="0" rIns="0" bIns="0" rtlCol="0"/>
            <a:lstStyle/>
            <a:p>
              <a:endParaRPr/>
            </a:p>
          </p:txBody>
        </p:sp>
        <p:sp>
          <p:nvSpPr>
            <p:cNvPr id="119" name="object 47"/>
            <p:cNvSpPr/>
            <p:nvPr/>
          </p:nvSpPr>
          <p:spPr>
            <a:xfrm>
              <a:off x="3342017" y="5401817"/>
              <a:ext cx="0" cy="521970"/>
            </a:xfrm>
            <a:custGeom>
              <a:avLst/>
              <a:gdLst/>
              <a:ahLst/>
              <a:cxnLst/>
              <a:rect l="l" t="t" r="r" b="b"/>
              <a:pathLst>
                <a:path h="521970">
                  <a:moveTo>
                    <a:pt x="0" y="0"/>
                  </a:moveTo>
                  <a:lnTo>
                    <a:pt x="0" y="521970"/>
                  </a:lnTo>
                </a:path>
              </a:pathLst>
            </a:custGeom>
            <a:ln w="9144">
              <a:solidFill>
                <a:srgbClr val="969696"/>
              </a:solidFill>
            </a:ln>
          </p:spPr>
          <p:txBody>
            <a:bodyPr wrap="square" lIns="0" tIns="0" rIns="0" bIns="0" rtlCol="0"/>
            <a:lstStyle/>
            <a:p>
              <a:endParaRPr/>
            </a:p>
          </p:txBody>
        </p:sp>
        <p:sp>
          <p:nvSpPr>
            <p:cNvPr id="120" name="object 48"/>
            <p:cNvSpPr/>
            <p:nvPr/>
          </p:nvSpPr>
          <p:spPr>
            <a:xfrm>
              <a:off x="3420503" y="5228082"/>
              <a:ext cx="0" cy="521334"/>
            </a:xfrm>
            <a:custGeom>
              <a:avLst/>
              <a:gdLst/>
              <a:ahLst/>
              <a:cxnLst/>
              <a:rect l="l" t="t" r="r" b="b"/>
              <a:pathLst>
                <a:path h="521335">
                  <a:moveTo>
                    <a:pt x="0" y="0"/>
                  </a:moveTo>
                  <a:lnTo>
                    <a:pt x="0" y="521208"/>
                  </a:lnTo>
                </a:path>
              </a:pathLst>
            </a:custGeom>
            <a:ln w="9144">
              <a:solidFill>
                <a:srgbClr val="969696"/>
              </a:solidFill>
            </a:ln>
          </p:spPr>
          <p:txBody>
            <a:bodyPr wrap="square" lIns="0" tIns="0" rIns="0" bIns="0" rtlCol="0"/>
            <a:lstStyle/>
            <a:p>
              <a:endParaRPr/>
            </a:p>
          </p:txBody>
        </p:sp>
        <p:sp>
          <p:nvSpPr>
            <p:cNvPr id="121" name="object 49"/>
            <p:cNvSpPr/>
            <p:nvPr/>
          </p:nvSpPr>
          <p:spPr>
            <a:xfrm>
              <a:off x="3526040" y="5600700"/>
              <a:ext cx="0" cy="372110"/>
            </a:xfrm>
            <a:custGeom>
              <a:avLst/>
              <a:gdLst/>
              <a:ahLst/>
              <a:cxnLst/>
              <a:rect l="l" t="t" r="r" b="b"/>
              <a:pathLst>
                <a:path h="372110">
                  <a:moveTo>
                    <a:pt x="0" y="0"/>
                  </a:moveTo>
                  <a:lnTo>
                    <a:pt x="0" y="371855"/>
                  </a:lnTo>
                </a:path>
              </a:pathLst>
            </a:custGeom>
            <a:ln w="9906">
              <a:solidFill>
                <a:srgbClr val="969696"/>
              </a:solidFill>
            </a:ln>
          </p:spPr>
          <p:txBody>
            <a:bodyPr wrap="square" lIns="0" tIns="0" rIns="0" bIns="0" rtlCol="0"/>
            <a:lstStyle/>
            <a:p>
              <a:endParaRPr/>
            </a:p>
          </p:txBody>
        </p:sp>
        <p:sp>
          <p:nvSpPr>
            <p:cNvPr id="122" name="object 50"/>
            <p:cNvSpPr/>
            <p:nvPr/>
          </p:nvSpPr>
          <p:spPr>
            <a:xfrm>
              <a:off x="3604526" y="5500878"/>
              <a:ext cx="0" cy="372745"/>
            </a:xfrm>
            <a:custGeom>
              <a:avLst/>
              <a:gdLst/>
              <a:ahLst/>
              <a:cxnLst/>
              <a:rect l="l" t="t" r="r" b="b"/>
              <a:pathLst>
                <a:path h="372745">
                  <a:moveTo>
                    <a:pt x="0" y="0"/>
                  </a:moveTo>
                  <a:lnTo>
                    <a:pt x="0" y="372617"/>
                  </a:lnTo>
                </a:path>
              </a:pathLst>
            </a:custGeom>
            <a:ln w="9905">
              <a:solidFill>
                <a:srgbClr val="969696"/>
              </a:solidFill>
            </a:ln>
          </p:spPr>
          <p:txBody>
            <a:bodyPr wrap="square" lIns="0" tIns="0" rIns="0" bIns="0" rtlCol="0"/>
            <a:lstStyle/>
            <a:p>
              <a:endParaRPr/>
            </a:p>
          </p:txBody>
        </p:sp>
        <p:sp>
          <p:nvSpPr>
            <p:cNvPr id="123" name="object 51"/>
            <p:cNvSpPr/>
            <p:nvPr/>
          </p:nvSpPr>
          <p:spPr>
            <a:xfrm>
              <a:off x="4606175" y="3711702"/>
              <a:ext cx="131445" cy="2658745"/>
            </a:xfrm>
            <a:custGeom>
              <a:avLst/>
              <a:gdLst/>
              <a:ahLst/>
              <a:cxnLst/>
              <a:rect l="l" t="t" r="r" b="b"/>
              <a:pathLst>
                <a:path w="131445" h="2658745">
                  <a:moveTo>
                    <a:pt x="0" y="0"/>
                  </a:moveTo>
                  <a:lnTo>
                    <a:pt x="0" y="2658618"/>
                  </a:lnTo>
                  <a:lnTo>
                    <a:pt x="131064" y="2658618"/>
                  </a:lnTo>
                  <a:lnTo>
                    <a:pt x="131063" y="0"/>
                  </a:lnTo>
                  <a:lnTo>
                    <a:pt x="0" y="0"/>
                  </a:lnTo>
                  <a:close/>
                </a:path>
              </a:pathLst>
            </a:custGeom>
            <a:solidFill>
              <a:srgbClr val="D4BA3A"/>
            </a:solidFill>
          </p:spPr>
          <p:txBody>
            <a:bodyPr wrap="square" lIns="0" tIns="0" rIns="0" bIns="0" rtlCol="0"/>
            <a:lstStyle/>
            <a:p>
              <a:endParaRPr/>
            </a:p>
          </p:txBody>
        </p:sp>
        <p:sp>
          <p:nvSpPr>
            <p:cNvPr id="124" name="object 52"/>
            <p:cNvSpPr/>
            <p:nvPr/>
          </p:nvSpPr>
          <p:spPr>
            <a:xfrm>
              <a:off x="4601603" y="3706367"/>
              <a:ext cx="140335" cy="2669540"/>
            </a:xfrm>
            <a:custGeom>
              <a:avLst/>
              <a:gdLst/>
              <a:ahLst/>
              <a:cxnLst/>
              <a:rect l="l" t="t" r="r" b="b"/>
              <a:pathLst>
                <a:path w="140335" h="2669540">
                  <a:moveTo>
                    <a:pt x="140208" y="2669286"/>
                  </a:moveTo>
                  <a:lnTo>
                    <a:pt x="140208" y="0"/>
                  </a:lnTo>
                  <a:lnTo>
                    <a:pt x="0" y="0"/>
                  </a:lnTo>
                  <a:lnTo>
                    <a:pt x="0" y="2669286"/>
                  </a:lnTo>
                  <a:lnTo>
                    <a:pt x="4572" y="2669286"/>
                  </a:lnTo>
                  <a:lnTo>
                    <a:pt x="4572" y="9906"/>
                  </a:lnTo>
                  <a:lnTo>
                    <a:pt x="9144" y="5334"/>
                  </a:lnTo>
                  <a:lnTo>
                    <a:pt x="9144" y="9906"/>
                  </a:lnTo>
                  <a:lnTo>
                    <a:pt x="131064" y="9906"/>
                  </a:lnTo>
                  <a:lnTo>
                    <a:pt x="131064" y="5334"/>
                  </a:lnTo>
                  <a:lnTo>
                    <a:pt x="135636" y="9906"/>
                  </a:lnTo>
                  <a:lnTo>
                    <a:pt x="135636" y="2669286"/>
                  </a:lnTo>
                  <a:lnTo>
                    <a:pt x="140208" y="2669286"/>
                  </a:lnTo>
                  <a:close/>
                </a:path>
                <a:path w="140335" h="2669540">
                  <a:moveTo>
                    <a:pt x="9144" y="9906"/>
                  </a:moveTo>
                  <a:lnTo>
                    <a:pt x="9144" y="5334"/>
                  </a:lnTo>
                  <a:lnTo>
                    <a:pt x="4572" y="9906"/>
                  </a:lnTo>
                  <a:lnTo>
                    <a:pt x="9144" y="9906"/>
                  </a:lnTo>
                  <a:close/>
                </a:path>
                <a:path w="140335" h="2669540">
                  <a:moveTo>
                    <a:pt x="9144" y="2659380"/>
                  </a:moveTo>
                  <a:lnTo>
                    <a:pt x="9144" y="9906"/>
                  </a:lnTo>
                  <a:lnTo>
                    <a:pt x="4572" y="9906"/>
                  </a:lnTo>
                  <a:lnTo>
                    <a:pt x="4572" y="2659380"/>
                  </a:lnTo>
                  <a:lnTo>
                    <a:pt x="9144" y="2659380"/>
                  </a:lnTo>
                  <a:close/>
                </a:path>
                <a:path w="140335" h="2669540">
                  <a:moveTo>
                    <a:pt x="135636" y="2659380"/>
                  </a:moveTo>
                  <a:lnTo>
                    <a:pt x="4572" y="2659380"/>
                  </a:lnTo>
                  <a:lnTo>
                    <a:pt x="9144" y="2663952"/>
                  </a:lnTo>
                  <a:lnTo>
                    <a:pt x="9144" y="2669286"/>
                  </a:lnTo>
                  <a:lnTo>
                    <a:pt x="131064" y="2669286"/>
                  </a:lnTo>
                  <a:lnTo>
                    <a:pt x="131064" y="2663952"/>
                  </a:lnTo>
                  <a:lnTo>
                    <a:pt x="135636" y="2659380"/>
                  </a:lnTo>
                  <a:close/>
                </a:path>
                <a:path w="140335" h="2669540">
                  <a:moveTo>
                    <a:pt x="9144" y="2669286"/>
                  </a:moveTo>
                  <a:lnTo>
                    <a:pt x="9144" y="2663952"/>
                  </a:lnTo>
                  <a:lnTo>
                    <a:pt x="4572" y="2659380"/>
                  </a:lnTo>
                  <a:lnTo>
                    <a:pt x="4572" y="2669286"/>
                  </a:lnTo>
                  <a:lnTo>
                    <a:pt x="9144" y="2669286"/>
                  </a:lnTo>
                  <a:close/>
                </a:path>
                <a:path w="140335" h="2669540">
                  <a:moveTo>
                    <a:pt x="135636" y="9906"/>
                  </a:moveTo>
                  <a:lnTo>
                    <a:pt x="131064" y="5334"/>
                  </a:lnTo>
                  <a:lnTo>
                    <a:pt x="131064" y="9906"/>
                  </a:lnTo>
                  <a:lnTo>
                    <a:pt x="135636" y="9906"/>
                  </a:lnTo>
                  <a:close/>
                </a:path>
                <a:path w="140335" h="2669540">
                  <a:moveTo>
                    <a:pt x="135636" y="2659380"/>
                  </a:moveTo>
                  <a:lnTo>
                    <a:pt x="135636" y="9906"/>
                  </a:lnTo>
                  <a:lnTo>
                    <a:pt x="131064" y="9906"/>
                  </a:lnTo>
                  <a:lnTo>
                    <a:pt x="131064" y="2659380"/>
                  </a:lnTo>
                  <a:lnTo>
                    <a:pt x="135636" y="2659380"/>
                  </a:lnTo>
                  <a:close/>
                </a:path>
                <a:path w="140335" h="2669540">
                  <a:moveTo>
                    <a:pt x="135636" y="2669286"/>
                  </a:moveTo>
                  <a:lnTo>
                    <a:pt x="135636" y="2659380"/>
                  </a:lnTo>
                  <a:lnTo>
                    <a:pt x="131064" y="2663952"/>
                  </a:lnTo>
                  <a:lnTo>
                    <a:pt x="131064" y="2669286"/>
                  </a:lnTo>
                  <a:lnTo>
                    <a:pt x="135636" y="2669286"/>
                  </a:lnTo>
                  <a:close/>
                </a:path>
              </a:pathLst>
            </a:custGeom>
            <a:solidFill>
              <a:srgbClr val="333389"/>
            </a:solidFill>
          </p:spPr>
          <p:txBody>
            <a:bodyPr wrap="square" lIns="0" tIns="0" rIns="0" bIns="0" rtlCol="0"/>
            <a:lstStyle/>
            <a:p>
              <a:endParaRPr/>
            </a:p>
          </p:txBody>
        </p:sp>
        <p:sp>
          <p:nvSpPr>
            <p:cNvPr id="125" name="object 53"/>
            <p:cNvSpPr/>
            <p:nvPr/>
          </p:nvSpPr>
          <p:spPr>
            <a:xfrm>
              <a:off x="3766451" y="3711702"/>
              <a:ext cx="131445" cy="2658745"/>
            </a:xfrm>
            <a:custGeom>
              <a:avLst/>
              <a:gdLst/>
              <a:ahLst/>
              <a:cxnLst/>
              <a:rect l="l" t="t" r="r" b="b"/>
              <a:pathLst>
                <a:path w="131445" h="2658745">
                  <a:moveTo>
                    <a:pt x="0" y="0"/>
                  </a:moveTo>
                  <a:lnTo>
                    <a:pt x="0" y="2658618"/>
                  </a:lnTo>
                  <a:lnTo>
                    <a:pt x="131064" y="2658618"/>
                  </a:lnTo>
                  <a:lnTo>
                    <a:pt x="131063" y="0"/>
                  </a:lnTo>
                  <a:lnTo>
                    <a:pt x="0" y="0"/>
                  </a:lnTo>
                  <a:close/>
                </a:path>
              </a:pathLst>
            </a:custGeom>
            <a:solidFill>
              <a:srgbClr val="D4BA3A"/>
            </a:solidFill>
          </p:spPr>
          <p:txBody>
            <a:bodyPr wrap="square" lIns="0" tIns="0" rIns="0" bIns="0" rtlCol="0"/>
            <a:lstStyle/>
            <a:p>
              <a:endParaRPr/>
            </a:p>
          </p:txBody>
        </p:sp>
        <p:sp>
          <p:nvSpPr>
            <p:cNvPr id="126" name="object 54"/>
            <p:cNvSpPr/>
            <p:nvPr/>
          </p:nvSpPr>
          <p:spPr>
            <a:xfrm>
              <a:off x="3761879" y="3706367"/>
              <a:ext cx="140335" cy="2669540"/>
            </a:xfrm>
            <a:custGeom>
              <a:avLst/>
              <a:gdLst/>
              <a:ahLst/>
              <a:cxnLst/>
              <a:rect l="l" t="t" r="r" b="b"/>
              <a:pathLst>
                <a:path w="140335" h="2669540">
                  <a:moveTo>
                    <a:pt x="140208" y="2669286"/>
                  </a:moveTo>
                  <a:lnTo>
                    <a:pt x="140208" y="0"/>
                  </a:lnTo>
                  <a:lnTo>
                    <a:pt x="0" y="0"/>
                  </a:lnTo>
                  <a:lnTo>
                    <a:pt x="0" y="2669286"/>
                  </a:lnTo>
                  <a:lnTo>
                    <a:pt x="4572" y="2669286"/>
                  </a:lnTo>
                  <a:lnTo>
                    <a:pt x="4572" y="9906"/>
                  </a:lnTo>
                  <a:lnTo>
                    <a:pt x="9906" y="5334"/>
                  </a:lnTo>
                  <a:lnTo>
                    <a:pt x="9906" y="9906"/>
                  </a:lnTo>
                  <a:lnTo>
                    <a:pt x="131064" y="9906"/>
                  </a:lnTo>
                  <a:lnTo>
                    <a:pt x="131064" y="5334"/>
                  </a:lnTo>
                  <a:lnTo>
                    <a:pt x="135636" y="9906"/>
                  </a:lnTo>
                  <a:lnTo>
                    <a:pt x="135636" y="2669286"/>
                  </a:lnTo>
                  <a:lnTo>
                    <a:pt x="140208" y="2669286"/>
                  </a:lnTo>
                  <a:close/>
                </a:path>
                <a:path w="140335" h="2669540">
                  <a:moveTo>
                    <a:pt x="9906" y="9906"/>
                  </a:moveTo>
                  <a:lnTo>
                    <a:pt x="9906" y="5334"/>
                  </a:lnTo>
                  <a:lnTo>
                    <a:pt x="4572" y="9906"/>
                  </a:lnTo>
                  <a:lnTo>
                    <a:pt x="9906" y="9906"/>
                  </a:lnTo>
                  <a:close/>
                </a:path>
                <a:path w="140335" h="2669540">
                  <a:moveTo>
                    <a:pt x="9906" y="2659380"/>
                  </a:moveTo>
                  <a:lnTo>
                    <a:pt x="9906" y="9906"/>
                  </a:lnTo>
                  <a:lnTo>
                    <a:pt x="4572" y="9906"/>
                  </a:lnTo>
                  <a:lnTo>
                    <a:pt x="4572" y="2659380"/>
                  </a:lnTo>
                  <a:lnTo>
                    <a:pt x="9906" y="2659380"/>
                  </a:lnTo>
                  <a:close/>
                </a:path>
                <a:path w="140335" h="2669540">
                  <a:moveTo>
                    <a:pt x="135636" y="2659380"/>
                  </a:moveTo>
                  <a:lnTo>
                    <a:pt x="4572" y="2659380"/>
                  </a:lnTo>
                  <a:lnTo>
                    <a:pt x="9906" y="2663952"/>
                  </a:lnTo>
                  <a:lnTo>
                    <a:pt x="9906" y="2669286"/>
                  </a:lnTo>
                  <a:lnTo>
                    <a:pt x="131064" y="2669286"/>
                  </a:lnTo>
                  <a:lnTo>
                    <a:pt x="131064" y="2663952"/>
                  </a:lnTo>
                  <a:lnTo>
                    <a:pt x="135636" y="2659380"/>
                  </a:lnTo>
                  <a:close/>
                </a:path>
                <a:path w="140335" h="2669540">
                  <a:moveTo>
                    <a:pt x="9906" y="2669286"/>
                  </a:moveTo>
                  <a:lnTo>
                    <a:pt x="9906" y="2663952"/>
                  </a:lnTo>
                  <a:lnTo>
                    <a:pt x="4572" y="2659380"/>
                  </a:lnTo>
                  <a:lnTo>
                    <a:pt x="4572" y="2669286"/>
                  </a:lnTo>
                  <a:lnTo>
                    <a:pt x="9906" y="2669286"/>
                  </a:lnTo>
                  <a:close/>
                </a:path>
                <a:path w="140335" h="2669540">
                  <a:moveTo>
                    <a:pt x="135636" y="9906"/>
                  </a:moveTo>
                  <a:lnTo>
                    <a:pt x="131064" y="5334"/>
                  </a:lnTo>
                  <a:lnTo>
                    <a:pt x="131064" y="9906"/>
                  </a:lnTo>
                  <a:lnTo>
                    <a:pt x="135636" y="9906"/>
                  </a:lnTo>
                  <a:close/>
                </a:path>
                <a:path w="140335" h="2669540">
                  <a:moveTo>
                    <a:pt x="135636" y="2659380"/>
                  </a:moveTo>
                  <a:lnTo>
                    <a:pt x="135636" y="9906"/>
                  </a:lnTo>
                  <a:lnTo>
                    <a:pt x="131064" y="9906"/>
                  </a:lnTo>
                  <a:lnTo>
                    <a:pt x="131064" y="2659380"/>
                  </a:lnTo>
                  <a:lnTo>
                    <a:pt x="135636" y="2659380"/>
                  </a:lnTo>
                  <a:close/>
                </a:path>
                <a:path w="140335" h="2669540">
                  <a:moveTo>
                    <a:pt x="135636" y="2669286"/>
                  </a:moveTo>
                  <a:lnTo>
                    <a:pt x="135636" y="2659380"/>
                  </a:lnTo>
                  <a:lnTo>
                    <a:pt x="131064" y="2663952"/>
                  </a:lnTo>
                  <a:lnTo>
                    <a:pt x="131064" y="2669286"/>
                  </a:lnTo>
                  <a:lnTo>
                    <a:pt x="135636" y="2669286"/>
                  </a:lnTo>
                  <a:close/>
                </a:path>
              </a:pathLst>
            </a:custGeom>
            <a:solidFill>
              <a:srgbClr val="333389"/>
            </a:solidFill>
          </p:spPr>
          <p:txBody>
            <a:bodyPr wrap="square" lIns="0" tIns="0" rIns="0" bIns="0" rtlCol="0"/>
            <a:lstStyle/>
            <a:p>
              <a:endParaRPr/>
            </a:p>
          </p:txBody>
        </p:sp>
        <p:sp>
          <p:nvSpPr>
            <p:cNvPr id="127" name="object 55"/>
            <p:cNvSpPr txBox="1"/>
            <p:nvPr/>
          </p:nvSpPr>
          <p:spPr>
            <a:xfrm>
              <a:off x="4017397" y="4588628"/>
              <a:ext cx="482600" cy="254000"/>
            </a:xfrm>
            <a:prstGeom prst="rect">
              <a:avLst/>
            </a:prstGeom>
          </p:spPr>
          <p:txBody>
            <a:bodyPr vert="horz" wrap="square" lIns="0" tIns="0" rIns="0" bIns="0" rtlCol="0">
              <a:spAutoFit/>
            </a:bodyPr>
            <a:lstStyle/>
            <a:p>
              <a:pPr marL="12700">
                <a:lnSpc>
                  <a:spcPct val="100000"/>
                </a:lnSpc>
              </a:pPr>
              <a:r>
                <a:rPr sz="1800" b="1" dirty="0">
                  <a:solidFill>
                    <a:srgbClr val="333389"/>
                  </a:solidFill>
                  <a:latin typeface="微软雅黑" panose="020B0503020204020204" charset="-122"/>
                  <a:cs typeface="微软雅黑" panose="020B0503020204020204" charset="-122"/>
                </a:rPr>
                <a:t>事件</a:t>
              </a:r>
              <a:endParaRPr sz="1800">
                <a:latin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剪去对角的矩形 4"/>
          <p:cNvSpPr/>
          <p:nvPr/>
        </p:nvSpPr>
        <p:spPr>
          <a:xfrm>
            <a:off x="1967656" y="2339355"/>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a:solidFill>
                  <a:srgbClr val="FFFFFF"/>
                </a:solidFill>
                <a:latin typeface="微软雅黑" panose="020B0503020204020204" charset="-122"/>
                <a:ea typeface="微软雅黑" panose="020B0503020204020204" charset="-122"/>
              </a:rPr>
              <a:t>工程建设合法合规性证明文件</a:t>
            </a:r>
          </a:p>
        </p:txBody>
      </p:sp>
      <p:sp>
        <p:nvSpPr>
          <p:cNvPr id="7" name="圆角矩形 6"/>
          <p:cNvSpPr/>
          <p:nvPr/>
        </p:nvSpPr>
        <p:spPr>
          <a:xfrm>
            <a:off x="1171114" y="2339355"/>
            <a:ext cx="576000" cy="57600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a:ln>
                  <a:noFill/>
                </a:ln>
                <a:solidFill>
                  <a:srgbClr val="FFFFFF"/>
                </a:solidFill>
                <a:uLnTx/>
                <a:uFillTx/>
                <a:latin typeface="Impact" panose="020B0806030902050204" pitchFamily="34" charset="0"/>
                <a:ea typeface="方正超粗黑简体" panose="02010601030101010101" pitchFamily="2" charset="-122"/>
                <a:cs typeface="+mn-cs"/>
              </a:rPr>
              <a:t>1</a:t>
            </a:r>
            <a:endParaRPr kumimoji="0" lang="zh-CN" altLang="en-US" sz="2800" b="1" i="0" u="none" strike="noStrike" kern="0" cap="none" spc="0" normalizeH="0" baseline="0" noProof="0" dirty="0">
              <a:ln>
                <a:noFill/>
              </a:ln>
              <a:solidFill>
                <a:srgbClr val="FFFFFF"/>
              </a:solidFill>
              <a:uLnTx/>
              <a:uFillTx/>
              <a:latin typeface="Impact" panose="020B0806030902050204" pitchFamily="34" charset="0"/>
              <a:ea typeface="方正超粗黑简体" panose="02010601030101010101" pitchFamily="2" charset="-122"/>
              <a:cs typeface="+mn-cs"/>
            </a:endParaRPr>
          </a:p>
        </p:txBody>
      </p:sp>
      <p:sp>
        <p:nvSpPr>
          <p:cNvPr id="8" name="剪去对角的矩形 7"/>
          <p:cNvSpPr/>
          <p:nvPr/>
        </p:nvSpPr>
        <p:spPr>
          <a:xfrm>
            <a:off x="1967656" y="4895987"/>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a:solidFill>
                  <a:srgbClr val="FFFFFF"/>
                </a:solidFill>
                <a:latin typeface="微软雅黑" panose="020B0503020204020204" charset="-122"/>
                <a:ea typeface="微软雅黑" panose="020B0503020204020204" charset="-122"/>
              </a:rPr>
              <a:t>绿色施工</a:t>
            </a:r>
          </a:p>
        </p:txBody>
      </p:sp>
      <p:sp>
        <p:nvSpPr>
          <p:cNvPr id="9" name="圆角矩形 8"/>
          <p:cNvSpPr/>
          <p:nvPr/>
        </p:nvSpPr>
        <p:spPr>
          <a:xfrm>
            <a:off x="1171114" y="4895987"/>
            <a:ext cx="576000" cy="57600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rPr>
              <a:t>4</a:t>
            </a:r>
          </a:p>
        </p:txBody>
      </p:sp>
      <p:grpSp>
        <p:nvGrpSpPr>
          <p:cNvPr id="14" name="组合 12"/>
          <p:cNvGrpSpPr/>
          <p:nvPr/>
        </p:nvGrpSpPr>
        <p:grpSpPr bwMode="auto">
          <a:xfrm>
            <a:off x="59697" y="908848"/>
            <a:ext cx="3000135" cy="1152000"/>
            <a:chOff x="312980" y="836282"/>
            <a:chExt cx="3000686" cy="1152661"/>
          </a:xfrm>
        </p:grpSpPr>
        <p:sp>
          <p:nvSpPr>
            <p:cNvPr id="15" name="等腰三角形 18"/>
            <p:cNvSpPr>
              <a:spLocks noChangeArrowheads="1"/>
            </p:cNvSpPr>
            <p:nvPr/>
          </p:nvSpPr>
          <p:spPr bwMode="auto">
            <a:xfrm flipV="1">
              <a:off x="312980" y="836282"/>
              <a:ext cx="2880528" cy="1152661"/>
            </a:xfrm>
            <a:prstGeom prst="triangle">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ctr"/>
            <a:lstStyle>
              <a:lvl1pPr eaLnBrk="0" hangingPunct="0">
                <a:lnSpc>
                  <a:spcPct val="110000"/>
                </a:lnSpc>
                <a:spcBef>
                  <a:spcPts val="500"/>
                </a:spcBef>
                <a:buFont typeface="Arial" panose="020B0604020202020204" pitchFamily="34" charset="0"/>
                <a:buChar char="•"/>
                <a:defRPr sz="3200">
                  <a:solidFill>
                    <a:srgbClr val="3B3837"/>
                  </a:solidFill>
                  <a:latin typeface="Arial" panose="020B0604020202020204" pitchFamily="34" charset="0"/>
                  <a:ea typeface="黑体" panose="02010609060101010101" charset="-122"/>
                </a:defRPr>
              </a:lvl1pPr>
              <a:lvl2pPr marL="742950" indent="-28575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2pPr>
              <a:lvl3pPr marL="11430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3pPr>
              <a:lvl4pPr marL="16002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 name="TextBox 19"/>
            <p:cNvSpPr>
              <a:spLocks noChangeArrowheads="1"/>
            </p:cNvSpPr>
            <p:nvPr/>
          </p:nvSpPr>
          <p:spPr bwMode="auto">
            <a:xfrm rot="19200000">
              <a:off x="1625247" y="1093277"/>
              <a:ext cx="900165" cy="52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buFont typeface="Arial" panose="020B0604020202020204" pitchFamily="34" charset="0"/>
                <a:buNone/>
                <a:defRPr/>
              </a:pPr>
              <a:r>
                <a:rPr lang="zh-CN" altLang="en-US" sz="2800" b="1" kern="0" dirty="0">
                  <a:solidFill>
                    <a:srgbClr val="FFFFFF"/>
                  </a:solidFill>
                  <a:latin typeface="微软雅黑" panose="020B0503020204020204" charset="-122"/>
                  <a:ea typeface="微软雅黑" panose="020B0503020204020204" charset="-122"/>
                </a:rPr>
                <a:t>目录</a:t>
              </a:r>
              <a:endParaRPr lang="zh-CN" altLang="en-US" sz="1400" kern="0" dirty="0">
                <a:solidFill>
                  <a:srgbClr val="000000"/>
                </a:solidFill>
              </a:endParaRPr>
            </a:p>
          </p:txBody>
        </p:sp>
        <p:sp>
          <p:nvSpPr>
            <p:cNvPr id="17" name="TextBox 53"/>
            <p:cNvSpPr>
              <a:spLocks noChangeArrowheads="1"/>
            </p:cNvSpPr>
            <p:nvPr/>
          </p:nvSpPr>
          <p:spPr bwMode="auto">
            <a:xfrm rot="19320000">
              <a:off x="1579516" y="1420170"/>
              <a:ext cx="1734150" cy="441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395E8A"/>
                  </a:solidFill>
                  <a:bevel/>
                </a14:hiddenLine>
              </a:ext>
            </a:extLst>
          </p:spPr>
          <p:txBody>
            <a:bodyPr lIns="91432" tIns="45716" rIns="91432" bIns="45716" anchor="ctr"/>
            <a:lstStyle>
              <a:lvl1pPr eaLnBrk="0" hangingPunct="0">
                <a:lnSpc>
                  <a:spcPct val="110000"/>
                </a:lnSpc>
                <a:spcBef>
                  <a:spcPts val="500"/>
                </a:spcBef>
                <a:buFont typeface="Arial" panose="020B0604020202020204" pitchFamily="34" charset="0"/>
                <a:buChar char="•"/>
                <a:defRPr sz="3200">
                  <a:solidFill>
                    <a:srgbClr val="3B3837"/>
                  </a:solidFill>
                  <a:latin typeface="Arial" panose="020B0604020202020204" pitchFamily="34" charset="0"/>
                  <a:ea typeface="黑体" panose="02010609060101010101" charset="-122"/>
                </a:defRPr>
              </a:lvl1pPr>
              <a:lvl2pPr marL="742950" indent="-28575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2pPr>
              <a:lvl3pPr marL="11430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3pPr>
              <a:lvl4pPr marL="16002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9pPr>
            </a:lstStyle>
            <a:p>
              <a:pPr algn="ctr" eaLnBrk="1" hangingPunct="1">
                <a:lnSpc>
                  <a:spcPct val="100000"/>
                </a:lnSpc>
                <a:spcBef>
                  <a:spcPct val="0"/>
                </a:spcBef>
                <a:buFont typeface="Arial" panose="020B0604020202020204" pitchFamily="34" charset="0"/>
                <a:buNone/>
              </a:pPr>
              <a:r>
                <a:rPr lang="en-US" altLang="zh-CN" sz="1800" dirty="0">
                  <a:solidFill>
                    <a:srgbClr val="004A86"/>
                  </a:solidFill>
                  <a:latin typeface="Calibri" panose="020F0502020204030204" pitchFamily="34" charset="0"/>
                  <a:ea typeface="宋体" panose="02010600030101010101" pitchFamily="2" charset="-122"/>
                </a:rPr>
                <a:t>CONTENTS</a:t>
              </a:r>
            </a:p>
          </p:txBody>
        </p:sp>
      </p:grpSp>
      <p:sp>
        <p:nvSpPr>
          <p:cNvPr id="2" name="剪去对角的矩形 1"/>
          <p:cNvSpPr/>
          <p:nvPr/>
        </p:nvSpPr>
        <p:spPr>
          <a:xfrm>
            <a:off x="1967656" y="3192160"/>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a:solidFill>
                  <a:srgbClr val="FFFFFF"/>
                </a:solidFill>
                <a:latin typeface="微软雅黑" panose="020B0503020204020204" charset="-122"/>
                <a:ea typeface="微软雅黑" panose="020B0503020204020204" charset="-122"/>
              </a:rPr>
              <a:t>职业健康安全与环境保护</a:t>
            </a:r>
          </a:p>
        </p:txBody>
      </p:sp>
      <p:sp>
        <p:nvSpPr>
          <p:cNvPr id="3" name="圆角矩形 2"/>
          <p:cNvSpPr/>
          <p:nvPr/>
        </p:nvSpPr>
        <p:spPr>
          <a:xfrm>
            <a:off x="1171114" y="3192160"/>
            <a:ext cx="576000" cy="57600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a:ln>
                  <a:noFill/>
                </a:ln>
                <a:solidFill>
                  <a:srgbClr val="FFFFFF"/>
                </a:solidFill>
                <a:uLnTx/>
                <a:uFillTx/>
                <a:latin typeface="Impact" panose="020B0806030902050204" pitchFamily="34" charset="0"/>
                <a:ea typeface="方正超粗黑简体" panose="02010601030101010101" pitchFamily="2" charset="-122"/>
                <a:cs typeface="+mn-cs"/>
              </a:rPr>
              <a:t>2</a:t>
            </a:r>
          </a:p>
        </p:txBody>
      </p:sp>
      <p:sp>
        <p:nvSpPr>
          <p:cNvPr id="4" name="剪去对角的矩形 3"/>
          <p:cNvSpPr/>
          <p:nvPr/>
        </p:nvSpPr>
        <p:spPr>
          <a:xfrm>
            <a:off x="1967656" y="4044330"/>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a:solidFill>
                  <a:srgbClr val="FFFFFF"/>
                </a:solidFill>
                <a:latin typeface="微软雅黑" panose="020B0503020204020204" charset="-122"/>
                <a:ea typeface="微软雅黑" panose="020B0503020204020204" charset="-122"/>
              </a:rPr>
              <a:t>调试管理</a:t>
            </a:r>
          </a:p>
        </p:txBody>
      </p:sp>
      <p:sp>
        <p:nvSpPr>
          <p:cNvPr id="6" name="圆角矩形 5"/>
          <p:cNvSpPr/>
          <p:nvPr/>
        </p:nvSpPr>
        <p:spPr>
          <a:xfrm>
            <a:off x="1171114" y="4044330"/>
            <a:ext cx="576000" cy="57600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a:ln>
                  <a:noFill/>
                </a:ln>
                <a:solidFill>
                  <a:srgbClr val="FFFFFF"/>
                </a:solidFill>
                <a:uLnTx/>
                <a:uFillTx/>
                <a:latin typeface="Impact" panose="020B0806030902050204" pitchFamily="34" charset="0"/>
                <a:ea typeface="方正超粗黑简体" panose="02010601030101010101" pitchFamily="2" charset="-122"/>
                <a:cs typeface="+mn-cs"/>
              </a:rPr>
              <a:t>3</a:t>
            </a:r>
          </a:p>
        </p:txBody>
      </p:sp>
      <p:sp>
        <p:nvSpPr>
          <p:cNvPr id="10" name="剪去对角的矩形 9"/>
          <p:cNvSpPr/>
          <p:nvPr/>
        </p:nvSpPr>
        <p:spPr>
          <a:xfrm>
            <a:off x="1967656" y="5750575"/>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a:solidFill>
                  <a:srgbClr val="FFFFFF"/>
                </a:solidFill>
                <a:latin typeface="微软雅黑" panose="020B0503020204020204" charset="-122"/>
                <a:ea typeface="微软雅黑" panose="020B0503020204020204" charset="-122"/>
              </a:rPr>
              <a:t>新技术应用</a:t>
            </a:r>
          </a:p>
        </p:txBody>
      </p:sp>
      <p:sp>
        <p:nvSpPr>
          <p:cNvPr id="11" name="圆角矩形 10"/>
          <p:cNvSpPr/>
          <p:nvPr/>
        </p:nvSpPr>
        <p:spPr>
          <a:xfrm>
            <a:off x="1171114" y="5750575"/>
            <a:ext cx="576000" cy="57600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a:ln>
                  <a:noFill/>
                </a:ln>
                <a:solidFill>
                  <a:srgbClr val="FFFFFF"/>
                </a:solidFill>
                <a:uLnTx/>
                <a:uFillTx/>
                <a:latin typeface="Impact" panose="020B0806030902050204" pitchFamily="34" charset="0"/>
                <a:ea typeface="方正超粗黑简体" panose="02010601030101010101" pitchFamily="2" charset="-122"/>
                <a:cs typeface="+mn-cs"/>
              </a:rPr>
              <a:t>5</a:t>
            </a:r>
          </a:p>
        </p:txBody>
      </p:sp>
      <p:sp>
        <p:nvSpPr>
          <p:cNvPr id="12" name="剪去对角的矩形 11"/>
          <p:cNvSpPr/>
          <p:nvPr/>
        </p:nvSpPr>
        <p:spPr>
          <a:xfrm>
            <a:off x="1967656" y="2339355"/>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a:solidFill>
                  <a:srgbClr val="FFFFFF"/>
                </a:solidFill>
                <a:latin typeface="微软雅黑" panose="020B0503020204020204" charset="-122"/>
                <a:ea typeface="微软雅黑" panose="020B0503020204020204" charset="-122"/>
              </a:rPr>
              <a:t>工程建设合法合规性证明文件</a:t>
            </a:r>
          </a:p>
        </p:txBody>
      </p:sp>
      <p:sp>
        <p:nvSpPr>
          <p:cNvPr id="13" name="圆角矩形 12"/>
          <p:cNvSpPr/>
          <p:nvPr/>
        </p:nvSpPr>
        <p:spPr>
          <a:xfrm>
            <a:off x="1171114" y="2339355"/>
            <a:ext cx="576000" cy="57600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a:ln>
                  <a:noFill/>
                </a:ln>
                <a:solidFill>
                  <a:srgbClr val="FFFFFF"/>
                </a:solidFill>
                <a:uLnTx/>
                <a:uFillTx/>
                <a:latin typeface="Impact" panose="020B0806030902050204" pitchFamily="34" charset="0"/>
                <a:ea typeface="方正超粗黑简体" panose="02010601030101010101" pitchFamily="2" charset="-122"/>
                <a:cs typeface="+mn-cs"/>
              </a:rPr>
              <a:t>1</a:t>
            </a:r>
            <a:endParaRPr kumimoji="0" lang="zh-CN" altLang="en-US" sz="2800" b="1" i="0" u="none" strike="noStrike" kern="0" cap="none" spc="0" normalizeH="0" baseline="0" noProof="0" dirty="0">
              <a:ln>
                <a:noFill/>
              </a:ln>
              <a:solidFill>
                <a:srgbClr val="FFFFFF"/>
              </a:solidFill>
              <a:uLnTx/>
              <a:uFillTx/>
              <a:latin typeface="Impact" panose="020B0806030902050204" pitchFamily="34" charset="0"/>
              <a:ea typeface="方正超粗黑简体" panose="02010601030101010101" pitchFamily="2" charset="-122"/>
              <a:cs typeface="+mn-cs"/>
            </a:endParaRPr>
          </a:p>
        </p:txBody>
      </p:sp>
    </p:spTree>
  </p:cSld>
  <p:clrMapOvr>
    <a:masterClrMapping/>
  </p:clrMapOvr>
  <mc:AlternateContent xmlns:mc="http://schemas.openxmlformats.org/markup-compatibility/2006">
    <mc:Choice xmlns="" xmlns:p14="http://schemas.microsoft.com/office/powerpoint/2010/main"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114300" y="1281430"/>
            <a:ext cx="8911590" cy="5554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Bef>
                <a:spcPts val="0"/>
              </a:spcBef>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2.7.1 </a:t>
            </a:r>
            <a:r>
              <a:rPr lang="zh-CN" altLang="en-US" b="1" dirty="0">
                <a:latin typeface="微软雅黑" panose="020B0503020204020204" charset="-122"/>
                <a:ea typeface="微软雅黑" panose="020B0503020204020204" charset="-122"/>
                <a:sym typeface="+mn-ea"/>
              </a:rPr>
              <a:t>辐射防护大纲及辐射防护管理制度</a:t>
            </a:r>
            <a:endPar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endParaRPr>
          </a:p>
          <a:p>
            <a:pPr>
              <a:lnSpc>
                <a:spcPct val="150000"/>
              </a:lnSpc>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1</a:t>
            </a:r>
            <a:r>
              <a:rPr lang="zh-CN" altLang="en-US" sz="1600" dirty="0">
                <a:latin typeface="微软雅黑" panose="020B0503020204020204" charset="-122"/>
                <a:ea typeface="微软雅黑" panose="020B0503020204020204" charset="-122"/>
                <a:sym typeface="+mn-ea"/>
              </a:rPr>
              <a:t>）营运单位必须基于对辐射防护的评价分析，制定和实施辐射防护大纲。</a:t>
            </a:r>
            <a:endParaRPr lang="en-US" altLang="zh-CN" sz="1600" dirty="0">
              <a:latin typeface="微软雅黑" panose="020B0503020204020204" charset="-122"/>
              <a:ea typeface="微软雅黑" panose="020B0503020204020204" charset="-122"/>
            </a:endParaRPr>
          </a:p>
          <a:p>
            <a:pPr>
              <a:lnSpc>
                <a:spcPct val="150000"/>
              </a:lnSpc>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2</a:t>
            </a:r>
            <a:r>
              <a:rPr lang="zh-CN" altLang="en-US" sz="1600" dirty="0">
                <a:latin typeface="微软雅黑" panose="020B0503020204020204" charset="-122"/>
                <a:ea typeface="微软雅黑" panose="020B0503020204020204" charset="-122"/>
                <a:sym typeface="+mn-ea"/>
              </a:rPr>
              <a:t>）必须建立辐射防护组，该组不应该是运行和维修组的组成部分</a:t>
            </a:r>
            <a:r>
              <a:rPr lang="zh-CN" altLang="zh-CN" sz="1600" dirty="0">
                <a:latin typeface="微软雅黑" panose="020B0503020204020204" charset="-122"/>
                <a:ea typeface="微软雅黑" panose="020B0503020204020204" charset="-122"/>
                <a:sym typeface="+mn-ea"/>
              </a:rPr>
              <a:t>。</a:t>
            </a:r>
          </a:p>
          <a:p>
            <a:pPr indent="0" algn="just" fontAlgn="auto">
              <a:lnSpc>
                <a:spcPct val="150000"/>
              </a:lnSpc>
              <a:spcBef>
                <a:spcPts val="600"/>
              </a:spcBef>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2.7.</a:t>
            </a:r>
            <a:r>
              <a:rPr lang="en-US" altLang="zh-CN" b="1" dirty="0">
                <a:latin typeface="微软雅黑" panose="020B0503020204020204" charset="-122"/>
                <a:ea typeface="微软雅黑" panose="020B0503020204020204" charset="-122"/>
                <a:sym typeface="+mn-ea"/>
              </a:rPr>
              <a:t>2 </a:t>
            </a:r>
            <a:r>
              <a:rPr lang="zh-CN" altLang="en-US" b="1" dirty="0">
                <a:latin typeface="微软雅黑" panose="020B0503020204020204" charset="-122"/>
                <a:ea typeface="微软雅黑" panose="020B0503020204020204" charset="-122"/>
                <a:sym typeface="+mn-ea"/>
              </a:rPr>
              <a:t>高辐射风险工作辐射防护计划或方案</a:t>
            </a:r>
            <a:endPar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endParaRPr>
          </a:p>
          <a:p>
            <a:pPr algn="just">
              <a:lnSpc>
                <a:spcPct val="150000"/>
              </a:lnSpc>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1</a:t>
            </a:r>
            <a:r>
              <a:rPr lang="zh-CN" altLang="en-US" sz="1600" dirty="0">
                <a:latin typeface="微软雅黑" panose="020B0503020204020204" charset="-122"/>
                <a:ea typeface="微软雅黑" panose="020B0503020204020204" charset="-122"/>
                <a:sym typeface="+mn-ea"/>
              </a:rPr>
              <a:t>）当可能出现相当高的辐射水平和污染水平时，对控制区内从事的工作采用事先计划使剂量保持合理可行尽量低的最重要手段；这些工作计划应该为每项作业提供书面规程。</a:t>
            </a:r>
            <a:endParaRPr lang="zh-CN" altLang="en-US" sz="1600" dirty="0">
              <a:latin typeface="微软雅黑" panose="020B0503020204020204" charset="-122"/>
              <a:ea typeface="微软雅黑" panose="020B0503020204020204" charset="-122"/>
            </a:endParaRPr>
          </a:p>
          <a:p>
            <a:pPr algn="just">
              <a:lnSpc>
                <a:spcPct val="150000"/>
              </a:lnSpc>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2</a:t>
            </a:r>
            <a:r>
              <a:rPr lang="zh-CN" altLang="en-US" sz="1600" dirty="0">
                <a:latin typeface="微软雅黑" panose="020B0503020204020204" charset="-122"/>
                <a:ea typeface="微软雅黑" panose="020B0503020204020204" charset="-122"/>
                <a:sym typeface="+mn-ea"/>
              </a:rPr>
              <a:t>）注册者和许可证持有者应运用行政管理程序（如进入控制区的工作许可制度）和实体屏障（包括门锁和联锁装置）限制进出控制区；限制的严格程度应与预计的辐射水平和可能性相适应。</a:t>
            </a:r>
          </a:p>
          <a:p>
            <a:pPr indent="0" algn="just" fontAlgn="auto">
              <a:lnSpc>
                <a:spcPct val="150000"/>
              </a:lnSpc>
              <a:spcBef>
                <a:spcPts val="600"/>
              </a:spcBef>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2.7.</a:t>
            </a:r>
            <a:r>
              <a:rPr lang="en-US" altLang="zh-CN" b="1" dirty="0">
                <a:latin typeface="微软雅黑" panose="020B0503020204020204" charset="-122"/>
                <a:ea typeface="微软雅黑" panose="020B0503020204020204" charset="-122"/>
                <a:sym typeface="+mn-ea"/>
              </a:rPr>
              <a:t>3 </a:t>
            </a:r>
            <a:r>
              <a:rPr lang="zh-CN" altLang="en-US" b="1" dirty="0">
                <a:latin typeface="微软雅黑" panose="020B0503020204020204" charset="-122"/>
                <a:ea typeface="微软雅黑" panose="020B0503020204020204" charset="-122"/>
                <a:sym typeface="+mn-ea"/>
              </a:rPr>
              <a:t>辐射水平调查、放射源和射线探伤、放射性物品运输和贮存</a:t>
            </a:r>
            <a:endParaRPr lang="zh-CN" altLang="en-US" sz="1600" b="1" dirty="0">
              <a:latin typeface="微软雅黑" panose="020B0503020204020204" charset="-122"/>
              <a:ea typeface="微软雅黑" panose="020B0503020204020204" charset="-122"/>
              <a:sym typeface="+mn-ea"/>
            </a:endParaRPr>
          </a:p>
          <a:p>
            <a:pPr indent="0" algn="just" fontAlgn="auto">
              <a:lnSpc>
                <a:spcPct val="150000"/>
              </a:lnSpc>
              <a:spcBef>
                <a:spcPts val="0"/>
              </a:spcBef>
              <a:spcAft>
                <a:spcPts val="0"/>
              </a:spcAft>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1</a:t>
            </a:r>
            <a:r>
              <a:rPr lang="zh-CN" altLang="en-US" sz="1600" dirty="0">
                <a:latin typeface="微软雅黑" panose="020B0503020204020204" charset="-122"/>
                <a:ea typeface="微软雅黑" panose="020B0503020204020204" charset="-122"/>
                <a:sym typeface="+mn-ea"/>
              </a:rPr>
              <a:t>）对记录和报告进行控制管理，记录应包括辐射巡检；环境监测；放射性废物的贮存和运输。</a:t>
            </a:r>
            <a:endParaRPr lang="zh-CN" altLang="en-US" sz="1600" dirty="0">
              <a:latin typeface="微软雅黑" panose="020B0503020204020204" charset="-122"/>
              <a:ea typeface="微软雅黑" panose="020B0503020204020204" charset="-122"/>
            </a:endParaRPr>
          </a:p>
          <a:p>
            <a:pPr algn="just">
              <a:lnSpc>
                <a:spcPct val="150000"/>
              </a:lnSpc>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2</a:t>
            </a:r>
            <a:r>
              <a:rPr lang="zh-CN" altLang="en-US" sz="1600" dirty="0">
                <a:latin typeface="微软雅黑" panose="020B0503020204020204" charset="-122"/>
                <a:ea typeface="微软雅黑" panose="020B0503020204020204" charset="-122"/>
                <a:sym typeface="+mn-ea"/>
              </a:rPr>
              <a:t>）必须做好记录以保持与辐射防护大纲的重要问题有关的最新资料。</a:t>
            </a:r>
            <a:endParaRPr lang="zh-CN" altLang="en-US" sz="1600" dirty="0">
              <a:latin typeface="微软雅黑" panose="020B0503020204020204" charset="-122"/>
              <a:ea typeface="微软雅黑" panose="020B0503020204020204" charset="-122"/>
            </a:endParaRPr>
          </a:p>
          <a:p>
            <a:pPr algn="just">
              <a:lnSpc>
                <a:spcPct val="150000"/>
              </a:lnSpc>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3</a:t>
            </a:r>
            <a:r>
              <a:rPr lang="zh-CN" altLang="en-US" sz="1600" dirty="0">
                <a:latin typeface="微软雅黑" panose="020B0503020204020204" charset="-122"/>
                <a:ea typeface="微软雅黑" panose="020B0503020204020204" charset="-122"/>
                <a:sym typeface="+mn-ea"/>
              </a:rPr>
              <a:t>）记录中应包含以下各项的总结资料：工作人员剂量及以前的历史；辐射调查和监测；辐射工作准许书；环境监测；仪器标定；防护设备清单；放射性物质和放射源清单；放射性物质的装运；放射性液体、气体、固体废物贮存和处置。</a:t>
            </a:r>
            <a:endPar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30</a:t>
            </a:fld>
            <a:endParaRPr lang="zh-CN" altLang="en-US" dirty="0"/>
          </a:p>
        </p:txBody>
      </p:sp>
      <p:sp>
        <p:nvSpPr>
          <p:cNvPr id="27650" name="Rectangle 2"/>
          <p:cNvSpPr>
            <a:spLocks noGrp="1" noChangeArrowheads="1"/>
          </p:cNvSpPr>
          <p:nvPr>
            <p:ph type="title" idx="4294967295"/>
          </p:nvPr>
        </p:nvSpPr>
        <p:spPr>
          <a:xfrm>
            <a:off x="447675" y="919639"/>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sym typeface="+mn-ea"/>
              </a:rPr>
              <a:t>第七章  辐射防护管理</a:t>
            </a:r>
            <a:endParaRPr lang="zh-CN" altLang="en-US" sz="24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114300" y="922655"/>
            <a:ext cx="8911590" cy="4323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Bef>
                <a:spcPts val="0"/>
              </a:spcBef>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2.7.</a:t>
            </a:r>
            <a:r>
              <a:rPr lang="en-US" altLang="zh-CN" b="1" dirty="0">
                <a:latin typeface="微软雅黑" panose="020B0503020204020204" charset="-122"/>
                <a:ea typeface="微软雅黑" panose="020B0503020204020204" charset="-122"/>
                <a:sym typeface="+mn-ea"/>
              </a:rPr>
              <a:t>4 </a:t>
            </a:r>
            <a:r>
              <a:rPr lang="zh-CN" altLang="en-US" b="1" dirty="0">
                <a:latin typeface="微软雅黑" panose="020B0503020204020204" charset="-122"/>
                <a:ea typeface="微软雅黑" panose="020B0503020204020204" charset="-122"/>
                <a:sym typeface="+mn-ea"/>
              </a:rPr>
              <a:t>辐射事故</a:t>
            </a:r>
            <a:r>
              <a:rPr lang="en-US" altLang="zh-CN" b="1" dirty="0">
                <a:latin typeface="微软雅黑" panose="020B0503020204020204" charset="-122"/>
                <a:ea typeface="微软雅黑" panose="020B0503020204020204" charset="-122"/>
                <a:sym typeface="+mn-ea"/>
              </a:rPr>
              <a:t>/</a:t>
            </a:r>
            <a:r>
              <a:rPr lang="zh-CN" altLang="en-US" b="1" dirty="0">
                <a:latin typeface="微软雅黑" panose="020B0503020204020204" charset="-122"/>
                <a:ea typeface="微软雅黑" panose="020B0503020204020204" charset="-122"/>
                <a:sym typeface="+mn-ea"/>
              </a:rPr>
              <a:t>事件调查报告制度及应急响应预案</a:t>
            </a:r>
            <a:endParaRPr lang="zh-CN" altLang="en-US" sz="1400" b="1" dirty="0">
              <a:latin typeface="微软雅黑" panose="020B0503020204020204" charset="-122"/>
              <a:ea typeface="微软雅黑" panose="020B0503020204020204" charset="-122"/>
              <a:sym typeface="+mn-ea"/>
            </a:endParaRPr>
          </a:p>
          <a:p>
            <a:pPr indent="0" algn="just" fontAlgn="auto">
              <a:lnSpc>
                <a:spcPct val="150000"/>
              </a:lnSpc>
              <a:spcBef>
                <a:spcPts val="0"/>
              </a:spcBef>
              <a:spcAft>
                <a:spcPts val="0"/>
              </a:spcAft>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1</a:t>
            </a:r>
            <a:r>
              <a:rPr lang="zh-CN" altLang="en-US" sz="1600" dirty="0">
                <a:latin typeface="微软雅黑" panose="020B0503020204020204" charset="-122"/>
                <a:ea typeface="微软雅黑" panose="020B0503020204020204" charset="-122"/>
                <a:sym typeface="+mn-ea"/>
              </a:rPr>
              <a:t>）核电厂应当建立健全安全保卫制度。</a:t>
            </a:r>
            <a:endParaRPr lang="zh-CN" altLang="en-US" sz="1600" dirty="0">
              <a:latin typeface="微软雅黑" panose="020B0503020204020204" charset="-122"/>
              <a:ea typeface="微软雅黑" panose="020B0503020204020204" charset="-122"/>
            </a:endParaRPr>
          </a:p>
          <a:p>
            <a:pPr>
              <a:lnSpc>
                <a:spcPct val="150000"/>
              </a:lnSpc>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2</a:t>
            </a:r>
            <a:r>
              <a:rPr lang="zh-CN" altLang="en-US" sz="1600" dirty="0">
                <a:latin typeface="微软雅黑" panose="020B0503020204020204" charset="-122"/>
                <a:ea typeface="微软雅黑" panose="020B0503020204020204" charset="-122"/>
                <a:sym typeface="+mn-ea"/>
              </a:rPr>
              <a:t>）制定本单位的应急方案，做好应急准备。</a:t>
            </a:r>
            <a:endParaRPr lang="zh-CN" altLang="en-US" sz="1600" dirty="0">
              <a:latin typeface="微软雅黑" panose="020B0503020204020204" charset="-122"/>
              <a:ea typeface="微软雅黑" panose="020B0503020204020204" charset="-122"/>
            </a:endParaRPr>
          </a:p>
          <a:p>
            <a:pPr>
              <a:lnSpc>
                <a:spcPct val="150000"/>
              </a:lnSpc>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3</a:t>
            </a:r>
            <a:r>
              <a:rPr lang="zh-CN" altLang="en-US" sz="1600" dirty="0">
                <a:latin typeface="微软雅黑" panose="020B0503020204020204" charset="-122"/>
                <a:ea typeface="微软雅黑" panose="020B0503020204020204" charset="-122"/>
                <a:sym typeface="+mn-ea"/>
              </a:rPr>
              <a:t>）注册者和许可证持有者应按本标准的要求和审管部门的有关规定，制定对异常事件和事故进行调查、跟踪和报告的程序。</a:t>
            </a:r>
          </a:p>
          <a:p>
            <a:pPr indent="0" algn="just" fontAlgn="auto">
              <a:lnSpc>
                <a:spcPct val="150000"/>
              </a:lnSpc>
              <a:spcBef>
                <a:spcPts val="600"/>
              </a:spcBef>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2.7.</a:t>
            </a:r>
            <a:r>
              <a:rPr lang="en-US" altLang="zh-CN" b="1" dirty="0">
                <a:latin typeface="微软雅黑" panose="020B0503020204020204" charset="-122"/>
                <a:ea typeface="微软雅黑" panose="020B0503020204020204" charset="-122"/>
                <a:sym typeface="+mn-ea"/>
              </a:rPr>
              <a:t>5 </a:t>
            </a:r>
            <a:r>
              <a:rPr lang="zh-CN" altLang="en-US" b="1" dirty="0">
                <a:latin typeface="微软雅黑" panose="020B0503020204020204" charset="-122"/>
                <a:ea typeface="微软雅黑" panose="020B0503020204020204" charset="-122"/>
                <a:sym typeface="+mn-ea"/>
              </a:rPr>
              <a:t>辐射工作人员、放射源管理员资质</a:t>
            </a:r>
            <a:endPar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endParaRPr>
          </a:p>
          <a:p>
            <a:pPr>
              <a:lnSpc>
                <a:spcPct val="150000"/>
              </a:lnSpc>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1</a:t>
            </a:r>
            <a:r>
              <a:rPr lang="zh-CN" altLang="en-US" sz="1600" dirty="0">
                <a:latin typeface="微软雅黑" panose="020B0503020204020204" charset="-122"/>
                <a:ea typeface="微软雅黑" panose="020B0503020204020204" charset="-122"/>
                <a:sym typeface="+mn-ea"/>
              </a:rPr>
              <a:t>）安全和防护知识教育培训考核；考核不合格的，不得上岗。辐射安全关键岗位应当由注册核安全工程师担任。</a:t>
            </a:r>
            <a:endParaRPr lang="zh-CN" altLang="en-US" sz="1600" dirty="0">
              <a:latin typeface="微软雅黑" panose="020B0503020204020204" charset="-122"/>
              <a:ea typeface="微软雅黑" panose="020B0503020204020204" charset="-122"/>
            </a:endParaRPr>
          </a:p>
          <a:p>
            <a:pPr>
              <a:lnSpc>
                <a:spcPct val="150000"/>
              </a:lnSpc>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2</a:t>
            </a:r>
            <a:r>
              <a:rPr lang="zh-CN" altLang="en-US" sz="1600" dirty="0">
                <a:latin typeface="微软雅黑" panose="020B0503020204020204" charset="-122"/>
                <a:ea typeface="微软雅黑" panose="020B0503020204020204" charset="-122"/>
                <a:sym typeface="+mn-ea"/>
              </a:rPr>
              <a:t>）申领许可证，必须通过辐射安全和防护安全专业知识及法律法规培训和考核。</a:t>
            </a:r>
            <a:endParaRPr lang="zh-CN" altLang="en-US" sz="1600" dirty="0">
              <a:latin typeface="微软雅黑" panose="020B0503020204020204" charset="-122"/>
              <a:ea typeface="微软雅黑" panose="020B0503020204020204" charset="-122"/>
            </a:endParaRPr>
          </a:p>
          <a:p>
            <a:pPr>
              <a:lnSpc>
                <a:spcPct val="150000"/>
              </a:lnSpc>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3</a:t>
            </a:r>
            <a:r>
              <a:rPr lang="zh-CN" altLang="en-US" sz="1600" dirty="0">
                <a:latin typeface="微软雅黑" panose="020B0503020204020204" charset="-122"/>
                <a:ea typeface="微软雅黑" panose="020B0503020204020204" charset="-122"/>
                <a:sym typeface="+mn-ea"/>
              </a:rPr>
              <a:t>）辐射安全培训考核；考核不合格的，不得上岗。</a:t>
            </a:r>
            <a:endParaRPr lang="zh-CN" altLang="en-US" sz="1600" dirty="0">
              <a:latin typeface="微软雅黑" panose="020B0503020204020204" charset="-122"/>
              <a:ea typeface="微软雅黑" panose="020B0503020204020204" charset="-122"/>
            </a:endParaRPr>
          </a:p>
          <a:p>
            <a:pPr>
              <a:lnSpc>
                <a:spcPct val="150000"/>
              </a:lnSpc>
            </a:pPr>
            <a:r>
              <a:rPr lang="zh-CN" altLang="en-US" sz="1600" dirty="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sym typeface="+mn-ea"/>
              </a:rPr>
              <a:t>4</a:t>
            </a:r>
            <a:r>
              <a:rPr lang="zh-CN" altLang="en-US" sz="1600" dirty="0">
                <a:latin typeface="微软雅黑" panose="020B0503020204020204" charset="-122"/>
                <a:ea typeface="微软雅黑" panose="020B0503020204020204" charset="-122"/>
                <a:sym typeface="+mn-ea"/>
              </a:rPr>
              <a:t>）放射工作人员上岗前应持有</a:t>
            </a:r>
            <a:r>
              <a:rPr lang="en-US" altLang="zh-CN" sz="1600" dirty="0">
                <a:latin typeface="微软雅黑" panose="020B0503020204020204" charset="-122"/>
                <a:ea typeface="微软雅黑" panose="020B0503020204020204" charset="-122"/>
                <a:sym typeface="+mn-ea"/>
              </a:rPr>
              <a:t>《</a:t>
            </a:r>
            <a:r>
              <a:rPr lang="zh-CN" altLang="en-US" sz="1600" dirty="0">
                <a:latin typeface="微软雅黑" panose="020B0503020204020204" charset="-122"/>
                <a:ea typeface="微软雅黑" panose="020B0503020204020204" charset="-122"/>
                <a:sym typeface="+mn-ea"/>
              </a:rPr>
              <a:t>放射工作人员证</a:t>
            </a:r>
            <a:r>
              <a:rPr lang="en-US" altLang="zh-CN" sz="1600" dirty="0">
                <a:latin typeface="微软雅黑" panose="020B0503020204020204" charset="-122"/>
                <a:ea typeface="微软雅黑" panose="020B0503020204020204" charset="-122"/>
                <a:sym typeface="+mn-ea"/>
              </a:rPr>
              <a:t>》</a:t>
            </a:r>
            <a:r>
              <a:rPr lang="zh-CN" altLang="en-US" sz="1600" dirty="0">
                <a:latin typeface="微软雅黑" panose="020B0503020204020204" charset="-122"/>
                <a:ea typeface="微软雅黑" panose="020B0503020204020204" charset="-122"/>
                <a:sym typeface="+mn-ea"/>
              </a:rPr>
              <a:t>，并接受放射防护和有关法律知识培训。</a:t>
            </a:r>
            <a:endPar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31</a:t>
            </a:fld>
            <a:endParaRPr lang="zh-CN" altLang="en-US" dirty="0"/>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708920"/>
            <a:ext cx="9144000" cy="93610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ïSḷiḑe"/>
          <p:cNvSpPr txBox="1"/>
          <p:nvPr/>
        </p:nvSpPr>
        <p:spPr bwMode="auto">
          <a:xfrm>
            <a:off x="3637915" y="2924810"/>
            <a:ext cx="5006975" cy="57594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3200" dirty="0">
                <a:solidFill>
                  <a:schemeClr val="bg1"/>
                </a:solidFill>
                <a:latin typeface="微软雅黑" panose="020B0503020204020204" charset="-122"/>
                <a:ea typeface="微软雅黑" panose="020B0503020204020204" charset="-122"/>
                <a:sym typeface="+mn-ea"/>
              </a:rPr>
              <a:t>调试管理</a:t>
            </a:r>
            <a:endParaRPr lang="zh-CN" altLang="en-US" sz="3200" dirty="0">
              <a:solidFill>
                <a:schemeClr val="bg1"/>
              </a:solidFill>
              <a:latin typeface="微软雅黑" panose="020B0503020204020204" charset="-122"/>
              <a:ea typeface="微软雅黑" panose="020B0503020204020204" charset="-122"/>
            </a:endParaRPr>
          </a:p>
        </p:txBody>
      </p:sp>
      <p:sp>
        <p:nvSpPr>
          <p:cNvPr id="3" name="ïSľíḋè"/>
          <p:cNvSpPr/>
          <p:nvPr/>
        </p:nvSpPr>
        <p:spPr>
          <a:xfrm>
            <a:off x="1361547" y="2420888"/>
            <a:ext cx="1668562" cy="1554922"/>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45720" rIns="36000" bIns="45720"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6600" dirty="0">
                <a:latin typeface="Impact" panose="020B0806030902050204" pitchFamily="34" charset="0"/>
              </a:rPr>
              <a:t>03</a:t>
            </a:r>
            <a:endParaRPr lang="zh-CN" altLang="en-US" sz="6600" dirty="0">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0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p:bldP spid="3"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剪去对角的矩形 4"/>
          <p:cNvSpPr/>
          <p:nvPr/>
        </p:nvSpPr>
        <p:spPr>
          <a:xfrm>
            <a:off x="1984166" y="2132856"/>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charset="-122"/>
                <a:ea typeface="微软雅黑" panose="020B0503020204020204" charset="-122"/>
              </a:rPr>
              <a:t>调试组织与管理</a:t>
            </a:r>
            <a:endParaRPr lang="zh-CN" altLang="en-US" sz="2200" b="1" kern="0" dirty="0">
              <a:solidFill>
                <a:srgbClr val="FFFFFF"/>
              </a:solidFill>
              <a:latin typeface="微软雅黑" panose="020B0503020204020204" charset="-122"/>
              <a:ea typeface="微软雅黑" panose="020B0503020204020204" charset="-122"/>
            </a:endParaRPr>
          </a:p>
        </p:txBody>
      </p:sp>
      <p:sp>
        <p:nvSpPr>
          <p:cNvPr id="7" name="圆角矩形 6"/>
          <p:cNvSpPr/>
          <p:nvPr/>
        </p:nvSpPr>
        <p:spPr>
          <a:xfrm>
            <a:off x="1026795" y="2132965"/>
            <a:ext cx="736600" cy="575945"/>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smtClean="0">
                <a:ln>
                  <a:noFill/>
                </a:ln>
                <a:solidFill>
                  <a:srgbClr val="FFFFFF"/>
                </a:solidFill>
                <a:uLnTx/>
                <a:uFillTx/>
                <a:latin typeface="Impact" panose="020B0806030902050204" pitchFamily="34" charset="0"/>
                <a:ea typeface="方正超粗黑简体" panose="02010601030101010101" pitchFamily="2" charset="-122"/>
                <a:cs typeface="+mn-cs"/>
              </a:rPr>
              <a:t>3.1</a:t>
            </a:r>
            <a:endParaRPr kumimoji="0" lang="zh-CN" altLang="en-US" sz="2800" b="1" i="0" u="none" strike="noStrike" kern="0" cap="none" spc="0" normalizeH="0" baseline="0" noProof="0" dirty="0">
              <a:ln>
                <a:noFill/>
              </a:ln>
              <a:solidFill>
                <a:srgbClr val="FFFFFF"/>
              </a:solidFill>
              <a:uLnTx/>
              <a:uFillTx/>
              <a:latin typeface="Impact" panose="020B0806030902050204" pitchFamily="34" charset="0"/>
              <a:ea typeface="方正超粗黑简体" panose="02010601030101010101" pitchFamily="2" charset="-122"/>
              <a:cs typeface="+mn-cs"/>
            </a:endParaRPr>
          </a:p>
        </p:txBody>
      </p:sp>
      <p:sp>
        <p:nvSpPr>
          <p:cNvPr id="8" name="剪去对角的矩形 7"/>
          <p:cNvSpPr/>
          <p:nvPr/>
        </p:nvSpPr>
        <p:spPr>
          <a:xfrm>
            <a:off x="1984166" y="5771033"/>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charset="-122"/>
                <a:ea typeface="微软雅黑" panose="020B0503020204020204" charset="-122"/>
              </a:rPr>
              <a:t>调试移交管理</a:t>
            </a:r>
            <a:endParaRPr lang="zh-CN" altLang="en-US" sz="2200" b="1" kern="0" dirty="0">
              <a:solidFill>
                <a:srgbClr val="FFFFFF"/>
              </a:solidFill>
              <a:latin typeface="微软雅黑" panose="020B0503020204020204" charset="-122"/>
              <a:ea typeface="微软雅黑" panose="020B0503020204020204" charset="-122"/>
            </a:endParaRPr>
          </a:p>
        </p:txBody>
      </p:sp>
      <p:sp>
        <p:nvSpPr>
          <p:cNvPr id="9" name="圆角矩形 8"/>
          <p:cNvSpPr/>
          <p:nvPr/>
        </p:nvSpPr>
        <p:spPr>
          <a:xfrm>
            <a:off x="1026795" y="5770880"/>
            <a:ext cx="736600" cy="575945"/>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3.6</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sp>
        <p:nvSpPr>
          <p:cNvPr id="12" name="剪去对角的矩形 11"/>
          <p:cNvSpPr/>
          <p:nvPr/>
        </p:nvSpPr>
        <p:spPr>
          <a:xfrm>
            <a:off x="1996866" y="2878336"/>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charset="-122"/>
                <a:ea typeface="微软雅黑" panose="020B0503020204020204" charset="-122"/>
              </a:rPr>
              <a:t>调试技术准备</a:t>
            </a:r>
            <a:endParaRPr lang="zh-CN" altLang="en-US" sz="2200" b="1" kern="0" dirty="0">
              <a:solidFill>
                <a:srgbClr val="FFFFFF"/>
              </a:solidFill>
              <a:latin typeface="微软雅黑" panose="020B0503020204020204" charset="-122"/>
              <a:ea typeface="微软雅黑" panose="020B0503020204020204" charset="-122"/>
            </a:endParaRPr>
          </a:p>
        </p:txBody>
      </p:sp>
      <p:sp>
        <p:nvSpPr>
          <p:cNvPr id="13" name="圆角矩形 12"/>
          <p:cNvSpPr/>
          <p:nvPr/>
        </p:nvSpPr>
        <p:spPr>
          <a:xfrm>
            <a:off x="1027430" y="2878455"/>
            <a:ext cx="748665" cy="575945"/>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3.2</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grpSp>
        <p:nvGrpSpPr>
          <p:cNvPr id="14" name="组合 12"/>
          <p:cNvGrpSpPr/>
          <p:nvPr/>
        </p:nvGrpSpPr>
        <p:grpSpPr bwMode="auto">
          <a:xfrm>
            <a:off x="59697" y="908848"/>
            <a:ext cx="3000135" cy="1152000"/>
            <a:chOff x="312980" y="836282"/>
            <a:chExt cx="3000686" cy="1152661"/>
          </a:xfrm>
        </p:grpSpPr>
        <p:sp>
          <p:nvSpPr>
            <p:cNvPr id="15" name="等腰三角形 18"/>
            <p:cNvSpPr>
              <a:spLocks noChangeArrowheads="1"/>
            </p:cNvSpPr>
            <p:nvPr/>
          </p:nvSpPr>
          <p:spPr bwMode="auto">
            <a:xfrm flipV="1">
              <a:off x="312980" y="836282"/>
              <a:ext cx="2880528" cy="1152661"/>
            </a:xfrm>
            <a:prstGeom prst="triangle">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ctr"/>
            <a:lstStyle>
              <a:lvl1pPr eaLnBrk="0" hangingPunct="0">
                <a:lnSpc>
                  <a:spcPct val="110000"/>
                </a:lnSpc>
                <a:spcBef>
                  <a:spcPts val="500"/>
                </a:spcBef>
                <a:buFont typeface="Arial" panose="020B0604020202020204" pitchFamily="34" charset="0"/>
                <a:buChar char="•"/>
                <a:defRPr sz="3200">
                  <a:solidFill>
                    <a:srgbClr val="3B3837"/>
                  </a:solidFill>
                  <a:latin typeface="Arial" panose="020B0604020202020204" pitchFamily="34" charset="0"/>
                  <a:ea typeface="黑体" panose="02010609060101010101" charset="-122"/>
                </a:defRPr>
              </a:lvl1pPr>
              <a:lvl2pPr marL="742950" indent="-28575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2pPr>
              <a:lvl3pPr marL="11430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3pPr>
              <a:lvl4pPr marL="16002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 name="TextBox 19"/>
            <p:cNvSpPr>
              <a:spLocks noChangeArrowheads="1"/>
            </p:cNvSpPr>
            <p:nvPr/>
          </p:nvSpPr>
          <p:spPr bwMode="auto">
            <a:xfrm rot="19200000">
              <a:off x="1625247" y="1093277"/>
              <a:ext cx="900165" cy="52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buFont typeface="Arial" panose="020B0604020202020204" pitchFamily="34" charset="0"/>
                <a:buNone/>
                <a:defRPr/>
              </a:pPr>
              <a:r>
                <a:rPr lang="zh-CN" altLang="en-US" sz="2800" b="1" kern="0" dirty="0" smtClean="0">
                  <a:solidFill>
                    <a:srgbClr val="FFFFFF"/>
                  </a:solidFill>
                  <a:latin typeface="微软雅黑" panose="020B0503020204020204" charset="-122"/>
                  <a:ea typeface="微软雅黑" panose="020B0503020204020204" charset="-122"/>
                </a:rPr>
                <a:t>目录</a:t>
              </a:r>
              <a:endParaRPr lang="zh-CN" altLang="en-US" sz="1400" kern="0" dirty="0" smtClean="0">
                <a:solidFill>
                  <a:srgbClr val="000000"/>
                </a:solidFill>
              </a:endParaRPr>
            </a:p>
          </p:txBody>
        </p:sp>
        <p:sp>
          <p:nvSpPr>
            <p:cNvPr id="17" name="TextBox 53"/>
            <p:cNvSpPr>
              <a:spLocks noChangeArrowheads="1"/>
            </p:cNvSpPr>
            <p:nvPr/>
          </p:nvSpPr>
          <p:spPr bwMode="auto">
            <a:xfrm rot="19320000">
              <a:off x="1579516" y="1420170"/>
              <a:ext cx="1734150" cy="441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395E8A"/>
                  </a:solidFill>
                  <a:bevel/>
                </a14:hiddenLine>
              </a:ext>
            </a:extLst>
          </p:spPr>
          <p:txBody>
            <a:bodyPr lIns="91432" tIns="45716" rIns="91432" bIns="45716" anchor="ctr"/>
            <a:lstStyle>
              <a:lvl1pPr eaLnBrk="0" hangingPunct="0">
                <a:lnSpc>
                  <a:spcPct val="110000"/>
                </a:lnSpc>
                <a:spcBef>
                  <a:spcPts val="500"/>
                </a:spcBef>
                <a:buFont typeface="Arial" panose="020B0604020202020204" pitchFamily="34" charset="0"/>
                <a:buChar char="•"/>
                <a:defRPr sz="3200">
                  <a:solidFill>
                    <a:srgbClr val="3B3837"/>
                  </a:solidFill>
                  <a:latin typeface="Arial" panose="020B0604020202020204" pitchFamily="34" charset="0"/>
                  <a:ea typeface="黑体" panose="02010609060101010101" charset="-122"/>
                </a:defRPr>
              </a:lvl1pPr>
              <a:lvl2pPr marL="742950" indent="-28575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2pPr>
              <a:lvl3pPr marL="11430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3pPr>
              <a:lvl4pPr marL="16002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9pPr>
            </a:lstStyle>
            <a:p>
              <a:pPr algn="ctr" eaLnBrk="1" hangingPunct="1">
                <a:lnSpc>
                  <a:spcPct val="100000"/>
                </a:lnSpc>
                <a:spcBef>
                  <a:spcPct val="0"/>
                </a:spcBef>
                <a:buFont typeface="Arial" panose="020B0604020202020204" pitchFamily="34" charset="0"/>
                <a:buNone/>
              </a:pPr>
              <a:r>
                <a:rPr lang="en-US" altLang="zh-CN" sz="1800" dirty="0">
                  <a:solidFill>
                    <a:srgbClr val="004A86"/>
                  </a:solidFill>
                  <a:latin typeface="Calibri" panose="020F0502020204030204" pitchFamily="34" charset="0"/>
                  <a:ea typeface="宋体" panose="02010600030101010101" pitchFamily="2" charset="-122"/>
                </a:rPr>
                <a:t>CONTENTS</a:t>
              </a:r>
            </a:p>
          </p:txBody>
        </p:sp>
      </p:grpSp>
      <p:sp>
        <p:nvSpPr>
          <p:cNvPr id="18" name="剪去对角的矩形 17"/>
          <p:cNvSpPr/>
          <p:nvPr/>
        </p:nvSpPr>
        <p:spPr>
          <a:xfrm>
            <a:off x="1996866" y="4320907"/>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charset="-122"/>
                <a:ea typeface="微软雅黑" panose="020B0503020204020204" charset="-122"/>
              </a:rPr>
              <a:t>调试人员培训与授权</a:t>
            </a:r>
            <a:endParaRPr lang="zh-CN" altLang="en-US" sz="2200" b="1" kern="0" dirty="0">
              <a:solidFill>
                <a:srgbClr val="FFFFFF"/>
              </a:solidFill>
              <a:latin typeface="微软雅黑" panose="020B0503020204020204" charset="-122"/>
              <a:ea typeface="微软雅黑" panose="020B0503020204020204" charset="-122"/>
            </a:endParaRPr>
          </a:p>
        </p:txBody>
      </p:sp>
      <p:sp>
        <p:nvSpPr>
          <p:cNvPr id="19" name="圆角矩形 18"/>
          <p:cNvSpPr/>
          <p:nvPr/>
        </p:nvSpPr>
        <p:spPr>
          <a:xfrm>
            <a:off x="1040130" y="4321175"/>
            <a:ext cx="735965" cy="575945"/>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3.4</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sp>
        <p:nvSpPr>
          <p:cNvPr id="20" name="剪去对角的矩形 19"/>
          <p:cNvSpPr/>
          <p:nvPr/>
        </p:nvSpPr>
        <p:spPr>
          <a:xfrm>
            <a:off x="1984166" y="5049877"/>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charset="-122"/>
                <a:ea typeface="微软雅黑" panose="020B0503020204020204" charset="-122"/>
              </a:rPr>
              <a:t>调试过程管理</a:t>
            </a:r>
            <a:endParaRPr lang="zh-CN" altLang="en-US" sz="2200" b="1" kern="0" dirty="0">
              <a:solidFill>
                <a:srgbClr val="FFFFFF"/>
              </a:solidFill>
              <a:latin typeface="微软雅黑" panose="020B0503020204020204" charset="-122"/>
              <a:ea typeface="微软雅黑" panose="020B0503020204020204" charset="-122"/>
            </a:endParaRPr>
          </a:p>
        </p:txBody>
      </p:sp>
      <p:sp>
        <p:nvSpPr>
          <p:cNvPr id="21" name="圆角矩形 20"/>
          <p:cNvSpPr/>
          <p:nvPr/>
        </p:nvSpPr>
        <p:spPr>
          <a:xfrm>
            <a:off x="1027430" y="5050155"/>
            <a:ext cx="735965" cy="575945"/>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3.5</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sp>
        <p:nvSpPr>
          <p:cNvPr id="22" name="剪去对角的矩形 21"/>
          <p:cNvSpPr/>
          <p:nvPr/>
        </p:nvSpPr>
        <p:spPr>
          <a:xfrm>
            <a:off x="1996866" y="3601209"/>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charset="-122"/>
                <a:ea typeface="微软雅黑" panose="020B0503020204020204" charset="-122"/>
              </a:rPr>
              <a:t>调试进度管理</a:t>
            </a:r>
            <a:endParaRPr lang="zh-CN" altLang="en-US" sz="2200" b="1" kern="0" dirty="0">
              <a:solidFill>
                <a:srgbClr val="FFFFFF"/>
              </a:solidFill>
              <a:latin typeface="微软雅黑" panose="020B0503020204020204" charset="-122"/>
              <a:ea typeface="微软雅黑" panose="020B0503020204020204" charset="-122"/>
            </a:endParaRPr>
          </a:p>
        </p:txBody>
      </p:sp>
      <p:sp>
        <p:nvSpPr>
          <p:cNvPr id="23" name="圆角矩形 22"/>
          <p:cNvSpPr/>
          <p:nvPr/>
        </p:nvSpPr>
        <p:spPr>
          <a:xfrm>
            <a:off x="1040130" y="3601085"/>
            <a:ext cx="735965" cy="575945"/>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3.3</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2754" y="1783487"/>
            <a:ext cx="8671734"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307340" algn="just">
              <a:lnSpc>
                <a:spcPct val="150000"/>
              </a:lnSpc>
              <a:spcAft>
                <a:spcPts val="0"/>
              </a:spcAft>
            </a:pP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调试组织与管理控制要点见下图。</a:t>
            </a:r>
            <a:endPar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34</a:t>
            </a:fld>
            <a:endParaRPr lang="zh-CN" altLang="en-US" dirty="0"/>
          </a:p>
        </p:txBody>
      </p:sp>
      <p:sp>
        <p:nvSpPr>
          <p:cNvPr id="27650" name="Rectangle 2"/>
          <p:cNvSpPr>
            <a:spLocks noGrp="1" noChangeArrowheads="1"/>
          </p:cNvSpPr>
          <p:nvPr>
            <p:ph type="title" idx="4294967295"/>
          </p:nvPr>
        </p:nvSpPr>
        <p:spPr>
          <a:xfrm>
            <a:off x="447675" y="991394"/>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rPr>
              <a:t>第一章  </a:t>
            </a:r>
            <a:r>
              <a:rPr lang="zh-CN" altLang="en-US" sz="2400" dirty="0">
                <a:latin typeface="微软雅黑" panose="020B0503020204020204" charset="-122"/>
                <a:ea typeface="微软雅黑" panose="020B0503020204020204" charset="-122"/>
                <a:sym typeface="+mn-ea"/>
              </a:rPr>
              <a:t>调试组织与管理</a:t>
            </a:r>
            <a:endParaRPr lang="zh-CN" altLang="en-US" sz="2400" dirty="0">
              <a:latin typeface="微软雅黑" panose="020B0503020204020204" charset="-122"/>
              <a:ea typeface="微软雅黑" panose="020B0503020204020204" charset="-122"/>
            </a:endParaRPr>
          </a:p>
        </p:txBody>
      </p:sp>
      <p:graphicFrame>
        <p:nvGraphicFramePr>
          <p:cNvPr id="6" name="图示 5"/>
          <p:cNvGraphicFramePr/>
          <p:nvPr/>
        </p:nvGraphicFramePr>
        <p:xfrm>
          <a:off x="1586528" y="2808486"/>
          <a:ext cx="5951984" cy="32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椭圆 6"/>
          <p:cNvSpPr/>
          <p:nvPr/>
        </p:nvSpPr>
        <p:spPr>
          <a:xfrm>
            <a:off x="3842018" y="3807708"/>
            <a:ext cx="1440000" cy="14400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椭圆 4"/>
          <p:cNvSpPr/>
          <p:nvPr/>
        </p:nvSpPr>
        <p:spPr>
          <a:xfrm>
            <a:off x="3986922" y="3952865"/>
            <a:ext cx="1149191" cy="1149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CN" altLang="en-US" b="1" kern="1200" dirty="0" smtClean="0">
                <a:latin typeface="微软雅黑" panose="020B0503020204020204" charset="-122"/>
                <a:ea typeface="微软雅黑" panose="020B0503020204020204" charset="-122"/>
              </a:rPr>
              <a:t>调试组织与管理</a:t>
            </a: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154305" y="1003300"/>
            <a:ext cx="4750435" cy="5554345"/>
          </a:xfrm>
          <a:prstGeom prst="rect">
            <a:avLst/>
          </a:prstGeom>
        </p:spPr>
        <p:txBody>
          <a:bodyPr wrap="square">
            <a:spAutoFit/>
          </a:bodyPr>
          <a:lstStyle/>
          <a:p>
            <a:pPr indent="0" fontAlgn="auto">
              <a:lnSpc>
                <a:spcPct val="150000"/>
              </a:lnSpc>
              <a:defRPr/>
            </a:pPr>
            <a:r>
              <a:rPr lang="en-US" altLang="zh-CN" b="1" dirty="0" smtClean="0">
                <a:solidFill>
                  <a:prstClr val="black"/>
                </a:solidFill>
                <a:latin typeface="微软雅黑" panose="020B0503020204020204" charset="-122"/>
                <a:ea typeface="微软雅黑" panose="020B0503020204020204" charset="-122"/>
                <a:cs typeface="微软雅黑" panose="020B0503020204020204" charset="-122"/>
              </a:rPr>
              <a:t>3.1.1</a:t>
            </a:r>
            <a:r>
              <a:rPr lang="zh-CN" altLang="en-US" b="1" dirty="0" smtClean="0">
                <a:solidFill>
                  <a:prstClr val="black"/>
                </a:solidFill>
                <a:latin typeface="微软雅黑" panose="020B0503020204020204" charset="-122"/>
                <a:ea typeface="微软雅黑" panose="020B0503020204020204" charset="-122"/>
                <a:cs typeface="微软雅黑" panose="020B0503020204020204" charset="-122"/>
              </a:rPr>
              <a:t> </a:t>
            </a:r>
            <a:r>
              <a:rPr lang="zh-CN" altLang="zh-CN" b="1" dirty="0" smtClean="0">
                <a:solidFill>
                  <a:prstClr val="black"/>
                </a:solidFill>
                <a:latin typeface="微软雅黑" panose="020B0503020204020204" charset="-122"/>
                <a:ea typeface="微软雅黑" panose="020B0503020204020204" charset="-122"/>
                <a:cs typeface="微软雅黑" panose="020B0503020204020204" charset="-122"/>
              </a:rPr>
              <a:t>调试</a:t>
            </a:r>
            <a:r>
              <a:rPr lang="zh-CN" altLang="zh-CN" b="1" dirty="0">
                <a:solidFill>
                  <a:prstClr val="black"/>
                </a:solidFill>
                <a:latin typeface="微软雅黑" panose="020B0503020204020204" charset="-122"/>
                <a:ea typeface="微软雅黑" panose="020B0503020204020204" charset="-122"/>
                <a:cs typeface="微软雅黑" panose="020B0503020204020204" charset="-122"/>
              </a:rPr>
              <a:t>组织机构和运作</a:t>
            </a:r>
            <a:r>
              <a:rPr lang="zh-CN" altLang="zh-CN" b="1" dirty="0" smtClean="0">
                <a:solidFill>
                  <a:prstClr val="black"/>
                </a:solidFill>
                <a:latin typeface="微软雅黑" panose="020B0503020204020204" charset="-122"/>
                <a:ea typeface="微软雅黑" panose="020B0503020204020204" charset="-122"/>
                <a:cs typeface="微软雅黑" panose="020B0503020204020204" charset="-122"/>
              </a:rPr>
              <a:t>机制</a:t>
            </a:r>
            <a:endParaRPr lang="en-US" altLang="zh-CN" sz="1600" b="1" dirty="0" smtClean="0">
              <a:solidFill>
                <a:prstClr val="black"/>
              </a:solidFill>
              <a:latin typeface="微软雅黑" panose="020B0503020204020204" charset="-122"/>
              <a:ea typeface="微软雅黑" panose="020B0503020204020204" charset="-122"/>
              <a:cs typeface="微软雅黑" panose="020B0503020204020204" charset="-122"/>
            </a:endParaRPr>
          </a:p>
          <a:p>
            <a:pPr marL="92075" indent="266700" fontAlgn="auto">
              <a:lnSpc>
                <a:spcPct val="150000"/>
              </a:lnSpc>
              <a:buFont typeface="Wingdings" panose="05000000000000000000" pitchFamily="2" charset="2"/>
              <a:buChar char="Ø"/>
              <a:defRPr/>
            </a:pPr>
            <a:r>
              <a:rPr lang="zh-CN" altLang="zh-CN" sz="1600" dirty="0" smtClean="0">
                <a:solidFill>
                  <a:prstClr val="black"/>
                </a:solidFill>
                <a:latin typeface="微软雅黑" panose="020B0503020204020204" charset="-122"/>
                <a:ea typeface="微软雅黑" panose="020B0503020204020204" charset="-122"/>
                <a:cs typeface="微软雅黑" panose="020B0503020204020204" charset="-122"/>
              </a:rPr>
              <a:t>建立</a:t>
            </a:r>
            <a:r>
              <a:rPr lang="zh-CN" altLang="zh-CN" sz="1600" dirty="0">
                <a:solidFill>
                  <a:prstClr val="black"/>
                </a:solidFill>
                <a:latin typeface="微软雅黑" panose="020B0503020204020204" charset="-122"/>
                <a:ea typeface="微软雅黑" panose="020B0503020204020204" charset="-122"/>
                <a:cs typeface="微软雅黑" panose="020B0503020204020204" charset="-122"/>
              </a:rPr>
              <a:t>高效的调试组织机构，明确职责、权限和接口关系。</a:t>
            </a:r>
          </a:p>
          <a:p>
            <a:pPr marL="92075" indent="266700" fontAlgn="auto">
              <a:lnSpc>
                <a:spcPct val="150000"/>
              </a:lnSpc>
              <a:buFont typeface="Wingdings" panose="05000000000000000000" pitchFamily="2" charset="2"/>
              <a:buChar char="Ø"/>
              <a:defRPr/>
            </a:pPr>
            <a:r>
              <a:rPr lang="zh-CN" altLang="zh-CN" sz="1600" dirty="0">
                <a:solidFill>
                  <a:srgbClr val="FF0000"/>
                </a:solidFill>
                <a:latin typeface="微软雅黑" panose="020B0503020204020204" charset="-122"/>
                <a:ea typeface="微软雅黑" panose="020B0503020204020204" charset="-122"/>
                <a:cs typeface="微软雅黑" panose="020B0503020204020204" charset="-122"/>
              </a:rPr>
              <a:t>明确调试组织机构与设计、设备采购和施工单位的接口关系</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，建立通畅、高效的信息流通渠道</a:t>
            </a:r>
            <a:r>
              <a:rPr lang="zh-CN" altLang="zh-CN" sz="1600" dirty="0">
                <a:solidFill>
                  <a:prstClr val="black"/>
                </a:solidFill>
                <a:latin typeface="微软雅黑" panose="020B0503020204020204" charset="-122"/>
                <a:ea typeface="微软雅黑" panose="020B0503020204020204" charset="-122"/>
                <a:cs typeface="微软雅黑" panose="020B0503020204020204" charset="-122"/>
              </a:rPr>
              <a:t>。</a:t>
            </a:r>
          </a:p>
          <a:p>
            <a:pPr indent="0" fontAlgn="auto">
              <a:lnSpc>
                <a:spcPct val="150000"/>
              </a:lnSpc>
              <a:spcBef>
                <a:spcPts val="600"/>
              </a:spcBef>
              <a:spcAft>
                <a:spcPts val="0"/>
              </a:spcAft>
              <a:defRPr/>
            </a:pPr>
            <a:r>
              <a:rPr lang="en-US" altLang="zh-CN" b="1" dirty="0" smtClean="0">
                <a:solidFill>
                  <a:prstClr val="black"/>
                </a:solidFill>
                <a:latin typeface="微软雅黑" panose="020B0503020204020204" charset="-122"/>
                <a:ea typeface="微软雅黑" panose="020B0503020204020204" charset="-122"/>
                <a:cs typeface="微软雅黑" panose="020B0503020204020204" charset="-122"/>
                <a:sym typeface="+mn-ea"/>
              </a:rPr>
              <a:t>3.1.2 </a:t>
            </a:r>
            <a:r>
              <a:rPr lang="zh-CN" altLang="en-US" b="1" dirty="0" smtClean="0">
                <a:solidFill>
                  <a:prstClr val="black"/>
                </a:solidFill>
                <a:latin typeface="微软雅黑" panose="020B0503020204020204" charset="-122"/>
                <a:ea typeface="微软雅黑" panose="020B0503020204020204" charset="-122"/>
                <a:cs typeface="微软雅黑" panose="020B0503020204020204" charset="-122"/>
                <a:sym typeface="+mn-ea"/>
              </a:rPr>
              <a:t> 建立完善的</a:t>
            </a:r>
            <a:r>
              <a:rPr lang="zh-CN" altLang="en-US" b="1" dirty="0">
                <a:solidFill>
                  <a:prstClr val="black"/>
                </a:solidFill>
                <a:latin typeface="微软雅黑" panose="020B0503020204020204" charset="-122"/>
                <a:ea typeface="微软雅黑" panose="020B0503020204020204" charset="-122"/>
                <a:cs typeface="微软雅黑" panose="020B0503020204020204" charset="-122"/>
                <a:sym typeface="+mn-ea"/>
              </a:rPr>
              <a:t>调试</a:t>
            </a:r>
            <a:r>
              <a:rPr lang="zh-CN" altLang="en-US" b="1" dirty="0" smtClean="0">
                <a:solidFill>
                  <a:prstClr val="black"/>
                </a:solidFill>
                <a:latin typeface="微软雅黑" panose="020B0503020204020204" charset="-122"/>
                <a:ea typeface="微软雅黑" panose="020B0503020204020204" charset="-122"/>
                <a:cs typeface="微软雅黑" panose="020B0503020204020204" charset="-122"/>
                <a:sym typeface="+mn-ea"/>
              </a:rPr>
              <a:t>管理程序</a:t>
            </a:r>
            <a:endParaRPr lang="en-US" altLang="zh-CN" sz="1600" b="1" dirty="0" smtClean="0">
              <a:solidFill>
                <a:prstClr val="black"/>
              </a:solidFill>
              <a:latin typeface="微软雅黑" panose="020B0503020204020204" charset="-122"/>
              <a:ea typeface="微软雅黑" panose="020B0503020204020204" charset="-122"/>
              <a:cs typeface="微软雅黑" panose="020B0503020204020204" charset="-122"/>
            </a:endParaRPr>
          </a:p>
          <a:p>
            <a:pPr indent="278130" fontAlgn="auto">
              <a:lnSpc>
                <a:spcPct val="150000"/>
              </a:lnSpc>
              <a:buFont typeface="Wingdings" panose="05000000000000000000" pitchFamily="2" charset="2"/>
              <a:buChar char="Ø"/>
              <a:defRPr/>
            </a:pP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建立</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完善的组织运作制度、管理体系和管理程序，实现资源的最优化配置</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。调试管理体系如右图。</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a:p>
            <a:pPr indent="278130" fontAlgn="auto">
              <a:lnSpc>
                <a:spcPct val="150000"/>
              </a:lnSpc>
              <a:buFont typeface="Wingdings" panose="05000000000000000000" pitchFamily="2" charset="2"/>
              <a:buChar char="Ø"/>
              <a:defRPr/>
            </a:pPr>
            <a:r>
              <a:rPr lang="zh-CN" altLang="en-US" sz="1600" dirty="0">
                <a:solidFill>
                  <a:prstClr val="black"/>
                </a:solidFill>
                <a:latin typeface="微软雅黑" panose="020B0503020204020204" charset="-122"/>
                <a:ea typeface="微软雅黑" panose="020B0503020204020204" charset="-122"/>
                <a:cs typeface="微软雅黑" panose="020B0503020204020204" charset="-122"/>
                <a:sym typeface="+mn-ea"/>
              </a:rPr>
              <a:t>建立并有效执行简洁、完整的调试管理程序，对调试工作进行规范化和标准化管理</a:t>
            </a:r>
            <a:r>
              <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a:t>
            </a:r>
          </a:p>
          <a:p>
            <a:pPr indent="0" fontAlgn="auto">
              <a:lnSpc>
                <a:spcPct val="150000"/>
              </a:lnSpc>
              <a:spcBef>
                <a:spcPts val="600"/>
              </a:spcBef>
              <a:defRPr/>
            </a:pPr>
            <a:r>
              <a:rPr lang="zh-CN" altLang="en-US" sz="1800" b="1" dirty="0">
                <a:solidFill>
                  <a:prstClr val="black"/>
                </a:solidFill>
                <a:latin typeface="微软雅黑" panose="020B0503020204020204" charset="-122"/>
                <a:ea typeface="微软雅黑" panose="020B0503020204020204" charset="-122"/>
                <a:cs typeface="微软雅黑" panose="020B0503020204020204" charset="-122"/>
                <a:sym typeface="+mn-ea"/>
              </a:rPr>
              <a:t>3.1.3  建立自我评估体系</a:t>
            </a:r>
            <a:endParaRPr lang="zh-CN" altLang="en-US" sz="1600" b="1" dirty="0">
              <a:solidFill>
                <a:prstClr val="black"/>
              </a:solidFill>
              <a:latin typeface="微软雅黑" panose="020B0503020204020204" charset="-122"/>
              <a:ea typeface="微软雅黑" panose="020B0503020204020204" charset="-122"/>
              <a:cs typeface="微软雅黑" panose="020B0503020204020204" charset="-122"/>
            </a:endParaRPr>
          </a:p>
          <a:p>
            <a:pPr indent="406400" fontAlgn="auto">
              <a:lnSpc>
                <a:spcPct val="150000"/>
              </a:lnSpc>
              <a:defRPr/>
              <a:extLst>
                <a:ext uri="{35155182-B16C-46BC-9424-99874614C6A1}">
                  <wpsdc:indentchars xmlns="" xmlns:wpsdc="http://www.wps.cn/officeDocument/2017/drawingmlCustomData" val="200" checksum="1740828767"/>
                </a:ext>
              </a:extLst>
            </a:pPr>
            <a:r>
              <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建立</a:t>
            </a:r>
            <a:r>
              <a:rPr lang="zh-CN" altLang="en-US" sz="1600" dirty="0">
                <a:solidFill>
                  <a:prstClr val="black"/>
                </a:solidFill>
                <a:latin typeface="微软雅黑" panose="020B0503020204020204" charset="-122"/>
                <a:ea typeface="微软雅黑" panose="020B0503020204020204" charset="-122"/>
                <a:cs typeface="微软雅黑" panose="020B0503020204020204" charset="-122"/>
                <a:sym typeface="+mn-ea"/>
              </a:rPr>
              <a:t>管理者自我评估</a:t>
            </a:r>
            <a:r>
              <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体系，加强</a:t>
            </a:r>
            <a:r>
              <a:rPr lang="zh-CN" altLang="en-US" sz="1600" dirty="0">
                <a:solidFill>
                  <a:prstClr val="black"/>
                </a:solidFill>
                <a:latin typeface="微软雅黑" panose="020B0503020204020204" charset="-122"/>
                <a:ea typeface="微软雅黑" panose="020B0503020204020204" charset="-122"/>
                <a:cs typeface="微软雅黑" panose="020B0503020204020204" charset="-122"/>
                <a:sym typeface="+mn-ea"/>
              </a:rPr>
              <a:t>检查、跟踪和</a:t>
            </a:r>
            <a:r>
              <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反馈，定期</a:t>
            </a:r>
            <a:r>
              <a:rPr lang="zh-CN" altLang="en-US" sz="1600" dirty="0">
                <a:solidFill>
                  <a:prstClr val="black"/>
                </a:solidFill>
                <a:latin typeface="微软雅黑" panose="020B0503020204020204" charset="-122"/>
                <a:ea typeface="微软雅黑" panose="020B0503020204020204" charset="-122"/>
                <a:cs typeface="微软雅黑" panose="020B0503020204020204" charset="-122"/>
                <a:sym typeface="+mn-ea"/>
              </a:rPr>
              <a:t>开展总结和自我</a:t>
            </a:r>
            <a:r>
              <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评价，及时</a:t>
            </a:r>
            <a:r>
              <a:rPr lang="zh-CN" altLang="en-US" sz="1600" dirty="0">
                <a:solidFill>
                  <a:prstClr val="black"/>
                </a:solidFill>
                <a:latin typeface="微软雅黑" panose="020B0503020204020204" charset="-122"/>
                <a:ea typeface="微软雅黑" panose="020B0503020204020204" charset="-122"/>
                <a:cs typeface="微软雅黑" panose="020B0503020204020204" charset="-122"/>
                <a:sym typeface="+mn-ea"/>
              </a:rPr>
              <a:t>发现问题并纠正</a:t>
            </a:r>
            <a:r>
              <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偏差，确保</a:t>
            </a:r>
            <a:r>
              <a:rPr lang="zh-CN" altLang="en-US" sz="1600" dirty="0">
                <a:solidFill>
                  <a:prstClr val="black"/>
                </a:solidFill>
                <a:latin typeface="微软雅黑" panose="020B0503020204020204" charset="-122"/>
                <a:ea typeface="微软雅黑" panose="020B0503020204020204" charset="-122"/>
                <a:cs typeface="微软雅黑" panose="020B0503020204020204" charset="-122"/>
                <a:sym typeface="+mn-ea"/>
              </a:rPr>
              <a:t>调试业绩目标顺利实现</a:t>
            </a:r>
            <a:r>
              <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a:t>
            </a:r>
            <a:endParaRPr lang="zh-CN" altLang="en-US" sz="1600" dirty="0">
              <a:solidFill>
                <a:prstClr val="black"/>
              </a:solidFill>
              <a:latin typeface="微软雅黑" panose="020B0503020204020204" charset="-122"/>
              <a:ea typeface="微软雅黑" panose="020B0503020204020204" charset="-122"/>
              <a:cs typeface="微软雅黑" panose="020B0503020204020204" charset="-122"/>
            </a:endParaRPr>
          </a:p>
        </p:txBody>
      </p:sp>
      <p:grpSp>
        <p:nvGrpSpPr>
          <p:cNvPr id="2" name="组合 22"/>
          <p:cNvGrpSpPr/>
          <p:nvPr/>
        </p:nvGrpSpPr>
        <p:grpSpPr>
          <a:xfrm>
            <a:off x="6243077" y="2898656"/>
            <a:ext cx="1440000" cy="1440000"/>
            <a:chOff x="2235398" y="1484239"/>
            <a:chExt cx="1625203" cy="1625203"/>
          </a:xfrm>
        </p:grpSpPr>
        <p:sp>
          <p:nvSpPr>
            <p:cNvPr id="8" name="椭圆 7"/>
            <p:cNvSpPr/>
            <p:nvPr/>
          </p:nvSpPr>
          <p:spPr>
            <a:xfrm>
              <a:off x="2235398" y="1484239"/>
              <a:ext cx="1625203" cy="162520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椭圆 4"/>
            <p:cNvSpPr/>
            <p:nvPr/>
          </p:nvSpPr>
          <p:spPr>
            <a:xfrm>
              <a:off x="2473404" y="1722244"/>
              <a:ext cx="1149191" cy="1149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CN" altLang="en-US" sz="2000" b="1" kern="1200" dirty="0" smtClean="0"/>
                <a:t>调试管理体系</a:t>
              </a:r>
              <a:endParaRPr lang="zh-CN" altLang="en-US" sz="2000" b="1" kern="1200" dirty="0"/>
            </a:p>
          </p:txBody>
        </p:sp>
      </p:grpSp>
      <p:grpSp>
        <p:nvGrpSpPr>
          <p:cNvPr id="10" name="组合 6"/>
          <p:cNvGrpSpPr/>
          <p:nvPr/>
        </p:nvGrpSpPr>
        <p:grpSpPr>
          <a:xfrm>
            <a:off x="4895245" y="1629053"/>
            <a:ext cx="4136077" cy="3816424"/>
            <a:chOff x="2548833" y="2782844"/>
            <a:chExt cx="4215028" cy="3816424"/>
          </a:xfrm>
        </p:grpSpPr>
        <p:sp>
          <p:nvSpPr>
            <p:cNvPr id="11" name="任意多边形 10"/>
            <p:cNvSpPr/>
            <p:nvPr/>
          </p:nvSpPr>
          <p:spPr>
            <a:xfrm>
              <a:off x="4199695" y="2782844"/>
              <a:ext cx="913305" cy="593648"/>
            </a:xfrm>
            <a:custGeom>
              <a:avLst/>
              <a:gdLst>
                <a:gd name="connsiteX0" fmla="*/ 0 w 913305"/>
                <a:gd name="connsiteY0" fmla="*/ 98943 h 593648"/>
                <a:gd name="connsiteX1" fmla="*/ 28980 w 913305"/>
                <a:gd name="connsiteY1" fmla="*/ 28980 h 593648"/>
                <a:gd name="connsiteX2" fmla="*/ 98943 w 913305"/>
                <a:gd name="connsiteY2" fmla="*/ 0 h 593648"/>
                <a:gd name="connsiteX3" fmla="*/ 814362 w 913305"/>
                <a:gd name="connsiteY3" fmla="*/ 0 h 593648"/>
                <a:gd name="connsiteX4" fmla="*/ 884325 w 913305"/>
                <a:gd name="connsiteY4" fmla="*/ 28980 h 593648"/>
                <a:gd name="connsiteX5" fmla="*/ 913305 w 913305"/>
                <a:gd name="connsiteY5" fmla="*/ 98943 h 593648"/>
                <a:gd name="connsiteX6" fmla="*/ 913305 w 913305"/>
                <a:gd name="connsiteY6" fmla="*/ 494705 h 593648"/>
                <a:gd name="connsiteX7" fmla="*/ 884325 w 913305"/>
                <a:gd name="connsiteY7" fmla="*/ 564668 h 593648"/>
                <a:gd name="connsiteX8" fmla="*/ 814362 w 913305"/>
                <a:gd name="connsiteY8" fmla="*/ 593648 h 593648"/>
                <a:gd name="connsiteX9" fmla="*/ 98943 w 913305"/>
                <a:gd name="connsiteY9" fmla="*/ 593648 h 593648"/>
                <a:gd name="connsiteX10" fmla="*/ 28980 w 913305"/>
                <a:gd name="connsiteY10" fmla="*/ 564668 h 593648"/>
                <a:gd name="connsiteX11" fmla="*/ 0 w 913305"/>
                <a:gd name="connsiteY11" fmla="*/ 494705 h 593648"/>
                <a:gd name="connsiteX12" fmla="*/ 0 w 913305"/>
                <a:gd name="connsiteY12" fmla="*/ 98943 h 59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305" h="593648">
                  <a:moveTo>
                    <a:pt x="0" y="98943"/>
                  </a:moveTo>
                  <a:cubicBezTo>
                    <a:pt x="0" y="72702"/>
                    <a:pt x="10424" y="47535"/>
                    <a:pt x="28980" y="28980"/>
                  </a:cubicBezTo>
                  <a:cubicBezTo>
                    <a:pt x="47535" y="10425"/>
                    <a:pt x="72702" y="0"/>
                    <a:pt x="98943" y="0"/>
                  </a:cubicBezTo>
                  <a:lnTo>
                    <a:pt x="814362" y="0"/>
                  </a:lnTo>
                  <a:cubicBezTo>
                    <a:pt x="840603" y="0"/>
                    <a:pt x="865770" y="10424"/>
                    <a:pt x="884325" y="28980"/>
                  </a:cubicBezTo>
                  <a:cubicBezTo>
                    <a:pt x="902880" y="47535"/>
                    <a:pt x="913305" y="72702"/>
                    <a:pt x="913305" y="98943"/>
                  </a:cubicBezTo>
                  <a:lnTo>
                    <a:pt x="913305" y="494705"/>
                  </a:lnTo>
                  <a:cubicBezTo>
                    <a:pt x="913305" y="520946"/>
                    <a:pt x="902881" y="546113"/>
                    <a:pt x="884325" y="564668"/>
                  </a:cubicBezTo>
                  <a:cubicBezTo>
                    <a:pt x="865770" y="583223"/>
                    <a:pt x="840603" y="593648"/>
                    <a:pt x="814362" y="593648"/>
                  </a:cubicBezTo>
                  <a:lnTo>
                    <a:pt x="98943" y="593648"/>
                  </a:lnTo>
                  <a:cubicBezTo>
                    <a:pt x="72702" y="593648"/>
                    <a:pt x="47535" y="583224"/>
                    <a:pt x="28980" y="564668"/>
                  </a:cubicBezTo>
                  <a:cubicBezTo>
                    <a:pt x="10425" y="546113"/>
                    <a:pt x="0" y="520946"/>
                    <a:pt x="0" y="494705"/>
                  </a:cubicBezTo>
                  <a:lnTo>
                    <a:pt x="0" y="98943"/>
                  </a:lnTo>
                  <a:close/>
                </a:path>
              </a:pathLst>
            </a:custGeom>
            <a:ln w="38100"/>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82320" tIns="82320" rIns="82320" bIns="82320" numCol="1" spcCol="1270" anchor="ctr" anchorCtr="0">
              <a:noAutofit/>
            </a:bodyPr>
            <a:lstStyle/>
            <a:p>
              <a:pPr lvl="0" algn="ctr" defTabSz="622300">
                <a:lnSpc>
                  <a:spcPct val="90000"/>
                </a:lnSpc>
                <a:spcBef>
                  <a:spcPct val="0"/>
                </a:spcBef>
                <a:spcAft>
                  <a:spcPct val="35000"/>
                </a:spcAft>
              </a:pPr>
              <a:r>
                <a:rPr lang="zh-CN" altLang="en-US" sz="1400" b="1" kern="1200" dirty="0" smtClean="0"/>
                <a:t>组织管理</a:t>
              </a:r>
              <a:endParaRPr lang="zh-CN" altLang="en-US" sz="1400" b="1" kern="1200" dirty="0"/>
            </a:p>
          </p:txBody>
        </p:sp>
        <p:sp>
          <p:nvSpPr>
            <p:cNvPr id="12" name="任意多边形 11"/>
            <p:cNvSpPr/>
            <p:nvPr/>
          </p:nvSpPr>
          <p:spPr>
            <a:xfrm>
              <a:off x="2963031" y="3079668"/>
              <a:ext cx="3386633" cy="3386633"/>
            </a:xfrm>
            <a:custGeom>
              <a:avLst/>
              <a:gdLst/>
              <a:ahLst/>
              <a:cxnLst/>
              <a:rect l="0" t="0" r="0" b="0"/>
              <a:pathLst>
                <a:path>
                  <a:moveTo>
                    <a:pt x="2156004" y="64439"/>
                  </a:moveTo>
                  <a:arcTo wR="1693316" hR="1693316" stAng="17151442" swAng="1254993"/>
                </a:path>
              </a:pathLst>
            </a:custGeom>
            <a:noFill/>
            <a:ln w="38100"/>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3" name="任意多边形 12"/>
            <p:cNvSpPr/>
            <p:nvPr/>
          </p:nvSpPr>
          <p:spPr>
            <a:xfrm>
              <a:off x="5523583" y="3420395"/>
              <a:ext cx="913305" cy="593648"/>
            </a:xfrm>
            <a:custGeom>
              <a:avLst/>
              <a:gdLst>
                <a:gd name="connsiteX0" fmla="*/ 0 w 913305"/>
                <a:gd name="connsiteY0" fmla="*/ 98943 h 593648"/>
                <a:gd name="connsiteX1" fmla="*/ 28980 w 913305"/>
                <a:gd name="connsiteY1" fmla="*/ 28980 h 593648"/>
                <a:gd name="connsiteX2" fmla="*/ 98943 w 913305"/>
                <a:gd name="connsiteY2" fmla="*/ 0 h 593648"/>
                <a:gd name="connsiteX3" fmla="*/ 814362 w 913305"/>
                <a:gd name="connsiteY3" fmla="*/ 0 h 593648"/>
                <a:gd name="connsiteX4" fmla="*/ 884325 w 913305"/>
                <a:gd name="connsiteY4" fmla="*/ 28980 h 593648"/>
                <a:gd name="connsiteX5" fmla="*/ 913305 w 913305"/>
                <a:gd name="connsiteY5" fmla="*/ 98943 h 593648"/>
                <a:gd name="connsiteX6" fmla="*/ 913305 w 913305"/>
                <a:gd name="connsiteY6" fmla="*/ 494705 h 593648"/>
                <a:gd name="connsiteX7" fmla="*/ 884325 w 913305"/>
                <a:gd name="connsiteY7" fmla="*/ 564668 h 593648"/>
                <a:gd name="connsiteX8" fmla="*/ 814362 w 913305"/>
                <a:gd name="connsiteY8" fmla="*/ 593648 h 593648"/>
                <a:gd name="connsiteX9" fmla="*/ 98943 w 913305"/>
                <a:gd name="connsiteY9" fmla="*/ 593648 h 593648"/>
                <a:gd name="connsiteX10" fmla="*/ 28980 w 913305"/>
                <a:gd name="connsiteY10" fmla="*/ 564668 h 593648"/>
                <a:gd name="connsiteX11" fmla="*/ 0 w 913305"/>
                <a:gd name="connsiteY11" fmla="*/ 494705 h 593648"/>
                <a:gd name="connsiteX12" fmla="*/ 0 w 913305"/>
                <a:gd name="connsiteY12" fmla="*/ 98943 h 59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305" h="593648">
                  <a:moveTo>
                    <a:pt x="0" y="98943"/>
                  </a:moveTo>
                  <a:cubicBezTo>
                    <a:pt x="0" y="72702"/>
                    <a:pt x="10424" y="47535"/>
                    <a:pt x="28980" y="28980"/>
                  </a:cubicBezTo>
                  <a:cubicBezTo>
                    <a:pt x="47535" y="10425"/>
                    <a:pt x="72702" y="0"/>
                    <a:pt x="98943" y="0"/>
                  </a:cubicBezTo>
                  <a:lnTo>
                    <a:pt x="814362" y="0"/>
                  </a:lnTo>
                  <a:cubicBezTo>
                    <a:pt x="840603" y="0"/>
                    <a:pt x="865770" y="10424"/>
                    <a:pt x="884325" y="28980"/>
                  </a:cubicBezTo>
                  <a:cubicBezTo>
                    <a:pt x="902880" y="47535"/>
                    <a:pt x="913305" y="72702"/>
                    <a:pt x="913305" y="98943"/>
                  </a:cubicBezTo>
                  <a:lnTo>
                    <a:pt x="913305" y="494705"/>
                  </a:lnTo>
                  <a:cubicBezTo>
                    <a:pt x="913305" y="520946"/>
                    <a:pt x="902881" y="546113"/>
                    <a:pt x="884325" y="564668"/>
                  </a:cubicBezTo>
                  <a:cubicBezTo>
                    <a:pt x="865770" y="583223"/>
                    <a:pt x="840603" y="593648"/>
                    <a:pt x="814362" y="593648"/>
                  </a:cubicBezTo>
                  <a:lnTo>
                    <a:pt x="98943" y="593648"/>
                  </a:lnTo>
                  <a:cubicBezTo>
                    <a:pt x="72702" y="593648"/>
                    <a:pt x="47535" y="583224"/>
                    <a:pt x="28980" y="564668"/>
                  </a:cubicBezTo>
                  <a:cubicBezTo>
                    <a:pt x="10425" y="546113"/>
                    <a:pt x="0" y="520946"/>
                    <a:pt x="0" y="494705"/>
                  </a:cubicBezTo>
                  <a:lnTo>
                    <a:pt x="0" y="98943"/>
                  </a:lnTo>
                  <a:close/>
                </a:path>
              </a:pathLst>
            </a:custGeom>
            <a:ln w="38100"/>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82320" tIns="82320" rIns="82320" bIns="82320" numCol="1" spcCol="1270" anchor="ctr" anchorCtr="0">
              <a:noAutofit/>
            </a:bodyPr>
            <a:lstStyle/>
            <a:p>
              <a:pPr lvl="0" algn="ctr" defTabSz="622300">
                <a:lnSpc>
                  <a:spcPct val="90000"/>
                </a:lnSpc>
                <a:spcBef>
                  <a:spcPct val="0"/>
                </a:spcBef>
                <a:spcAft>
                  <a:spcPct val="35000"/>
                </a:spcAft>
              </a:pPr>
              <a:r>
                <a:rPr lang="zh-CN" altLang="en-US" sz="1400" b="1" kern="1200" dirty="0" smtClean="0"/>
                <a:t>安全管理</a:t>
              </a:r>
              <a:endParaRPr lang="zh-CN" altLang="en-US" sz="1400" b="1" kern="1200" dirty="0"/>
            </a:p>
          </p:txBody>
        </p:sp>
        <p:sp>
          <p:nvSpPr>
            <p:cNvPr id="14" name="任意多边形 13"/>
            <p:cNvSpPr/>
            <p:nvPr/>
          </p:nvSpPr>
          <p:spPr>
            <a:xfrm>
              <a:off x="2963031" y="3079668"/>
              <a:ext cx="3386633" cy="3386633"/>
            </a:xfrm>
            <a:custGeom>
              <a:avLst/>
              <a:gdLst/>
              <a:ahLst/>
              <a:cxnLst/>
              <a:rect l="0" t="0" r="0" b="0"/>
              <a:pathLst>
                <a:path>
                  <a:moveTo>
                    <a:pt x="3210854" y="942050"/>
                  </a:moveTo>
                  <a:arcTo wR="1693316" hR="1693316" stAng="20019721" swAng="1725292"/>
                </a:path>
              </a:pathLst>
            </a:custGeom>
            <a:noFill/>
            <a:ln w="38100"/>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5" name="任意多边形 14"/>
            <p:cNvSpPr/>
            <p:nvPr/>
          </p:nvSpPr>
          <p:spPr>
            <a:xfrm>
              <a:off x="5850556" y="4852959"/>
              <a:ext cx="913305" cy="593648"/>
            </a:xfrm>
            <a:custGeom>
              <a:avLst/>
              <a:gdLst>
                <a:gd name="connsiteX0" fmla="*/ 0 w 913305"/>
                <a:gd name="connsiteY0" fmla="*/ 98943 h 593648"/>
                <a:gd name="connsiteX1" fmla="*/ 28980 w 913305"/>
                <a:gd name="connsiteY1" fmla="*/ 28980 h 593648"/>
                <a:gd name="connsiteX2" fmla="*/ 98943 w 913305"/>
                <a:gd name="connsiteY2" fmla="*/ 0 h 593648"/>
                <a:gd name="connsiteX3" fmla="*/ 814362 w 913305"/>
                <a:gd name="connsiteY3" fmla="*/ 0 h 593648"/>
                <a:gd name="connsiteX4" fmla="*/ 884325 w 913305"/>
                <a:gd name="connsiteY4" fmla="*/ 28980 h 593648"/>
                <a:gd name="connsiteX5" fmla="*/ 913305 w 913305"/>
                <a:gd name="connsiteY5" fmla="*/ 98943 h 593648"/>
                <a:gd name="connsiteX6" fmla="*/ 913305 w 913305"/>
                <a:gd name="connsiteY6" fmla="*/ 494705 h 593648"/>
                <a:gd name="connsiteX7" fmla="*/ 884325 w 913305"/>
                <a:gd name="connsiteY7" fmla="*/ 564668 h 593648"/>
                <a:gd name="connsiteX8" fmla="*/ 814362 w 913305"/>
                <a:gd name="connsiteY8" fmla="*/ 593648 h 593648"/>
                <a:gd name="connsiteX9" fmla="*/ 98943 w 913305"/>
                <a:gd name="connsiteY9" fmla="*/ 593648 h 593648"/>
                <a:gd name="connsiteX10" fmla="*/ 28980 w 913305"/>
                <a:gd name="connsiteY10" fmla="*/ 564668 h 593648"/>
                <a:gd name="connsiteX11" fmla="*/ 0 w 913305"/>
                <a:gd name="connsiteY11" fmla="*/ 494705 h 593648"/>
                <a:gd name="connsiteX12" fmla="*/ 0 w 913305"/>
                <a:gd name="connsiteY12" fmla="*/ 98943 h 59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305" h="593648">
                  <a:moveTo>
                    <a:pt x="0" y="98943"/>
                  </a:moveTo>
                  <a:cubicBezTo>
                    <a:pt x="0" y="72702"/>
                    <a:pt x="10424" y="47535"/>
                    <a:pt x="28980" y="28980"/>
                  </a:cubicBezTo>
                  <a:cubicBezTo>
                    <a:pt x="47535" y="10425"/>
                    <a:pt x="72702" y="0"/>
                    <a:pt x="98943" y="0"/>
                  </a:cubicBezTo>
                  <a:lnTo>
                    <a:pt x="814362" y="0"/>
                  </a:lnTo>
                  <a:cubicBezTo>
                    <a:pt x="840603" y="0"/>
                    <a:pt x="865770" y="10424"/>
                    <a:pt x="884325" y="28980"/>
                  </a:cubicBezTo>
                  <a:cubicBezTo>
                    <a:pt x="902880" y="47535"/>
                    <a:pt x="913305" y="72702"/>
                    <a:pt x="913305" y="98943"/>
                  </a:cubicBezTo>
                  <a:lnTo>
                    <a:pt x="913305" y="494705"/>
                  </a:lnTo>
                  <a:cubicBezTo>
                    <a:pt x="913305" y="520946"/>
                    <a:pt x="902881" y="546113"/>
                    <a:pt x="884325" y="564668"/>
                  </a:cubicBezTo>
                  <a:cubicBezTo>
                    <a:pt x="865770" y="583223"/>
                    <a:pt x="840603" y="593648"/>
                    <a:pt x="814362" y="593648"/>
                  </a:cubicBezTo>
                  <a:lnTo>
                    <a:pt x="98943" y="593648"/>
                  </a:lnTo>
                  <a:cubicBezTo>
                    <a:pt x="72702" y="593648"/>
                    <a:pt x="47535" y="583224"/>
                    <a:pt x="28980" y="564668"/>
                  </a:cubicBezTo>
                  <a:cubicBezTo>
                    <a:pt x="10425" y="546113"/>
                    <a:pt x="0" y="520946"/>
                    <a:pt x="0" y="494705"/>
                  </a:cubicBezTo>
                  <a:lnTo>
                    <a:pt x="0" y="98943"/>
                  </a:lnTo>
                  <a:close/>
                </a:path>
              </a:pathLst>
            </a:custGeom>
            <a:ln w="38100"/>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82320" tIns="82320" rIns="82320" bIns="82320" numCol="1" spcCol="1270" anchor="ctr" anchorCtr="0">
              <a:noAutofit/>
            </a:bodyPr>
            <a:lstStyle/>
            <a:p>
              <a:pPr lvl="0" algn="ctr" defTabSz="622300">
                <a:lnSpc>
                  <a:spcPct val="90000"/>
                </a:lnSpc>
                <a:spcBef>
                  <a:spcPct val="0"/>
                </a:spcBef>
                <a:spcAft>
                  <a:spcPct val="35000"/>
                </a:spcAft>
              </a:pPr>
              <a:r>
                <a:rPr lang="zh-CN" altLang="en-US" sz="1400" b="1" kern="1200" dirty="0" smtClean="0"/>
                <a:t>质量管理</a:t>
              </a:r>
              <a:endParaRPr lang="zh-CN" altLang="en-US" sz="1400" b="1" kern="1200" dirty="0"/>
            </a:p>
          </p:txBody>
        </p:sp>
        <p:sp>
          <p:nvSpPr>
            <p:cNvPr id="16" name="任意多边形 15"/>
            <p:cNvSpPr/>
            <p:nvPr/>
          </p:nvSpPr>
          <p:spPr>
            <a:xfrm>
              <a:off x="2963031" y="3079668"/>
              <a:ext cx="3386633" cy="3386633"/>
            </a:xfrm>
            <a:custGeom>
              <a:avLst/>
              <a:gdLst/>
              <a:ahLst/>
              <a:cxnLst/>
              <a:rect l="0" t="0" r="0" b="0"/>
              <a:pathLst>
                <a:path>
                  <a:moveTo>
                    <a:pt x="3244170" y="2373150"/>
                  </a:moveTo>
                  <a:arcTo wR="1693316" hR="1693316" stAng="1420247" swAng="1357509"/>
                </a:path>
              </a:pathLst>
            </a:custGeom>
            <a:noFill/>
            <a:ln w="38100"/>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17" name="任意多边形 16"/>
            <p:cNvSpPr/>
            <p:nvPr/>
          </p:nvSpPr>
          <p:spPr>
            <a:xfrm>
              <a:off x="5043839" y="6023204"/>
              <a:ext cx="913305" cy="576064"/>
            </a:xfrm>
            <a:custGeom>
              <a:avLst/>
              <a:gdLst>
                <a:gd name="connsiteX0" fmla="*/ 0 w 913305"/>
                <a:gd name="connsiteY0" fmla="*/ 98943 h 593648"/>
                <a:gd name="connsiteX1" fmla="*/ 28980 w 913305"/>
                <a:gd name="connsiteY1" fmla="*/ 28980 h 593648"/>
                <a:gd name="connsiteX2" fmla="*/ 98943 w 913305"/>
                <a:gd name="connsiteY2" fmla="*/ 0 h 593648"/>
                <a:gd name="connsiteX3" fmla="*/ 814362 w 913305"/>
                <a:gd name="connsiteY3" fmla="*/ 0 h 593648"/>
                <a:gd name="connsiteX4" fmla="*/ 884325 w 913305"/>
                <a:gd name="connsiteY4" fmla="*/ 28980 h 593648"/>
                <a:gd name="connsiteX5" fmla="*/ 913305 w 913305"/>
                <a:gd name="connsiteY5" fmla="*/ 98943 h 593648"/>
                <a:gd name="connsiteX6" fmla="*/ 913305 w 913305"/>
                <a:gd name="connsiteY6" fmla="*/ 494705 h 593648"/>
                <a:gd name="connsiteX7" fmla="*/ 884325 w 913305"/>
                <a:gd name="connsiteY7" fmla="*/ 564668 h 593648"/>
                <a:gd name="connsiteX8" fmla="*/ 814362 w 913305"/>
                <a:gd name="connsiteY8" fmla="*/ 593648 h 593648"/>
                <a:gd name="connsiteX9" fmla="*/ 98943 w 913305"/>
                <a:gd name="connsiteY9" fmla="*/ 593648 h 593648"/>
                <a:gd name="connsiteX10" fmla="*/ 28980 w 913305"/>
                <a:gd name="connsiteY10" fmla="*/ 564668 h 593648"/>
                <a:gd name="connsiteX11" fmla="*/ 0 w 913305"/>
                <a:gd name="connsiteY11" fmla="*/ 494705 h 593648"/>
                <a:gd name="connsiteX12" fmla="*/ 0 w 913305"/>
                <a:gd name="connsiteY12" fmla="*/ 98943 h 59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305" h="593648">
                  <a:moveTo>
                    <a:pt x="0" y="98943"/>
                  </a:moveTo>
                  <a:cubicBezTo>
                    <a:pt x="0" y="72702"/>
                    <a:pt x="10424" y="47535"/>
                    <a:pt x="28980" y="28980"/>
                  </a:cubicBezTo>
                  <a:cubicBezTo>
                    <a:pt x="47535" y="10425"/>
                    <a:pt x="72702" y="0"/>
                    <a:pt x="98943" y="0"/>
                  </a:cubicBezTo>
                  <a:lnTo>
                    <a:pt x="814362" y="0"/>
                  </a:lnTo>
                  <a:cubicBezTo>
                    <a:pt x="840603" y="0"/>
                    <a:pt x="865770" y="10424"/>
                    <a:pt x="884325" y="28980"/>
                  </a:cubicBezTo>
                  <a:cubicBezTo>
                    <a:pt x="902880" y="47535"/>
                    <a:pt x="913305" y="72702"/>
                    <a:pt x="913305" y="98943"/>
                  </a:cubicBezTo>
                  <a:lnTo>
                    <a:pt x="913305" y="494705"/>
                  </a:lnTo>
                  <a:cubicBezTo>
                    <a:pt x="913305" y="520946"/>
                    <a:pt x="902881" y="546113"/>
                    <a:pt x="884325" y="564668"/>
                  </a:cubicBezTo>
                  <a:cubicBezTo>
                    <a:pt x="865770" y="583223"/>
                    <a:pt x="840603" y="593648"/>
                    <a:pt x="814362" y="593648"/>
                  </a:cubicBezTo>
                  <a:lnTo>
                    <a:pt x="98943" y="593648"/>
                  </a:lnTo>
                  <a:cubicBezTo>
                    <a:pt x="72702" y="593648"/>
                    <a:pt x="47535" y="583224"/>
                    <a:pt x="28980" y="564668"/>
                  </a:cubicBezTo>
                  <a:cubicBezTo>
                    <a:pt x="10425" y="546113"/>
                    <a:pt x="0" y="520946"/>
                    <a:pt x="0" y="494705"/>
                  </a:cubicBezTo>
                  <a:lnTo>
                    <a:pt x="0" y="98943"/>
                  </a:lnTo>
                  <a:close/>
                </a:path>
              </a:pathLst>
            </a:custGeom>
            <a:ln w="38100"/>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82320" tIns="82320" rIns="82320" bIns="82320" numCol="1" spcCol="1270" anchor="ctr" anchorCtr="0">
              <a:noAutofit/>
            </a:bodyPr>
            <a:lstStyle/>
            <a:p>
              <a:pPr lvl="0" algn="ctr" defTabSz="622300">
                <a:lnSpc>
                  <a:spcPct val="90000"/>
                </a:lnSpc>
                <a:spcBef>
                  <a:spcPct val="0"/>
                </a:spcBef>
                <a:spcAft>
                  <a:spcPct val="35000"/>
                </a:spcAft>
              </a:pPr>
              <a:r>
                <a:rPr lang="zh-CN" altLang="en-US" sz="1400" b="1" kern="1200" dirty="0" smtClean="0"/>
                <a:t>物项管理</a:t>
              </a:r>
              <a:endParaRPr lang="zh-CN" altLang="en-US" sz="1400" b="1" kern="1200" dirty="0"/>
            </a:p>
          </p:txBody>
        </p:sp>
        <p:sp>
          <p:nvSpPr>
            <p:cNvPr id="18" name="任意多边形 17"/>
            <p:cNvSpPr/>
            <p:nvPr/>
          </p:nvSpPr>
          <p:spPr>
            <a:xfrm>
              <a:off x="2963031" y="3079668"/>
              <a:ext cx="3386633" cy="3386633"/>
            </a:xfrm>
            <a:custGeom>
              <a:avLst/>
              <a:gdLst/>
              <a:ahLst/>
              <a:cxnLst/>
              <a:rect l="0" t="0" r="0" b="0"/>
              <a:pathLst>
                <a:path>
                  <a:moveTo>
                    <a:pt x="1965879" y="3364552"/>
                  </a:moveTo>
                  <a:arcTo wR="1693316" hR="1693316" stAng="4844229" swAng="1111542"/>
                </a:path>
              </a:pathLst>
            </a:custGeom>
            <a:noFill/>
            <a:ln w="38100"/>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9" name="任意多边形 18"/>
            <p:cNvSpPr/>
            <p:nvPr/>
          </p:nvSpPr>
          <p:spPr>
            <a:xfrm>
              <a:off x="3464992" y="6001786"/>
              <a:ext cx="913305" cy="593648"/>
            </a:xfrm>
            <a:custGeom>
              <a:avLst/>
              <a:gdLst>
                <a:gd name="connsiteX0" fmla="*/ 0 w 913305"/>
                <a:gd name="connsiteY0" fmla="*/ 98943 h 593648"/>
                <a:gd name="connsiteX1" fmla="*/ 28980 w 913305"/>
                <a:gd name="connsiteY1" fmla="*/ 28980 h 593648"/>
                <a:gd name="connsiteX2" fmla="*/ 98943 w 913305"/>
                <a:gd name="connsiteY2" fmla="*/ 0 h 593648"/>
                <a:gd name="connsiteX3" fmla="*/ 814362 w 913305"/>
                <a:gd name="connsiteY3" fmla="*/ 0 h 593648"/>
                <a:gd name="connsiteX4" fmla="*/ 884325 w 913305"/>
                <a:gd name="connsiteY4" fmla="*/ 28980 h 593648"/>
                <a:gd name="connsiteX5" fmla="*/ 913305 w 913305"/>
                <a:gd name="connsiteY5" fmla="*/ 98943 h 593648"/>
                <a:gd name="connsiteX6" fmla="*/ 913305 w 913305"/>
                <a:gd name="connsiteY6" fmla="*/ 494705 h 593648"/>
                <a:gd name="connsiteX7" fmla="*/ 884325 w 913305"/>
                <a:gd name="connsiteY7" fmla="*/ 564668 h 593648"/>
                <a:gd name="connsiteX8" fmla="*/ 814362 w 913305"/>
                <a:gd name="connsiteY8" fmla="*/ 593648 h 593648"/>
                <a:gd name="connsiteX9" fmla="*/ 98943 w 913305"/>
                <a:gd name="connsiteY9" fmla="*/ 593648 h 593648"/>
                <a:gd name="connsiteX10" fmla="*/ 28980 w 913305"/>
                <a:gd name="connsiteY10" fmla="*/ 564668 h 593648"/>
                <a:gd name="connsiteX11" fmla="*/ 0 w 913305"/>
                <a:gd name="connsiteY11" fmla="*/ 494705 h 593648"/>
                <a:gd name="connsiteX12" fmla="*/ 0 w 913305"/>
                <a:gd name="connsiteY12" fmla="*/ 98943 h 59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305" h="593648">
                  <a:moveTo>
                    <a:pt x="0" y="98943"/>
                  </a:moveTo>
                  <a:cubicBezTo>
                    <a:pt x="0" y="72702"/>
                    <a:pt x="10424" y="47535"/>
                    <a:pt x="28980" y="28980"/>
                  </a:cubicBezTo>
                  <a:cubicBezTo>
                    <a:pt x="47535" y="10425"/>
                    <a:pt x="72702" y="0"/>
                    <a:pt x="98943" y="0"/>
                  </a:cubicBezTo>
                  <a:lnTo>
                    <a:pt x="814362" y="0"/>
                  </a:lnTo>
                  <a:cubicBezTo>
                    <a:pt x="840603" y="0"/>
                    <a:pt x="865770" y="10424"/>
                    <a:pt x="884325" y="28980"/>
                  </a:cubicBezTo>
                  <a:cubicBezTo>
                    <a:pt x="902880" y="47535"/>
                    <a:pt x="913305" y="72702"/>
                    <a:pt x="913305" y="98943"/>
                  </a:cubicBezTo>
                  <a:lnTo>
                    <a:pt x="913305" y="494705"/>
                  </a:lnTo>
                  <a:cubicBezTo>
                    <a:pt x="913305" y="520946"/>
                    <a:pt x="902881" y="546113"/>
                    <a:pt x="884325" y="564668"/>
                  </a:cubicBezTo>
                  <a:cubicBezTo>
                    <a:pt x="865770" y="583223"/>
                    <a:pt x="840603" y="593648"/>
                    <a:pt x="814362" y="593648"/>
                  </a:cubicBezTo>
                  <a:lnTo>
                    <a:pt x="98943" y="593648"/>
                  </a:lnTo>
                  <a:cubicBezTo>
                    <a:pt x="72702" y="593648"/>
                    <a:pt x="47535" y="583224"/>
                    <a:pt x="28980" y="564668"/>
                  </a:cubicBezTo>
                  <a:cubicBezTo>
                    <a:pt x="10425" y="546113"/>
                    <a:pt x="0" y="520946"/>
                    <a:pt x="0" y="494705"/>
                  </a:cubicBezTo>
                  <a:lnTo>
                    <a:pt x="0" y="98943"/>
                  </a:lnTo>
                  <a:close/>
                </a:path>
              </a:pathLst>
            </a:custGeom>
            <a:ln w="38100"/>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82320" tIns="82320" rIns="82320" bIns="82320" numCol="1" spcCol="1270" anchor="ctr" anchorCtr="0">
              <a:noAutofit/>
            </a:bodyPr>
            <a:lstStyle/>
            <a:p>
              <a:pPr lvl="0" algn="ctr" defTabSz="622300">
                <a:lnSpc>
                  <a:spcPct val="90000"/>
                </a:lnSpc>
                <a:spcBef>
                  <a:spcPct val="0"/>
                </a:spcBef>
                <a:spcAft>
                  <a:spcPct val="35000"/>
                </a:spcAft>
              </a:pPr>
              <a:r>
                <a:rPr lang="zh-CN" altLang="en-US" sz="1400" b="1" kern="1200" dirty="0" smtClean="0"/>
                <a:t>接口管理</a:t>
              </a:r>
              <a:endParaRPr lang="zh-CN" altLang="en-US" sz="1400" b="1" kern="1200" dirty="0"/>
            </a:p>
          </p:txBody>
        </p:sp>
        <p:sp>
          <p:nvSpPr>
            <p:cNvPr id="20" name="任意多边形 19"/>
            <p:cNvSpPr/>
            <p:nvPr/>
          </p:nvSpPr>
          <p:spPr>
            <a:xfrm>
              <a:off x="2963031" y="3079668"/>
              <a:ext cx="3386633" cy="3386633"/>
            </a:xfrm>
            <a:custGeom>
              <a:avLst/>
              <a:gdLst/>
              <a:ahLst/>
              <a:cxnLst/>
              <a:rect l="0" t="0" r="0" b="0"/>
              <a:pathLst>
                <a:path>
                  <a:moveTo>
                    <a:pt x="523347" y="2917445"/>
                  </a:moveTo>
                  <a:arcTo wR="1693316" hR="1693316" stAng="8022244" swAng="1357509"/>
                </a:path>
              </a:pathLst>
            </a:custGeom>
            <a:noFill/>
            <a:ln w="38100"/>
          </p:spPr>
          <p:style>
            <a:lnRef idx="1">
              <a:schemeClr val="accent6">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21" name="任意多边形 20"/>
            <p:cNvSpPr/>
            <p:nvPr/>
          </p:nvSpPr>
          <p:spPr>
            <a:xfrm>
              <a:off x="2548833" y="4852959"/>
              <a:ext cx="913305" cy="593648"/>
            </a:xfrm>
            <a:custGeom>
              <a:avLst/>
              <a:gdLst>
                <a:gd name="connsiteX0" fmla="*/ 0 w 913305"/>
                <a:gd name="connsiteY0" fmla="*/ 98943 h 593648"/>
                <a:gd name="connsiteX1" fmla="*/ 28980 w 913305"/>
                <a:gd name="connsiteY1" fmla="*/ 28980 h 593648"/>
                <a:gd name="connsiteX2" fmla="*/ 98943 w 913305"/>
                <a:gd name="connsiteY2" fmla="*/ 0 h 593648"/>
                <a:gd name="connsiteX3" fmla="*/ 814362 w 913305"/>
                <a:gd name="connsiteY3" fmla="*/ 0 h 593648"/>
                <a:gd name="connsiteX4" fmla="*/ 884325 w 913305"/>
                <a:gd name="connsiteY4" fmla="*/ 28980 h 593648"/>
                <a:gd name="connsiteX5" fmla="*/ 913305 w 913305"/>
                <a:gd name="connsiteY5" fmla="*/ 98943 h 593648"/>
                <a:gd name="connsiteX6" fmla="*/ 913305 w 913305"/>
                <a:gd name="connsiteY6" fmla="*/ 494705 h 593648"/>
                <a:gd name="connsiteX7" fmla="*/ 884325 w 913305"/>
                <a:gd name="connsiteY7" fmla="*/ 564668 h 593648"/>
                <a:gd name="connsiteX8" fmla="*/ 814362 w 913305"/>
                <a:gd name="connsiteY8" fmla="*/ 593648 h 593648"/>
                <a:gd name="connsiteX9" fmla="*/ 98943 w 913305"/>
                <a:gd name="connsiteY9" fmla="*/ 593648 h 593648"/>
                <a:gd name="connsiteX10" fmla="*/ 28980 w 913305"/>
                <a:gd name="connsiteY10" fmla="*/ 564668 h 593648"/>
                <a:gd name="connsiteX11" fmla="*/ 0 w 913305"/>
                <a:gd name="connsiteY11" fmla="*/ 494705 h 593648"/>
                <a:gd name="connsiteX12" fmla="*/ 0 w 913305"/>
                <a:gd name="connsiteY12" fmla="*/ 98943 h 59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305" h="593648">
                  <a:moveTo>
                    <a:pt x="0" y="98943"/>
                  </a:moveTo>
                  <a:cubicBezTo>
                    <a:pt x="0" y="72702"/>
                    <a:pt x="10424" y="47535"/>
                    <a:pt x="28980" y="28980"/>
                  </a:cubicBezTo>
                  <a:cubicBezTo>
                    <a:pt x="47535" y="10425"/>
                    <a:pt x="72702" y="0"/>
                    <a:pt x="98943" y="0"/>
                  </a:cubicBezTo>
                  <a:lnTo>
                    <a:pt x="814362" y="0"/>
                  </a:lnTo>
                  <a:cubicBezTo>
                    <a:pt x="840603" y="0"/>
                    <a:pt x="865770" y="10424"/>
                    <a:pt x="884325" y="28980"/>
                  </a:cubicBezTo>
                  <a:cubicBezTo>
                    <a:pt x="902880" y="47535"/>
                    <a:pt x="913305" y="72702"/>
                    <a:pt x="913305" y="98943"/>
                  </a:cubicBezTo>
                  <a:lnTo>
                    <a:pt x="913305" y="494705"/>
                  </a:lnTo>
                  <a:cubicBezTo>
                    <a:pt x="913305" y="520946"/>
                    <a:pt x="902881" y="546113"/>
                    <a:pt x="884325" y="564668"/>
                  </a:cubicBezTo>
                  <a:cubicBezTo>
                    <a:pt x="865770" y="583223"/>
                    <a:pt x="840603" y="593648"/>
                    <a:pt x="814362" y="593648"/>
                  </a:cubicBezTo>
                  <a:lnTo>
                    <a:pt x="98943" y="593648"/>
                  </a:lnTo>
                  <a:cubicBezTo>
                    <a:pt x="72702" y="593648"/>
                    <a:pt x="47535" y="583224"/>
                    <a:pt x="28980" y="564668"/>
                  </a:cubicBezTo>
                  <a:cubicBezTo>
                    <a:pt x="10425" y="546113"/>
                    <a:pt x="0" y="520946"/>
                    <a:pt x="0" y="494705"/>
                  </a:cubicBezTo>
                  <a:lnTo>
                    <a:pt x="0" y="98943"/>
                  </a:lnTo>
                  <a:close/>
                </a:path>
              </a:pathLst>
            </a:custGeom>
            <a:ln w="38100"/>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82320" tIns="82320" rIns="82320" bIns="82320" numCol="1" spcCol="1270" anchor="ctr" anchorCtr="0">
              <a:noAutofit/>
            </a:bodyPr>
            <a:lstStyle/>
            <a:p>
              <a:pPr lvl="0" algn="ctr" defTabSz="622300">
                <a:lnSpc>
                  <a:spcPct val="90000"/>
                </a:lnSpc>
                <a:spcBef>
                  <a:spcPct val="0"/>
                </a:spcBef>
                <a:spcAft>
                  <a:spcPct val="35000"/>
                </a:spcAft>
              </a:pPr>
              <a:r>
                <a:rPr lang="zh-CN" altLang="en-US" sz="1400" b="1" kern="1200" dirty="0" smtClean="0"/>
                <a:t>文件管理</a:t>
              </a:r>
              <a:endParaRPr lang="zh-CN" altLang="en-US" sz="1400" b="1" kern="1200" dirty="0"/>
            </a:p>
          </p:txBody>
        </p:sp>
        <p:sp>
          <p:nvSpPr>
            <p:cNvPr id="22" name="任意多边形 21"/>
            <p:cNvSpPr/>
            <p:nvPr/>
          </p:nvSpPr>
          <p:spPr>
            <a:xfrm>
              <a:off x="2963031" y="3079668"/>
              <a:ext cx="3386633" cy="3386633"/>
            </a:xfrm>
            <a:custGeom>
              <a:avLst/>
              <a:gdLst/>
              <a:ahLst/>
              <a:cxnLst/>
              <a:rect l="0" t="0" r="0" b="0"/>
              <a:pathLst>
                <a:path>
                  <a:moveTo>
                    <a:pt x="1506" y="1764724"/>
                  </a:moveTo>
                  <a:arcTo wR="1693316" hR="1693316" stAng="10654987" swAng="1725292"/>
                </a:path>
              </a:pathLst>
            </a:custGeom>
            <a:noFill/>
            <a:ln w="38100"/>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23" name="任意多边形 22"/>
            <p:cNvSpPr/>
            <p:nvPr/>
          </p:nvSpPr>
          <p:spPr>
            <a:xfrm>
              <a:off x="2875807" y="3420395"/>
              <a:ext cx="913305" cy="593648"/>
            </a:xfrm>
            <a:custGeom>
              <a:avLst/>
              <a:gdLst>
                <a:gd name="connsiteX0" fmla="*/ 0 w 913305"/>
                <a:gd name="connsiteY0" fmla="*/ 98943 h 593648"/>
                <a:gd name="connsiteX1" fmla="*/ 28980 w 913305"/>
                <a:gd name="connsiteY1" fmla="*/ 28980 h 593648"/>
                <a:gd name="connsiteX2" fmla="*/ 98943 w 913305"/>
                <a:gd name="connsiteY2" fmla="*/ 0 h 593648"/>
                <a:gd name="connsiteX3" fmla="*/ 814362 w 913305"/>
                <a:gd name="connsiteY3" fmla="*/ 0 h 593648"/>
                <a:gd name="connsiteX4" fmla="*/ 884325 w 913305"/>
                <a:gd name="connsiteY4" fmla="*/ 28980 h 593648"/>
                <a:gd name="connsiteX5" fmla="*/ 913305 w 913305"/>
                <a:gd name="connsiteY5" fmla="*/ 98943 h 593648"/>
                <a:gd name="connsiteX6" fmla="*/ 913305 w 913305"/>
                <a:gd name="connsiteY6" fmla="*/ 494705 h 593648"/>
                <a:gd name="connsiteX7" fmla="*/ 884325 w 913305"/>
                <a:gd name="connsiteY7" fmla="*/ 564668 h 593648"/>
                <a:gd name="connsiteX8" fmla="*/ 814362 w 913305"/>
                <a:gd name="connsiteY8" fmla="*/ 593648 h 593648"/>
                <a:gd name="connsiteX9" fmla="*/ 98943 w 913305"/>
                <a:gd name="connsiteY9" fmla="*/ 593648 h 593648"/>
                <a:gd name="connsiteX10" fmla="*/ 28980 w 913305"/>
                <a:gd name="connsiteY10" fmla="*/ 564668 h 593648"/>
                <a:gd name="connsiteX11" fmla="*/ 0 w 913305"/>
                <a:gd name="connsiteY11" fmla="*/ 494705 h 593648"/>
                <a:gd name="connsiteX12" fmla="*/ 0 w 913305"/>
                <a:gd name="connsiteY12" fmla="*/ 98943 h 59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305" h="593648">
                  <a:moveTo>
                    <a:pt x="0" y="98943"/>
                  </a:moveTo>
                  <a:cubicBezTo>
                    <a:pt x="0" y="72702"/>
                    <a:pt x="10424" y="47535"/>
                    <a:pt x="28980" y="28980"/>
                  </a:cubicBezTo>
                  <a:cubicBezTo>
                    <a:pt x="47535" y="10425"/>
                    <a:pt x="72702" y="0"/>
                    <a:pt x="98943" y="0"/>
                  </a:cubicBezTo>
                  <a:lnTo>
                    <a:pt x="814362" y="0"/>
                  </a:lnTo>
                  <a:cubicBezTo>
                    <a:pt x="840603" y="0"/>
                    <a:pt x="865770" y="10424"/>
                    <a:pt x="884325" y="28980"/>
                  </a:cubicBezTo>
                  <a:cubicBezTo>
                    <a:pt x="902880" y="47535"/>
                    <a:pt x="913305" y="72702"/>
                    <a:pt x="913305" y="98943"/>
                  </a:cubicBezTo>
                  <a:lnTo>
                    <a:pt x="913305" y="494705"/>
                  </a:lnTo>
                  <a:cubicBezTo>
                    <a:pt x="913305" y="520946"/>
                    <a:pt x="902881" y="546113"/>
                    <a:pt x="884325" y="564668"/>
                  </a:cubicBezTo>
                  <a:cubicBezTo>
                    <a:pt x="865770" y="583223"/>
                    <a:pt x="840603" y="593648"/>
                    <a:pt x="814362" y="593648"/>
                  </a:cubicBezTo>
                  <a:lnTo>
                    <a:pt x="98943" y="593648"/>
                  </a:lnTo>
                  <a:cubicBezTo>
                    <a:pt x="72702" y="593648"/>
                    <a:pt x="47535" y="583224"/>
                    <a:pt x="28980" y="564668"/>
                  </a:cubicBezTo>
                  <a:cubicBezTo>
                    <a:pt x="10425" y="546113"/>
                    <a:pt x="0" y="520946"/>
                    <a:pt x="0" y="494705"/>
                  </a:cubicBezTo>
                  <a:lnTo>
                    <a:pt x="0" y="98943"/>
                  </a:lnTo>
                  <a:close/>
                </a:path>
              </a:pathLst>
            </a:custGeom>
            <a:ln w="38100"/>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82320" tIns="82320" rIns="82320" bIns="82320" numCol="1" spcCol="1270" anchor="ctr" anchorCtr="0">
              <a:noAutofit/>
            </a:bodyPr>
            <a:lstStyle/>
            <a:p>
              <a:pPr lvl="0" algn="ctr" defTabSz="622300">
                <a:lnSpc>
                  <a:spcPct val="90000"/>
                </a:lnSpc>
                <a:spcBef>
                  <a:spcPct val="0"/>
                </a:spcBef>
                <a:spcAft>
                  <a:spcPct val="35000"/>
                </a:spcAft>
              </a:pPr>
              <a:r>
                <a:rPr lang="zh-CN" altLang="en-US" sz="1400" b="1" kern="1200" dirty="0" smtClean="0"/>
                <a:t>过程管理</a:t>
              </a:r>
              <a:endParaRPr lang="zh-CN" altLang="en-US" sz="1400" b="1" kern="1200" dirty="0"/>
            </a:p>
          </p:txBody>
        </p:sp>
        <p:sp>
          <p:nvSpPr>
            <p:cNvPr id="40" name="任意多边形 39"/>
            <p:cNvSpPr/>
            <p:nvPr/>
          </p:nvSpPr>
          <p:spPr>
            <a:xfrm>
              <a:off x="2963031" y="3079668"/>
              <a:ext cx="3386633" cy="3386633"/>
            </a:xfrm>
            <a:custGeom>
              <a:avLst/>
              <a:gdLst/>
              <a:ahLst/>
              <a:cxnLst/>
              <a:rect l="0" t="0" r="0" b="0"/>
              <a:pathLst>
                <a:path>
                  <a:moveTo>
                    <a:pt x="679597" y="336963"/>
                  </a:moveTo>
                  <a:arcTo wR="1693316" hR="1693316" stAng="13993564" swAng="1254993"/>
                </a:path>
              </a:pathLst>
            </a:custGeom>
            <a:noFill/>
            <a:ln w="38100"/>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grpSp>
      <p:sp>
        <p:nvSpPr>
          <p:cNvPr id="4" name="灯片编号占位符 3"/>
          <p:cNvSpPr>
            <a:spLocks noGrp="1"/>
          </p:cNvSpPr>
          <p:nvPr>
            <p:ph type="sldNum" sz="quarter" idx="4"/>
          </p:nvPr>
        </p:nvSpPr>
        <p:spPr/>
        <p:txBody>
          <a:bodyPr/>
          <a:lstStyle/>
          <a:p>
            <a:fld id="{0C913308-F349-4B6D-A68A-DD1791B4A57B}" type="slidenum">
              <a:rPr lang="zh-CN" altLang="en-US" smtClean="0"/>
              <a:pPr/>
              <a:t>35</a:t>
            </a:fld>
            <a:endParaRPr lang="zh-CN" alt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2754" y="1568222"/>
            <a:ext cx="8671734" cy="875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fontAlgn="auto">
              <a:lnSpc>
                <a:spcPct val="150000"/>
              </a:lnSpc>
              <a:spcBef>
                <a:spcPts val="600"/>
              </a:spcBef>
              <a:defRPr/>
            </a:pPr>
            <a:r>
              <a:rPr lang="en-US" altLang="zh-CN" b="1" dirty="0" smtClean="0">
                <a:solidFill>
                  <a:prstClr val="black"/>
                </a:solidFill>
                <a:latin typeface="微软雅黑" panose="020B0503020204020204" charset="-122"/>
                <a:ea typeface="微软雅黑" panose="020B0503020204020204" charset="-122"/>
                <a:cs typeface="微软雅黑" panose="020B0503020204020204" charset="-122"/>
                <a:sym typeface="+mn-ea"/>
              </a:rPr>
              <a:t>3.2.1</a:t>
            </a:r>
            <a:r>
              <a:rPr lang="zh-CN" altLang="en-US" b="1" dirty="0" smtClean="0">
                <a:solidFill>
                  <a:prstClr val="black"/>
                </a:solidFill>
                <a:latin typeface="微软雅黑" panose="020B0503020204020204" charset="-122"/>
                <a:ea typeface="微软雅黑" panose="020B0503020204020204" charset="-122"/>
                <a:cs typeface="微软雅黑" panose="020B0503020204020204" charset="-122"/>
                <a:sym typeface="+mn-ea"/>
              </a:rPr>
              <a:t> 建立</a:t>
            </a:r>
            <a:r>
              <a:rPr lang="zh-CN" altLang="en-US" b="1" dirty="0">
                <a:solidFill>
                  <a:prstClr val="black"/>
                </a:solidFill>
                <a:latin typeface="微软雅黑" panose="020B0503020204020204" charset="-122"/>
                <a:ea typeface="微软雅黑" panose="020B0503020204020204" charset="-122"/>
                <a:cs typeface="微软雅黑" panose="020B0503020204020204" charset="-122"/>
                <a:sym typeface="+mn-ea"/>
              </a:rPr>
              <a:t>调试准备工作程序</a:t>
            </a:r>
            <a:endParaRPr lang="zh-CN" altLang="en-US" sz="1600" b="1" dirty="0">
              <a:solidFill>
                <a:prstClr val="black"/>
              </a:solidFill>
              <a:latin typeface="微软雅黑" panose="020B0503020204020204" charset="-122"/>
              <a:ea typeface="微软雅黑" panose="020B0503020204020204" charset="-122"/>
              <a:cs typeface="微软雅黑" panose="020B0503020204020204" charset="-122"/>
            </a:endParaRPr>
          </a:p>
          <a:p>
            <a:pPr indent="406400" fontAlgn="auto">
              <a:lnSpc>
                <a:spcPct val="150000"/>
              </a:lnSpc>
              <a:defRPr/>
              <a:extLst>
                <a:ext uri="{35155182-B16C-46BC-9424-99874614C6A1}">
                  <wpsdc:indentchars xmlns="" xmlns:wpsdc="http://www.wps.cn/officeDocument/2017/drawingmlCustomData" val="200" checksum="1740828767"/>
                </a:ext>
              </a:extLst>
            </a:pPr>
            <a:r>
              <a:rPr lang="zh-CN" altLang="en-US" sz="1600" dirty="0">
                <a:solidFill>
                  <a:prstClr val="black"/>
                </a:solidFill>
                <a:latin typeface="微软雅黑" panose="020B0503020204020204" charset="-122"/>
                <a:ea typeface="微软雅黑" panose="020B0503020204020204" charset="-122"/>
                <a:cs typeface="微软雅黑" panose="020B0503020204020204" charset="-122"/>
                <a:sym typeface="+mn-ea"/>
              </a:rPr>
              <a:t>调试准备工作内容如下图：</a:t>
            </a:r>
            <a:endPar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36</a:t>
            </a:fld>
            <a:endParaRPr lang="zh-CN" altLang="en-US" dirty="0"/>
          </a:p>
        </p:txBody>
      </p:sp>
      <p:sp>
        <p:nvSpPr>
          <p:cNvPr id="27650" name="Rectangle 2"/>
          <p:cNvSpPr>
            <a:spLocks noGrp="1" noChangeArrowheads="1"/>
          </p:cNvSpPr>
          <p:nvPr>
            <p:ph type="title" idx="4294967295"/>
          </p:nvPr>
        </p:nvSpPr>
        <p:spPr>
          <a:xfrm>
            <a:off x="447675" y="991394"/>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rPr>
              <a:t>第二章  </a:t>
            </a:r>
            <a:r>
              <a:rPr lang="zh-CN" altLang="en-US" sz="2400" dirty="0">
                <a:latin typeface="微软雅黑" panose="020B0503020204020204" charset="-122"/>
                <a:ea typeface="微软雅黑" panose="020B0503020204020204" charset="-122"/>
                <a:sym typeface="+mn-ea"/>
              </a:rPr>
              <a:t>调试技术准备</a:t>
            </a:r>
            <a:endParaRPr lang="zh-CN" altLang="en-US" sz="2400" dirty="0">
              <a:latin typeface="微软雅黑" panose="020B0503020204020204" charset="-122"/>
              <a:ea typeface="微软雅黑" panose="020B0503020204020204" charset="-122"/>
            </a:endParaRPr>
          </a:p>
        </p:txBody>
      </p:sp>
      <p:graphicFrame>
        <p:nvGraphicFramePr>
          <p:cNvPr id="7" name="图示 6"/>
          <p:cNvGraphicFramePr/>
          <p:nvPr/>
        </p:nvGraphicFramePr>
        <p:xfrm>
          <a:off x="1628562" y="2564904"/>
          <a:ext cx="6096000"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252095" y="980440"/>
            <a:ext cx="8530590" cy="875665"/>
          </a:xfrm>
          <a:prstGeom prst="rect">
            <a:avLst/>
          </a:prstGeom>
        </p:spPr>
        <p:txBody>
          <a:bodyPr wrap="square">
            <a:spAutoFit/>
          </a:bodyPr>
          <a:lstStyle/>
          <a:p>
            <a:pPr indent="0" fontAlgn="auto">
              <a:lnSpc>
                <a:spcPct val="150000"/>
              </a:lnSpc>
              <a:defRPr/>
            </a:pPr>
            <a:r>
              <a:rPr lang="en-US" altLang="zh-CN" sz="1800" b="1" dirty="0" smtClean="0">
                <a:solidFill>
                  <a:prstClr val="black"/>
                </a:solidFill>
                <a:latin typeface="微软雅黑" panose="020B0503020204020204" charset="-122"/>
                <a:ea typeface="微软雅黑" panose="020B0503020204020204" charset="-122"/>
                <a:cs typeface="微软雅黑" panose="020B0503020204020204" charset="-122"/>
                <a:sym typeface="+mn-ea"/>
              </a:rPr>
              <a:t>3.2.2 建立调试管理文件和技术文件体系</a:t>
            </a:r>
          </a:p>
          <a:p>
            <a:pPr indent="0" fontAlgn="auto">
              <a:lnSpc>
                <a:spcPct val="150000"/>
              </a:lnSpc>
              <a:defRPr/>
            </a:pPr>
            <a:r>
              <a:rPr lang="zh-CN" altLang="en-US" sz="1600" dirty="0" smtClean="0">
                <a:solidFill>
                  <a:prstClr val="black"/>
                </a:solidFill>
                <a:latin typeface="微软雅黑" panose="020B0503020204020204" charset="-122"/>
                <a:ea typeface="微软雅黑" panose="020B0503020204020204" charset="-122"/>
                <a:sym typeface="+mn-ea"/>
              </a:rPr>
              <a:t>调试技术体系如右图：</a:t>
            </a:r>
            <a:endParaRPr lang="en-US" altLang="zh-CN" sz="1600" b="1" dirty="0" smtClean="0">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2" name="矩形 1"/>
          <p:cNvSpPr/>
          <p:nvPr/>
        </p:nvSpPr>
        <p:spPr>
          <a:xfrm>
            <a:off x="353060" y="1778635"/>
            <a:ext cx="4615815" cy="3046095"/>
          </a:xfrm>
          <a:prstGeom prst="rect">
            <a:avLst/>
          </a:prstGeom>
        </p:spPr>
        <p:txBody>
          <a:bodyPr wrap="square">
            <a:spAutoFit/>
          </a:bodyPr>
          <a:lstStyle/>
          <a:p>
            <a:pPr indent="-277495" fontAlgn="auto">
              <a:lnSpc>
                <a:spcPct val="150000"/>
              </a:lnSpc>
              <a:buFont typeface="Wingdings" panose="05000000000000000000" pitchFamily="2" charset="2"/>
              <a:buChar char="Ø"/>
              <a:defRPr/>
            </a:pPr>
            <a:r>
              <a:rPr lang="zh-CN" altLang="zh-CN" sz="1600" b="1" dirty="0" smtClean="0">
                <a:solidFill>
                  <a:srgbClr val="FF0000"/>
                </a:solidFill>
                <a:latin typeface="微软雅黑" panose="020B0503020204020204" charset="-122"/>
                <a:ea typeface="微软雅黑" panose="020B0503020204020204" charset="-122"/>
                <a:cs typeface="微软雅黑" panose="020B0503020204020204" charset="-122"/>
              </a:rPr>
              <a:t>调试大纲</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rPr>
              <a:t>脉络清晰，规划所有调试活动，充分执行设计文件和法规要求，覆盖</a:t>
            </a: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rPr>
              <a:t>PSAR</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rPr>
              <a:t>要求的所有试验项目。</a:t>
            </a:r>
            <a:endPar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endParaRPr>
          </a:p>
          <a:p>
            <a:pPr indent="-277495" fontAlgn="auto">
              <a:lnSpc>
                <a:spcPct val="150000"/>
              </a:lnSpc>
              <a:buFont typeface="Wingdings" panose="05000000000000000000" pitchFamily="2" charset="2"/>
              <a:buChar char="Ø"/>
              <a:defRPr/>
            </a:pP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rPr>
              <a:t>调试的相关</a:t>
            </a:r>
            <a:r>
              <a:rPr lang="zh-CN" altLang="zh-CN" sz="1600" b="1" dirty="0" smtClean="0">
                <a:solidFill>
                  <a:srgbClr val="FF0000"/>
                </a:solidFill>
                <a:latin typeface="微软雅黑" panose="020B0503020204020204" charset="-122"/>
                <a:ea typeface="微软雅黑" panose="020B0503020204020204" charset="-122"/>
                <a:cs typeface="微软雅黑" panose="020B0503020204020204" charset="-122"/>
              </a:rPr>
              <a:t>程序和文件</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rPr>
              <a:t>适合于核电厂所有系统各阶段的调试工作</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rPr>
              <a:t>，</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rPr>
              <a:t>其内容应清晰、明确、详细。</a:t>
            </a:r>
          </a:p>
          <a:p>
            <a:pPr indent="-277495" fontAlgn="auto">
              <a:lnSpc>
                <a:spcPct val="150000"/>
              </a:lnSpc>
              <a:buFont typeface="Wingdings" panose="05000000000000000000" pitchFamily="2" charset="2"/>
              <a:buChar char="Ø"/>
              <a:defRPr/>
            </a:pPr>
            <a:r>
              <a:rPr lang="zh-CN" altLang="zh-CN" sz="1600" b="1" dirty="0" smtClean="0">
                <a:solidFill>
                  <a:srgbClr val="FF0000"/>
                </a:solidFill>
                <a:latin typeface="微软雅黑" panose="020B0503020204020204" charset="-122"/>
                <a:ea typeface="微软雅黑" panose="020B0503020204020204" charset="-122"/>
                <a:cs typeface="微软雅黑" panose="020B0503020204020204" charset="-122"/>
              </a:rPr>
              <a:t>调试试验程序</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rPr>
              <a:t>（规程）分级清晰、分类明确，程序（规程）清单全面、覆盖各个调试阶段和各个专业。</a:t>
            </a:r>
          </a:p>
        </p:txBody>
      </p:sp>
      <p:pic>
        <p:nvPicPr>
          <p:cNvPr id="227329" name="Picture 1" descr="图片2"/>
          <p:cNvPicPr>
            <a:picLocks noChangeAspect="1" noChangeArrowheads="1"/>
          </p:cNvPicPr>
          <p:nvPr/>
        </p:nvPicPr>
        <p:blipFill>
          <a:blip r:embed="rId3" cstate="print"/>
          <a:srcRect/>
          <a:stretch>
            <a:fillRect/>
          </a:stretch>
        </p:blipFill>
        <p:spPr bwMode="auto">
          <a:xfrm>
            <a:off x="5068570" y="1722120"/>
            <a:ext cx="3967480" cy="3471545"/>
          </a:xfrm>
          <a:prstGeom prst="rect">
            <a:avLst/>
          </a:prstGeom>
          <a:noFill/>
          <a:ln w="9525">
            <a:noFill/>
            <a:miter lim="800000"/>
            <a:headEnd/>
            <a:tailEnd/>
          </a:ln>
        </p:spPr>
      </p:pic>
      <p:sp>
        <p:nvSpPr>
          <p:cNvPr id="3" name="灯片编号占位符 2"/>
          <p:cNvSpPr>
            <a:spLocks noGrp="1"/>
          </p:cNvSpPr>
          <p:nvPr>
            <p:ph type="sldNum" sz="quarter" idx="4"/>
          </p:nvPr>
        </p:nvSpPr>
        <p:spPr/>
        <p:txBody>
          <a:bodyPr/>
          <a:lstStyle/>
          <a:p>
            <a:fld id="{0C913308-F349-4B6D-A68A-DD1791B4A57B}" type="slidenum">
              <a:rPr lang="zh-CN" altLang="en-US" smtClean="0"/>
              <a:pPr/>
              <a:t>37</a:t>
            </a:fld>
            <a:endParaRPr lang="zh-CN" altLang="en-US" dirty="0"/>
          </a:p>
        </p:txBody>
      </p:sp>
      <p:sp>
        <p:nvSpPr>
          <p:cNvPr id="6" name="矩形 5"/>
          <p:cNvSpPr/>
          <p:nvPr/>
        </p:nvSpPr>
        <p:spPr>
          <a:xfrm>
            <a:off x="251460" y="4783455"/>
            <a:ext cx="8783955" cy="1983740"/>
          </a:xfrm>
          <a:prstGeom prst="rect">
            <a:avLst/>
          </a:prstGeom>
        </p:spPr>
        <p:txBody>
          <a:bodyPr wrap="square">
            <a:spAutoFit/>
          </a:bodyPr>
          <a:lstStyle/>
          <a:p>
            <a:pPr indent="0" fontAlgn="auto">
              <a:lnSpc>
                <a:spcPct val="150000"/>
              </a:lnSpc>
              <a:spcBef>
                <a:spcPts val="0"/>
              </a:spcBef>
              <a:spcAft>
                <a:spcPts val="0"/>
              </a:spcAft>
              <a:defRPr/>
            </a:pPr>
            <a:r>
              <a:rPr lang="en-US" altLang="zh-CN" b="1" dirty="0" smtClean="0">
                <a:latin typeface="微软雅黑" panose="020B0503020204020204" charset="-122"/>
                <a:ea typeface="微软雅黑" panose="020B0503020204020204" charset="-122"/>
                <a:cs typeface="微软雅黑" panose="020B0503020204020204" charset="-122"/>
                <a:sym typeface="+mn-ea"/>
              </a:rPr>
              <a:t>3.2.3 </a:t>
            </a:r>
            <a:r>
              <a:rPr lang="zh-CN" altLang="en-US" b="1" dirty="0" smtClean="0">
                <a:latin typeface="微软雅黑" panose="020B0503020204020204" charset="-122"/>
                <a:ea typeface="微软雅黑" panose="020B0503020204020204" charset="-122"/>
                <a:cs typeface="微软雅黑" panose="020B0503020204020204" charset="-122"/>
                <a:sym typeface="+mn-ea"/>
              </a:rPr>
              <a:t> </a:t>
            </a:r>
            <a:r>
              <a:rPr lang="zh-CN" altLang="zh-CN" b="1" dirty="0" smtClean="0">
                <a:latin typeface="微软雅黑" panose="020B0503020204020204" charset="-122"/>
                <a:ea typeface="微软雅黑" panose="020B0503020204020204" charset="-122"/>
                <a:cs typeface="微软雅黑" panose="020B0503020204020204" charset="-122"/>
                <a:sym typeface="+mn-ea"/>
              </a:rPr>
              <a:t>调试</a:t>
            </a:r>
            <a:r>
              <a:rPr lang="zh-CN" altLang="zh-CN" b="1" dirty="0">
                <a:latin typeface="微软雅黑" panose="020B0503020204020204" charset="-122"/>
                <a:ea typeface="微软雅黑" panose="020B0503020204020204" charset="-122"/>
                <a:cs typeface="微软雅黑" panose="020B0503020204020204" charset="-122"/>
                <a:sym typeface="+mn-ea"/>
              </a:rPr>
              <a:t>文件管理</a:t>
            </a:r>
            <a:endParaRPr lang="zh-CN" altLang="zh-CN" b="1" dirty="0">
              <a:latin typeface="微软雅黑" panose="020B0503020204020204" charset="-122"/>
              <a:ea typeface="微软雅黑" panose="020B0503020204020204" charset="-122"/>
              <a:cs typeface="微软雅黑" panose="020B0503020204020204" charset="-122"/>
            </a:endParaRPr>
          </a:p>
          <a:p>
            <a:pPr indent="277495" fontAlgn="auto">
              <a:lnSpc>
                <a:spcPct val="150000"/>
              </a:lnSpc>
              <a:spcBef>
                <a:spcPts val="0"/>
              </a:spcBef>
              <a:spcAft>
                <a:spcPts val="0"/>
              </a:spcAft>
              <a:buFont typeface="Wingdings" panose="05000000000000000000" pitchFamily="2" charset="2"/>
              <a:buChar char="Ø"/>
              <a:defRPr/>
            </a:pPr>
            <a:r>
              <a:rPr lang="zh-CN" altLang="zh-CN" sz="1600" dirty="0" smtClean="0">
                <a:latin typeface="微软雅黑" panose="020B0503020204020204" charset="-122"/>
                <a:ea typeface="微软雅黑" panose="020B0503020204020204" charset="-122"/>
                <a:cs typeface="微软雅黑" panose="020B0503020204020204" charset="-122"/>
                <a:sym typeface="+mn-ea"/>
              </a:rPr>
              <a:t>规范各类调试文件的编制方法、要求和流程，做到</a:t>
            </a:r>
            <a:r>
              <a:rPr lang="zh-CN" altLang="zh-CN" sz="1600" b="1" dirty="0">
                <a:latin typeface="微软雅黑" panose="020B0503020204020204" charset="-122"/>
                <a:ea typeface="微软雅黑" panose="020B0503020204020204" charset="-122"/>
                <a:cs typeface="微软雅黑" panose="020B0503020204020204" charset="-122"/>
                <a:sym typeface="+mn-ea"/>
              </a:rPr>
              <a:t>凡事有据可查</a:t>
            </a:r>
            <a:r>
              <a:rPr lang="zh-CN" altLang="zh-CN" sz="1600" dirty="0">
                <a:latin typeface="微软雅黑" panose="020B0503020204020204" charset="-122"/>
                <a:ea typeface="微软雅黑" panose="020B0503020204020204" charset="-122"/>
                <a:cs typeface="微软雅黑" panose="020B0503020204020204" charset="-122"/>
                <a:sym typeface="+mn-ea"/>
              </a:rPr>
              <a:t>。</a:t>
            </a:r>
            <a:endParaRPr lang="zh-CN" altLang="zh-CN" sz="1600" dirty="0">
              <a:latin typeface="微软雅黑" panose="020B0503020204020204" charset="-122"/>
              <a:ea typeface="微软雅黑" panose="020B0503020204020204" charset="-122"/>
              <a:cs typeface="微软雅黑" panose="020B0503020204020204" charset="-122"/>
            </a:endParaRPr>
          </a:p>
          <a:p>
            <a:pPr indent="277495" fontAlgn="auto">
              <a:lnSpc>
                <a:spcPct val="150000"/>
              </a:lnSpc>
              <a:spcBef>
                <a:spcPts val="0"/>
              </a:spcBef>
              <a:spcAft>
                <a:spcPts val="0"/>
              </a:spcAft>
              <a:buFont typeface="Wingdings" panose="05000000000000000000" pitchFamily="2" charset="2"/>
              <a:buChar char="Ø"/>
              <a:defRPr/>
            </a:pPr>
            <a:r>
              <a:rPr lang="zh-CN" altLang="zh-CN" sz="1600" dirty="0" smtClean="0">
                <a:latin typeface="微软雅黑" panose="020B0503020204020204" charset="-122"/>
                <a:ea typeface="微软雅黑" panose="020B0503020204020204" charset="-122"/>
                <a:cs typeface="微软雅黑" panose="020B0503020204020204" charset="-122"/>
                <a:sym typeface="+mn-ea"/>
              </a:rPr>
              <a:t>建立</a:t>
            </a:r>
            <a:r>
              <a:rPr lang="zh-CN" altLang="zh-CN" sz="1600" dirty="0">
                <a:latin typeface="微软雅黑" panose="020B0503020204020204" charset="-122"/>
                <a:ea typeface="微软雅黑" panose="020B0503020204020204" charset="-122"/>
                <a:cs typeface="微软雅黑" panose="020B0503020204020204" charset="-122"/>
                <a:sym typeface="+mn-ea"/>
              </a:rPr>
              <a:t>适宜的</a:t>
            </a:r>
            <a:r>
              <a:rPr lang="zh-CN" altLang="zh-CN" sz="1600" b="1" dirty="0">
                <a:latin typeface="微软雅黑" panose="020B0503020204020204" charset="-122"/>
                <a:ea typeface="微软雅黑" panose="020B0503020204020204" charset="-122"/>
                <a:cs typeface="微软雅黑" panose="020B0503020204020204" charset="-122"/>
                <a:sym typeface="+mn-ea"/>
              </a:rPr>
              <a:t>文件控制程序</a:t>
            </a:r>
            <a:r>
              <a:rPr lang="zh-CN" altLang="zh-CN" sz="1600" dirty="0">
                <a:latin typeface="微软雅黑" panose="020B0503020204020204" charset="-122"/>
                <a:ea typeface="微软雅黑" panose="020B0503020204020204" charset="-122"/>
                <a:cs typeface="微软雅黑" panose="020B0503020204020204" charset="-122"/>
                <a:sym typeface="+mn-ea"/>
              </a:rPr>
              <a:t>，</a:t>
            </a:r>
            <a:r>
              <a:rPr lang="zh-CN" altLang="zh-CN" sz="1600" dirty="0" smtClean="0">
                <a:latin typeface="微软雅黑" panose="020B0503020204020204" charset="-122"/>
                <a:ea typeface="微软雅黑" panose="020B0503020204020204" charset="-122"/>
                <a:cs typeface="微软雅黑" panose="020B0503020204020204" charset="-122"/>
                <a:sym typeface="+mn-ea"/>
              </a:rPr>
              <a:t>确保</a:t>
            </a:r>
            <a:r>
              <a:rPr lang="zh-CN" altLang="en-US" sz="1600" dirty="0" smtClean="0">
                <a:latin typeface="微软雅黑" panose="020B0503020204020204" charset="-122"/>
                <a:ea typeface="微软雅黑" panose="020B0503020204020204" charset="-122"/>
                <a:cs typeface="微软雅黑" panose="020B0503020204020204" charset="-122"/>
                <a:sym typeface="+mn-ea"/>
              </a:rPr>
              <a:t>已</a:t>
            </a:r>
            <a:r>
              <a:rPr lang="zh-CN" altLang="zh-CN" sz="1600" dirty="0" smtClean="0">
                <a:latin typeface="微软雅黑" panose="020B0503020204020204" charset="-122"/>
                <a:ea typeface="微软雅黑" panose="020B0503020204020204" charset="-122"/>
                <a:cs typeface="微软雅黑" panose="020B0503020204020204" charset="-122"/>
                <a:sym typeface="+mn-ea"/>
              </a:rPr>
              <a:t>生效</a:t>
            </a:r>
            <a:r>
              <a:rPr lang="zh-CN" altLang="zh-CN" sz="1600" dirty="0">
                <a:latin typeface="微软雅黑" panose="020B0503020204020204" charset="-122"/>
                <a:ea typeface="微软雅黑" panose="020B0503020204020204" charset="-122"/>
                <a:cs typeface="微软雅黑" panose="020B0503020204020204" charset="-122"/>
                <a:sym typeface="+mn-ea"/>
              </a:rPr>
              <a:t>的调试变更文件及时分发至相关单位和人员。</a:t>
            </a:r>
            <a:endParaRPr lang="zh-CN" altLang="zh-CN" sz="1600" dirty="0">
              <a:latin typeface="微软雅黑" panose="020B0503020204020204" charset="-122"/>
              <a:ea typeface="微软雅黑" panose="020B0503020204020204" charset="-122"/>
              <a:cs typeface="微软雅黑" panose="020B0503020204020204" charset="-122"/>
            </a:endParaRPr>
          </a:p>
          <a:p>
            <a:pPr indent="277495" fontAlgn="auto">
              <a:lnSpc>
                <a:spcPct val="150000"/>
              </a:lnSpc>
              <a:spcBef>
                <a:spcPts val="0"/>
              </a:spcBef>
              <a:spcAft>
                <a:spcPts val="0"/>
              </a:spcAft>
              <a:buFont typeface="Wingdings" panose="05000000000000000000" pitchFamily="2" charset="2"/>
              <a:buChar char="Ø"/>
              <a:defRPr/>
            </a:pPr>
            <a:r>
              <a:rPr lang="zh-CN" altLang="zh-CN" sz="1600" dirty="0">
                <a:latin typeface="微软雅黑" panose="020B0503020204020204" charset="-122"/>
                <a:ea typeface="微软雅黑" panose="020B0503020204020204" charset="-122"/>
                <a:cs typeface="微软雅黑" panose="020B0503020204020204" charset="-122"/>
                <a:sym typeface="+mn-ea"/>
              </a:rPr>
              <a:t>建立高效的适用于调试的</a:t>
            </a:r>
            <a:r>
              <a:rPr lang="zh-CN" altLang="zh-CN" sz="1600" b="1" dirty="0">
                <a:latin typeface="微软雅黑" panose="020B0503020204020204" charset="-122"/>
                <a:ea typeface="微软雅黑" panose="020B0503020204020204" charset="-122"/>
                <a:cs typeface="微软雅黑" panose="020B0503020204020204" charset="-122"/>
                <a:sym typeface="+mn-ea"/>
              </a:rPr>
              <a:t>各类变更及不符合项控制</a:t>
            </a:r>
            <a:r>
              <a:rPr lang="zh-CN" altLang="zh-CN" sz="1600" dirty="0">
                <a:latin typeface="微软雅黑" panose="020B0503020204020204" charset="-122"/>
                <a:ea typeface="微软雅黑" panose="020B0503020204020204" charset="-122"/>
                <a:cs typeface="微软雅黑" panose="020B0503020204020204" charset="-122"/>
                <a:sym typeface="+mn-ea"/>
              </a:rPr>
              <a:t>管理体系，使得各类变更及不符合项处理的各环节得到有效</a:t>
            </a:r>
            <a:r>
              <a:rPr lang="zh-CN" altLang="zh-CN" sz="1600" dirty="0" smtClean="0">
                <a:latin typeface="微软雅黑" panose="020B0503020204020204" charset="-122"/>
                <a:ea typeface="微软雅黑" panose="020B0503020204020204" charset="-122"/>
                <a:cs typeface="微软雅黑" panose="020B0503020204020204" charset="-122"/>
                <a:sym typeface="+mn-ea"/>
              </a:rPr>
              <a:t>控制</a:t>
            </a:r>
            <a:r>
              <a:rPr lang="zh-CN" altLang="zh-CN" sz="1600" dirty="0">
                <a:latin typeface="微软雅黑" panose="020B0503020204020204" charset="-122"/>
                <a:ea typeface="微软雅黑" panose="020B0503020204020204" charset="-122"/>
                <a:cs typeface="微软雅黑" panose="020B0503020204020204" charset="-122"/>
                <a:sym typeface="+mn-ea"/>
              </a:rPr>
              <a:t>。</a:t>
            </a:r>
            <a:endParaRPr lang="en-US" altLang="zh-CN" sz="16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71145" y="1503680"/>
            <a:ext cx="8582660" cy="4399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Aft>
                <a:spcPts val="600"/>
              </a:spcAft>
            </a:pPr>
            <a:r>
              <a:rPr lang="en-US" altLang="zh-CN" b="1" dirty="0" smtClean="0">
                <a:solidFill>
                  <a:prstClr val="black"/>
                </a:solidFill>
                <a:latin typeface="微软雅黑" panose="020B0503020204020204" charset="-122"/>
                <a:ea typeface="微软雅黑" panose="020B0503020204020204" charset="-122"/>
                <a:cs typeface="微软雅黑" panose="020B0503020204020204" charset="-122"/>
                <a:sym typeface="+mn-ea"/>
              </a:rPr>
              <a:t>3.3.1</a:t>
            </a:r>
            <a:r>
              <a:rPr lang="zh-CN" altLang="en-US" b="1" dirty="0" smtClean="0">
                <a:solidFill>
                  <a:prstClr val="black"/>
                </a:solidFill>
                <a:latin typeface="微软雅黑" panose="020B0503020204020204" charset="-122"/>
                <a:ea typeface="微软雅黑" panose="020B0503020204020204" charset="-122"/>
                <a:cs typeface="微软雅黑" panose="020B0503020204020204" charset="-122"/>
                <a:sym typeface="+mn-ea"/>
              </a:rPr>
              <a:t> 建立调试进度管理体系</a:t>
            </a:r>
            <a:endParaRPr lang="zh-CN" altLang="en-US" b="1" dirty="0" smtClean="0">
              <a:solidFill>
                <a:prstClr val="black"/>
              </a:solidFill>
              <a:latin typeface="微软雅黑" panose="020B0503020204020204" charset="-122"/>
              <a:ea typeface="微软雅黑" panose="020B0503020204020204" charset="-122"/>
              <a:cs typeface="微软雅黑" panose="020B0503020204020204" charset="-122"/>
            </a:endParaRPr>
          </a:p>
          <a:p>
            <a:pPr indent="277495" fontAlgn="auto">
              <a:lnSpc>
                <a:spcPct val="150000"/>
              </a:lnSpc>
              <a:buFont typeface="Wingdings" panose="05000000000000000000" pitchFamily="2" charset="2"/>
              <a:buChar char="Ø"/>
              <a:defRPr/>
            </a:pPr>
            <a:r>
              <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建立系统和全面的进度管理体系，规范进度控制组织的建立和推动调试项目的有效实施。</a:t>
            </a:r>
            <a:endPar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endParaRPr>
          </a:p>
          <a:p>
            <a:pPr indent="277495" fontAlgn="auto">
              <a:lnSpc>
                <a:spcPct val="150000"/>
              </a:lnSpc>
              <a:buFont typeface="Wingdings" panose="05000000000000000000" pitchFamily="2" charset="2"/>
              <a:buChar char="Ø"/>
              <a:defRPr/>
            </a:pP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在项目建设计划体系下建立适应调试规律的计划体系，全面满足核电厂调试工作的需求。</a:t>
            </a:r>
            <a:endPar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endParaRPr>
          </a:p>
          <a:p>
            <a:pPr indent="277495" fontAlgn="auto">
              <a:lnSpc>
                <a:spcPct val="150000"/>
              </a:lnSpc>
              <a:buFont typeface="Wingdings" panose="05000000000000000000" pitchFamily="2" charset="2"/>
              <a:buChar char="Ø"/>
              <a:defRPr/>
            </a:pPr>
            <a:r>
              <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规范工程调试进度管理的任务、目标、职责分工和管理方法，进度控制系统运作有序。</a:t>
            </a:r>
          </a:p>
          <a:p>
            <a:pPr indent="0" fontAlgn="auto">
              <a:lnSpc>
                <a:spcPct val="150000"/>
              </a:lnSpc>
              <a:spcBef>
                <a:spcPts val="600"/>
              </a:spcBef>
              <a:spcAft>
                <a:spcPts val="0"/>
              </a:spcAft>
              <a:defRPr/>
            </a:pPr>
            <a:r>
              <a:rPr lang="en-US" altLang="zh-CN" b="1" dirty="0" smtClean="0">
                <a:latin typeface="微软雅黑" panose="020B0503020204020204" charset="-122"/>
                <a:ea typeface="微软雅黑" panose="020B0503020204020204" charset="-122"/>
                <a:cs typeface="微软雅黑" panose="020B0503020204020204" charset="-122"/>
                <a:sym typeface="+mn-ea"/>
              </a:rPr>
              <a:t>3.3.2</a:t>
            </a:r>
            <a:r>
              <a:rPr lang="zh-CN" altLang="en-US" b="1" dirty="0" smtClean="0">
                <a:latin typeface="微软雅黑" panose="020B0503020204020204" charset="-122"/>
                <a:ea typeface="微软雅黑" panose="020B0503020204020204" charset="-122"/>
                <a:cs typeface="微软雅黑" panose="020B0503020204020204" charset="-122"/>
                <a:sym typeface="+mn-ea"/>
              </a:rPr>
              <a:t>  </a:t>
            </a:r>
            <a:r>
              <a:rPr lang="zh-CN" altLang="zh-CN" b="1" dirty="0" smtClean="0">
                <a:latin typeface="微软雅黑" panose="020B0503020204020204" charset="-122"/>
                <a:ea typeface="微软雅黑" panose="020B0503020204020204" charset="-122"/>
                <a:cs typeface="微软雅黑" panose="020B0503020204020204" charset="-122"/>
                <a:sym typeface="+mn-ea"/>
              </a:rPr>
              <a:t>建立</a:t>
            </a:r>
            <a:r>
              <a:rPr lang="zh-CN" altLang="zh-CN" b="1" dirty="0">
                <a:latin typeface="微软雅黑" panose="020B0503020204020204" charset="-122"/>
                <a:ea typeface="微软雅黑" panose="020B0503020204020204" charset="-122"/>
                <a:cs typeface="微软雅黑" panose="020B0503020204020204" charset="-122"/>
                <a:sym typeface="+mn-ea"/>
              </a:rPr>
              <a:t>调试计划体系和组织运作体系</a:t>
            </a:r>
            <a:endParaRPr lang="zh-CN" altLang="zh-CN" sz="1600" b="1" dirty="0">
              <a:latin typeface="微软雅黑" panose="020B0503020204020204" charset="-122"/>
              <a:ea typeface="微软雅黑" panose="020B0503020204020204" charset="-122"/>
              <a:cs typeface="微软雅黑" panose="020B0503020204020204" charset="-122"/>
            </a:endParaRPr>
          </a:p>
          <a:p>
            <a:pPr indent="277495" fontAlgn="auto">
              <a:lnSpc>
                <a:spcPct val="150000"/>
              </a:lnSpc>
              <a:buFont typeface="Wingdings" panose="05000000000000000000" pitchFamily="2" charset="2"/>
              <a:buChar char="Ø"/>
              <a:defRPr/>
            </a:pP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围绕</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工程调试工作的总体</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目标</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建立</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逻辑关系清晰、资源及条件等明确并可实施的高效的调试计划体系和组织运作</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体系。</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调试计划分级管理见下页左图。</a:t>
            </a:r>
            <a:endParaRPr lang="zh-CN" altLang="zh-CN" sz="1600" dirty="0">
              <a:solidFill>
                <a:srgbClr val="FF0000"/>
              </a:solidFill>
              <a:latin typeface="微软雅黑" panose="020B0503020204020204" charset="-122"/>
              <a:ea typeface="微软雅黑" panose="020B0503020204020204" charset="-122"/>
              <a:cs typeface="微软雅黑" panose="020B0503020204020204" charset="-122"/>
            </a:endParaRPr>
          </a:p>
          <a:p>
            <a:pPr indent="277495" fontAlgn="auto">
              <a:lnSpc>
                <a:spcPct val="150000"/>
              </a:lnSpc>
              <a:buFont typeface="Wingdings" panose="05000000000000000000" pitchFamily="2" charset="2"/>
              <a:buChar char="Ø"/>
              <a:defRPr/>
            </a:pPr>
            <a:r>
              <a:rPr lang="zh-CN" altLang="zh-CN" sz="1600" dirty="0">
                <a:latin typeface="微软雅黑" panose="020B0503020204020204" charset="-122"/>
                <a:ea typeface="微软雅黑" panose="020B0503020204020204" charset="-122"/>
                <a:cs typeface="微软雅黑" panose="020B0503020204020204" charset="-122"/>
                <a:sym typeface="+mn-ea"/>
              </a:rPr>
              <a:t>规范进度计划的编制、实施和</a:t>
            </a:r>
            <a:r>
              <a:rPr lang="zh-CN" altLang="zh-CN" sz="1600" dirty="0" smtClean="0">
                <a:latin typeface="微软雅黑" panose="020B0503020204020204" charset="-122"/>
                <a:ea typeface="微软雅黑" panose="020B0503020204020204" charset="-122"/>
                <a:cs typeface="微软雅黑" panose="020B0503020204020204" charset="-122"/>
                <a:sym typeface="+mn-ea"/>
              </a:rPr>
              <a:t>反馈</a:t>
            </a: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zh-CN" altLang="zh-CN" sz="1600" dirty="0" smtClean="0">
                <a:latin typeface="微软雅黑" panose="020B0503020204020204" charset="-122"/>
                <a:ea typeface="微软雅黑" panose="020B0503020204020204" charset="-122"/>
                <a:cs typeface="微软雅黑" panose="020B0503020204020204" charset="-122"/>
                <a:sym typeface="+mn-ea"/>
              </a:rPr>
              <a:t>及时</a:t>
            </a:r>
            <a:r>
              <a:rPr lang="zh-CN" altLang="zh-CN" sz="1600" b="1" dirty="0">
                <a:solidFill>
                  <a:srgbClr val="FF0000"/>
                </a:solidFill>
                <a:latin typeface="微软雅黑" panose="020B0503020204020204" charset="-122"/>
                <a:ea typeface="微软雅黑" panose="020B0503020204020204" charset="-122"/>
                <a:cs typeface="微软雅黑" panose="020B0503020204020204" charset="-122"/>
                <a:sym typeface="+mn-ea"/>
              </a:rPr>
              <a:t>分析进度偏差</a:t>
            </a:r>
            <a:r>
              <a:rPr lang="zh-CN" altLang="zh-CN" sz="1600" dirty="0">
                <a:latin typeface="微软雅黑" panose="020B0503020204020204" charset="-122"/>
                <a:ea typeface="微软雅黑" panose="020B0503020204020204" charset="-122"/>
                <a:cs typeface="微软雅黑" panose="020B0503020204020204" charset="-122"/>
                <a:sym typeface="+mn-ea"/>
              </a:rPr>
              <a:t>及其偏差</a:t>
            </a:r>
            <a:r>
              <a:rPr lang="zh-CN" altLang="zh-CN" sz="1600" dirty="0" smtClean="0">
                <a:latin typeface="微软雅黑" panose="020B0503020204020204" charset="-122"/>
                <a:ea typeface="微软雅黑" panose="020B0503020204020204" charset="-122"/>
                <a:cs typeface="微软雅黑" panose="020B0503020204020204" charset="-122"/>
                <a:sym typeface="+mn-ea"/>
              </a:rPr>
              <a:t>原因</a:t>
            </a: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zh-CN" altLang="zh-CN" sz="1600" dirty="0" smtClean="0">
                <a:latin typeface="微软雅黑" panose="020B0503020204020204" charset="-122"/>
                <a:ea typeface="微软雅黑" panose="020B0503020204020204" charset="-122"/>
                <a:cs typeface="微软雅黑" panose="020B0503020204020204" charset="-122"/>
                <a:sym typeface="+mn-ea"/>
              </a:rPr>
              <a:t>从而</a:t>
            </a:r>
            <a:r>
              <a:rPr lang="zh-CN" altLang="zh-CN" sz="1600" dirty="0">
                <a:latin typeface="微软雅黑" panose="020B0503020204020204" charset="-122"/>
                <a:ea typeface="微软雅黑" panose="020B0503020204020204" charset="-122"/>
                <a:cs typeface="微软雅黑" panose="020B0503020204020204" charset="-122"/>
                <a:sym typeface="+mn-ea"/>
              </a:rPr>
              <a:t>采取相应的针对性</a:t>
            </a:r>
            <a:r>
              <a:rPr lang="zh-CN" altLang="zh-CN" sz="1600" dirty="0" smtClean="0">
                <a:latin typeface="微软雅黑" panose="020B0503020204020204" charset="-122"/>
                <a:ea typeface="微软雅黑" panose="020B0503020204020204" charset="-122"/>
                <a:cs typeface="微软雅黑" panose="020B0503020204020204" charset="-122"/>
                <a:sym typeface="+mn-ea"/>
              </a:rPr>
              <a:t>措施</a:t>
            </a: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zh-CN" altLang="zh-CN" sz="1600" dirty="0" smtClean="0">
                <a:latin typeface="微软雅黑" panose="020B0503020204020204" charset="-122"/>
                <a:ea typeface="微软雅黑" panose="020B0503020204020204" charset="-122"/>
                <a:cs typeface="微软雅黑" panose="020B0503020204020204" charset="-122"/>
                <a:sym typeface="+mn-ea"/>
              </a:rPr>
              <a:t>保证</a:t>
            </a:r>
            <a:r>
              <a:rPr lang="zh-CN" altLang="zh-CN" sz="1600" dirty="0">
                <a:latin typeface="微软雅黑" panose="020B0503020204020204" charset="-122"/>
                <a:ea typeface="微软雅黑" panose="020B0503020204020204" charset="-122"/>
                <a:cs typeface="微软雅黑" panose="020B0503020204020204" charset="-122"/>
                <a:sym typeface="+mn-ea"/>
              </a:rPr>
              <a:t>项目总体进度目标的实现</a:t>
            </a:r>
            <a:r>
              <a:rPr lang="zh-CN" altLang="zh-CN" sz="1600" dirty="0" smtClean="0">
                <a:latin typeface="微软雅黑" panose="020B0503020204020204" charset="-122"/>
                <a:ea typeface="微软雅黑" panose="020B0503020204020204" charset="-122"/>
                <a:cs typeface="微软雅黑" panose="020B0503020204020204" charset="-122"/>
                <a:sym typeface="+mn-ea"/>
              </a:rPr>
              <a:t>。</a:t>
            </a:r>
            <a:r>
              <a:rPr lang="zh-CN" altLang="en-US" sz="1600" dirty="0" smtClean="0">
                <a:latin typeface="微软雅黑" panose="020B0503020204020204" charset="-122"/>
                <a:ea typeface="微软雅黑" panose="020B0503020204020204" charset="-122"/>
                <a:cs typeface="微软雅黑" panose="020B0503020204020204" charset="-122"/>
                <a:sym typeface="+mn-ea"/>
              </a:rPr>
              <a:t>调试三级计划见下页右图。</a:t>
            </a:r>
            <a:endParaRPr lang="en-US" altLang="zh-CN" sz="1600" dirty="0" smtClean="0">
              <a:latin typeface="微软雅黑" panose="020B0503020204020204" charset="-122"/>
              <a:ea typeface="微软雅黑" panose="020B0503020204020204" charset="-122"/>
              <a:cs typeface="微软雅黑" panose="020B0503020204020204" charset="-122"/>
            </a:endParaRPr>
          </a:p>
          <a:p>
            <a:pPr indent="277495" fontAlgn="auto">
              <a:lnSpc>
                <a:spcPct val="150000"/>
              </a:lnSpc>
              <a:buFont typeface="Wingdings" panose="05000000000000000000" pitchFamily="2" charset="2"/>
              <a:buChar char="Ø"/>
              <a:defRPr/>
            </a:pPr>
            <a:r>
              <a:rPr lang="zh-CN" altLang="zh-CN" sz="1600" dirty="0" smtClean="0">
                <a:latin typeface="微软雅黑" panose="020B0503020204020204" charset="-122"/>
                <a:ea typeface="微软雅黑" panose="020B0503020204020204" charset="-122"/>
                <a:cs typeface="微软雅黑" panose="020B0503020204020204" charset="-122"/>
                <a:sym typeface="+mn-ea"/>
              </a:rPr>
              <a:t>加强对里程碑的</a:t>
            </a:r>
            <a:r>
              <a:rPr lang="zh-CN" altLang="zh-CN"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过程控制和风险预警</a:t>
            </a:r>
            <a:r>
              <a:rPr lang="zh-CN" altLang="zh-CN" sz="1600" dirty="0" smtClean="0">
                <a:latin typeface="微软雅黑" panose="020B0503020204020204" charset="-122"/>
                <a:ea typeface="微软雅黑" panose="020B0503020204020204" charset="-122"/>
                <a:cs typeface="微软雅黑" panose="020B0503020204020204" charset="-122"/>
                <a:sym typeface="+mn-ea"/>
              </a:rPr>
              <a:t>，对影响里程碑实现的可能风险进行判断、识别和控制，在不影响调试工作全局的前提下及时</a:t>
            </a:r>
            <a:r>
              <a:rPr lang="zh-CN" altLang="zh-CN"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调整计划</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1600" dirty="0" smtClean="0">
                <a:latin typeface="微软雅黑" panose="020B0503020204020204" charset="-122"/>
                <a:ea typeface="微软雅黑" panose="020B0503020204020204" charset="-122"/>
                <a:cs typeface="微软雅黑" panose="020B0503020204020204" charset="-122"/>
                <a:sym typeface="+mn-ea"/>
              </a:rPr>
              <a:t>以更好地指导和推动调试工作。</a:t>
            </a:r>
            <a:endPar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38</a:t>
            </a:fld>
            <a:endParaRPr lang="zh-CN" altLang="en-US" dirty="0"/>
          </a:p>
        </p:txBody>
      </p:sp>
      <p:sp>
        <p:nvSpPr>
          <p:cNvPr id="27650" name="Rectangle 2"/>
          <p:cNvSpPr>
            <a:spLocks noGrp="1" noChangeArrowheads="1"/>
          </p:cNvSpPr>
          <p:nvPr>
            <p:ph type="title" idx="4294967295"/>
          </p:nvPr>
        </p:nvSpPr>
        <p:spPr>
          <a:xfrm>
            <a:off x="447675" y="991394"/>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rPr>
              <a:t>第三章  </a:t>
            </a:r>
            <a:r>
              <a:rPr lang="zh-CN" altLang="en-US" sz="2400" dirty="0">
                <a:latin typeface="微软雅黑" panose="020B0503020204020204" charset="-122"/>
                <a:ea typeface="微软雅黑" panose="020B0503020204020204" charset="-122"/>
                <a:sym typeface="+mn-ea"/>
              </a:rPr>
              <a:t>调试进度管理</a:t>
            </a:r>
            <a:endParaRPr lang="zh-CN" altLang="en-US" sz="24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7" name="图片 2"/>
          <p:cNvPicPr>
            <a:picLocks noChangeAspect="1"/>
          </p:cNvPicPr>
          <p:nvPr/>
        </p:nvPicPr>
        <p:blipFill>
          <a:blip r:embed="rId3" cstate="print"/>
          <a:srcRect/>
          <a:stretch>
            <a:fillRect/>
          </a:stretch>
        </p:blipFill>
        <p:spPr bwMode="auto">
          <a:xfrm>
            <a:off x="4211960" y="1124744"/>
            <a:ext cx="4680520" cy="4453467"/>
          </a:xfrm>
          <a:prstGeom prst="rect">
            <a:avLst/>
          </a:prstGeom>
          <a:noFill/>
          <a:ln w="9525">
            <a:noFill/>
            <a:miter lim="800000"/>
            <a:headEnd/>
            <a:tailEnd/>
          </a:ln>
        </p:spPr>
      </p:pic>
      <p:sp>
        <p:nvSpPr>
          <p:cNvPr id="10" name="矩形 9"/>
          <p:cNvSpPr>
            <a:spLocks noChangeArrowheads="1"/>
          </p:cNvSpPr>
          <p:nvPr/>
        </p:nvSpPr>
        <p:spPr bwMode="auto">
          <a:xfrm>
            <a:off x="5040119" y="5661248"/>
            <a:ext cx="3024336" cy="306705"/>
          </a:xfrm>
          <a:prstGeom prst="rect">
            <a:avLst/>
          </a:prstGeom>
          <a:noFill/>
          <a:ln w="9525">
            <a:noFill/>
            <a:miter lim="800000"/>
          </a:ln>
        </p:spPr>
        <p:txBody>
          <a:bodyPr wrap="square">
            <a:spAutoFit/>
          </a:bodyPr>
          <a:lstStyle/>
          <a:p>
            <a:pPr algn="ctr"/>
            <a:r>
              <a:rPr lang="zh-CN" altLang="en-US" sz="1400" dirty="0" smtClean="0">
                <a:latin typeface="微软雅黑" panose="020B0503020204020204" charset="-122"/>
                <a:ea typeface="微软雅黑" panose="020B0503020204020204" charset="-122"/>
              </a:rPr>
              <a:t>调试三级进度计划图</a:t>
            </a:r>
          </a:p>
        </p:txBody>
      </p:sp>
      <p:pic>
        <p:nvPicPr>
          <p:cNvPr id="12" name="Picture 8"/>
          <p:cNvPicPr>
            <a:picLocks noChangeAspect="1" noChangeArrowheads="1"/>
          </p:cNvPicPr>
          <p:nvPr/>
        </p:nvPicPr>
        <p:blipFill>
          <a:blip r:embed="rId4" cstate="print"/>
          <a:srcRect/>
          <a:stretch>
            <a:fillRect/>
          </a:stretch>
        </p:blipFill>
        <p:spPr bwMode="auto">
          <a:xfrm>
            <a:off x="251520" y="1124744"/>
            <a:ext cx="3960440" cy="4392488"/>
          </a:xfrm>
          <a:prstGeom prst="rect">
            <a:avLst/>
          </a:prstGeom>
          <a:noFill/>
          <a:ln w="9525">
            <a:noFill/>
            <a:miter lim="800000"/>
            <a:headEnd/>
            <a:tailEnd/>
          </a:ln>
        </p:spPr>
      </p:pic>
      <p:sp>
        <p:nvSpPr>
          <p:cNvPr id="13" name="矩形 12"/>
          <p:cNvSpPr>
            <a:spLocks noChangeArrowheads="1"/>
          </p:cNvSpPr>
          <p:nvPr/>
        </p:nvSpPr>
        <p:spPr bwMode="auto">
          <a:xfrm>
            <a:off x="719257" y="5661248"/>
            <a:ext cx="3024336" cy="306705"/>
          </a:xfrm>
          <a:prstGeom prst="rect">
            <a:avLst/>
          </a:prstGeom>
          <a:noFill/>
          <a:ln w="9525">
            <a:noFill/>
            <a:miter lim="800000"/>
          </a:ln>
        </p:spPr>
        <p:txBody>
          <a:bodyPr wrap="square">
            <a:spAutoFit/>
          </a:bodyPr>
          <a:lstStyle/>
          <a:p>
            <a:pPr algn="ctr"/>
            <a:r>
              <a:rPr lang="zh-CN" altLang="en-US" sz="1400" dirty="0" smtClean="0">
                <a:latin typeface="微软雅黑" panose="020B0503020204020204" charset="-122"/>
                <a:ea typeface="微软雅黑" panose="020B0503020204020204" charset="-122"/>
              </a:rPr>
              <a:t>调试计划分级管理图</a:t>
            </a: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39</a:t>
            </a:fld>
            <a:endParaRPr lang="zh-CN" alt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708920"/>
            <a:ext cx="9144000" cy="93610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ïSḷiḑe"/>
          <p:cNvSpPr txBox="1"/>
          <p:nvPr/>
        </p:nvSpPr>
        <p:spPr bwMode="auto">
          <a:xfrm>
            <a:off x="3637915" y="2924810"/>
            <a:ext cx="5506720" cy="57594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zh-CN" sz="3200" dirty="0">
                <a:solidFill>
                  <a:schemeClr val="bg1"/>
                </a:solidFill>
                <a:latin typeface="微软雅黑" panose="020B0503020204020204" charset="-122"/>
                <a:ea typeface="微软雅黑" panose="020B0503020204020204" charset="-122"/>
                <a:sym typeface="+mn-ea"/>
              </a:rPr>
              <a:t>工程建设合法合规性证明文件</a:t>
            </a:r>
            <a:endParaRPr lang="zh-CN" altLang="zh-CN" sz="3200" dirty="0">
              <a:solidFill>
                <a:schemeClr val="bg1"/>
              </a:solidFill>
              <a:latin typeface="微软雅黑" panose="020B0503020204020204" charset="-122"/>
              <a:ea typeface="微软雅黑" panose="020B0503020204020204" charset="-122"/>
            </a:endParaRPr>
          </a:p>
        </p:txBody>
      </p:sp>
      <p:sp>
        <p:nvSpPr>
          <p:cNvPr id="3" name="ïSľíḋè"/>
          <p:cNvSpPr/>
          <p:nvPr/>
        </p:nvSpPr>
        <p:spPr>
          <a:xfrm>
            <a:off x="1361547" y="2420888"/>
            <a:ext cx="1668562" cy="1554922"/>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45720" rIns="36000" bIns="45720"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6600" dirty="0">
                <a:latin typeface="Impact" panose="020B0806030902050204" pitchFamily="34" charset="0"/>
              </a:rPr>
              <a:t>01</a:t>
            </a:r>
            <a:endParaRPr lang="zh-CN" altLang="en-US" sz="6600" dirty="0">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0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181610" y="1431925"/>
            <a:ext cx="8850630" cy="4154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Aft>
                <a:spcPts val="0"/>
              </a:spcAft>
            </a:pPr>
            <a:r>
              <a:rPr lang="zh-CN" altLang="en-US" sz="1800" b="1" dirty="0" smtClean="0">
                <a:solidFill>
                  <a:prstClr val="black"/>
                </a:solidFill>
                <a:latin typeface="微软雅黑" panose="020B0503020204020204" charset="-122"/>
                <a:ea typeface="微软雅黑" panose="020B0503020204020204" charset="-122"/>
                <a:cs typeface="微软雅黑" panose="020B0503020204020204" charset="-122"/>
                <a:sym typeface="+mn-ea"/>
              </a:rPr>
              <a:t>3.4.</a:t>
            </a:r>
            <a:r>
              <a:rPr lang="en-US" altLang="zh-CN" sz="1800" b="1" dirty="0" smtClean="0">
                <a:solidFill>
                  <a:prstClr val="black"/>
                </a:solidFill>
                <a:latin typeface="微软雅黑" panose="020B0503020204020204" charset="-122"/>
                <a:ea typeface="微软雅黑" panose="020B0503020204020204" charset="-122"/>
                <a:cs typeface="微软雅黑" panose="020B0503020204020204" charset="-122"/>
                <a:sym typeface="+mn-ea"/>
              </a:rPr>
              <a:t>1</a:t>
            </a:r>
            <a:r>
              <a:rPr lang="zh-CN" altLang="en-US" sz="1800" b="1" dirty="0" smtClean="0">
                <a:solidFill>
                  <a:prstClr val="black"/>
                </a:solidFill>
                <a:latin typeface="微软雅黑" panose="020B0503020204020204" charset="-122"/>
                <a:ea typeface="微软雅黑" panose="020B0503020204020204" charset="-122"/>
                <a:cs typeface="微软雅黑" panose="020B0503020204020204" charset="-122"/>
                <a:sym typeface="+mn-ea"/>
              </a:rPr>
              <a:t> </a:t>
            </a:r>
            <a:r>
              <a:rPr lang="zh-CN" altLang="en-US" b="1" dirty="0" smtClean="0">
                <a:solidFill>
                  <a:prstClr val="black"/>
                </a:solidFill>
                <a:latin typeface="微软雅黑" panose="020B0503020204020204" charset="-122"/>
                <a:ea typeface="微软雅黑" panose="020B0503020204020204" charset="-122"/>
                <a:cs typeface="微软雅黑" panose="020B0503020204020204" charset="-122"/>
                <a:sym typeface="+mn-ea"/>
              </a:rPr>
              <a:t>建立完善的培训和授权组织体系</a:t>
            </a:r>
          </a:p>
          <a:p>
            <a:pPr indent="278130" fontAlgn="auto">
              <a:lnSpc>
                <a:spcPct val="150000"/>
              </a:lnSpc>
              <a:buFont typeface="Wingdings" panose="05000000000000000000" pitchFamily="2" charset="2"/>
              <a:buChar char="Ø"/>
              <a:defRPr/>
            </a:pPr>
            <a:r>
              <a:rPr lang="zh-CN" altLang="en-US" sz="1600" dirty="0">
                <a:solidFill>
                  <a:prstClr val="black"/>
                </a:solidFill>
                <a:latin typeface="微软雅黑" panose="020B0503020204020204" charset="-122"/>
                <a:ea typeface="微软雅黑" panose="020B0503020204020204" charset="-122"/>
                <a:cs typeface="宋体" panose="02010600030101010101" pitchFamily="2" charset="-122"/>
                <a:sym typeface="+mn-ea"/>
              </a:rPr>
              <a:t>建立完善的培训和授权组织</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体系，规划</a:t>
            </a:r>
            <a:r>
              <a:rPr lang="zh-CN" altLang="en-US" sz="1600" dirty="0">
                <a:solidFill>
                  <a:prstClr val="black"/>
                </a:solidFill>
                <a:latin typeface="微软雅黑" panose="020B0503020204020204" charset="-122"/>
                <a:ea typeface="微软雅黑" panose="020B0503020204020204" charset="-122"/>
                <a:cs typeface="宋体" panose="02010600030101010101" pitchFamily="2" charset="-122"/>
                <a:sym typeface="+mn-ea"/>
              </a:rPr>
              <a:t>和规范授权培训</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课程，设置</a:t>
            </a:r>
            <a:r>
              <a:rPr lang="zh-CN" altLang="en-US" sz="1600" dirty="0">
                <a:solidFill>
                  <a:prstClr val="black"/>
                </a:solidFill>
                <a:latin typeface="微软雅黑" panose="020B0503020204020204" charset="-122"/>
                <a:ea typeface="微软雅黑" panose="020B0503020204020204" charset="-122"/>
                <a:cs typeface="宋体" panose="02010600030101010101" pitchFamily="2" charset="-122"/>
                <a:sym typeface="+mn-ea"/>
              </a:rPr>
              <a:t>专职或兼职的培训管理</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人员</a:t>
            </a:r>
            <a:r>
              <a:rPr lang="zh-CN" altLang="en-US" sz="1600" dirty="0">
                <a:solidFill>
                  <a:prstClr val="black"/>
                </a:solidFill>
                <a:latin typeface="微软雅黑" panose="020B0503020204020204" charset="-122"/>
                <a:ea typeface="微软雅黑" panose="020B0503020204020204" charset="-122"/>
                <a:cs typeface="宋体" panose="02010600030101010101" pitchFamily="2" charset="-122"/>
                <a:sym typeface="+mn-ea"/>
              </a:rPr>
              <a:t>。</a:t>
            </a:r>
            <a:endParaRPr lang="zh-CN" altLang="en-US" sz="1600" dirty="0">
              <a:solidFill>
                <a:prstClr val="black"/>
              </a:solidFill>
              <a:latin typeface="微软雅黑" panose="020B0503020204020204" charset="-122"/>
              <a:ea typeface="微软雅黑" panose="020B0503020204020204" charset="-122"/>
            </a:endParaRPr>
          </a:p>
          <a:p>
            <a:pPr indent="278130" fontAlgn="auto">
              <a:lnSpc>
                <a:spcPct val="150000"/>
              </a:lnSpc>
              <a:buFont typeface="Wingdings" panose="05000000000000000000" pitchFamily="2" charset="2"/>
              <a:buChar char="Ø"/>
              <a:defRPr/>
            </a:pPr>
            <a:r>
              <a:rPr lang="zh-CN" altLang="en-US" sz="1600" dirty="0">
                <a:solidFill>
                  <a:prstClr val="black"/>
                </a:solidFill>
                <a:latin typeface="微软雅黑" panose="020B0503020204020204" charset="-122"/>
                <a:ea typeface="微软雅黑" panose="020B0503020204020204" charset="-122"/>
                <a:cs typeface="宋体" panose="02010600030101010101" pitchFamily="2" charset="-122"/>
                <a:sym typeface="+mn-ea"/>
              </a:rPr>
              <a:t>建立标准化的调试人才培训</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流程，根据</a:t>
            </a:r>
            <a:r>
              <a:rPr lang="zh-CN" altLang="en-US" sz="1600" dirty="0">
                <a:solidFill>
                  <a:prstClr val="black"/>
                </a:solidFill>
                <a:latin typeface="微软雅黑" panose="020B0503020204020204" charset="-122"/>
                <a:ea typeface="微软雅黑" panose="020B0503020204020204" charset="-122"/>
                <a:cs typeface="宋体" panose="02010600030101010101" pitchFamily="2" charset="-122"/>
                <a:sym typeface="+mn-ea"/>
              </a:rPr>
              <a:t>员工个人技能和</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素质，制定</a:t>
            </a:r>
            <a:r>
              <a:rPr lang="zh-CN" altLang="en-US" sz="1600" dirty="0">
                <a:solidFill>
                  <a:prstClr val="black"/>
                </a:solidFill>
                <a:latin typeface="微软雅黑" panose="020B0503020204020204" charset="-122"/>
                <a:ea typeface="微软雅黑" panose="020B0503020204020204" charset="-122"/>
                <a:cs typeface="宋体" panose="02010600030101010101" pitchFamily="2" charset="-122"/>
                <a:sym typeface="+mn-ea"/>
              </a:rPr>
              <a:t>差异化的员工培训计划并有效实施</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a:t>
            </a:r>
            <a:r>
              <a:rPr lang="zh-CN" altLang="en-US" sz="1600" dirty="0">
                <a:solidFill>
                  <a:prstClr val="black"/>
                </a:solidFill>
                <a:latin typeface="微软雅黑" panose="020B0503020204020204" charset="-122"/>
                <a:ea typeface="微软雅黑" panose="020B0503020204020204" charset="-122"/>
                <a:cs typeface="宋体" panose="02010600030101010101" pitchFamily="2" charset="-122"/>
                <a:sym typeface="+mn-ea"/>
              </a:rPr>
              <a:t>建立完善的再培训</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体系，持续</a:t>
            </a:r>
            <a:r>
              <a:rPr lang="zh-CN" altLang="en-US" sz="1600" dirty="0">
                <a:solidFill>
                  <a:prstClr val="black"/>
                </a:solidFill>
                <a:latin typeface="微软雅黑" panose="020B0503020204020204" charset="-122"/>
                <a:ea typeface="微软雅黑" panose="020B0503020204020204" charset="-122"/>
                <a:cs typeface="宋体" panose="02010600030101010101" pitchFamily="2" charset="-122"/>
                <a:sym typeface="+mn-ea"/>
              </a:rPr>
              <a:t>提升调试人员的知识、技能和业绩。</a:t>
            </a:r>
          </a:p>
          <a:p>
            <a:pPr indent="0" algn="just" fontAlgn="auto">
              <a:lnSpc>
                <a:spcPct val="150000"/>
              </a:lnSpc>
              <a:spcBef>
                <a:spcPts val="600"/>
              </a:spcBef>
              <a:spcAft>
                <a:spcPts val="0"/>
              </a:spcAft>
            </a:pPr>
            <a:r>
              <a:rPr lang="en-US" altLang="zh-CN" b="1" dirty="0" smtClean="0">
                <a:solidFill>
                  <a:prstClr val="black"/>
                </a:solidFill>
                <a:latin typeface="微软雅黑" panose="020B0503020204020204" charset="-122"/>
                <a:ea typeface="微软雅黑" panose="020B0503020204020204" charset="-122"/>
                <a:cs typeface="微软雅黑" panose="020B0503020204020204" charset="-122"/>
                <a:sym typeface="+mn-ea"/>
              </a:rPr>
              <a:t>3</a:t>
            </a:r>
            <a:r>
              <a:rPr lang="zh-CN" altLang="en-US" b="1" dirty="0" smtClean="0">
                <a:solidFill>
                  <a:prstClr val="black"/>
                </a:solidFill>
                <a:latin typeface="微软雅黑" panose="020B0503020204020204" charset="-122"/>
                <a:ea typeface="微软雅黑" panose="020B0503020204020204" charset="-122"/>
                <a:cs typeface="微软雅黑" panose="020B0503020204020204" charset="-122"/>
                <a:sym typeface="+mn-ea"/>
              </a:rPr>
              <a:t>.4.</a:t>
            </a:r>
            <a:r>
              <a:rPr lang="en-US" altLang="zh-CN" b="1" dirty="0" smtClean="0">
                <a:solidFill>
                  <a:prstClr val="black"/>
                </a:solidFill>
                <a:latin typeface="微软雅黑" panose="020B0503020204020204" charset="-122"/>
                <a:ea typeface="微软雅黑" panose="020B0503020204020204" charset="-122"/>
                <a:cs typeface="微软雅黑" panose="020B0503020204020204" charset="-122"/>
                <a:sym typeface="+mn-ea"/>
              </a:rPr>
              <a:t>2</a:t>
            </a:r>
            <a:r>
              <a:rPr lang="zh-CN" altLang="en-US" b="1" dirty="0" smtClean="0">
                <a:solidFill>
                  <a:prstClr val="black"/>
                </a:solidFill>
                <a:latin typeface="微软雅黑" panose="020B0503020204020204" charset="-122"/>
                <a:ea typeface="微软雅黑" panose="020B0503020204020204" charset="-122"/>
                <a:cs typeface="微软雅黑" panose="020B0503020204020204" charset="-122"/>
                <a:sym typeface="+mn-ea"/>
              </a:rPr>
              <a:t> 制定</a:t>
            </a:r>
            <a:r>
              <a:rPr lang="zh-CN" altLang="en-US" b="1" dirty="0">
                <a:solidFill>
                  <a:prstClr val="black"/>
                </a:solidFill>
                <a:latin typeface="微软雅黑" panose="020B0503020204020204" charset="-122"/>
                <a:ea typeface="微软雅黑" panose="020B0503020204020204" charset="-122"/>
                <a:cs typeface="微软雅黑" panose="020B0503020204020204" charset="-122"/>
                <a:sym typeface="+mn-ea"/>
              </a:rPr>
              <a:t>调试授权培训计划</a:t>
            </a:r>
            <a:endParaRPr lang="zh-CN" altLang="en-US" sz="1600" b="1" dirty="0" smtClean="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278130" fontAlgn="auto">
              <a:lnSpc>
                <a:spcPct val="150000"/>
              </a:lnSpc>
              <a:buFont typeface="Wingdings" panose="05000000000000000000" pitchFamily="2" charset="2"/>
              <a:buChar char="Ø"/>
              <a:defRPr/>
            </a:pPr>
            <a:r>
              <a:rPr lang="zh-CN" altLang="en-US" sz="1600" dirty="0">
                <a:solidFill>
                  <a:prstClr val="black"/>
                </a:solidFill>
                <a:latin typeface="微软雅黑" panose="020B0503020204020204" charset="-122"/>
                <a:ea typeface="微软雅黑" panose="020B0503020204020204" charset="-122"/>
                <a:cs typeface="微软雅黑" panose="020B0503020204020204" charset="-122"/>
                <a:sym typeface="+mn-ea"/>
              </a:rPr>
              <a:t>制定与工程建造进度相适应的调试授权培训</a:t>
            </a:r>
            <a:r>
              <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计划，并</a:t>
            </a:r>
            <a:r>
              <a:rPr lang="zh-CN" altLang="en-US" sz="1600" dirty="0">
                <a:solidFill>
                  <a:prstClr val="black"/>
                </a:solidFill>
                <a:latin typeface="微软雅黑" panose="020B0503020204020204" charset="-122"/>
                <a:ea typeface="微软雅黑" panose="020B0503020204020204" charset="-122"/>
                <a:cs typeface="微软雅黑" panose="020B0503020204020204" charset="-122"/>
                <a:sym typeface="+mn-ea"/>
              </a:rPr>
              <a:t>按计划</a:t>
            </a:r>
            <a:r>
              <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开展</a:t>
            </a:r>
            <a:r>
              <a:rPr lang="zh-CN" altLang="en-US" sz="1600" dirty="0">
                <a:solidFill>
                  <a:prstClr val="black"/>
                </a:solidFill>
                <a:latin typeface="微软雅黑" panose="020B0503020204020204" charset="-122"/>
                <a:ea typeface="微软雅黑" panose="020B0503020204020204" charset="-122"/>
                <a:cs typeface="微软雅黑" panose="020B0503020204020204" charset="-122"/>
                <a:sym typeface="+mn-ea"/>
              </a:rPr>
              <a:t>授权培训。</a:t>
            </a:r>
            <a:endParaRPr lang="zh-CN" altLang="en-US" sz="1600" dirty="0">
              <a:solidFill>
                <a:prstClr val="black"/>
              </a:solidFill>
              <a:latin typeface="微软雅黑" panose="020B0503020204020204" charset="-122"/>
              <a:ea typeface="微软雅黑" panose="020B0503020204020204" charset="-122"/>
              <a:cs typeface="微软雅黑" panose="020B0503020204020204" charset="-122"/>
            </a:endParaRPr>
          </a:p>
          <a:p>
            <a:pPr indent="278130" fontAlgn="auto">
              <a:lnSpc>
                <a:spcPct val="150000"/>
              </a:lnSpc>
              <a:buFont typeface="Wingdings" panose="05000000000000000000" pitchFamily="2" charset="2"/>
              <a:buChar char="Ø"/>
              <a:defRPr/>
            </a:pPr>
            <a:r>
              <a:rPr lang="zh-CN" altLang="en-US" sz="1600" dirty="0">
                <a:solidFill>
                  <a:prstClr val="black"/>
                </a:solidFill>
                <a:latin typeface="微软雅黑" panose="020B0503020204020204" charset="-122"/>
                <a:ea typeface="微软雅黑" panose="020B0503020204020204" charset="-122"/>
                <a:cs typeface="微软雅黑" panose="020B0503020204020204" charset="-122"/>
                <a:sym typeface="+mn-ea"/>
              </a:rPr>
              <a:t>建立高质量的培训大纲和培训</a:t>
            </a:r>
            <a:r>
              <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计划，</a:t>
            </a:r>
            <a:r>
              <a:rPr lang="zh-CN" altLang="en-US" sz="1600" dirty="0">
                <a:solidFill>
                  <a:prstClr val="black"/>
                </a:solidFill>
                <a:latin typeface="微软雅黑" panose="020B0503020204020204" charset="-122"/>
                <a:ea typeface="微软雅黑" panose="020B0503020204020204" charset="-122"/>
                <a:cs typeface="微软雅黑" panose="020B0503020204020204" charset="-122"/>
                <a:sym typeface="+mn-ea"/>
              </a:rPr>
              <a:t>并</a:t>
            </a:r>
            <a:r>
              <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定期</a:t>
            </a:r>
            <a:r>
              <a:rPr lang="zh-CN" altLang="en-US" sz="1600" dirty="0">
                <a:solidFill>
                  <a:prstClr val="black"/>
                </a:solidFill>
                <a:latin typeface="微软雅黑" panose="020B0503020204020204" charset="-122"/>
                <a:ea typeface="微软雅黑" panose="020B0503020204020204" charset="-122"/>
                <a:cs typeface="微软雅黑" panose="020B0503020204020204" charset="-122"/>
                <a:sym typeface="+mn-ea"/>
              </a:rPr>
              <a:t>评估</a:t>
            </a:r>
            <a:r>
              <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优化，保证</a:t>
            </a:r>
            <a:r>
              <a:rPr lang="zh-CN" altLang="en-US" sz="1600" dirty="0">
                <a:solidFill>
                  <a:prstClr val="black"/>
                </a:solidFill>
                <a:latin typeface="微软雅黑" panose="020B0503020204020204" charset="-122"/>
                <a:ea typeface="微软雅黑" panose="020B0503020204020204" charset="-122"/>
                <a:cs typeface="微软雅黑" panose="020B0503020204020204" charset="-122"/>
                <a:sym typeface="+mn-ea"/>
              </a:rPr>
              <a:t>培训工作的有效</a:t>
            </a:r>
            <a:r>
              <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实施</a:t>
            </a:r>
            <a:r>
              <a:rPr lang="zh-CN" altLang="en-US" sz="1600" dirty="0">
                <a:solidFill>
                  <a:prstClr val="black"/>
                </a:solidFill>
                <a:latin typeface="微软雅黑" panose="020B0503020204020204" charset="-122"/>
                <a:ea typeface="微软雅黑" panose="020B0503020204020204" charset="-122"/>
                <a:cs typeface="微软雅黑" panose="020B0503020204020204" charset="-122"/>
                <a:sym typeface="+mn-ea"/>
              </a:rPr>
              <a:t>。</a:t>
            </a:r>
            <a:endParaRPr lang="zh-CN" altLang="en-US" sz="1600" dirty="0">
              <a:solidFill>
                <a:prstClr val="black"/>
              </a:solidFill>
              <a:latin typeface="微软雅黑" panose="020B0503020204020204" charset="-122"/>
              <a:ea typeface="微软雅黑" panose="020B0503020204020204" charset="-122"/>
              <a:cs typeface="微软雅黑" panose="020B0503020204020204" charset="-122"/>
            </a:endParaRPr>
          </a:p>
          <a:p>
            <a:pPr indent="0" fontAlgn="auto">
              <a:lnSpc>
                <a:spcPct val="150000"/>
              </a:lnSpc>
              <a:spcBef>
                <a:spcPts val="600"/>
              </a:spcBef>
              <a:buNone/>
              <a:defRPr/>
            </a:pPr>
            <a:r>
              <a:rPr lang="en-US" altLang="zh-CN" b="1" dirty="0" smtClean="0">
                <a:solidFill>
                  <a:prstClr val="black"/>
                </a:solidFill>
                <a:latin typeface="微软雅黑" panose="020B0503020204020204" charset="-122"/>
                <a:ea typeface="微软雅黑" panose="020B0503020204020204" charset="-122"/>
                <a:cs typeface="微软雅黑" panose="020B0503020204020204" charset="-122"/>
                <a:sym typeface="+mn-ea"/>
              </a:rPr>
              <a:t>3.4.3 培训和授权实施</a:t>
            </a:r>
            <a:endParaRPr lang="en-US" altLang="zh-CN" sz="1600" b="1" dirty="0" smtClean="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277495" fontAlgn="auto">
              <a:lnSpc>
                <a:spcPct val="150000"/>
              </a:lnSpc>
              <a:spcBef>
                <a:spcPts val="600"/>
              </a:spcBef>
              <a:buFont typeface="Wingdings" panose="05000000000000000000" charset="0"/>
              <a:buChar char="Ø"/>
              <a:defRPr/>
            </a:pPr>
            <a:r>
              <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制定规范的培训考核制度，保证调试人员具备相关的知识和技能，能完成任务并达到核电厂调试的要求，在调试开始前获得相应授权。</a:t>
            </a:r>
            <a:endPar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40</a:t>
            </a:fld>
            <a:endParaRPr lang="zh-CN" altLang="en-US" dirty="0"/>
          </a:p>
        </p:txBody>
      </p:sp>
      <p:sp>
        <p:nvSpPr>
          <p:cNvPr id="2" name="Rectangle 2"/>
          <p:cNvSpPr>
            <a:spLocks noGrp="1" noChangeArrowheads="1"/>
          </p:cNvSpPr>
          <p:nvPr>
            <p:ph type="title" idx="4294967295"/>
          </p:nvPr>
        </p:nvSpPr>
        <p:spPr>
          <a:xfrm>
            <a:off x="447675" y="991394"/>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rPr>
              <a:t>第四章  </a:t>
            </a:r>
            <a:r>
              <a:rPr lang="zh-CN" altLang="en-US" sz="2400" dirty="0">
                <a:latin typeface="微软雅黑" panose="020B0503020204020204" charset="-122"/>
                <a:ea typeface="微软雅黑" panose="020B0503020204020204" charset="-122"/>
                <a:sym typeface="+mn-ea"/>
              </a:rPr>
              <a:t>调试人员培训与授权</a:t>
            </a:r>
            <a:endParaRPr lang="zh-CN" altLang="en-US" sz="2400" dirty="0">
              <a:latin typeface="微软雅黑" panose="020B0503020204020204" charset="-122"/>
              <a:ea typeface="微软雅黑" panose="020B0503020204020204" charset="-122"/>
            </a:endParaRPr>
          </a:p>
        </p:txBody>
      </p:sp>
      <p:graphicFrame>
        <p:nvGraphicFramePr>
          <p:cNvPr id="6" name="图示 5"/>
          <p:cNvGraphicFramePr/>
          <p:nvPr/>
        </p:nvGraphicFramePr>
        <p:xfrm>
          <a:off x="1558925" y="5589905"/>
          <a:ext cx="6096000" cy="1122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7" name="图示 6"/>
          <p:cNvGraphicFramePr/>
          <p:nvPr/>
        </p:nvGraphicFramePr>
        <p:xfrm>
          <a:off x="5580112" y="551463"/>
          <a:ext cx="3312368" cy="4695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灯片编号占位符 3"/>
          <p:cNvSpPr>
            <a:spLocks noGrp="1"/>
          </p:cNvSpPr>
          <p:nvPr>
            <p:ph type="sldNum" sz="quarter" idx="4"/>
          </p:nvPr>
        </p:nvSpPr>
        <p:spPr/>
        <p:txBody>
          <a:bodyPr/>
          <a:lstStyle/>
          <a:p>
            <a:fld id="{0C913308-F349-4B6D-A68A-DD1791B4A57B}" type="slidenum">
              <a:rPr lang="zh-CN" altLang="en-US" smtClean="0"/>
              <a:pPr/>
              <a:t>41</a:t>
            </a:fld>
            <a:endParaRPr lang="zh-CN" altLang="en-US" dirty="0"/>
          </a:p>
        </p:txBody>
      </p:sp>
      <p:pic>
        <p:nvPicPr>
          <p:cNvPr id="6" name="图片 6"/>
          <p:cNvPicPr>
            <a:picLocks noChangeAspect="1" noChangeArrowheads="1"/>
          </p:cNvPicPr>
          <p:nvPr/>
        </p:nvPicPr>
        <p:blipFill>
          <a:blip r:embed="rId8" cstate="print"/>
          <a:srcRect/>
          <a:stretch>
            <a:fillRect/>
          </a:stretch>
        </p:blipFill>
        <p:spPr bwMode="auto">
          <a:xfrm>
            <a:off x="4037965" y="4743450"/>
            <a:ext cx="5052060" cy="2101215"/>
          </a:xfrm>
          <a:prstGeom prst="rect">
            <a:avLst/>
          </a:prstGeom>
          <a:noFill/>
          <a:ln w="9525">
            <a:noFill/>
            <a:miter lim="800000"/>
            <a:headEnd/>
            <a:tailEnd/>
          </a:ln>
        </p:spPr>
      </p:pic>
      <p:sp>
        <p:nvSpPr>
          <p:cNvPr id="5" name="矩形 4"/>
          <p:cNvSpPr/>
          <p:nvPr/>
        </p:nvSpPr>
        <p:spPr>
          <a:xfrm>
            <a:off x="107950" y="1267460"/>
            <a:ext cx="5412740" cy="2445385"/>
          </a:xfrm>
          <a:prstGeom prst="rect">
            <a:avLst/>
          </a:prstGeom>
        </p:spPr>
        <p:txBody>
          <a:bodyPr wrap="square">
            <a:spAutoFit/>
          </a:bodyPr>
          <a:lstStyle/>
          <a:p>
            <a:pPr indent="0" fontAlgn="auto">
              <a:lnSpc>
                <a:spcPct val="150000"/>
              </a:lnSpc>
              <a:defRPr/>
            </a:pPr>
            <a:r>
              <a:rPr lang="en-US" altLang="zh-CN" b="1" dirty="0" smtClean="0">
                <a:solidFill>
                  <a:prstClr val="black"/>
                </a:solidFill>
                <a:latin typeface="微软雅黑" panose="020B0503020204020204" charset="-122"/>
                <a:ea typeface="微软雅黑" panose="020B0503020204020204" charset="-122"/>
                <a:cs typeface="微软雅黑" panose="020B0503020204020204" charset="-122"/>
              </a:rPr>
              <a:t>3.5.1</a:t>
            </a:r>
            <a:r>
              <a:rPr lang="zh-CN" altLang="en-US" b="1" dirty="0" smtClean="0">
                <a:solidFill>
                  <a:prstClr val="black"/>
                </a:solidFill>
                <a:latin typeface="微软雅黑" panose="020B0503020204020204" charset="-122"/>
                <a:ea typeface="微软雅黑" panose="020B0503020204020204" charset="-122"/>
                <a:cs typeface="微软雅黑" panose="020B0503020204020204" charset="-122"/>
              </a:rPr>
              <a:t> 调试</a:t>
            </a:r>
            <a:r>
              <a:rPr lang="en-US" altLang="zh-CN" b="1" dirty="0">
                <a:solidFill>
                  <a:prstClr val="black"/>
                </a:solidFill>
                <a:latin typeface="微软雅黑" panose="020B0503020204020204" charset="-122"/>
                <a:ea typeface="微软雅黑" panose="020B0503020204020204" charset="-122"/>
                <a:cs typeface="微软雅黑" panose="020B0503020204020204" charset="-122"/>
              </a:rPr>
              <a:t>HSE</a:t>
            </a:r>
            <a:r>
              <a:rPr lang="zh-CN" altLang="en-US" b="1" dirty="0">
                <a:solidFill>
                  <a:prstClr val="black"/>
                </a:solidFill>
                <a:latin typeface="微软雅黑" panose="020B0503020204020204" charset="-122"/>
                <a:ea typeface="微软雅黑" panose="020B0503020204020204" charset="-122"/>
                <a:cs typeface="微软雅黑" panose="020B0503020204020204" charset="-122"/>
              </a:rPr>
              <a:t>管理</a:t>
            </a:r>
            <a:endParaRPr lang="zh-CN" altLang="en-US" sz="1600" b="1" dirty="0">
              <a:solidFill>
                <a:prstClr val="black"/>
              </a:solidFill>
              <a:latin typeface="微软雅黑" panose="020B0503020204020204" charset="-122"/>
              <a:ea typeface="微软雅黑" panose="020B0503020204020204" charset="-122"/>
              <a:cs typeface="微软雅黑" panose="020B0503020204020204" charset="-122"/>
            </a:endParaRPr>
          </a:p>
          <a:p>
            <a:pPr indent="278130" fontAlgn="auto">
              <a:lnSpc>
                <a:spcPct val="150000"/>
              </a:lnSpc>
              <a:buFont typeface="Wingdings" panose="05000000000000000000" pitchFamily="2" charset="2"/>
              <a:buChar char="Ø"/>
              <a:defRPr/>
            </a:pPr>
            <a:r>
              <a:rPr lang="zh-CN" altLang="en-US" sz="1400" dirty="0">
                <a:solidFill>
                  <a:prstClr val="black"/>
                </a:solidFill>
                <a:latin typeface="微软雅黑" panose="020B0503020204020204" charset="-122"/>
                <a:ea typeface="微软雅黑" panose="020B0503020204020204" charset="-122"/>
                <a:cs typeface="微软雅黑" panose="020B0503020204020204" charset="-122"/>
              </a:rPr>
              <a:t>建立完整的工业安全、调试安全相结合的安全制度</a:t>
            </a:r>
            <a:r>
              <a:rPr lang="zh-CN" altLang="en-US" sz="1400" dirty="0" smtClean="0">
                <a:solidFill>
                  <a:prstClr val="black"/>
                </a:solidFill>
                <a:latin typeface="微软雅黑" panose="020B0503020204020204" charset="-122"/>
                <a:ea typeface="微软雅黑" panose="020B0503020204020204" charset="-122"/>
                <a:cs typeface="微软雅黑" panose="020B0503020204020204" charset="-122"/>
              </a:rPr>
              <a:t>。调试安全管理要素见右图。</a:t>
            </a:r>
            <a:endParaRPr lang="zh-CN" altLang="en-US" sz="1400" dirty="0">
              <a:solidFill>
                <a:prstClr val="black"/>
              </a:solidFill>
              <a:latin typeface="微软雅黑" panose="020B0503020204020204" charset="-122"/>
              <a:ea typeface="微软雅黑" panose="020B0503020204020204" charset="-122"/>
              <a:cs typeface="微软雅黑" panose="020B0503020204020204" charset="-122"/>
            </a:endParaRPr>
          </a:p>
          <a:p>
            <a:pPr indent="278130" fontAlgn="auto">
              <a:lnSpc>
                <a:spcPct val="150000"/>
              </a:lnSpc>
              <a:buFont typeface="Wingdings" panose="05000000000000000000" pitchFamily="2" charset="2"/>
              <a:buChar char="Ø"/>
              <a:defRPr/>
            </a:pPr>
            <a:r>
              <a:rPr lang="zh-CN" altLang="en-US" sz="1400" dirty="0">
                <a:solidFill>
                  <a:prstClr val="black"/>
                </a:solidFill>
                <a:latin typeface="微软雅黑" panose="020B0503020204020204" charset="-122"/>
                <a:ea typeface="微软雅黑" panose="020B0503020204020204" charset="-122"/>
                <a:cs typeface="微软雅黑" panose="020B0503020204020204" charset="-122"/>
              </a:rPr>
              <a:t>依据国家环境保护法规，确定核电调试环境方针，</a:t>
            </a:r>
            <a:r>
              <a:rPr lang="zh-CN" altLang="en-US" sz="1400" dirty="0" smtClean="0">
                <a:solidFill>
                  <a:prstClr val="black"/>
                </a:solidFill>
                <a:latin typeface="微软雅黑" panose="020B0503020204020204" charset="-122"/>
                <a:ea typeface="微软雅黑" panose="020B0503020204020204" charset="-122"/>
                <a:cs typeface="微软雅黑" panose="020B0503020204020204" charset="-122"/>
              </a:rPr>
              <a:t>实现</a:t>
            </a:r>
            <a:r>
              <a:rPr lang="zh-CN" altLang="en-US" sz="1400" b="1" dirty="0" smtClean="0">
                <a:solidFill>
                  <a:prstClr val="black"/>
                </a:solidFill>
                <a:latin typeface="微软雅黑" panose="020B0503020204020204" charset="-122"/>
                <a:ea typeface="微软雅黑" panose="020B0503020204020204" charset="-122"/>
                <a:cs typeface="微软雅黑" panose="020B0503020204020204" charset="-122"/>
              </a:rPr>
              <a:t>绿色施工、节能减排。</a:t>
            </a:r>
            <a:endParaRPr lang="zh-CN" altLang="en-US" sz="1400" b="1" dirty="0">
              <a:solidFill>
                <a:prstClr val="black"/>
              </a:solidFill>
              <a:latin typeface="微软雅黑" panose="020B0503020204020204" charset="-122"/>
              <a:ea typeface="微软雅黑" panose="020B0503020204020204" charset="-122"/>
              <a:cs typeface="微软雅黑" panose="020B0503020204020204" charset="-122"/>
            </a:endParaRPr>
          </a:p>
          <a:p>
            <a:pPr indent="278130" fontAlgn="auto">
              <a:lnSpc>
                <a:spcPct val="150000"/>
              </a:lnSpc>
              <a:buFont typeface="Wingdings" panose="05000000000000000000" pitchFamily="2" charset="2"/>
              <a:buChar char="Ø"/>
              <a:defRPr/>
            </a:pPr>
            <a:r>
              <a:rPr lang="zh-CN" altLang="en-US" sz="1400" dirty="0">
                <a:solidFill>
                  <a:prstClr val="black"/>
                </a:solidFill>
                <a:latin typeface="微软雅黑" panose="020B0503020204020204" charset="-122"/>
                <a:ea typeface="微软雅黑" panose="020B0503020204020204" charset="-122"/>
                <a:cs typeface="微软雅黑" panose="020B0503020204020204" charset="-122"/>
              </a:rPr>
              <a:t>对于重要系统和设备</a:t>
            </a:r>
            <a:r>
              <a:rPr lang="zh-CN" altLang="en-US" sz="1400" dirty="0" smtClean="0">
                <a:solidFill>
                  <a:prstClr val="black"/>
                </a:solidFill>
                <a:latin typeface="微软雅黑" panose="020B0503020204020204" charset="-122"/>
                <a:ea typeface="微软雅黑" panose="020B0503020204020204" charset="-122"/>
                <a:cs typeface="微软雅黑" panose="020B0503020204020204" charset="-122"/>
              </a:rPr>
              <a:t>、重大</a:t>
            </a:r>
            <a:r>
              <a:rPr lang="zh-CN" altLang="en-US" sz="1400" dirty="0">
                <a:solidFill>
                  <a:prstClr val="black"/>
                </a:solidFill>
                <a:latin typeface="微软雅黑" panose="020B0503020204020204" charset="-122"/>
                <a:ea typeface="微软雅黑" panose="020B0503020204020204" charset="-122"/>
                <a:cs typeface="微软雅黑" panose="020B0503020204020204" charset="-122"/>
              </a:rPr>
              <a:t>试验进行充分地</a:t>
            </a:r>
            <a:r>
              <a:rPr lang="zh-CN" altLang="en-US" sz="1400" dirty="0" smtClean="0">
                <a:solidFill>
                  <a:prstClr val="black"/>
                </a:solidFill>
                <a:latin typeface="微软雅黑" panose="020B0503020204020204" charset="-122"/>
                <a:ea typeface="微软雅黑" panose="020B0503020204020204" charset="-122"/>
                <a:cs typeface="微软雅黑" panose="020B0503020204020204" charset="-122"/>
              </a:rPr>
              <a:t>风险分析，并</a:t>
            </a:r>
            <a:r>
              <a:rPr lang="zh-CN" altLang="en-US" sz="1400" dirty="0">
                <a:solidFill>
                  <a:prstClr val="black"/>
                </a:solidFill>
                <a:latin typeface="微软雅黑" panose="020B0503020204020204" charset="-122"/>
                <a:ea typeface="微软雅黑" panose="020B0503020204020204" charset="-122"/>
                <a:cs typeface="微软雅黑" panose="020B0503020204020204" charset="-122"/>
              </a:rPr>
              <a:t>编制风险控制预案。 </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27650" name="Rectangle 2"/>
          <p:cNvSpPr>
            <a:spLocks noGrp="1" noChangeArrowheads="1"/>
          </p:cNvSpPr>
          <p:nvPr>
            <p:ph type="title" idx="4294967295"/>
          </p:nvPr>
        </p:nvSpPr>
        <p:spPr>
          <a:xfrm>
            <a:off x="447675" y="847884"/>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rPr>
              <a:t>第五章  </a:t>
            </a:r>
            <a:r>
              <a:rPr lang="zh-CN" altLang="en-US" sz="2400" kern="0" dirty="0" smtClean="0">
                <a:latin typeface="微软雅黑" panose="020B0503020204020204" charset="-122"/>
                <a:ea typeface="微软雅黑" panose="020B0503020204020204" charset="-122"/>
                <a:sym typeface="+mn-ea"/>
              </a:rPr>
              <a:t>调试过程管理</a:t>
            </a:r>
            <a:endParaRPr lang="zh-CN" altLang="en-US" sz="2400" dirty="0">
              <a:latin typeface="微软雅黑" panose="020B0503020204020204" charset="-122"/>
              <a:ea typeface="微软雅黑" panose="020B0503020204020204" charset="-122"/>
            </a:endParaRPr>
          </a:p>
        </p:txBody>
      </p:sp>
      <p:sp>
        <p:nvSpPr>
          <p:cNvPr id="2" name="矩形 1"/>
          <p:cNvSpPr/>
          <p:nvPr/>
        </p:nvSpPr>
        <p:spPr>
          <a:xfrm>
            <a:off x="57785" y="3723005"/>
            <a:ext cx="5412740" cy="2445385"/>
          </a:xfrm>
          <a:prstGeom prst="rect">
            <a:avLst/>
          </a:prstGeom>
        </p:spPr>
        <p:txBody>
          <a:bodyPr wrap="square">
            <a:spAutoFit/>
          </a:bodyPr>
          <a:lstStyle/>
          <a:p>
            <a:pPr indent="0" fontAlgn="auto">
              <a:lnSpc>
                <a:spcPct val="150000"/>
              </a:lnSpc>
              <a:defRPr/>
            </a:pPr>
            <a:r>
              <a:rPr lang="en-US" altLang="zh-CN" sz="1800" b="1" dirty="0" smtClean="0">
                <a:solidFill>
                  <a:prstClr val="black"/>
                </a:solidFill>
                <a:latin typeface="微软雅黑" panose="020B0503020204020204" charset="-122"/>
                <a:ea typeface="微软雅黑" panose="020B0503020204020204" charset="-122"/>
                <a:cs typeface="微软雅黑" panose="020B0503020204020204" charset="-122"/>
                <a:sym typeface="+mn-ea"/>
              </a:rPr>
              <a:t>3.5.2 调试质量管理</a:t>
            </a:r>
            <a:endParaRPr lang="zh-CN" altLang="en-US" sz="1600" b="1" dirty="0" smtClean="0">
              <a:solidFill>
                <a:prstClr val="black"/>
              </a:solidFill>
              <a:latin typeface="微软雅黑" panose="020B0503020204020204" charset="-122"/>
              <a:ea typeface="微软雅黑" panose="020B0503020204020204" charset="-122"/>
              <a:cs typeface="微软雅黑" panose="020B0503020204020204" charset="-122"/>
            </a:endParaRPr>
          </a:p>
          <a:p>
            <a:pPr indent="277495" fontAlgn="auto">
              <a:lnSpc>
                <a:spcPct val="150000"/>
              </a:lnSpc>
              <a:buFont typeface="Wingdings" panose="05000000000000000000" pitchFamily="2" charset="2"/>
              <a:buChar char="Ø"/>
              <a:defRPr/>
            </a:pPr>
            <a:r>
              <a:rPr lang="zh-CN" altLang="en-US" sz="1400" dirty="0" smtClean="0">
                <a:solidFill>
                  <a:prstClr val="black"/>
                </a:solidFill>
                <a:latin typeface="微软雅黑" panose="020B0503020204020204" charset="-122"/>
                <a:ea typeface="微软雅黑" panose="020B0503020204020204" charset="-122"/>
                <a:cs typeface="微软雅黑" panose="020B0503020204020204" charset="-122"/>
                <a:sym typeface="+mn-ea"/>
              </a:rPr>
              <a:t>建立完善的质量保证体系，加强质量监督检查和过程质量控制。</a:t>
            </a:r>
            <a:endPar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endParaRPr>
          </a:p>
          <a:p>
            <a:pPr indent="277495" fontAlgn="auto">
              <a:lnSpc>
                <a:spcPct val="150000"/>
              </a:lnSpc>
              <a:buFont typeface="Wingdings" panose="05000000000000000000" pitchFamily="2" charset="2"/>
              <a:buChar char="Ø"/>
              <a:defRPr/>
            </a:pPr>
            <a:r>
              <a:rPr lang="zh-CN" altLang="en-US" sz="1400" b="1" dirty="0">
                <a:solidFill>
                  <a:prstClr val="black"/>
                </a:solidFill>
                <a:latin typeface="微软雅黑" panose="020B0503020204020204" charset="-122"/>
                <a:ea typeface="微软雅黑" panose="020B0503020204020204" charset="-122"/>
                <a:cs typeface="微软雅黑" panose="020B0503020204020204" charset="-122"/>
                <a:sym typeface="+mn-ea"/>
              </a:rPr>
              <a:t>试验前重点控制</a:t>
            </a:r>
            <a:r>
              <a:rPr lang="zh-CN" altLang="en-US" sz="1400" dirty="0">
                <a:solidFill>
                  <a:prstClr val="black"/>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prstClr val="black"/>
                </a:solidFill>
                <a:latin typeface="微软雅黑" panose="020B0503020204020204" charset="-122"/>
                <a:ea typeface="微软雅黑" panose="020B0503020204020204" charset="-122"/>
                <a:cs typeface="微软雅黑" panose="020B0503020204020204" charset="-122"/>
                <a:sym typeface="+mn-ea"/>
              </a:rPr>
              <a:t>1</a:t>
            </a:r>
            <a:r>
              <a:rPr lang="zh-CN" altLang="en-US" sz="1400" dirty="0">
                <a:solidFill>
                  <a:prstClr val="black"/>
                </a:solidFill>
                <a:latin typeface="微软雅黑" panose="020B0503020204020204" charset="-122"/>
                <a:ea typeface="微软雅黑" panose="020B0503020204020204" charset="-122"/>
                <a:cs typeface="微软雅黑" panose="020B0503020204020204" charset="-122"/>
                <a:sym typeface="+mn-ea"/>
              </a:rPr>
              <a:t>）试验人员的培训与授权（</a:t>
            </a:r>
            <a:r>
              <a:rPr lang="en-US" altLang="zh-CN" sz="1400" dirty="0">
                <a:solidFill>
                  <a:prstClr val="black"/>
                </a:solidFill>
                <a:latin typeface="微软雅黑" panose="020B0503020204020204" charset="-122"/>
                <a:ea typeface="微软雅黑" panose="020B0503020204020204" charset="-122"/>
                <a:cs typeface="微软雅黑" panose="020B0503020204020204" charset="-122"/>
                <a:sym typeface="+mn-ea"/>
              </a:rPr>
              <a:t>2</a:t>
            </a:r>
            <a:r>
              <a:rPr lang="zh-CN" altLang="en-US" sz="1400" dirty="0">
                <a:solidFill>
                  <a:prstClr val="black"/>
                </a:solidFill>
                <a:latin typeface="微软雅黑" panose="020B0503020204020204" charset="-122"/>
                <a:ea typeface="微软雅黑" panose="020B0503020204020204" charset="-122"/>
                <a:cs typeface="微软雅黑" panose="020B0503020204020204" charset="-122"/>
                <a:sym typeface="+mn-ea"/>
              </a:rPr>
              <a:t>）试验程序的编校审批（</a:t>
            </a:r>
            <a:r>
              <a:rPr lang="en-US" altLang="zh-CN" sz="1400" dirty="0">
                <a:solidFill>
                  <a:prstClr val="black"/>
                </a:solidFill>
                <a:latin typeface="微软雅黑" panose="020B0503020204020204" charset="-122"/>
                <a:ea typeface="微软雅黑" panose="020B0503020204020204" charset="-122"/>
                <a:cs typeface="微软雅黑" panose="020B0503020204020204" charset="-122"/>
                <a:sym typeface="+mn-ea"/>
              </a:rPr>
              <a:t>3</a:t>
            </a:r>
            <a:r>
              <a:rPr lang="zh-CN" altLang="en-US" sz="1400" dirty="0">
                <a:solidFill>
                  <a:prstClr val="black"/>
                </a:solidFill>
                <a:latin typeface="微软雅黑" panose="020B0503020204020204" charset="-122"/>
                <a:ea typeface="微软雅黑" panose="020B0503020204020204" charset="-122"/>
                <a:cs typeface="微软雅黑" panose="020B0503020204020204" charset="-122"/>
                <a:sym typeface="+mn-ea"/>
              </a:rPr>
              <a:t>）试验风险分析与预控（</a:t>
            </a:r>
            <a:r>
              <a:rPr lang="en-US" altLang="zh-CN" sz="1400" dirty="0">
                <a:solidFill>
                  <a:prstClr val="black"/>
                </a:solidFill>
                <a:latin typeface="微软雅黑" panose="020B0503020204020204" charset="-122"/>
                <a:ea typeface="微软雅黑" panose="020B0503020204020204" charset="-122"/>
                <a:cs typeface="微软雅黑" panose="020B0503020204020204" charset="-122"/>
                <a:sym typeface="+mn-ea"/>
              </a:rPr>
              <a:t>4</a:t>
            </a:r>
            <a:r>
              <a:rPr lang="zh-CN" altLang="en-US" sz="1400" dirty="0">
                <a:solidFill>
                  <a:prstClr val="black"/>
                </a:solidFill>
                <a:latin typeface="微软雅黑" panose="020B0503020204020204" charset="-122"/>
                <a:ea typeface="微软雅黑" panose="020B0503020204020204" charset="-122"/>
                <a:cs typeface="微软雅黑" panose="020B0503020204020204" charset="-122"/>
                <a:sym typeface="+mn-ea"/>
              </a:rPr>
              <a:t>）试验技术交底（</a:t>
            </a:r>
            <a:r>
              <a:rPr lang="en-US" altLang="zh-CN" sz="1400" dirty="0">
                <a:solidFill>
                  <a:prstClr val="black"/>
                </a:solidFill>
                <a:latin typeface="微软雅黑" panose="020B0503020204020204" charset="-122"/>
                <a:ea typeface="微软雅黑" panose="020B0503020204020204" charset="-122"/>
                <a:cs typeface="微软雅黑" panose="020B0503020204020204" charset="-122"/>
                <a:sym typeface="+mn-ea"/>
              </a:rPr>
              <a:t>5</a:t>
            </a:r>
            <a:r>
              <a:rPr lang="zh-CN" altLang="en-US" sz="1400" dirty="0">
                <a:solidFill>
                  <a:prstClr val="black"/>
                </a:solidFill>
                <a:latin typeface="微软雅黑" panose="020B0503020204020204" charset="-122"/>
                <a:ea typeface="微软雅黑" panose="020B0503020204020204" charset="-122"/>
                <a:cs typeface="微软雅黑" panose="020B0503020204020204" charset="-122"/>
                <a:sym typeface="+mn-ea"/>
              </a:rPr>
              <a:t>）试验许可证申请与隔离；</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试验中重点控制</a:t>
            </a:r>
            <a:r>
              <a:rPr lang="zh-CN" altLang="en-US" sz="1400" dirty="0">
                <a:solidFill>
                  <a:prstClr val="black"/>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prstClr val="black"/>
                </a:solidFill>
                <a:latin typeface="微软雅黑" panose="020B0503020204020204" charset="-122"/>
                <a:ea typeface="微软雅黑" panose="020B0503020204020204" charset="-122"/>
                <a:cs typeface="微软雅黑" panose="020B0503020204020204" charset="-122"/>
                <a:sym typeface="+mn-ea"/>
              </a:rPr>
              <a:t>6</a:t>
            </a:r>
            <a:r>
              <a:rPr lang="zh-CN" altLang="en-US" sz="1400" dirty="0">
                <a:solidFill>
                  <a:prstClr val="black"/>
                </a:solidFill>
                <a:latin typeface="微软雅黑" panose="020B0503020204020204" charset="-122"/>
                <a:ea typeface="微软雅黑" panose="020B0503020204020204" charset="-122"/>
                <a:cs typeface="微软雅黑" panose="020B0503020204020204" charset="-122"/>
                <a:sym typeface="+mn-ea"/>
              </a:rPr>
              <a:t>）试验工前会、班前会（</a:t>
            </a:r>
            <a:r>
              <a:rPr lang="en-US" altLang="zh-CN" sz="1400" dirty="0">
                <a:solidFill>
                  <a:prstClr val="black"/>
                </a:solidFill>
                <a:latin typeface="微软雅黑" panose="020B0503020204020204" charset="-122"/>
                <a:ea typeface="微软雅黑" panose="020B0503020204020204" charset="-122"/>
                <a:cs typeface="微软雅黑" panose="020B0503020204020204" charset="-122"/>
                <a:sym typeface="+mn-ea"/>
              </a:rPr>
              <a:t>7</a:t>
            </a:r>
            <a:r>
              <a:rPr lang="zh-CN" altLang="en-US" sz="1400" dirty="0">
                <a:solidFill>
                  <a:prstClr val="black"/>
                </a:solidFill>
                <a:latin typeface="微软雅黑" panose="020B0503020204020204" charset="-122"/>
                <a:ea typeface="微软雅黑" panose="020B0503020204020204" charset="-122"/>
                <a:cs typeface="微软雅黑" panose="020B0503020204020204" charset="-122"/>
                <a:sym typeface="+mn-ea"/>
              </a:rPr>
              <a:t>）试验操作与过程监护；</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试验后重点控制</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prstClr val="black"/>
                </a:solidFill>
                <a:latin typeface="微软雅黑" panose="020B0503020204020204" charset="-122"/>
                <a:ea typeface="微软雅黑" panose="020B0503020204020204" charset="-122"/>
                <a:cs typeface="微软雅黑" panose="020B0503020204020204" charset="-122"/>
                <a:sym typeface="+mn-ea"/>
              </a:rPr>
              <a:t>8</a:t>
            </a:r>
            <a:r>
              <a:rPr lang="zh-CN" altLang="en-US" sz="1400" dirty="0">
                <a:solidFill>
                  <a:prstClr val="black"/>
                </a:solidFill>
                <a:latin typeface="微软雅黑" panose="020B0503020204020204" charset="-122"/>
                <a:ea typeface="微软雅黑" panose="020B0503020204020204" charset="-122"/>
                <a:cs typeface="微软雅黑" panose="020B0503020204020204" charset="-122"/>
                <a:sym typeface="+mn-ea"/>
              </a:rPr>
              <a:t>）试验结果分析与评价（</a:t>
            </a:r>
            <a:r>
              <a:rPr lang="en-US" altLang="zh-CN" sz="1400" dirty="0">
                <a:solidFill>
                  <a:prstClr val="black"/>
                </a:solidFill>
                <a:latin typeface="微软雅黑" panose="020B0503020204020204" charset="-122"/>
                <a:ea typeface="微软雅黑" panose="020B0503020204020204" charset="-122"/>
                <a:cs typeface="微软雅黑" panose="020B0503020204020204" charset="-122"/>
                <a:sym typeface="+mn-ea"/>
              </a:rPr>
              <a:t>9</a:t>
            </a:r>
            <a:r>
              <a:rPr lang="zh-CN" altLang="en-US" sz="1400" dirty="0">
                <a:solidFill>
                  <a:prstClr val="black"/>
                </a:solidFill>
                <a:latin typeface="微软雅黑" panose="020B0503020204020204" charset="-122"/>
                <a:ea typeface="微软雅黑" panose="020B0503020204020204" charset="-122"/>
                <a:cs typeface="微软雅黑" panose="020B0503020204020204" charset="-122"/>
                <a:sym typeface="+mn-ea"/>
              </a:rPr>
              <a:t>）调试成果移交与验收（</a:t>
            </a:r>
            <a:r>
              <a:rPr lang="en-US" altLang="zh-CN" sz="1400" dirty="0">
                <a:solidFill>
                  <a:prstClr val="black"/>
                </a:solidFill>
                <a:latin typeface="微软雅黑" panose="020B0503020204020204" charset="-122"/>
                <a:ea typeface="微软雅黑" panose="020B0503020204020204" charset="-122"/>
                <a:cs typeface="微软雅黑" panose="020B0503020204020204" charset="-122"/>
                <a:sym typeface="+mn-ea"/>
              </a:rPr>
              <a:t>10</a:t>
            </a:r>
            <a:r>
              <a:rPr lang="zh-CN" altLang="en-US" sz="1400" dirty="0">
                <a:solidFill>
                  <a:prstClr val="black"/>
                </a:solidFill>
                <a:latin typeface="微软雅黑" panose="020B0503020204020204" charset="-122"/>
                <a:ea typeface="微软雅黑" panose="020B0503020204020204" charset="-122"/>
                <a:cs typeface="微软雅黑" panose="020B0503020204020204" charset="-122"/>
                <a:sym typeface="+mn-ea"/>
              </a:rPr>
              <a:t>）调试经验反馈与评估利用</a:t>
            </a:r>
            <a:r>
              <a:rPr lang="zh-CN" altLang="en-US" sz="1400" dirty="0" smtClean="0">
                <a:solidFill>
                  <a:prstClr val="black"/>
                </a:solidFill>
                <a:latin typeface="微软雅黑" panose="020B0503020204020204" charset="-122"/>
                <a:ea typeface="微软雅黑" panose="020B0503020204020204" charset="-122"/>
                <a:cs typeface="微软雅黑" panose="020B0503020204020204" charset="-122"/>
                <a:sym typeface="+mn-ea"/>
              </a:rPr>
              <a:t>。</a:t>
            </a:r>
            <a:endParaRPr lang="zh-CN" altLang="en-US" sz="14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167640" y="971550"/>
            <a:ext cx="8809355" cy="4446270"/>
          </a:xfrm>
          <a:prstGeom prst="rect">
            <a:avLst/>
          </a:prstGeom>
        </p:spPr>
        <p:txBody>
          <a:bodyPr wrap="square">
            <a:spAutoFit/>
          </a:bodyPr>
          <a:lstStyle/>
          <a:p>
            <a:pPr indent="0" fontAlgn="auto">
              <a:lnSpc>
                <a:spcPct val="150000"/>
              </a:lnSpc>
              <a:defRPr/>
            </a:pPr>
            <a:r>
              <a:rPr lang="en-US" altLang="zh-CN" b="1" dirty="0" smtClean="0">
                <a:solidFill>
                  <a:srgbClr val="FF0000"/>
                </a:solidFill>
                <a:latin typeface="微软雅黑" panose="020B0503020204020204" charset="-122"/>
                <a:ea typeface="微软雅黑" panose="020B0503020204020204" charset="-122"/>
                <a:cs typeface="微软雅黑" panose="020B0503020204020204" charset="-122"/>
              </a:rPr>
              <a:t>3.5.3</a:t>
            </a:r>
            <a:r>
              <a:rPr lang="zh-CN" altLang="en-US" b="1" dirty="0" smtClean="0">
                <a:solidFill>
                  <a:srgbClr val="FF0000"/>
                </a:solidFill>
                <a:latin typeface="微软雅黑" panose="020B0503020204020204" charset="-122"/>
                <a:ea typeface="微软雅黑" panose="020B0503020204020204" charset="-122"/>
                <a:cs typeface="微软雅黑" panose="020B0503020204020204" charset="-122"/>
              </a:rPr>
              <a:t>  </a:t>
            </a:r>
            <a:r>
              <a:rPr lang="zh-CN" altLang="zh-CN" b="1" dirty="0" smtClean="0">
                <a:solidFill>
                  <a:srgbClr val="FF0000"/>
                </a:solidFill>
                <a:latin typeface="微软雅黑" panose="020B0503020204020204" charset="-122"/>
                <a:ea typeface="微软雅黑" panose="020B0503020204020204" charset="-122"/>
                <a:cs typeface="微软雅黑" panose="020B0503020204020204" charset="-122"/>
              </a:rPr>
              <a:t>机组</a:t>
            </a:r>
            <a:r>
              <a:rPr lang="zh-CN" altLang="zh-CN" b="1" dirty="0">
                <a:solidFill>
                  <a:srgbClr val="FF0000"/>
                </a:solidFill>
                <a:latin typeface="微软雅黑" panose="020B0503020204020204" charset="-122"/>
                <a:ea typeface="微软雅黑" panose="020B0503020204020204" charset="-122"/>
                <a:cs typeface="微软雅黑" panose="020B0503020204020204" charset="-122"/>
              </a:rPr>
              <a:t>性能指标</a:t>
            </a:r>
            <a:endParaRPr lang="en-US" altLang="zh-CN" sz="1600" b="1" dirty="0">
              <a:solidFill>
                <a:srgbClr val="FF0000"/>
              </a:solidFill>
              <a:latin typeface="微软雅黑" panose="020B0503020204020204" charset="-122"/>
              <a:ea typeface="微软雅黑" panose="020B0503020204020204" charset="-122"/>
              <a:cs typeface="微软雅黑" panose="020B0503020204020204" charset="-122"/>
            </a:endParaRPr>
          </a:p>
          <a:p>
            <a:pPr indent="277495" fontAlgn="auto">
              <a:lnSpc>
                <a:spcPct val="150000"/>
              </a:lnSpc>
              <a:buFont typeface="Wingdings" panose="05000000000000000000" pitchFamily="2" charset="2"/>
              <a:buChar char="Ø"/>
              <a:defRPr/>
            </a:pPr>
            <a:r>
              <a:rPr lang="zh-CN" altLang="zh-CN" sz="1600" dirty="0">
                <a:solidFill>
                  <a:srgbClr val="FF0000"/>
                </a:solidFill>
                <a:latin typeface="微软雅黑" panose="020B0503020204020204" charset="-122"/>
                <a:ea typeface="微软雅黑" panose="020B0503020204020204" charset="-122"/>
                <a:cs typeface="微软雅黑" panose="020B0503020204020204" charset="-122"/>
              </a:rPr>
              <a:t>对影响核电厂安全可靠运行十分重要的设备或机组</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rPr>
              <a:t>性能指标在机组启动调试阶段应进行独立的验证</a:t>
            </a: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rPr>
              <a:t>(</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rPr>
              <a:t>或联合验证</a:t>
            </a: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rPr>
              <a:t>)</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rPr>
              <a:t>。</a:t>
            </a:r>
            <a:endParaRPr lang="zh-CN" altLang="zh-CN" sz="1600" dirty="0">
              <a:solidFill>
                <a:srgbClr val="FF0000"/>
              </a:solidFill>
              <a:latin typeface="微软雅黑" panose="020B0503020204020204" charset="-122"/>
              <a:ea typeface="微软雅黑" panose="020B0503020204020204" charset="-122"/>
              <a:cs typeface="微软雅黑" panose="020B0503020204020204" charset="-122"/>
            </a:endParaRPr>
          </a:p>
          <a:p>
            <a:pPr indent="277495" fontAlgn="auto">
              <a:lnSpc>
                <a:spcPct val="150000"/>
              </a:lnSpc>
              <a:buFont typeface="Wingdings" panose="05000000000000000000" pitchFamily="2" charset="2"/>
              <a:buChar char="Ø"/>
              <a:defRPr/>
            </a:pPr>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机组各项性能指标</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rPr>
              <a:t>达到合同要求，并满足《中国核能优质工程奖评选办法》</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中各项性能指标</a:t>
            </a:r>
            <a:r>
              <a:rPr lang="zh-CN" altLang="zh-CN" sz="1600" dirty="0" smtClean="0">
                <a:solidFill>
                  <a:prstClr val="black"/>
                </a:solidFill>
                <a:latin typeface="微软雅黑" panose="020B0503020204020204" charset="-122"/>
                <a:ea typeface="微软雅黑" panose="020B0503020204020204" charset="-122"/>
                <a:cs typeface="微软雅黑" panose="020B0503020204020204" charset="-122"/>
              </a:rPr>
              <a:t>。</a:t>
            </a:r>
          </a:p>
          <a:p>
            <a:pPr indent="0" fontAlgn="auto">
              <a:lnSpc>
                <a:spcPct val="150000"/>
              </a:lnSpc>
              <a:spcBef>
                <a:spcPts val="600"/>
              </a:spcBef>
              <a:defRPr/>
            </a:pPr>
            <a:r>
              <a:rPr lang="en-US" altLang="zh-CN" b="1" dirty="0" smtClean="0">
                <a:solidFill>
                  <a:prstClr val="black"/>
                </a:solidFill>
                <a:latin typeface="微软雅黑" panose="020B0503020204020204" charset="-122"/>
                <a:ea typeface="微软雅黑" panose="020B0503020204020204" charset="-122"/>
                <a:cs typeface="微软雅黑" panose="020B0503020204020204" charset="-122"/>
                <a:sym typeface="+mn-ea"/>
              </a:rPr>
              <a:t>3.5.4</a:t>
            </a:r>
            <a:r>
              <a:rPr lang="zh-CN" altLang="en-US" b="1" dirty="0" smtClean="0">
                <a:solidFill>
                  <a:prstClr val="black"/>
                </a:solidFill>
                <a:latin typeface="微软雅黑" panose="020B0503020204020204" charset="-122"/>
                <a:ea typeface="微软雅黑" panose="020B0503020204020204" charset="-122"/>
                <a:cs typeface="微软雅黑" panose="020B0503020204020204" charset="-122"/>
                <a:sym typeface="+mn-ea"/>
              </a:rPr>
              <a:t> </a:t>
            </a:r>
            <a:r>
              <a:rPr lang="zh-CN" altLang="en-US" b="1" dirty="0" smtClean="0">
                <a:latin typeface="微软雅黑" panose="020B0503020204020204" charset="-122"/>
                <a:ea typeface="微软雅黑" panose="020B0503020204020204" charset="-122"/>
                <a:cs typeface="微软雅黑" panose="020B0503020204020204" charset="-122"/>
                <a:sym typeface="+mn-ea"/>
              </a:rPr>
              <a:t> </a:t>
            </a:r>
            <a:r>
              <a:rPr lang="zh-CN" altLang="zh-CN" b="1" dirty="0" smtClean="0">
                <a:latin typeface="微软雅黑" panose="020B0503020204020204" charset="-122"/>
                <a:ea typeface="微软雅黑" panose="020B0503020204020204" charset="-122"/>
                <a:cs typeface="微软雅黑" panose="020B0503020204020204" charset="-122"/>
                <a:sym typeface="+mn-ea"/>
              </a:rPr>
              <a:t>调试</a:t>
            </a:r>
            <a:r>
              <a:rPr lang="zh-CN" altLang="zh-CN" b="1" dirty="0">
                <a:latin typeface="微软雅黑" panose="020B0503020204020204" charset="-122"/>
                <a:ea typeface="微软雅黑" panose="020B0503020204020204" charset="-122"/>
                <a:cs typeface="微软雅黑" panose="020B0503020204020204" charset="-122"/>
                <a:sym typeface="+mn-ea"/>
              </a:rPr>
              <a:t>记录管理</a:t>
            </a:r>
            <a:endParaRPr lang="zh-CN" altLang="zh-CN" sz="1600" b="1" dirty="0">
              <a:latin typeface="微软雅黑" panose="020B0503020204020204" charset="-122"/>
              <a:ea typeface="微软雅黑" panose="020B0503020204020204" charset="-122"/>
              <a:cs typeface="微软雅黑" panose="020B0503020204020204" charset="-122"/>
            </a:endParaRPr>
          </a:p>
          <a:p>
            <a:pPr indent="278130" fontAlgn="auto">
              <a:lnSpc>
                <a:spcPct val="150000"/>
              </a:lnSpc>
              <a:buFont typeface="Wingdings" panose="05000000000000000000" pitchFamily="2" charset="2"/>
              <a:buChar char="Ø"/>
              <a:defRPr/>
            </a:pPr>
            <a:r>
              <a:rPr lang="zh-CN" altLang="zh-CN" sz="1600" dirty="0">
                <a:latin typeface="微软雅黑" panose="020B0503020204020204" charset="-122"/>
                <a:ea typeface="微软雅黑" panose="020B0503020204020204" charset="-122"/>
                <a:cs typeface="微软雅黑" panose="020B0503020204020204" charset="-122"/>
                <a:sym typeface="+mn-ea"/>
              </a:rPr>
              <a:t>现场调试实施</a:t>
            </a:r>
            <a:r>
              <a:rPr lang="zh-CN" altLang="zh-CN" sz="1600" dirty="0" smtClean="0">
                <a:latin typeface="微软雅黑" panose="020B0503020204020204" charset="-122"/>
                <a:ea typeface="微软雅黑" panose="020B0503020204020204" charset="-122"/>
                <a:cs typeface="微软雅黑" panose="020B0503020204020204" charset="-122"/>
                <a:sym typeface="+mn-ea"/>
              </a:rPr>
              <a:t>期间</a:t>
            </a: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zh-CN" altLang="zh-CN" sz="1600" dirty="0" smtClean="0">
                <a:latin typeface="微软雅黑" panose="020B0503020204020204" charset="-122"/>
                <a:ea typeface="微软雅黑" panose="020B0503020204020204" charset="-122"/>
                <a:cs typeface="微软雅黑" panose="020B0503020204020204" charset="-122"/>
                <a:sym typeface="+mn-ea"/>
              </a:rPr>
              <a:t>所有</a:t>
            </a:r>
            <a:r>
              <a:rPr lang="zh-CN" altLang="zh-CN" sz="1600" dirty="0">
                <a:latin typeface="微软雅黑" panose="020B0503020204020204" charset="-122"/>
                <a:ea typeface="微软雅黑" panose="020B0503020204020204" charset="-122"/>
                <a:cs typeface="微软雅黑" panose="020B0503020204020204" charset="-122"/>
                <a:sym typeface="+mn-ea"/>
              </a:rPr>
              <a:t>试验过程和试验记录真实</a:t>
            </a:r>
            <a:r>
              <a:rPr lang="zh-CN" altLang="zh-CN" sz="1600" dirty="0" smtClean="0">
                <a:latin typeface="微软雅黑" panose="020B0503020204020204" charset="-122"/>
                <a:ea typeface="微软雅黑" panose="020B0503020204020204" charset="-122"/>
                <a:cs typeface="微软雅黑" panose="020B0503020204020204" charset="-122"/>
                <a:sym typeface="+mn-ea"/>
              </a:rPr>
              <a:t>有效</a:t>
            </a: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zh-CN" altLang="zh-CN" sz="1600" dirty="0" smtClean="0">
                <a:latin typeface="微软雅黑" panose="020B0503020204020204" charset="-122"/>
                <a:ea typeface="微软雅黑" panose="020B0503020204020204" charset="-122"/>
                <a:cs typeface="微软雅黑" panose="020B0503020204020204" charset="-122"/>
                <a:sym typeface="+mn-ea"/>
              </a:rPr>
              <a:t>记录</a:t>
            </a:r>
            <a:r>
              <a:rPr lang="zh-CN" altLang="zh-CN" sz="1600" dirty="0">
                <a:latin typeface="微软雅黑" panose="020B0503020204020204" charset="-122"/>
                <a:ea typeface="微软雅黑" panose="020B0503020204020204" charset="-122"/>
                <a:cs typeface="微软雅黑" panose="020B0503020204020204" charset="-122"/>
                <a:sym typeface="+mn-ea"/>
              </a:rPr>
              <a:t>报告内容完整、正确、</a:t>
            </a:r>
            <a:r>
              <a:rPr lang="zh-CN" altLang="zh-CN" sz="1600" dirty="0" smtClean="0">
                <a:latin typeface="微软雅黑" panose="020B0503020204020204" charset="-122"/>
                <a:ea typeface="微软雅黑" panose="020B0503020204020204" charset="-122"/>
                <a:cs typeface="微软雅黑" panose="020B0503020204020204" charset="-122"/>
                <a:sym typeface="+mn-ea"/>
              </a:rPr>
              <a:t>有效。</a:t>
            </a:r>
            <a:endParaRPr lang="zh-CN" altLang="zh-CN" sz="1600" dirty="0">
              <a:latin typeface="微软雅黑" panose="020B0503020204020204" charset="-122"/>
              <a:ea typeface="微软雅黑" panose="020B0503020204020204" charset="-122"/>
              <a:cs typeface="微软雅黑" panose="020B0503020204020204" charset="-122"/>
            </a:endParaRPr>
          </a:p>
          <a:p>
            <a:pPr indent="278130" fontAlgn="auto">
              <a:lnSpc>
                <a:spcPct val="150000"/>
              </a:lnSpc>
              <a:buFont typeface="Wingdings" panose="05000000000000000000" pitchFamily="2" charset="2"/>
              <a:buChar char="Ø"/>
              <a:defRPr/>
            </a:pPr>
            <a:r>
              <a:rPr lang="zh-CN" altLang="zh-CN" sz="1600" dirty="0">
                <a:latin typeface="微软雅黑" panose="020B0503020204020204" charset="-122"/>
                <a:ea typeface="微软雅黑" panose="020B0503020204020204" charset="-122"/>
                <a:cs typeface="微软雅黑" panose="020B0503020204020204" charset="-122"/>
                <a:sym typeface="+mn-ea"/>
              </a:rPr>
              <a:t>现场调试实施期间，试验过程文件</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zh-CN" sz="1600" dirty="0">
                <a:latin typeface="微软雅黑" panose="020B0503020204020204" charset="-122"/>
                <a:ea typeface="微软雅黑" panose="020B0503020204020204" charset="-122"/>
                <a:cs typeface="微软雅黑" panose="020B0503020204020204" charset="-122"/>
                <a:sym typeface="+mn-ea"/>
              </a:rPr>
              <a:t>包括不符合项处理、设计澄清等文件</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zh-CN" sz="1600" dirty="0">
                <a:latin typeface="微软雅黑" panose="020B0503020204020204" charset="-122"/>
                <a:ea typeface="微软雅黑" panose="020B0503020204020204" charset="-122"/>
                <a:cs typeface="微软雅黑" panose="020B0503020204020204" charset="-122"/>
                <a:sym typeface="+mn-ea"/>
              </a:rPr>
              <a:t>得到有效管理，问题处理记录完整，必要时进行</a:t>
            </a:r>
            <a:r>
              <a:rPr lang="zh-CN" altLang="zh-CN" sz="1600" dirty="0" smtClean="0">
                <a:latin typeface="微软雅黑" panose="020B0503020204020204" charset="-122"/>
                <a:ea typeface="微软雅黑" panose="020B0503020204020204" charset="-122"/>
                <a:cs typeface="微软雅黑" panose="020B0503020204020204" charset="-122"/>
                <a:sym typeface="+mn-ea"/>
              </a:rPr>
              <a:t>验证</a:t>
            </a: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zh-CN" altLang="zh-CN" sz="1600" dirty="0" smtClean="0">
                <a:latin typeface="微软雅黑" panose="020B0503020204020204" charset="-122"/>
                <a:ea typeface="微软雅黑" panose="020B0503020204020204" charset="-122"/>
                <a:cs typeface="微软雅黑" panose="020B0503020204020204" charset="-122"/>
                <a:sym typeface="+mn-ea"/>
              </a:rPr>
              <a:t>处理</a:t>
            </a:r>
            <a:r>
              <a:rPr lang="zh-CN" altLang="zh-CN" sz="1600" dirty="0">
                <a:latin typeface="微软雅黑" panose="020B0503020204020204" charset="-122"/>
                <a:ea typeface="微软雅黑" panose="020B0503020204020204" charset="-122"/>
                <a:cs typeface="微软雅黑" panose="020B0503020204020204" charset="-122"/>
                <a:sym typeface="+mn-ea"/>
              </a:rPr>
              <a:t>过程符合相关管理规定要求。</a:t>
            </a:r>
            <a:endParaRPr lang="zh-CN" altLang="zh-CN" sz="1600" dirty="0">
              <a:latin typeface="微软雅黑" panose="020B0503020204020204" charset="-122"/>
              <a:ea typeface="微软雅黑" panose="020B0503020204020204" charset="-122"/>
              <a:cs typeface="微软雅黑" panose="020B0503020204020204" charset="-122"/>
            </a:endParaRPr>
          </a:p>
          <a:p>
            <a:pPr indent="0" fontAlgn="auto">
              <a:lnSpc>
                <a:spcPct val="150000"/>
              </a:lnSpc>
              <a:spcBef>
                <a:spcPts val="600"/>
              </a:spcBef>
              <a:defRPr/>
            </a:pPr>
            <a:r>
              <a:rPr lang="en-US" altLang="zh-CN" b="1" dirty="0" smtClean="0">
                <a:latin typeface="微软雅黑" panose="020B0503020204020204" charset="-122"/>
                <a:ea typeface="微软雅黑" panose="020B0503020204020204" charset="-122"/>
                <a:cs typeface="微软雅黑" panose="020B0503020204020204" charset="-122"/>
                <a:sym typeface="+mn-ea"/>
              </a:rPr>
              <a:t>3.5.5  调试经验反馈管理</a:t>
            </a:r>
            <a:endParaRPr lang="zh-CN" altLang="zh-CN" sz="1600" b="1" dirty="0">
              <a:latin typeface="微软雅黑" panose="020B0503020204020204" charset="-122"/>
              <a:ea typeface="微软雅黑" panose="020B0503020204020204" charset="-122"/>
              <a:cs typeface="微软雅黑" panose="020B0503020204020204" charset="-122"/>
              <a:sym typeface="+mn-ea"/>
            </a:endParaRPr>
          </a:p>
          <a:p>
            <a:pPr indent="406400" fontAlgn="auto">
              <a:lnSpc>
                <a:spcPct val="150000"/>
              </a:lnSpc>
              <a:defRPr/>
              <a:extLst>
                <a:ext uri="{35155182-B16C-46BC-9424-99874614C6A1}">
                  <wpsdc:indentchars xmlns="" xmlns:wpsdc="http://www.wps.cn/officeDocument/2017/drawingmlCustomData" val="200" checksum="1740828767"/>
                </a:ext>
              </a:extLst>
            </a:pPr>
            <a:r>
              <a:rPr lang="zh-CN" altLang="zh-CN" sz="1600" dirty="0">
                <a:latin typeface="微软雅黑" panose="020B0503020204020204" charset="-122"/>
                <a:ea typeface="微软雅黑" panose="020B0503020204020204" charset="-122"/>
                <a:cs typeface="微软雅黑" panose="020B0503020204020204" charset="-122"/>
                <a:sym typeface="+mn-ea"/>
              </a:rPr>
              <a:t>针对</a:t>
            </a:r>
            <a:r>
              <a:rPr lang="zh-CN" altLang="zh-CN" sz="1600" dirty="0" smtClean="0">
                <a:latin typeface="微软雅黑" panose="020B0503020204020204" charset="-122"/>
                <a:ea typeface="微软雅黑" panose="020B0503020204020204" charset="-122"/>
                <a:cs typeface="微软雅黑" panose="020B0503020204020204" charset="-122"/>
                <a:sym typeface="+mn-ea"/>
              </a:rPr>
              <a:t>调试过程</a:t>
            </a:r>
            <a:r>
              <a:rPr lang="zh-CN" altLang="zh-CN" sz="1600" dirty="0">
                <a:latin typeface="微软雅黑" panose="020B0503020204020204" charset="-122"/>
                <a:ea typeface="微软雅黑" panose="020B0503020204020204" charset="-122"/>
                <a:cs typeface="微软雅黑" panose="020B0503020204020204" charset="-122"/>
                <a:sym typeface="+mn-ea"/>
              </a:rPr>
              <a:t>中发生的异常事件及时组织根本原因分析，采取纠正措施，并做到及时、有效地经验反馈。</a:t>
            </a:r>
            <a:endParaRPr lang="en-US" altLang="zh-CN" sz="1600" dirty="0">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42</a:t>
            </a:fld>
            <a:endParaRPr lang="zh-CN" alt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208280" y="1410970"/>
            <a:ext cx="8592820" cy="4815840"/>
          </a:xfrm>
          <a:prstGeom prst="rect">
            <a:avLst/>
          </a:prstGeom>
        </p:spPr>
        <p:txBody>
          <a:bodyPr wrap="square">
            <a:spAutoFit/>
          </a:bodyPr>
          <a:lstStyle/>
          <a:p>
            <a:pPr indent="0" fontAlgn="auto">
              <a:lnSpc>
                <a:spcPct val="150000"/>
              </a:lnSpc>
              <a:defRPr/>
            </a:pPr>
            <a:r>
              <a:rPr lang="en-US" altLang="zh-CN" b="1" dirty="0" smtClean="0">
                <a:solidFill>
                  <a:prstClr val="black"/>
                </a:solidFill>
                <a:latin typeface="微软雅黑" panose="020B0503020204020204" charset="-122"/>
                <a:ea typeface="微软雅黑" panose="020B0503020204020204" charset="-122"/>
                <a:cs typeface="微软雅黑" panose="020B0503020204020204" charset="-122"/>
                <a:sym typeface="+mn-ea"/>
              </a:rPr>
              <a:t>3.6.1  </a:t>
            </a:r>
            <a:r>
              <a:rPr lang="zh-CN" altLang="en-US" b="1" dirty="0" smtClean="0">
                <a:solidFill>
                  <a:prstClr val="black"/>
                </a:solidFill>
                <a:latin typeface="微软雅黑" panose="020B0503020204020204" charset="-122"/>
                <a:ea typeface="微软雅黑" panose="020B0503020204020204" charset="-122"/>
                <a:cs typeface="微软雅黑" panose="020B0503020204020204" charset="-122"/>
                <a:sym typeface="+mn-ea"/>
              </a:rPr>
              <a:t>建立</a:t>
            </a:r>
            <a:r>
              <a:rPr lang="zh-CN" altLang="en-US" b="1" dirty="0">
                <a:solidFill>
                  <a:prstClr val="black"/>
                </a:solidFill>
                <a:latin typeface="微软雅黑" panose="020B0503020204020204" charset="-122"/>
                <a:ea typeface="微软雅黑" panose="020B0503020204020204" charset="-122"/>
                <a:cs typeface="微软雅黑" panose="020B0503020204020204" charset="-122"/>
                <a:sym typeface="+mn-ea"/>
              </a:rPr>
              <a:t>调试移交管理制度</a:t>
            </a:r>
            <a:endParaRPr lang="zh-CN" altLang="en-US" sz="1600" b="1" dirty="0">
              <a:solidFill>
                <a:prstClr val="black"/>
              </a:solidFill>
              <a:latin typeface="微软雅黑" panose="020B0503020204020204" charset="-122"/>
              <a:ea typeface="微软雅黑" panose="020B0503020204020204" charset="-122"/>
              <a:cs typeface="微软雅黑" panose="020B0503020204020204" charset="-122"/>
            </a:endParaRPr>
          </a:p>
          <a:p>
            <a:pPr indent="277495" fontAlgn="auto">
              <a:lnSpc>
                <a:spcPct val="150000"/>
              </a:lnSpc>
              <a:buFont typeface="Wingdings" panose="05000000000000000000" pitchFamily="2" charset="2"/>
              <a:buChar char="Ø"/>
              <a:defRPr/>
            </a:pP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制定适当的移交接产流程，规范移交过程</a:t>
            </a:r>
            <a:r>
              <a:rPr lang="zh-CN" altLang="en-US" sz="1600" dirty="0">
                <a:solidFill>
                  <a:prstClr val="black"/>
                </a:solidFill>
                <a:latin typeface="微软雅黑" panose="020B0503020204020204" charset="-122"/>
                <a:ea typeface="微软雅黑" panose="020B0503020204020204" charset="-122"/>
                <a:cs typeface="微软雅黑" panose="020B0503020204020204" charset="-122"/>
                <a:sym typeface="+mn-ea"/>
              </a:rPr>
              <a:t>；</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明确各阶段移交接产</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内容，制定</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各阶段验收准则</a:t>
            </a:r>
            <a:r>
              <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a:t>
            </a:r>
            <a:endParaRPr lang="zh-CN" altLang="en-US" sz="1600" dirty="0">
              <a:solidFill>
                <a:prstClr val="black"/>
              </a:solidFill>
              <a:latin typeface="微软雅黑" panose="020B0503020204020204" charset="-122"/>
              <a:ea typeface="微软雅黑" panose="020B0503020204020204" charset="-122"/>
              <a:cs typeface="微软雅黑" panose="020B0503020204020204" charset="-122"/>
            </a:endParaRPr>
          </a:p>
          <a:p>
            <a:pPr indent="277495" fontAlgn="auto">
              <a:lnSpc>
                <a:spcPct val="150000"/>
              </a:lnSpc>
              <a:buFont typeface="Wingdings" panose="05000000000000000000" pitchFamily="2" charset="2"/>
              <a:buChar char="Ø"/>
              <a:defRPr/>
            </a:pP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制定明确的与现场调试进度相适应的调试移交专项进度计划。</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a:p>
            <a:pPr indent="277495" fontAlgn="auto">
              <a:lnSpc>
                <a:spcPct val="150000"/>
              </a:lnSpc>
              <a:buFont typeface="Wingdings" panose="05000000000000000000" pitchFamily="2" charset="2"/>
              <a:buChar char="Ø"/>
              <a:defRPr/>
            </a:pP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编制清晰完整的移交接口</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文件，包括</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接产申请证书、各种变更文件和各种表单等</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endParaRPr>
          </a:p>
          <a:p>
            <a:pPr indent="277495" fontAlgn="auto">
              <a:lnSpc>
                <a:spcPct val="150000"/>
              </a:lnSpc>
              <a:buFont typeface="Wingdings" panose="05000000000000000000" pitchFamily="2" charset="2"/>
              <a:buChar char="Ø"/>
              <a:defRPr/>
            </a:pP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建立临时运行和维修移交管理办法，规定移交文件以及移交边界和移交管理的要求。</a:t>
            </a:r>
            <a:endPar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endParaRPr>
          </a:p>
          <a:p>
            <a:pPr indent="277495" fontAlgn="auto">
              <a:lnSpc>
                <a:spcPct val="150000"/>
              </a:lnSpc>
              <a:buFont typeface="Wingdings" panose="05000000000000000000" pitchFamily="2" charset="2"/>
              <a:buChar char="Ø"/>
              <a:defRPr/>
            </a:pP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建立高效的工作许可证、遗留项清理和文件管理的信息化管理系统，提高移交质量。</a:t>
            </a:r>
          </a:p>
          <a:p>
            <a:pPr indent="0" fontAlgn="auto">
              <a:lnSpc>
                <a:spcPct val="150000"/>
              </a:lnSpc>
              <a:spcBef>
                <a:spcPts val="600"/>
              </a:spcBef>
              <a:defRPr/>
            </a:pPr>
            <a:r>
              <a:rPr lang="en-US" altLang="zh-CN" b="1" dirty="0" smtClean="0">
                <a:solidFill>
                  <a:prstClr val="black"/>
                </a:solidFill>
                <a:latin typeface="微软雅黑" panose="020B0503020204020204" charset="-122"/>
                <a:ea typeface="微软雅黑" panose="020B0503020204020204" charset="-122"/>
                <a:cs typeface="微软雅黑" panose="020B0503020204020204" charset="-122"/>
                <a:sym typeface="+mn-ea"/>
              </a:rPr>
              <a:t>3.6.2</a:t>
            </a:r>
            <a:r>
              <a:rPr lang="en-US" altLang="zh-CN" b="1" dirty="0" smtClean="0">
                <a:latin typeface="微软雅黑" panose="020B0503020204020204" charset="-122"/>
                <a:ea typeface="微软雅黑" panose="020B0503020204020204" charset="-122"/>
                <a:cs typeface="微软雅黑" panose="020B0503020204020204" charset="-122"/>
                <a:sym typeface="+mn-ea"/>
              </a:rPr>
              <a:t> </a:t>
            </a:r>
            <a:r>
              <a:rPr lang="zh-CN" altLang="en-US" b="1" dirty="0" smtClean="0">
                <a:latin typeface="微软雅黑" panose="020B0503020204020204" charset="-122"/>
                <a:ea typeface="微软雅黑" panose="020B0503020204020204" charset="-122"/>
                <a:cs typeface="微软雅黑" panose="020B0503020204020204" charset="-122"/>
                <a:sym typeface="+mn-ea"/>
              </a:rPr>
              <a:t> </a:t>
            </a:r>
            <a:r>
              <a:rPr lang="zh-CN" altLang="zh-CN" b="1" dirty="0" smtClean="0">
                <a:latin typeface="微软雅黑" panose="020B0503020204020204" charset="-122"/>
                <a:ea typeface="微软雅黑" panose="020B0503020204020204" charset="-122"/>
                <a:cs typeface="微软雅黑" panose="020B0503020204020204" charset="-122"/>
                <a:sym typeface="+mn-ea"/>
              </a:rPr>
              <a:t>移交</a:t>
            </a:r>
            <a:r>
              <a:rPr lang="zh-CN" altLang="zh-CN" b="1" dirty="0">
                <a:latin typeface="微软雅黑" panose="020B0503020204020204" charset="-122"/>
                <a:ea typeface="微软雅黑" panose="020B0503020204020204" charset="-122"/>
                <a:cs typeface="微软雅黑" panose="020B0503020204020204" charset="-122"/>
                <a:sym typeface="+mn-ea"/>
              </a:rPr>
              <a:t>边界和隔离管理</a:t>
            </a:r>
            <a:endParaRPr lang="zh-CN" altLang="en-US" sz="1600" b="1" dirty="0">
              <a:solidFill>
                <a:prstClr val="black"/>
              </a:solidFill>
              <a:latin typeface="微软雅黑" panose="020B0503020204020204" charset="-122"/>
              <a:ea typeface="微软雅黑" panose="020B0503020204020204" charset="-122"/>
              <a:cs typeface="微软雅黑" panose="020B0503020204020204" charset="-122"/>
            </a:endParaRPr>
          </a:p>
          <a:p>
            <a:pPr indent="406400" fontAlgn="auto">
              <a:lnSpc>
                <a:spcPct val="150000"/>
              </a:lnSpc>
              <a:buFont typeface="Wingdings" panose="05000000000000000000" pitchFamily="2" charset="2"/>
              <a:buNone/>
              <a:defRPr/>
              <a:extLst>
                <a:ext uri="{35155182-B16C-46BC-9424-99874614C6A1}">
                  <wpsdc:indentchars xmlns="" xmlns:wpsdc="http://www.wps.cn/officeDocument/2017/drawingmlCustomData" val="200" checksum="1740828767"/>
                </a:ext>
              </a:extLst>
            </a:pP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建立满足调试系统的移交</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边界</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明确</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移交范围、移交内容和移交</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文件</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现场</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移交边界清晰、标识</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清楚</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边界</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设备实现安全隔离。</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移交包内容如下页。</a:t>
            </a:r>
          </a:p>
          <a:p>
            <a:pPr indent="0" fontAlgn="auto">
              <a:lnSpc>
                <a:spcPct val="150000"/>
              </a:lnSpc>
              <a:spcBef>
                <a:spcPts val="600"/>
              </a:spcBef>
              <a:defRPr/>
            </a:pPr>
            <a:r>
              <a:rPr lang="en-US" altLang="zh-CN" b="1" dirty="0" smtClean="0">
                <a:latin typeface="微软雅黑" panose="020B0503020204020204" charset="-122"/>
                <a:ea typeface="微软雅黑" panose="020B0503020204020204" charset="-122"/>
                <a:cs typeface="微软雅黑" panose="020B0503020204020204" charset="-122"/>
                <a:sym typeface="+mn-ea"/>
              </a:rPr>
              <a:t>3.6.3 </a:t>
            </a:r>
            <a:r>
              <a:rPr lang="zh-CN" altLang="en-US" b="1" dirty="0" smtClean="0">
                <a:latin typeface="微软雅黑" panose="020B0503020204020204" charset="-122"/>
                <a:ea typeface="微软雅黑" panose="020B0503020204020204" charset="-122"/>
                <a:cs typeface="微软雅黑" panose="020B0503020204020204" charset="-122"/>
                <a:sym typeface="+mn-ea"/>
              </a:rPr>
              <a:t> </a:t>
            </a:r>
            <a:r>
              <a:rPr lang="zh-CN" altLang="zh-CN" b="1" dirty="0" smtClean="0">
                <a:latin typeface="微软雅黑" panose="020B0503020204020204" charset="-122"/>
                <a:ea typeface="微软雅黑" panose="020B0503020204020204" charset="-122"/>
                <a:cs typeface="微软雅黑" panose="020B0503020204020204" charset="-122"/>
                <a:sym typeface="+mn-ea"/>
              </a:rPr>
              <a:t>调试</a:t>
            </a:r>
            <a:r>
              <a:rPr lang="zh-CN" altLang="zh-CN" b="1" dirty="0">
                <a:latin typeface="微软雅黑" panose="020B0503020204020204" charset="-122"/>
                <a:ea typeface="微软雅黑" panose="020B0503020204020204" charset="-122"/>
                <a:cs typeface="微软雅黑" panose="020B0503020204020204" charset="-122"/>
                <a:sym typeface="+mn-ea"/>
              </a:rPr>
              <a:t>移交质量监督</a:t>
            </a:r>
            <a:endParaRPr lang="zh-CN" altLang="zh-CN" sz="1600" b="1" dirty="0">
              <a:latin typeface="微软雅黑" panose="020B0503020204020204" charset="-122"/>
              <a:ea typeface="微软雅黑" panose="020B0503020204020204" charset="-122"/>
              <a:cs typeface="微软雅黑" panose="020B0503020204020204" charset="-122"/>
            </a:endParaRPr>
          </a:p>
          <a:p>
            <a:pPr indent="278130" fontAlgn="auto">
              <a:lnSpc>
                <a:spcPct val="150000"/>
              </a:lnSpc>
              <a:buFont typeface="Wingdings" panose="05000000000000000000" pitchFamily="2" charset="2"/>
              <a:buChar char="Ø"/>
              <a:defRPr/>
            </a:pPr>
            <a:r>
              <a:rPr lang="zh-CN" altLang="zh-CN" sz="1600" dirty="0">
                <a:latin typeface="微软雅黑" panose="020B0503020204020204" charset="-122"/>
                <a:ea typeface="微软雅黑" panose="020B0503020204020204" charset="-122"/>
                <a:cs typeface="微软雅黑" panose="020B0503020204020204" charset="-122"/>
                <a:sym typeface="+mn-ea"/>
              </a:rPr>
              <a:t>管理层强化对移交的管理和</a:t>
            </a:r>
            <a:r>
              <a:rPr lang="zh-CN" altLang="zh-CN" sz="1600" dirty="0" smtClean="0">
                <a:latin typeface="微软雅黑" panose="020B0503020204020204" charset="-122"/>
                <a:ea typeface="微软雅黑" panose="020B0503020204020204" charset="-122"/>
                <a:cs typeface="微软雅黑" panose="020B0503020204020204" charset="-122"/>
                <a:sym typeface="+mn-ea"/>
              </a:rPr>
              <a:t>监督</a:t>
            </a: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zh-CN" altLang="zh-CN" sz="1600" dirty="0" smtClean="0">
                <a:latin typeface="微软雅黑" panose="020B0503020204020204" charset="-122"/>
                <a:ea typeface="微软雅黑" panose="020B0503020204020204" charset="-122"/>
                <a:cs typeface="微软雅黑" panose="020B0503020204020204" charset="-122"/>
                <a:sym typeface="+mn-ea"/>
              </a:rPr>
              <a:t>进行</a:t>
            </a:r>
            <a:r>
              <a:rPr lang="zh-CN" altLang="zh-CN" sz="1600" dirty="0">
                <a:latin typeface="微软雅黑" panose="020B0503020204020204" charset="-122"/>
                <a:ea typeface="微软雅黑" panose="020B0503020204020204" charset="-122"/>
                <a:cs typeface="微软雅黑" panose="020B0503020204020204" charset="-122"/>
                <a:sym typeface="+mn-ea"/>
              </a:rPr>
              <a:t>阶段性自我</a:t>
            </a:r>
            <a:r>
              <a:rPr lang="zh-CN" altLang="zh-CN" sz="1600" dirty="0" smtClean="0">
                <a:latin typeface="微软雅黑" panose="020B0503020204020204" charset="-122"/>
                <a:ea typeface="微软雅黑" panose="020B0503020204020204" charset="-122"/>
                <a:cs typeface="微软雅黑" panose="020B0503020204020204" charset="-122"/>
                <a:sym typeface="+mn-ea"/>
              </a:rPr>
              <a:t>评估</a:t>
            </a: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zh-CN" altLang="zh-CN" sz="1600" dirty="0" smtClean="0">
                <a:latin typeface="微软雅黑" panose="020B0503020204020204" charset="-122"/>
                <a:ea typeface="微软雅黑" panose="020B0503020204020204" charset="-122"/>
                <a:cs typeface="微软雅黑" panose="020B0503020204020204" charset="-122"/>
                <a:sym typeface="+mn-ea"/>
              </a:rPr>
              <a:t>及时</a:t>
            </a:r>
            <a:r>
              <a:rPr lang="zh-CN" altLang="zh-CN" sz="1600" dirty="0">
                <a:latin typeface="微软雅黑" panose="020B0503020204020204" charset="-122"/>
                <a:ea typeface="微软雅黑" panose="020B0503020204020204" charset="-122"/>
                <a:cs typeface="微软雅黑" panose="020B0503020204020204" charset="-122"/>
                <a:sym typeface="+mn-ea"/>
              </a:rPr>
              <a:t>改进移交管理工作。</a:t>
            </a:r>
            <a:endParaRPr lang="zh-CN" altLang="zh-CN" sz="1600" dirty="0">
              <a:latin typeface="微软雅黑" panose="020B0503020204020204" charset="-122"/>
              <a:ea typeface="微软雅黑" panose="020B0503020204020204" charset="-122"/>
              <a:cs typeface="微软雅黑" panose="020B0503020204020204" charset="-122"/>
            </a:endParaRPr>
          </a:p>
          <a:p>
            <a:pPr indent="278130" fontAlgn="auto">
              <a:lnSpc>
                <a:spcPct val="150000"/>
              </a:lnSpc>
              <a:buFont typeface="Wingdings" panose="05000000000000000000" pitchFamily="2" charset="2"/>
              <a:buChar char="Ø"/>
              <a:defRPr/>
            </a:pPr>
            <a:r>
              <a:rPr lang="zh-CN" altLang="zh-CN" sz="1600" dirty="0">
                <a:latin typeface="微软雅黑" panose="020B0503020204020204" charset="-122"/>
                <a:ea typeface="微软雅黑" panose="020B0503020204020204" charset="-122"/>
                <a:cs typeface="微软雅黑" panose="020B0503020204020204" charset="-122"/>
                <a:sym typeface="+mn-ea"/>
              </a:rPr>
              <a:t>加强调试文件移交的</a:t>
            </a:r>
            <a:r>
              <a:rPr lang="zh-CN" altLang="zh-CN" sz="1600" dirty="0" smtClean="0">
                <a:latin typeface="微软雅黑" panose="020B0503020204020204" charset="-122"/>
                <a:ea typeface="微软雅黑" panose="020B0503020204020204" charset="-122"/>
                <a:cs typeface="微软雅黑" panose="020B0503020204020204" charset="-122"/>
                <a:sym typeface="+mn-ea"/>
              </a:rPr>
              <a:t>质量控制</a:t>
            </a: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zh-CN" altLang="zh-CN" sz="1600" dirty="0" smtClean="0">
                <a:latin typeface="微软雅黑" panose="020B0503020204020204" charset="-122"/>
                <a:ea typeface="微软雅黑" panose="020B0503020204020204" charset="-122"/>
                <a:cs typeface="微软雅黑" panose="020B0503020204020204" charset="-122"/>
                <a:sym typeface="+mn-ea"/>
              </a:rPr>
              <a:t>保证</a:t>
            </a:r>
            <a:r>
              <a:rPr lang="zh-CN" altLang="zh-CN" sz="1600" dirty="0">
                <a:latin typeface="微软雅黑" panose="020B0503020204020204" charset="-122"/>
                <a:ea typeface="微软雅黑" panose="020B0503020204020204" charset="-122"/>
                <a:cs typeface="微软雅黑" panose="020B0503020204020204" charset="-122"/>
                <a:sym typeface="+mn-ea"/>
              </a:rPr>
              <a:t>文件移交的及时性、准确性和完整性</a:t>
            </a:r>
            <a:r>
              <a:rPr lang="zh-CN" altLang="zh-CN" sz="1600" dirty="0" smtClean="0">
                <a:latin typeface="微软雅黑" panose="020B0503020204020204" charset="-122"/>
                <a:ea typeface="微软雅黑" panose="020B0503020204020204" charset="-122"/>
                <a:cs typeface="微软雅黑" panose="020B0503020204020204" charset="-122"/>
                <a:sym typeface="+mn-ea"/>
              </a:rPr>
              <a:t>。</a:t>
            </a:r>
            <a:endParaRPr lang="zh-CN" altLang="en-US" sz="1600" b="1" dirty="0">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43</a:t>
            </a:fld>
            <a:endParaRPr lang="zh-CN" altLang="en-US" dirty="0"/>
          </a:p>
        </p:txBody>
      </p:sp>
      <p:sp>
        <p:nvSpPr>
          <p:cNvPr id="27650" name="Rectangle 2"/>
          <p:cNvSpPr>
            <a:spLocks noGrp="1" noChangeArrowheads="1"/>
          </p:cNvSpPr>
          <p:nvPr>
            <p:ph type="title" idx="4294967295"/>
          </p:nvPr>
        </p:nvSpPr>
        <p:spPr>
          <a:xfrm>
            <a:off x="447675" y="991394"/>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rPr>
              <a:t>第六章  </a:t>
            </a:r>
            <a:r>
              <a:rPr lang="zh-CN" altLang="en-US" sz="2400" kern="0" dirty="0" smtClean="0">
                <a:latin typeface="微软雅黑" panose="020B0503020204020204" charset="-122"/>
                <a:ea typeface="微软雅黑" panose="020B0503020204020204" charset="-122"/>
                <a:sym typeface="+mn-ea"/>
              </a:rPr>
              <a:t>调试移交管理</a:t>
            </a:r>
            <a:endParaRPr lang="zh-CN" altLang="en-US" sz="2400" dirty="0">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245762" name="图片 1"/>
          <p:cNvPicPr>
            <a:picLocks noChangeAspect="1" noChangeArrowheads="1"/>
          </p:cNvPicPr>
          <p:nvPr/>
        </p:nvPicPr>
        <p:blipFill>
          <a:blip r:embed="rId3" cstate="print"/>
          <a:srcRect/>
          <a:stretch>
            <a:fillRect/>
          </a:stretch>
        </p:blipFill>
        <p:spPr bwMode="auto">
          <a:xfrm>
            <a:off x="827837" y="1196246"/>
            <a:ext cx="7488832" cy="4464496"/>
          </a:xfrm>
          <a:prstGeom prst="rect">
            <a:avLst/>
          </a:prstGeom>
          <a:noFill/>
          <a:ln w="9525">
            <a:noFill/>
            <a:miter lim="800000"/>
            <a:headEnd/>
            <a:tailEnd/>
          </a:ln>
        </p:spPr>
      </p:pic>
      <p:sp>
        <p:nvSpPr>
          <p:cNvPr id="7" name="矩形 6"/>
          <p:cNvSpPr/>
          <p:nvPr/>
        </p:nvSpPr>
        <p:spPr>
          <a:xfrm>
            <a:off x="4023122" y="5652611"/>
            <a:ext cx="1249680" cy="306705"/>
          </a:xfrm>
          <a:prstGeom prst="rect">
            <a:avLst/>
          </a:prstGeom>
        </p:spPr>
        <p:txBody>
          <a:bodyPr wrap="none">
            <a:spAutoFit/>
          </a:bodyPr>
          <a:lstStyle/>
          <a:p>
            <a:r>
              <a:rPr lang="zh-CN" altLang="en-US" sz="1400" dirty="0" smtClean="0">
                <a:solidFill>
                  <a:prstClr val="black"/>
                </a:solidFill>
                <a:latin typeface="微软雅黑" panose="020B0503020204020204" charset="-122"/>
                <a:ea typeface="微软雅黑" panose="020B0503020204020204" charset="-122"/>
                <a:cs typeface="宋体" panose="02010600030101010101" pitchFamily="2" charset="-122"/>
              </a:rPr>
              <a:t>移交包内容图</a:t>
            </a: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44</a:t>
            </a:fld>
            <a:endParaRPr lang="zh-CN" alt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708920"/>
            <a:ext cx="9144000" cy="93610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ïSḷiḑe"/>
          <p:cNvSpPr txBox="1"/>
          <p:nvPr/>
        </p:nvSpPr>
        <p:spPr bwMode="auto">
          <a:xfrm>
            <a:off x="3637915" y="2924810"/>
            <a:ext cx="5006975" cy="57594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3200" dirty="0">
                <a:solidFill>
                  <a:schemeClr val="bg1"/>
                </a:solidFill>
                <a:latin typeface="微软雅黑" panose="020B0503020204020204" charset="-122"/>
                <a:ea typeface="微软雅黑" panose="020B0503020204020204" charset="-122"/>
                <a:sym typeface="+mn-ea"/>
              </a:rPr>
              <a:t>绿色施工</a:t>
            </a:r>
            <a:endParaRPr lang="zh-CN" altLang="en-US" sz="3200" dirty="0">
              <a:solidFill>
                <a:schemeClr val="bg1"/>
              </a:solidFill>
              <a:latin typeface="微软雅黑" panose="020B0503020204020204" charset="-122"/>
              <a:ea typeface="微软雅黑" panose="020B0503020204020204" charset="-122"/>
            </a:endParaRPr>
          </a:p>
        </p:txBody>
      </p:sp>
      <p:sp>
        <p:nvSpPr>
          <p:cNvPr id="3" name="ïSľíḋè"/>
          <p:cNvSpPr/>
          <p:nvPr/>
        </p:nvSpPr>
        <p:spPr>
          <a:xfrm>
            <a:off x="1361547" y="2420888"/>
            <a:ext cx="1668562" cy="1554922"/>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45720" rIns="36000" bIns="45720"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6600" dirty="0">
                <a:latin typeface="Impact" panose="020B0806030902050204" pitchFamily="34" charset="0"/>
              </a:rPr>
              <a:t>04</a:t>
            </a:r>
            <a:endParaRPr lang="zh-CN" altLang="en-US" sz="6600" dirty="0">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0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p:bldP spid="3"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剪去对角的矩形 4"/>
          <p:cNvSpPr/>
          <p:nvPr/>
        </p:nvSpPr>
        <p:spPr>
          <a:xfrm>
            <a:off x="1984166" y="2132856"/>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charset="-122"/>
                <a:ea typeface="微软雅黑" panose="020B0503020204020204" charset="-122"/>
                <a:sym typeface="+mn-ea"/>
              </a:rPr>
              <a:t>绿色施工管理</a:t>
            </a:r>
            <a:endParaRPr lang="zh-CN" altLang="en-US" sz="2200" b="1" kern="0" dirty="0" smtClean="0">
              <a:solidFill>
                <a:srgbClr val="FFFFFF"/>
              </a:solidFill>
              <a:latin typeface="微软雅黑" panose="020B0503020204020204" charset="-122"/>
              <a:ea typeface="微软雅黑" panose="020B0503020204020204" charset="-122"/>
            </a:endParaRPr>
          </a:p>
        </p:txBody>
      </p:sp>
      <p:sp>
        <p:nvSpPr>
          <p:cNvPr id="7" name="圆角矩形 6"/>
          <p:cNvSpPr/>
          <p:nvPr/>
        </p:nvSpPr>
        <p:spPr>
          <a:xfrm>
            <a:off x="1026795" y="2132965"/>
            <a:ext cx="736600" cy="575945"/>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smtClean="0">
                <a:ln>
                  <a:noFill/>
                </a:ln>
                <a:solidFill>
                  <a:srgbClr val="FFFFFF"/>
                </a:solidFill>
                <a:uLnTx/>
                <a:uFillTx/>
                <a:latin typeface="Impact" panose="020B0806030902050204" pitchFamily="34" charset="0"/>
                <a:ea typeface="方正超粗黑简体" panose="02010601030101010101" pitchFamily="2" charset="-122"/>
                <a:cs typeface="+mn-cs"/>
              </a:rPr>
              <a:t>4.1</a:t>
            </a:r>
            <a:endParaRPr kumimoji="0" lang="zh-CN" altLang="en-US" sz="2800" b="1" i="0" u="none" strike="noStrike" kern="0" cap="none" spc="0" normalizeH="0" baseline="0" noProof="0" dirty="0">
              <a:ln>
                <a:noFill/>
              </a:ln>
              <a:solidFill>
                <a:srgbClr val="FFFFFF"/>
              </a:solidFill>
              <a:uLnTx/>
              <a:uFillTx/>
              <a:latin typeface="Impact" panose="020B0806030902050204" pitchFamily="34" charset="0"/>
              <a:ea typeface="方正超粗黑简体" panose="02010601030101010101" pitchFamily="2" charset="-122"/>
              <a:cs typeface="+mn-cs"/>
            </a:endParaRPr>
          </a:p>
        </p:txBody>
      </p:sp>
      <p:sp>
        <p:nvSpPr>
          <p:cNvPr id="8" name="剪去对角的矩形 7"/>
          <p:cNvSpPr/>
          <p:nvPr/>
        </p:nvSpPr>
        <p:spPr>
          <a:xfrm>
            <a:off x="1984166" y="5771033"/>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a:solidFill>
                  <a:srgbClr val="FFFFFF"/>
                </a:solidFill>
                <a:latin typeface="微软雅黑" panose="020B0503020204020204" charset="-122"/>
                <a:ea typeface="微软雅黑" panose="020B0503020204020204" charset="-122"/>
              </a:rPr>
              <a:t>环境保护</a:t>
            </a:r>
          </a:p>
        </p:txBody>
      </p:sp>
      <p:sp>
        <p:nvSpPr>
          <p:cNvPr id="9" name="圆角矩形 8"/>
          <p:cNvSpPr/>
          <p:nvPr/>
        </p:nvSpPr>
        <p:spPr>
          <a:xfrm>
            <a:off x="1026795" y="5770880"/>
            <a:ext cx="736600" cy="575945"/>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4.6</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sp>
        <p:nvSpPr>
          <p:cNvPr id="12" name="剪去对角的矩形 11"/>
          <p:cNvSpPr/>
          <p:nvPr/>
        </p:nvSpPr>
        <p:spPr>
          <a:xfrm>
            <a:off x="1996866" y="2878336"/>
            <a:ext cx="6192000" cy="576000"/>
          </a:xfrm>
          <a:prstGeom prst="snip2DiagRect">
            <a:avLst/>
          </a:prstGeom>
          <a:solidFill>
            <a:srgbClr val="BDD8F1">
              <a:lumMod val="50000"/>
            </a:srgbClr>
          </a:solidFill>
          <a:ln w="25400" cap="flat" cmpd="sng" algn="ctr">
            <a:noFill/>
            <a:prstDash val="solid"/>
          </a:ln>
          <a:effectLst/>
        </p:spPr>
        <p:txBody>
          <a:bodyPr anchor="ctr"/>
          <a:lstStyle/>
          <a:p>
            <a:pPr algn="l"/>
            <a:r>
              <a:rPr lang="zh-CN" altLang="en-US" sz="2200" b="1" kern="0" dirty="0" smtClean="0">
                <a:solidFill>
                  <a:srgbClr val="FFFFFF"/>
                </a:solidFill>
                <a:latin typeface="微软雅黑" panose="020B0503020204020204" charset="-122"/>
                <a:ea typeface="微软雅黑" panose="020B0503020204020204" charset="-122"/>
                <a:sym typeface="+mn-ea"/>
              </a:rPr>
              <a:t>节能与能源利用</a:t>
            </a:r>
            <a:endParaRPr lang="zh-CN" altLang="en-US" sz="2200" b="1" kern="0" dirty="0">
              <a:solidFill>
                <a:srgbClr val="FFFFFF"/>
              </a:solidFill>
              <a:latin typeface="微软雅黑" panose="020B0503020204020204" charset="-122"/>
              <a:ea typeface="微软雅黑" panose="020B0503020204020204" charset="-122"/>
            </a:endParaRPr>
          </a:p>
        </p:txBody>
      </p:sp>
      <p:sp>
        <p:nvSpPr>
          <p:cNvPr id="13" name="圆角矩形 12"/>
          <p:cNvSpPr/>
          <p:nvPr/>
        </p:nvSpPr>
        <p:spPr>
          <a:xfrm>
            <a:off x="1027430" y="2878455"/>
            <a:ext cx="748665" cy="575945"/>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4.2</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grpSp>
        <p:nvGrpSpPr>
          <p:cNvPr id="14" name="组合 12"/>
          <p:cNvGrpSpPr/>
          <p:nvPr/>
        </p:nvGrpSpPr>
        <p:grpSpPr bwMode="auto">
          <a:xfrm>
            <a:off x="59697" y="908848"/>
            <a:ext cx="3000135" cy="1152000"/>
            <a:chOff x="312980" y="836282"/>
            <a:chExt cx="3000686" cy="1152661"/>
          </a:xfrm>
        </p:grpSpPr>
        <p:sp>
          <p:nvSpPr>
            <p:cNvPr id="15" name="等腰三角形 18"/>
            <p:cNvSpPr>
              <a:spLocks noChangeArrowheads="1"/>
            </p:cNvSpPr>
            <p:nvPr/>
          </p:nvSpPr>
          <p:spPr bwMode="auto">
            <a:xfrm flipV="1">
              <a:off x="312980" y="836282"/>
              <a:ext cx="2880528" cy="1152661"/>
            </a:xfrm>
            <a:prstGeom prst="triangle">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ctr"/>
            <a:lstStyle>
              <a:lvl1pPr eaLnBrk="0" hangingPunct="0">
                <a:lnSpc>
                  <a:spcPct val="110000"/>
                </a:lnSpc>
                <a:spcBef>
                  <a:spcPts val="500"/>
                </a:spcBef>
                <a:buFont typeface="Arial" panose="020B0604020202020204" pitchFamily="34" charset="0"/>
                <a:buChar char="•"/>
                <a:defRPr sz="3200">
                  <a:solidFill>
                    <a:srgbClr val="3B3837"/>
                  </a:solidFill>
                  <a:latin typeface="Arial" panose="020B0604020202020204" pitchFamily="34" charset="0"/>
                  <a:ea typeface="黑体" panose="02010609060101010101" charset="-122"/>
                </a:defRPr>
              </a:lvl1pPr>
              <a:lvl2pPr marL="742950" indent="-28575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2pPr>
              <a:lvl3pPr marL="11430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3pPr>
              <a:lvl4pPr marL="16002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 name="TextBox 19"/>
            <p:cNvSpPr>
              <a:spLocks noChangeArrowheads="1"/>
            </p:cNvSpPr>
            <p:nvPr/>
          </p:nvSpPr>
          <p:spPr bwMode="auto">
            <a:xfrm rot="19200000">
              <a:off x="1625247" y="1093277"/>
              <a:ext cx="900165" cy="52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buFont typeface="Arial" panose="020B0604020202020204" pitchFamily="34" charset="0"/>
                <a:buNone/>
                <a:defRPr/>
              </a:pPr>
              <a:r>
                <a:rPr lang="zh-CN" altLang="en-US" sz="2800" b="1" kern="0" dirty="0" smtClean="0">
                  <a:solidFill>
                    <a:srgbClr val="FFFFFF"/>
                  </a:solidFill>
                  <a:latin typeface="微软雅黑" panose="020B0503020204020204" charset="-122"/>
                  <a:ea typeface="微软雅黑" panose="020B0503020204020204" charset="-122"/>
                </a:rPr>
                <a:t>目录</a:t>
              </a:r>
              <a:endParaRPr lang="zh-CN" altLang="en-US" sz="1400" kern="0" dirty="0" smtClean="0">
                <a:solidFill>
                  <a:srgbClr val="000000"/>
                </a:solidFill>
              </a:endParaRPr>
            </a:p>
          </p:txBody>
        </p:sp>
        <p:sp>
          <p:nvSpPr>
            <p:cNvPr id="17" name="TextBox 53"/>
            <p:cNvSpPr>
              <a:spLocks noChangeArrowheads="1"/>
            </p:cNvSpPr>
            <p:nvPr/>
          </p:nvSpPr>
          <p:spPr bwMode="auto">
            <a:xfrm rot="19320000">
              <a:off x="1579516" y="1420170"/>
              <a:ext cx="1734150" cy="441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395E8A"/>
                  </a:solidFill>
                  <a:bevel/>
                </a14:hiddenLine>
              </a:ext>
            </a:extLst>
          </p:spPr>
          <p:txBody>
            <a:bodyPr lIns="91432" tIns="45716" rIns="91432" bIns="45716" anchor="ctr"/>
            <a:lstStyle>
              <a:lvl1pPr eaLnBrk="0" hangingPunct="0">
                <a:lnSpc>
                  <a:spcPct val="110000"/>
                </a:lnSpc>
                <a:spcBef>
                  <a:spcPts val="500"/>
                </a:spcBef>
                <a:buFont typeface="Arial" panose="020B0604020202020204" pitchFamily="34" charset="0"/>
                <a:buChar char="•"/>
                <a:defRPr sz="3200">
                  <a:solidFill>
                    <a:srgbClr val="3B3837"/>
                  </a:solidFill>
                  <a:latin typeface="Arial" panose="020B0604020202020204" pitchFamily="34" charset="0"/>
                  <a:ea typeface="黑体" panose="02010609060101010101" charset="-122"/>
                </a:defRPr>
              </a:lvl1pPr>
              <a:lvl2pPr marL="742950" indent="-28575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2pPr>
              <a:lvl3pPr marL="11430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3pPr>
              <a:lvl4pPr marL="16002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9pPr>
            </a:lstStyle>
            <a:p>
              <a:pPr algn="ctr" eaLnBrk="1" hangingPunct="1">
                <a:lnSpc>
                  <a:spcPct val="100000"/>
                </a:lnSpc>
                <a:spcBef>
                  <a:spcPct val="0"/>
                </a:spcBef>
                <a:buFont typeface="Arial" panose="020B0604020202020204" pitchFamily="34" charset="0"/>
                <a:buNone/>
              </a:pPr>
              <a:r>
                <a:rPr lang="en-US" altLang="zh-CN" sz="1800" dirty="0">
                  <a:solidFill>
                    <a:srgbClr val="004A86"/>
                  </a:solidFill>
                  <a:latin typeface="Calibri" panose="020F0502020204030204" pitchFamily="34" charset="0"/>
                  <a:ea typeface="宋体" panose="02010600030101010101" pitchFamily="2" charset="-122"/>
                </a:rPr>
                <a:t>CONTENTS</a:t>
              </a:r>
            </a:p>
          </p:txBody>
        </p:sp>
      </p:grpSp>
      <p:sp>
        <p:nvSpPr>
          <p:cNvPr id="18" name="剪去对角的矩形 17"/>
          <p:cNvSpPr/>
          <p:nvPr/>
        </p:nvSpPr>
        <p:spPr>
          <a:xfrm>
            <a:off x="1996866" y="4320907"/>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charset="-122"/>
                <a:ea typeface="微软雅黑" panose="020B0503020204020204" charset="-122"/>
                <a:sym typeface="+mn-ea"/>
              </a:rPr>
              <a:t>节水与水资源利用</a:t>
            </a:r>
            <a:endParaRPr lang="zh-CN" altLang="en-US" sz="2200" b="1" kern="0" dirty="0">
              <a:solidFill>
                <a:srgbClr val="FFFFFF"/>
              </a:solidFill>
              <a:latin typeface="微软雅黑" panose="020B0503020204020204" charset="-122"/>
              <a:ea typeface="微软雅黑" panose="020B0503020204020204" charset="-122"/>
            </a:endParaRPr>
          </a:p>
        </p:txBody>
      </p:sp>
      <p:sp>
        <p:nvSpPr>
          <p:cNvPr id="19" name="圆角矩形 18"/>
          <p:cNvSpPr/>
          <p:nvPr/>
        </p:nvSpPr>
        <p:spPr>
          <a:xfrm>
            <a:off x="1040130" y="4321175"/>
            <a:ext cx="735965" cy="575945"/>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4.4</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sp>
        <p:nvSpPr>
          <p:cNvPr id="20" name="剪去对角的矩形 19"/>
          <p:cNvSpPr/>
          <p:nvPr/>
        </p:nvSpPr>
        <p:spPr>
          <a:xfrm>
            <a:off x="1984166" y="5049877"/>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charset="-122"/>
                <a:ea typeface="微软雅黑" panose="020B0503020204020204" charset="-122"/>
                <a:sym typeface="+mn-ea"/>
              </a:rPr>
              <a:t>节材与材料资源利用</a:t>
            </a:r>
            <a:endParaRPr lang="zh-CN" altLang="en-US" sz="2200" b="1" kern="0" dirty="0">
              <a:solidFill>
                <a:srgbClr val="FFFFFF"/>
              </a:solidFill>
              <a:latin typeface="微软雅黑" panose="020B0503020204020204" charset="-122"/>
              <a:ea typeface="微软雅黑" panose="020B0503020204020204" charset="-122"/>
            </a:endParaRPr>
          </a:p>
        </p:txBody>
      </p:sp>
      <p:sp>
        <p:nvSpPr>
          <p:cNvPr id="21" name="圆角矩形 20"/>
          <p:cNvSpPr/>
          <p:nvPr/>
        </p:nvSpPr>
        <p:spPr>
          <a:xfrm>
            <a:off x="1027430" y="5050155"/>
            <a:ext cx="735965" cy="575945"/>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4.5</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sp>
        <p:nvSpPr>
          <p:cNvPr id="22" name="剪去对角的矩形 21"/>
          <p:cNvSpPr/>
          <p:nvPr/>
        </p:nvSpPr>
        <p:spPr>
          <a:xfrm>
            <a:off x="1996866" y="3601209"/>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charset="-122"/>
                <a:ea typeface="微软雅黑" panose="020B0503020204020204" charset="-122"/>
                <a:sym typeface="+mn-ea"/>
              </a:rPr>
              <a:t>节地与土地资源利用</a:t>
            </a:r>
            <a:endParaRPr lang="zh-CN" altLang="en-US" sz="2200" b="1" kern="0" dirty="0">
              <a:solidFill>
                <a:srgbClr val="FFFFFF"/>
              </a:solidFill>
              <a:latin typeface="微软雅黑" panose="020B0503020204020204" charset="-122"/>
              <a:ea typeface="微软雅黑" panose="020B0503020204020204" charset="-122"/>
            </a:endParaRPr>
          </a:p>
        </p:txBody>
      </p:sp>
      <p:sp>
        <p:nvSpPr>
          <p:cNvPr id="23" name="圆角矩形 22"/>
          <p:cNvSpPr/>
          <p:nvPr/>
        </p:nvSpPr>
        <p:spPr>
          <a:xfrm>
            <a:off x="1040130" y="3601085"/>
            <a:ext cx="735965" cy="575945"/>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4.3</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301644" y="1209447"/>
            <a:ext cx="8671734" cy="5061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Aft>
                <a:spcPts val="0"/>
              </a:spcAft>
            </a:pPr>
            <a:r>
              <a:rPr lang="en-US" altLang="zh-CN" b="1" dirty="0" smtClean="0">
                <a:solidFill>
                  <a:srgbClr val="FF0000"/>
                </a:solidFill>
                <a:latin typeface="微软雅黑" panose="020B0503020204020204" charset="-122"/>
                <a:ea typeface="微软雅黑" panose="020B0503020204020204" charset="-122"/>
                <a:cs typeface="微软雅黑" panose="020B0503020204020204" charset="-122"/>
              </a:rPr>
              <a:t>4.1 </a:t>
            </a:r>
            <a:r>
              <a:rPr lang="zh-CN" b="1" dirty="0" smtClean="0">
                <a:solidFill>
                  <a:srgbClr val="FF0000"/>
                </a:solidFill>
                <a:latin typeface="微软雅黑" panose="020B0503020204020204" charset="-122"/>
                <a:ea typeface="微软雅黑" panose="020B0503020204020204" charset="-122"/>
                <a:cs typeface="微软雅黑" panose="020B0503020204020204" charset="-122"/>
              </a:rPr>
              <a:t>基本要求</a:t>
            </a:r>
            <a:endParaRPr lang="zh-CN" altLang="en-US" b="1" dirty="0" smtClean="0">
              <a:solidFill>
                <a:srgbClr val="FF0000"/>
              </a:solidFill>
              <a:latin typeface="微软雅黑" panose="020B0503020204020204" charset="-122"/>
              <a:ea typeface="微软雅黑" panose="020B0503020204020204" charset="-122"/>
              <a:cs typeface="微软雅黑" panose="020B0503020204020204" charset="-122"/>
            </a:endParaRPr>
          </a:p>
          <a:p>
            <a:pPr marL="269875" indent="0" algn="just" fontAlgn="auto">
              <a:lnSpc>
                <a:spcPct val="150000"/>
              </a:lnSpc>
              <a:spcAft>
                <a:spcPts val="0"/>
              </a:spcAft>
            </a:pPr>
            <a:r>
              <a:rPr lang="en-US" altLang="zh-CN" sz="1600" kern="100" spc="80" dirty="0" smtClean="0">
                <a:solidFill>
                  <a:srgbClr val="FF0000"/>
                </a:solidFill>
                <a:latin typeface="微软雅黑" panose="020B0503020204020204" charset="-122"/>
                <a:ea typeface="微软雅黑" panose="020B0503020204020204" charset="-122"/>
                <a:cs typeface="微软雅黑" panose="020B0503020204020204" charset="-122"/>
                <a:sym typeface="+mn-ea"/>
              </a:rPr>
              <a:t>1</a:t>
            </a:r>
            <a:r>
              <a:rPr lang="en-US"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建立健全的绿色施工管理体系和制度；</a:t>
            </a:r>
            <a:endParaRPr lang="zh-CN" altLang="zh-CN" sz="1600" kern="100" dirty="0">
              <a:solidFill>
                <a:srgbClr val="FF0000"/>
              </a:solidFill>
              <a:latin typeface="微软雅黑" panose="020B0503020204020204" charset="-122"/>
              <a:ea typeface="微软雅黑" panose="020B0503020204020204" charset="-122"/>
              <a:cs typeface="微软雅黑" panose="020B0503020204020204" charset="-122"/>
            </a:endParaRPr>
          </a:p>
          <a:p>
            <a:pPr marL="269875" indent="0" algn="just" fontAlgn="auto">
              <a:lnSpc>
                <a:spcPct val="150000"/>
              </a:lnSpc>
              <a:spcAft>
                <a:spcPts val="0"/>
              </a:spcAft>
            </a:pPr>
            <a:r>
              <a:rPr lang="en-US"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现场设立清晰醒目的绿色施工宣传标识；</a:t>
            </a:r>
            <a:endParaRPr lang="zh-CN" altLang="zh-CN" sz="1600" kern="100" dirty="0">
              <a:solidFill>
                <a:srgbClr val="FF0000"/>
              </a:solidFill>
              <a:latin typeface="微软雅黑" panose="020B0503020204020204" charset="-122"/>
              <a:ea typeface="微软雅黑" panose="020B0503020204020204" charset="-122"/>
              <a:cs typeface="微软雅黑" panose="020B0503020204020204" charset="-122"/>
            </a:endParaRPr>
          </a:p>
          <a:p>
            <a:pPr marL="269875" indent="0" algn="just" fontAlgn="auto">
              <a:lnSpc>
                <a:spcPct val="150000"/>
              </a:lnSpc>
              <a:spcAft>
                <a:spcPts val="0"/>
              </a:spcAft>
            </a:pPr>
            <a:r>
              <a:rPr lang="en-US"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4.</a:t>
            </a: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建立专业培训和岗位培训相结合的绿色施工培训制度，并有实施记录；</a:t>
            </a:r>
            <a:endParaRPr lang="zh-CN" altLang="zh-CN" sz="1600" kern="100" dirty="0">
              <a:solidFill>
                <a:srgbClr val="FF0000"/>
              </a:solidFill>
              <a:latin typeface="微软雅黑" panose="020B0503020204020204" charset="-122"/>
              <a:ea typeface="微软雅黑" panose="020B0503020204020204" charset="-122"/>
              <a:cs typeface="微软雅黑" panose="020B0503020204020204" charset="-122"/>
            </a:endParaRPr>
          </a:p>
          <a:p>
            <a:pPr marL="269875" indent="0" algn="just" fontAlgn="auto">
              <a:lnSpc>
                <a:spcPct val="150000"/>
              </a:lnSpc>
              <a:spcAft>
                <a:spcPts val="0"/>
              </a:spcAft>
            </a:pPr>
            <a:r>
              <a:rPr lang="en-US"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5.</a:t>
            </a: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开展绿色施工批次和阶段评价，并记录完整，评价频次符合要求；</a:t>
            </a:r>
            <a:endParaRPr lang="zh-CN" altLang="zh-CN" sz="1600" kern="100" dirty="0">
              <a:solidFill>
                <a:srgbClr val="FF0000"/>
              </a:solidFill>
              <a:latin typeface="微软雅黑" panose="020B0503020204020204" charset="-122"/>
              <a:ea typeface="微软雅黑" panose="020B0503020204020204" charset="-122"/>
              <a:cs typeface="微软雅黑" panose="020B0503020204020204" charset="-122"/>
            </a:endParaRPr>
          </a:p>
          <a:p>
            <a:pPr marL="269875" indent="0" algn="just" fontAlgn="auto">
              <a:lnSpc>
                <a:spcPct val="150000"/>
              </a:lnSpc>
              <a:spcAft>
                <a:spcPts val="0"/>
              </a:spcAft>
            </a:pPr>
            <a:r>
              <a:rPr lang="en-US"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6.</a:t>
            </a: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保存齐全的批次和阶段评价中持续改进的资料</a:t>
            </a:r>
            <a:endParaRPr lang="zh-CN" altLang="zh-CN" sz="1600" kern="100" dirty="0">
              <a:solidFill>
                <a:srgbClr val="FF0000"/>
              </a:solidFill>
              <a:latin typeface="微软雅黑" panose="020B0503020204020204" charset="-122"/>
              <a:ea typeface="微软雅黑" panose="020B0503020204020204" charset="-122"/>
              <a:cs typeface="微软雅黑" panose="020B0503020204020204" charset="-122"/>
            </a:endParaRPr>
          </a:p>
          <a:p>
            <a:pPr marL="269875" indent="0" algn="just" fontAlgn="auto">
              <a:lnSpc>
                <a:spcPct val="150000"/>
              </a:lnSpc>
            </a:pPr>
            <a:r>
              <a:rPr lang="en-US"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7.</a:t>
            </a: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签订分包或劳务合同时，应包含绿色施工指标要求等。</a:t>
            </a:r>
          </a:p>
          <a:p>
            <a:pPr indent="0" algn="just" fontAlgn="auto">
              <a:lnSpc>
                <a:spcPct val="150000"/>
              </a:lnSpc>
              <a:spcBef>
                <a:spcPts val="600"/>
              </a:spcBef>
              <a:spcAft>
                <a:spcPts val="0"/>
              </a:spcAft>
            </a:pPr>
            <a:r>
              <a:rPr lang="zh-CN" b="1" dirty="0" smtClean="0">
                <a:latin typeface="微软雅黑" panose="020B0503020204020204" charset="-122"/>
                <a:ea typeface="微软雅黑" panose="020B0503020204020204" charset="-122"/>
                <a:cs typeface="微软雅黑" panose="020B0503020204020204" charset="-122"/>
                <a:sym typeface="+mn-ea"/>
              </a:rPr>
              <a:t>    重点关注：</a:t>
            </a:r>
            <a:endParaRPr lang="zh-CN" altLang="en-US" sz="1600" b="1" dirty="0" smtClean="0">
              <a:solidFill>
                <a:schemeClr val="tx1"/>
              </a:solidFill>
              <a:latin typeface="微软雅黑" panose="020B0503020204020204" charset="-122"/>
              <a:ea typeface="微软雅黑" panose="020B0503020204020204" charset="-122"/>
              <a:cs typeface="微软雅黑" panose="020B0503020204020204" charset="-122"/>
            </a:endParaRPr>
          </a:p>
          <a:p>
            <a:pPr marL="269875" indent="284480" algn="just" fontAlgn="auto">
              <a:lnSpc>
                <a:spcPct val="150000"/>
              </a:lnSpc>
              <a:spcAft>
                <a:spcPts val="0"/>
              </a:spcAft>
              <a:buFont typeface="Wingdings" panose="05000000000000000000" charset="0"/>
              <a:buChar char="Ø"/>
            </a:pP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节能与能源利用；</a:t>
            </a:r>
            <a:endParaRPr lang="zh-CN" altLang="zh-CN" sz="1600" kern="100" dirty="0">
              <a:solidFill>
                <a:srgbClr val="FF0000"/>
              </a:solidFill>
              <a:latin typeface="微软雅黑" panose="020B0503020204020204" charset="-122"/>
              <a:ea typeface="微软雅黑" panose="020B0503020204020204" charset="-122"/>
              <a:cs typeface="微软雅黑" panose="020B0503020204020204" charset="-122"/>
            </a:endParaRPr>
          </a:p>
          <a:p>
            <a:pPr marL="269875" indent="284480" algn="just" fontAlgn="auto">
              <a:lnSpc>
                <a:spcPct val="150000"/>
              </a:lnSpc>
              <a:spcAft>
                <a:spcPts val="0"/>
              </a:spcAft>
              <a:buFont typeface="Wingdings" panose="05000000000000000000" charset="0"/>
              <a:buChar char="Ø"/>
            </a:pPr>
            <a:r>
              <a:rPr lang="zh-CN" altLang="en-US"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节地与土地资源利用</a:t>
            </a: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zh-CN" altLang="zh-CN" sz="1600" kern="100" dirty="0">
              <a:solidFill>
                <a:srgbClr val="FF0000"/>
              </a:solidFill>
              <a:latin typeface="微软雅黑" panose="020B0503020204020204" charset="-122"/>
              <a:ea typeface="微软雅黑" panose="020B0503020204020204" charset="-122"/>
              <a:cs typeface="微软雅黑" panose="020B0503020204020204" charset="-122"/>
            </a:endParaRPr>
          </a:p>
          <a:p>
            <a:pPr marL="269875" indent="284480" algn="just" fontAlgn="auto">
              <a:lnSpc>
                <a:spcPct val="150000"/>
              </a:lnSpc>
              <a:spcAft>
                <a:spcPts val="0"/>
              </a:spcAft>
              <a:buFont typeface="Wingdings" panose="05000000000000000000" charset="0"/>
              <a:buChar char="Ø"/>
            </a:pP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节水与水资源利用；</a:t>
            </a:r>
          </a:p>
          <a:p>
            <a:pPr marL="269875" indent="284480" algn="just" fontAlgn="auto">
              <a:lnSpc>
                <a:spcPct val="150000"/>
              </a:lnSpc>
              <a:spcAft>
                <a:spcPts val="0"/>
              </a:spcAft>
              <a:buFont typeface="Wingdings" panose="05000000000000000000" charset="0"/>
              <a:buChar char="Ø"/>
            </a:pP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节材与材料资源利用；</a:t>
            </a:r>
            <a:endParaRPr lang="zh-CN" altLang="zh-CN" sz="1600" kern="100" dirty="0">
              <a:solidFill>
                <a:srgbClr val="FF0000"/>
              </a:solidFill>
              <a:latin typeface="微软雅黑" panose="020B0503020204020204" charset="-122"/>
              <a:ea typeface="微软雅黑" panose="020B0503020204020204" charset="-122"/>
              <a:cs typeface="微软雅黑" panose="020B0503020204020204" charset="-122"/>
            </a:endParaRPr>
          </a:p>
          <a:p>
            <a:pPr marL="269875" indent="284480" algn="just" fontAlgn="auto">
              <a:lnSpc>
                <a:spcPct val="150000"/>
              </a:lnSpc>
              <a:spcAft>
                <a:spcPts val="0"/>
              </a:spcAft>
              <a:buFont typeface="Wingdings" panose="05000000000000000000" charset="0"/>
              <a:buChar char="Ø"/>
            </a:pP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环境保护。</a:t>
            </a: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47</a:t>
            </a:fld>
            <a:endParaRPr lang="zh-CN" altLang="en-US" dirty="0"/>
          </a:p>
        </p:txBody>
      </p:sp>
      <p:sp>
        <p:nvSpPr>
          <p:cNvPr id="2" name="Rectangle 2"/>
          <p:cNvSpPr>
            <a:spLocks noGrp="1" noChangeArrowheads="1"/>
          </p:cNvSpPr>
          <p:nvPr>
            <p:ph type="title" idx="4294967295"/>
          </p:nvPr>
        </p:nvSpPr>
        <p:spPr>
          <a:xfrm>
            <a:off x="447675" y="847884"/>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rPr>
              <a:t>第一章  </a:t>
            </a:r>
            <a:r>
              <a:rPr lang="zh-CN" altLang="en-US" sz="2400" dirty="0">
                <a:latin typeface="微软雅黑" panose="020B0503020204020204" charset="-122"/>
                <a:ea typeface="微软雅黑" panose="020B0503020204020204" charset="-122"/>
                <a:cs typeface="宋体" panose="02010600030101010101" pitchFamily="2" charset="-122"/>
                <a:sym typeface="+mn-ea"/>
              </a:rPr>
              <a:t>绿色施工管理</a:t>
            </a:r>
            <a:endParaRPr lang="zh-CN" altLang="en-US" sz="2400" dirty="0">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2754" y="1281202"/>
            <a:ext cx="8671734" cy="3707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b="1" dirty="0" smtClean="0">
                <a:latin typeface="微软雅黑" panose="020B0503020204020204" charset="-122"/>
                <a:ea typeface="微软雅黑" panose="020B0503020204020204" charset="-122"/>
                <a:cs typeface="微软雅黑" panose="020B0503020204020204" charset="-122"/>
                <a:sym typeface="+mn-ea"/>
              </a:rPr>
              <a:t>4.2.1 </a:t>
            </a:r>
            <a:r>
              <a:rPr lang="zh-CN" altLang="en-US" b="1" dirty="0" smtClean="0">
                <a:latin typeface="微软雅黑" panose="020B0503020204020204" charset="-122"/>
                <a:ea typeface="微软雅黑" panose="020B0503020204020204" charset="-122"/>
                <a:cs typeface="微软雅黑" panose="020B0503020204020204" charset="-122"/>
                <a:sym typeface="+mn-ea"/>
              </a:rPr>
              <a:t>适用部位  </a:t>
            </a:r>
            <a:r>
              <a:rPr lang="zh-CN" altLang="en-US" b="1" dirty="0" smtClean="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施工期间机械设备选择、配置，临时用电设施配置</a:t>
            </a:r>
          </a:p>
          <a:p>
            <a:pPr fontAlgn="auto">
              <a:lnSpc>
                <a:spcPct val="150000"/>
              </a:lnSpc>
              <a:spcBef>
                <a:spcPts val="600"/>
              </a:spcBef>
            </a:pPr>
            <a:r>
              <a:rPr lang="en-US" altLang="zh-CN" b="1" dirty="0" smtClean="0">
                <a:latin typeface="微软雅黑" panose="020B0503020204020204" charset="-122"/>
                <a:ea typeface="微软雅黑" panose="020B0503020204020204" charset="-122"/>
                <a:cs typeface="微软雅黑" panose="020B0503020204020204" charset="-122"/>
                <a:sym typeface="+mn-ea"/>
              </a:rPr>
              <a:t>4.2.2 </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sym typeface="+mn-ea"/>
              </a:rPr>
              <a:t>节能控制指标及要点</a:t>
            </a:r>
            <a:endParaRPr lang="en-US" altLang="zh-CN" b="1" dirty="0" smtClean="0">
              <a:solidFill>
                <a:schemeClr val="tx1"/>
              </a:solidFill>
              <a:latin typeface="微软雅黑" panose="020B0503020204020204" charset="-122"/>
              <a:ea typeface="微软雅黑" panose="020B0503020204020204" charset="-122"/>
              <a:cs typeface="微软雅黑" panose="020B0503020204020204" charset="-122"/>
            </a:endParaRPr>
          </a:p>
          <a:p>
            <a:pPr algn="l" fontAlgn="auto">
              <a:lnSpc>
                <a:spcPct val="150000"/>
              </a:lnSpc>
              <a:spcBef>
                <a:spcPct val="0"/>
              </a:spcBef>
              <a:spcAft>
                <a:spcPts val="600"/>
              </a:spcAft>
            </a:pPr>
            <a:r>
              <a:rPr lang="en-US" altLang="zh-CN" b="1" dirty="0" smtClean="0">
                <a:solidFill>
                  <a:srgbClr val="FF0000"/>
                </a:solidFill>
                <a:latin typeface="微软雅黑" panose="020B0503020204020204" charset="-122"/>
                <a:ea typeface="微软雅黑" panose="020B0503020204020204" charset="-122"/>
                <a:cs typeface="微软雅黑" panose="020B0503020204020204" charset="-122"/>
                <a:sym typeface="+mn-ea"/>
              </a:rPr>
              <a:t>4.2.2.1 </a:t>
            </a:r>
            <a:r>
              <a:rPr lang="zh-CN" altLang="en-US" b="1" dirty="0" smtClean="0">
                <a:solidFill>
                  <a:srgbClr val="FF0000"/>
                </a:solidFill>
                <a:latin typeface="微软雅黑" panose="020B0503020204020204" charset="-122"/>
                <a:ea typeface="微软雅黑" panose="020B0503020204020204" charset="-122"/>
                <a:cs typeface="微软雅黑" panose="020B0503020204020204" charset="-122"/>
                <a:sym typeface="+mn-ea"/>
              </a:rPr>
              <a:t>量化限额控制指标</a:t>
            </a:r>
          </a:p>
          <a:p>
            <a:pPr algn="l" fontAlgn="auto">
              <a:lnSpc>
                <a:spcPct val="150000"/>
              </a:lnSpc>
              <a:spcBef>
                <a:spcPct val="0"/>
              </a:spcBef>
            </a:pP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办公</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、生活和施工现场，临时用电设施，照明设计满足基本照度的规定，不得超过</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 +5%~-10%</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。一般办公室的照明功率密度值为</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9W/m</a:t>
            </a:r>
            <a:r>
              <a:rPr lang="en-US" altLang="zh-CN" sz="1600" baseline="30000"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；办公、生活和施工现场，采用节能照明灯具的数量大于</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80%</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zh-CN" altLang="zh-CN" sz="1600" dirty="0">
              <a:solidFill>
                <a:srgbClr val="FF0000"/>
              </a:solidFill>
              <a:latin typeface="微软雅黑" panose="020B0503020204020204" charset="-122"/>
              <a:ea typeface="微软雅黑" panose="020B0503020204020204" charset="-122"/>
              <a:cs typeface="微软雅黑" panose="020B0503020204020204" charset="-122"/>
            </a:endParaRPr>
          </a:p>
          <a:p>
            <a:pPr algn="l" fontAlgn="auto">
              <a:lnSpc>
                <a:spcPct val="150000"/>
              </a:lnSpc>
              <a:spcBef>
                <a:spcPct val="0"/>
              </a:spcBef>
            </a:pP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材料运输与施工，建筑材料的选用应缩短运输距离，减少运输过程中的能源消耗</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。工程施工</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使用的材料宜就地取材， 距施工现场</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500</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公里以内生产的建筑材料用量原则上占工程施工使用建筑材料总重量的</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70%</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以上。</a:t>
            </a:r>
            <a:endParaRPr lang="zh-CN" altLang="zh-CN" sz="1600" kern="100" spc="80" dirty="0" smtClean="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48</a:t>
            </a:fld>
            <a:endParaRPr lang="zh-CN" altLang="en-US" dirty="0"/>
          </a:p>
        </p:txBody>
      </p:sp>
      <p:sp>
        <p:nvSpPr>
          <p:cNvPr id="27650" name="Rectangle 2"/>
          <p:cNvSpPr>
            <a:spLocks noGrp="1" noChangeArrowheads="1"/>
          </p:cNvSpPr>
          <p:nvPr>
            <p:ph type="title" idx="4294967295"/>
          </p:nvPr>
        </p:nvSpPr>
        <p:spPr>
          <a:xfrm>
            <a:off x="447675" y="847884"/>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rPr>
              <a:t>第二章  </a:t>
            </a:r>
            <a:r>
              <a:rPr lang="zh-CN" altLang="en-US" sz="2400" dirty="0">
                <a:latin typeface="微软雅黑" panose="020B0503020204020204" charset="-122"/>
                <a:ea typeface="微软雅黑" panose="020B0503020204020204" charset="-122"/>
                <a:sym typeface="+mn-ea"/>
              </a:rPr>
              <a:t>节能与能源利用</a:t>
            </a:r>
            <a:endParaRPr lang="zh-CN" altLang="en-US" sz="24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36239" y="1073557"/>
            <a:ext cx="8671734" cy="3169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l" fontAlgn="auto">
              <a:lnSpc>
                <a:spcPct val="150000"/>
              </a:lnSpc>
              <a:spcBef>
                <a:spcPct val="0"/>
              </a:spcBef>
              <a:spcAft>
                <a:spcPts val="600"/>
              </a:spcAft>
            </a:pPr>
            <a:r>
              <a:rPr lang="en-US" altLang="zh-CN" b="1" dirty="0">
                <a:latin typeface="微软雅黑" panose="020B0503020204020204" charset="-122"/>
                <a:ea typeface="微软雅黑" panose="020B0503020204020204" charset="-122"/>
                <a:cs typeface="微软雅黑" panose="020B0503020204020204" charset="-122"/>
                <a:sym typeface="+mn-ea"/>
              </a:rPr>
              <a:t>4.2.2.2 </a:t>
            </a:r>
            <a:r>
              <a:rPr lang="zh-CN" altLang="zh-CN" b="1" dirty="0">
                <a:latin typeface="微软雅黑" panose="020B0503020204020204" charset="-122"/>
                <a:ea typeface="微软雅黑" panose="020B0503020204020204" charset="-122"/>
                <a:cs typeface="微软雅黑" panose="020B0503020204020204" charset="-122"/>
                <a:sym typeface="+mn-ea"/>
              </a:rPr>
              <a:t>节能控制要点</a:t>
            </a:r>
            <a:endParaRPr lang="zh-CN" altLang="zh-CN"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algn="just" fontAlgn="auto">
              <a:lnSpc>
                <a:spcPct val="150000"/>
              </a:lnSpc>
              <a:spcBef>
                <a:spcPts val="0"/>
              </a:spcBef>
              <a:spcAft>
                <a:spcPts val="0"/>
              </a:spcAft>
            </a:pP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优先</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使用国家、行业推荐的节能、高效、环保的施工设备和机具；</a:t>
            </a:r>
            <a:endParaRPr lang="zh-CN" altLang="zh-CN" sz="1600" dirty="0">
              <a:solidFill>
                <a:srgbClr val="FF0000"/>
              </a:solidFill>
              <a:latin typeface="微软雅黑" panose="020B0503020204020204" charset="-122"/>
              <a:ea typeface="微软雅黑" panose="020B0503020204020204" charset="-122"/>
              <a:cs typeface="微软雅黑" panose="020B0503020204020204" charset="-122"/>
            </a:endParaRPr>
          </a:p>
          <a:p>
            <a:pPr lvl="0" algn="just" fontAlgn="auto">
              <a:lnSpc>
                <a:spcPct val="150000"/>
              </a:lnSpc>
              <a:spcBef>
                <a:spcPts val="0"/>
              </a:spcBef>
              <a:spcAft>
                <a:spcPts val="0"/>
              </a:spcAft>
            </a:pP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对</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施工现场的生产、生活、办公和主要耗能施工设备设有节能的控制指标；</a:t>
            </a:r>
            <a:endParaRPr lang="zh-CN" altLang="zh-CN" sz="1600" kern="100" spc="80" dirty="0" smtClean="0">
              <a:solidFill>
                <a:srgbClr val="FF0000"/>
              </a:solidFill>
              <a:latin typeface="微软雅黑" panose="020B0503020204020204" charset="-122"/>
              <a:ea typeface="微软雅黑" panose="020B0503020204020204" charset="-122"/>
              <a:cs typeface="微软雅黑" panose="020B0503020204020204" charset="-122"/>
              <a:sym typeface="+mn-ea"/>
            </a:endParaRPr>
          </a:p>
          <a:p>
            <a:pPr lvl="0" indent="0" algn="just" fontAlgn="auto">
              <a:lnSpc>
                <a:spcPct val="150000"/>
              </a:lnSpc>
              <a:spcAft>
                <a:spcPts val="0"/>
              </a:spcAft>
            </a:pP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en-US" altLang="zh-CN" sz="1600" dirty="0" smtClean="0">
                <a:latin typeface="微软雅黑" panose="020B0503020204020204" charset="-122"/>
                <a:ea typeface="微软雅黑" panose="020B0503020204020204" charset="-122"/>
                <a:cs typeface="微软雅黑" panose="020B0503020204020204" charset="-122"/>
                <a:sym typeface="+mn-ea"/>
              </a:rPr>
              <a:t>3</a:t>
            </a: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zh-CN" altLang="zh-CN" sz="1600" kern="100" dirty="0">
                <a:latin typeface="微软雅黑" panose="020B0503020204020204" charset="-122"/>
                <a:ea typeface="微软雅黑" panose="020B0503020204020204" charset="-122"/>
                <a:cs typeface="微软雅黑" panose="020B0503020204020204" charset="-122"/>
                <a:sym typeface="+mn-ea"/>
              </a:rPr>
              <a:t>合理布置施工总平面图，避免现场二次搬运；</a:t>
            </a:r>
          </a:p>
          <a:p>
            <a:pPr lvl="0" indent="0" algn="just" fontAlgn="auto">
              <a:lnSpc>
                <a:spcPct val="150000"/>
              </a:lnSpc>
            </a:pP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en-US" altLang="zh-CN" sz="1600" dirty="0" smtClean="0">
                <a:latin typeface="微软雅黑" panose="020B0503020204020204" charset="-122"/>
                <a:ea typeface="微软雅黑" panose="020B0503020204020204" charset="-122"/>
                <a:cs typeface="微软雅黑" panose="020B0503020204020204" charset="-122"/>
                <a:sym typeface="+mn-ea"/>
              </a:rPr>
              <a:t>4</a:t>
            </a: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zh-CN" altLang="zh-CN" sz="1600" kern="100" dirty="0">
                <a:latin typeface="微软雅黑" panose="020B0503020204020204" charset="-122"/>
                <a:ea typeface="微软雅黑" panose="020B0503020204020204" charset="-122"/>
                <a:cs typeface="微软雅黑" panose="020B0503020204020204" charset="-122"/>
                <a:sym typeface="+mn-ea"/>
              </a:rPr>
              <a:t>合理安排施工机械，避免集中使用大功率设备；</a:t>
            </a:r>
            <a:endParaRPr lang="zh-CN" altLang="zh-CN" sz="1600" kern="100" spc="80"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indent="0" algn="just" fontAlgn="auto">
              <a:lnSpc>
                <a:spcPct val="150000"/>
              </a:lnSpc>
              <a:spcAft>
                <a:spcPts val="0"/>
              </a:spcAft>
            </a:pP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en-US" altLang="zh-CN" sz="1600" dirty="0" smtClean="0">
                <a:latin typeface="微软雅黑" panose="020B0503020204020204" charset="-122"/>
                <a:ea typeface="微软雅黑" panose="020B0503020204020204" charset="-122"/>
                <a:cs typeface="微软雅黑" panose="020B0503020204020204" charset="-122"/>
                <a:sym typeface="+mn-ea"/>
              </a:rPr>
              <a:t>5</a:t>
            </a: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对</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主要耗能施工设备定期进行耗能计量核算，建立主要施工设备耗能台账及机械设备档案</a:t>
            </a:r>
            <a:r>
              <a:rPr lang="zh-CN" altLang="zh-CN" sz="1600" dirty="0">
                <a:latin typeface="微软雅黑" panose="020B0503020204020204" charset="-122"/>
                <a:ea typeface="微软雅黑" panose="020B0503020204020204" charset="-122"/>
                <a:cs typeface="微软雅黑" panose="020B0503020204020204" charset="-122"/>
                <a:sym typeface="+mn-ea"/>
              </a:rPr>
              <a:t>；</a:t>
            </a:r>
            <a:endParaRPr lang="zh-CN" altLang="zh-CN" sz="1600"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indent="0" algn="just" fontAlgn="auto">
              <a:lnSpc>
                <a:spcPct val="150000"/>
              </a:lnSpc>
            </a:pPr>
            <a:r>
              <a:rPr lang="zh-CN" altLang="en-US" sz="1600" dirty="0">
                <a:latin typeface="微软雅黑" panose="020B0503020204020204" charset="-122"/>
                <a:ea typeface="微软雅黑" panose="020B0503020204020204" charset="-122"/>
                <a:cs typeface="微软雅黑" panose="020B0503020204020204" charset="-122"/>
                <a:sym typeface="+mn-ea"/>
              </a:rPr>
              <a:t>（</a:t>
            </a:r>
            <a:r>
              <a:rPr lang="en-US" altLang="zh-CN" sz="1600" dirty="0">
                <a:latin typeface="微软雅黑" panose="020B0503020204020204" charset="-122"/>
                <a:ea typeface="微软雅黑" panose="020B0503020204020204" charset="-122"/>
                <a:cs typeface="微软雅黑" panose="020B0503020204020204" charset="-122"/>
                <a:sym typeface="+mn-ea"/>
              </a:rPr>
              <a:t>6</a:t>
            </a:r>
            <a:r>
              <a:rPr lang="zh-CN" altLang="en-US" sz="1600" dirty="0">
                <a:latin typeface="微软雅黑" panose="020B0503020204020204" charset="-122"/>
                <a:ea typeface="微软雅黑" panose="020B0503020204020204" charset="-122"/>
                <a:cs typeface="微软雅黑" panose="020B0503020204020204" charset="-122"/>
                <a:sym typeface="+mn-ea"/>
              </a:rPr>
              <a:t>）</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采用节能型临时用电设施，</a:t>
            </a:r>
            <a:r>
              <a:rPr lang="zh-CN" altLang="zh-CN" sz="1600" dirty="0">
                <a:latin typeface="微软雅黑" panose="020B0503020204020204" charset="-122"/>
                <a:ea typeface="微软雅黑" panose="020B0503020204020204" charset="-122"/>
                <a:cs typeface="微软雅黑" panose="020B0503020204020204" charset="-122"/>
                <a:sym typeface="+mn-ea"/>
              </a:rPr>
              <a:t>合理布置临时用电线路，做到线路最短，变压器、配电室（总配电箱）与用电负荷中心尽可能靠近等。</a:t>
            </a:r>
            <a:endParaRPr lang="zh-CN" altLang="zh-CN" sz="1600" kern="100" spc="80"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49</a:t>
            </a:fld>
            <a:endParaRPr lang="zh-CN" altLang="en-US" dirty="0"/>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剪去对角的矩形 4"/>
          <p:cNvSpPr/>
          <p:nvPr/>
        </p:nvSpPr>
        <p:spPr>
          <a:xfrm>
            <a:off x="1996866" y="2420511"/>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charset="-122"/>
                <a:ea typeface="微软雅黑" panose="020B0503020204020204" charset="-122"/>
                <a:sym typeface="+mn-ea"/>
              </a:rPr>
              <a:t>工程准备阶段</a:t>
            </a:r>
            <a:endParaRPr lang="zh-CN" altLang="en-US" sz="2200" b="1" kern="0" dirty="0" smtClean="0">
              <a:solidFill>
                <a:srgbClr val="FFFFFF"/>
              </a:solidFill>
              <a:latin typeface="微软雅黑" panose="020B0503020204020204" charset="-122"/>
              <a:ea typeface="微软雅黑" panose="020B0503020204020204" charset="-122"/>
            </a:endParaRPr>
          </a:p>
        </p:txBody>
      </p:sp>
      <p:sp>
        <p:nvSpPr>
          <p:cNvPr id="7" name="圆角矩形 6"/>
          <p:cNvSpPr/>
          <p:nvPr/>
        </p:nvSpPr>
        <p:spPr>
          <a:xfrm>
            <a:off x="1039495" y="2420620"/>
            <a:ext cx="736600" cy="575945"/>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smtClean="0">
                <a:ln>
                  <a:noFill/>
                </a:ln>
                <a:solidFill>
                  <a:srgbClr val="FFFFFF"/>
                </a:solidFill>
                <a:uLnTx/>
                <a:uFillTx/>
                <a:latin typeface="Impact" panose="020B0806030902050204" pitchFamily="34" charset="0"/>
                <a:ea typeface="方正超粗黑简体" panose="02010601030101010101" pitchFamily="2" charset="-122"/>
                <a:cs typeface="+mn-cs"/>
              </a:rPr>
              <a:t>1.1</a:t>
            </a:r>
            <a:endParaRPr kumimoji="0" lang="zh-CN" altLang="en-US" sz="2800" b="1" i="0" u="none" strike="noStrike" kern="0" cap="none" spc="0" normalizeH="0" baseline="0" noProof="0" dirty="0">
              <a:ln>
                <a:noFill/>
              </a:ln>
              <a:solidFill>
                <a:srgbClr val="FFFFFF"/>
              </a:solidFill>
              <a:uLnTx/>
              <a:uFillTx/>
              <a:latin typeface="Impact" panose="020B0806030902050204" pitchFamily="34" charset="0"/>
              <a:ea typeface="方正超粗黑简体" panose="02010601030101010101" pitchFamily="2" charset="-122"/>
              <a:cs typeface="+mn-cs"/>
            </a:endParaRPr>
          </a:p>
        </p:txBody>
      </p:sp>
      <p:sp>
        <p:nvSpPr>
          <p:cNvPr id="12" name="剪去对角的矩形 11"/>
          <p:cNvSpPr/>
          <p:nvPr/>
        </p:nvSpPr>
        <p:spPr>
          <a:xfrm>
            <a:off x="1996866" y="3380621"/>
            <a:ext cx="6192000" cy="576000"/>
          </a:xfrm>
          <a:prstGeom prst="snip2DiagRect">
            <a:avLst/>
          </a:prstGeom>
          <a:solidFill>
            <a:srgbClr val="BDD8F1">
              <a:lumMod val="50000"/>
            </a:srgbClr>
          </a:solidFill>
          <a:ln w="25400" cap="flat" cmpd="sng" algn="ctr">
            <a:noFill/>
            <a:prstDash val="solid"/>
          </a:ln>
          <a:effectLst/>
        </p:spPr>
        <p:txBody>
          <a:bodyPr anchor="ctr"/>
          <a:lstStyle/>
          <a:p>
            <a:pPr algn="l"/>
            <a:r>
              <a:rPr lang="zh-CN" altLang="en-US" sz="2200" b="1" kern="0" dirty="0" smtClean="0">
                <a:solidFill>
                  <a:srgbClr val="FFFFFF"/>
                </a:solidFill>
                <a:latin typeface="微软雅黑" panose="020B0503020204020204" charset="-122"/>
                <a:ea typeface="微软雅黑" panose="020B0503020204020204" charset="-122"/>
                <a:sym typeface="+mn-ea"/>
              </a:rPr>
              <a:t>工程建设阶段</a:t>
            </a:r>
            <a:endParaRPr lang="zh-CN" altLang="en-US" sz="2200" b="1" kern="0" dirty="0">
              <a:solidFill>
                <a:srgbClr val="FFFFFF"/>
              </a:solidFill>
              <a:latin typeface="微软雅黑" panose="020B0503020204020204" charset="-122"/>
              <a:ea typeface="微软雅黑" panose="020B0503020204020204" charset="-122"/>
            </a:endParaRPr>
          </a:p>
        </p:txBody>
      </p:sp>
      <p:sp>
        <p:nvSpPr>
          <p:cNvPr id="13" name="圆角矩形 12"/>
          <p:cNvSpPr/>
          <p:nvPr/>
        </p:nvSpPr>
        <p:spPr>
          <a:xfrm>
            <a:off x="1027430" y="3380740"/>
            <a:ext cx="748665" cy="575945"/>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1.2</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grpSp>
        <p:nvGrpSpPr>
          <p:cNvPr id="14" name="组合 12"/>
          <p:cNvGrpSpPr/>
          <p:nvPr/>
        </p:nvGrpSpPr>
        <p:grpSpPr bwMode="auto">
          <a:xfrm>
            <a:off x="59697" y="908848"/>
            <a:ext cx="3000135" cy="1152000"/>
            <a:chOff x="312980" y="836282"/>
            <a:chExt cx="3000686" cy="1152661"/>
          </a:xfrm>
        </p:grpSpPr>
        <p:sp>
          <p:nvSpPr>
            <p:cNvPr id="15" name="等腰三角形 18"/>
            <p:cNvSpPr>
              <a:spLocks noChangeArrowheads="1"/>
            </p:cNvSpPr>
            <p:nvPr/>
          </p:nvSpPr>
          <p:spPr bwMode="auto">
            <a:xfrm flipV="1">
              <a:off x="312980" y="836282"/>
              <a:ext cx="2880528" cy="1152661"/>
            </a:xfrm>
            <a:prstGeom prst="triangle">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ctr"/>
            <a:lstStyle>
              <a:lvl1pPr eaLnBrk="0" hangingPunct="0">
                <a:lnSpc>
                  <a:spcPct val="110000"/>
                </a:lnSpc>
                <a:spcBef>
                  <a:spcPts val="500"/>
                </a:spcBef>
                <a:buFont typeface="Arial" panose="020B0604020202020204" pitchFamily="34" charset="0"/>
                <a:buChar char="•"/>
                <a:defRPr sz="3200">
                  <a:solidFill>
                    <a:srgbClr val="3B3837"/>
                  </a:solidFill>
                  <a:latin typeface="Arial" panose="020B0604020202020204" pitchFamily="34" charset="0"/>
                  <a:ea typeface="黑体" panose="02010609060101010101" charset="-122"/>
                </a:defRPr>
              </a:lvl1pPr>
              <a:lvl2pPr marL="742950" indent="-28575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2pPr>
              <a:lvl3pPr marL="11430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3pPr>
              <a:lvl4pPr marL="16002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 name="TextBox 19"/>
            <p:cNvSpPr>
              <a:spLocks noChangeArrowheads="1"/>
            </p:cNvSpPr>
            <p:nvPr/>
          </p:nvSpPr>
          <p:spPr bwMode="auto">
            <a:xfrm rot="19200000">
              <a:off x="1625247" y="1093277"/>
              <a:ext cx="900165" cy="52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buFont typeface="Arial" panose="020B0604020202020204" pitchFamily="34" charset="0"/>
                <a:buNone/>
                <a:defRPr/>
              </a:pPr>
              <a:r>
                <a:rPr lang="zh-CN" altLang="en-US" sz="2800" b="1" kern="0" dirty="0" smtClean="0">
                  <a:solidFill>
                    <a:srgbClr val="FFFFFF"/>
                  </a:solidFill>
                  <a:latin typeface="微软雅黑" panose="020B0503020204020204" charset="-122"/>
                  <a:ea typeface="微软雅黑" panose="020B0503020204020204" charset="-122"/>
                </a:rPr>
                <a:t>目录</a:t>
              </a:r>
              <a:endParaRPr lang="zh-CN" altLang="en-US" sz="1400" kern="0" dirty="0" smtClean="0">
                <a:solidFill>
                  <a:srgbClr val="000000"/>
                </a:solidFill>
              </a:endParaRPr>
            </a:p>
          </p:txBody>
        </p:sp>
        <p:sp>
          <p:nvSpPr>
            <p:cNvPr id="17" name="TextBox 53"/>
            <p:cNvSpPr>
              <a:spLocks noChangeArrowheads="1"/>
            </p:cNvSpPr>
            <p:nvPr/>
          </p:nvSpPr>
          <p:spPr bwMode="auto">
            <a:xfrm rot="19320000">
              <a:off x="1579516" y="1420170"/>
              <a:ext cx="1734150" cy="441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395E8A"/>
                  </a:solidFill>
                  <a:bevel/>
                </a14:hiddenLine>
              </a:ext>
            </a:extLst>
          </p:spPr>
          <p:txBody>
            <a:bodyPr lIns="91432" tIns="45716" rIns="91432" bIns="45716" anchor="ctr"/>
            <a:lstStyle>
              <a:lvl1pPr eaLnBrk="0" hangingPunct="0">
                <a:lnSpc>
                  <a:spcPct val="110000"/>
                </a:lnSpc>
                <a:spcBef>
                  <a:spcPts val="500"/>
                </a:spcBef>
                <a:buFont typeface="Arial" panose="020B0604020202020204" pitchFamily="34" charset="0"/>
                <a:buChar char="•"/>
                <a:defRPr sz="3200">
                  <a:solidFill>
                    <a:srgbClr val="3B3837"/>
                  </a:solidFill>
                  <a:latin typeface="Arial" panose="020B0604020202020204" pitchFamily="34" charset="0"/>
                  <a:ea typeface="黑体" panose="02010609060101010101" charset="-122"/>
                </a:defRPr>
              </a:lvl1pPr>
              <a:lvl2pPr marL="742950" indent="-28575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2pPr>
              <a:lvl3pPr marL="11430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3pPr>
              <a:lvl4pPr marL="16002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9pPr>
            </a:lstStyle>
            <a:p>
              <a:pPr algn="ctr" eaLnBrk="1" hangingPunct="1">
                <a:lnSpc>
                  <a:spcPct val="100000"/>
                </a:lnSpc>
                <a:spcBef>
                  <a:spcPct val="0"/>
                </a:spcBef>
                <a:buFont typeface="Arial" panose="020B0604020202020204" pitchFamily="34" charset="0"/>
                <a:buNone/>
              </a:pPr>
              <a:r>
                <a:rPr lang="en-US" altLang="zh-CN" sz="1800" dirty="0">
                  <a:solidFill>
                    <a:srgbClr val="004A86"/>
                  </a:solidFill>
                  <a:latin typeface="Calibri" panose="020F0502020204030204" pitchFamily="34" charset="0"/>
                  <a:ea typeface="宋体" panose="02010600030101010101" pitchFamily="2" charset="-122"/>
                </a:rPr>
                <a:t>CONTENTS</a:t>
              </a:r>
            </a:p>
          </p:txBody>
        </p:sp>
      </p:grpSp>
      <p:sp>
        <p:nvSpPr>
          <p:cNvPr id="18" name="剪去对角的矩形 17"/>
          <p:cNvSpPr/>
          <p:nvPr/>
        </p:nvSpPr>
        <p:spPr>
          <a:xfrm>
            <a:off x="1996866" y="5305792"/>
            <a:ext cx="6192000" cy="576000"/>
          </a:xfrm>
          <a:prstGeom prst="snip2DiagRect">
            <a:avLst/>
          </a:prstGeom>
          <a:solidFill>
            <a:srgbClr val="BDD8F1">
              <a:lumMod val="50000"/>
            </a:srgbClr>
          </a:solidFill>
          <a:ln w="25400" cap="flat" cmpd="sng" algn="ctr">
            <a:noFill/>
            <a:prstDash val="solid"/>
          </a:ln>
          <a:effectLst/>
        </p:spPr>
        <p:txBody>
          <a:bodyPr anchor="ctr"/>
          <a:lstStyle/>
          <a:p>
            <a:pPr lvl="0" algn="l" fontAlgn="base">
              <a:buClrTx/>
              <a:buSzTx/>
              <a:buFontTx/>
              <a:defRPr/>
            </a:pPr>
            <a:r>
              <a:rPr lang="zh-CN" altLang="en-US" sz="2200" b="1" kern="0" dirty="0" smtClean="0">
                <a:solidFill>
                  <a:srgbClr val="FFFFFF"/>
                </a:solidFill>
                <a:latin typeface="微软雅黑" panose="020B0503020204020204" charset="-122"/>
                <a:ea typeface="微软雅黑" panose="020B0503020204020204" charset="-122"/>
                <a:sym typeface="+mn-ea"/>
              </a:rPr>
              <a:t>合法合规文件存档要求</a:t>
            </a:r>
            <a:endParaRPr lang="zh-CN" altLang="en-US" sz="2200" b="1" kern="0" dirty="0" smtClean="0">
              <a:solidFill>
                <a:srgbClr val="FFFFFF"/>
              </a:solidFill>
              <a:latin typeface="微软雅黑" panose="020B0503020204020204" charset="-122"/>
              <a:ea typeface="微软雅黑" panose="020B0503020204020204" charset="-122"/>
            </a:endParaRPr>
          </a:p>
        </p:txBody>
      </p:sp>
      <p:sp>
        <p:nvSpPr>
          <p:cNvPr id="19" name="圆角矩形 18"/>
          <p:cNvSpPr/>
          <p:nvPr/>
        </p:nvSpPr>
        <p:spPr>
          <a:xfrm>
            <a:off x="1040130" y="5306060"/>
            <a:ext cx="735965" cy="575945"/>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1.4</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sp>
        <p:nvSpPr>
          <p:cNvPr id="22" name="剪去对角的矩形 21"/>
          <p:cNvSpPr/>
          <p:nvPr/>
        </p:nvSpPr>
        <p:spPr>
          <a:xfrm>
            <a:off x="1996866" y="4344794"/>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charset="-122"/>
                <a:ea typeface="微软雅黑" panose="020B0503020204020204" charset="-122"/>
                <a:sym typeface="+mn-ea"/>
              </a:rPr>
              <a:t>工程竣工验收阶段</a:t>
            </a:r>
            <a:endParaRPr lang="zh-CN" altLang="en-US" sz="2200" b="1" kern="0" dirty="0" smtClean="0">
              <a:solidFill>
                <a:srgbClr val="FFFFFF"/>
              </a:solidFill>
              <a:latin typeface="微软雅黑" panose="020B0503020204020204" charset="-122"/>
              <a:ea typeface="微软雅黑" panose="020B0503020204020204" charset="-122"/>
            </a:endParaRPr>
          </a:p>
        </p:txBody>
      </p:sp>
      <p:sp>
        <p:nvSpPr>
          <p:cNvPr id="23" name="圆角矩形 22"/>
          <p:cNvSpPr/>
          <p:nvPr/>
        </p:nvSpPr>
        <p:spPr>
          <a:xfrm>
            <a:off x="1040130" y="4344670"/>
            <a:ext cx="735965" cy="575945"/>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1.3</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2754" y="850672"/>
            <a:ext cx="8671734" cy="437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fontAlgn="auto">
              <a:lnSpc>
                <a:spcPct val="125000"/>
              </a:lnSpc>
              <a:spcAft>
                <a:spcPts val="600"/>
              </a:spcAft>
            </a:pPr>
            <a:r>
              <a:rPr lang="en-US" altLang="zh-CN" b="1" dirty="0">
                <a:solidFill>
                  <a:schemeClr val="tx1"/>
                </a:solidFill>
                <a:latin typeface="微软雅黑" panose="020B0503020204020204" charset="-122"/>
                <a:ea typeface="微软雅黑" panose="020B0503020204020204" charset="-122"/>
                <a:cs typeface="微软雅黑" panose="020B0503020204020204" charset="-122"/>
                <a:sym typeface="+mn-ea"/>
              </a:rPr>
              <a:t>4.2.3 </a:t>
            </a:r>
            <a:r>
              <a:rPr lang="zh-CN" altLang="zh-CN" b="1" dirty="0">
                <a:solidFill>
                  <a:schemeClr val="tx1"/>
                </a:solidFill>
                <a:latin typeface="微软雅黑" panose="020B0503020204020204" charset="-122"/>
                <a:ea typeface="微软雅黑" panose="020B0503020204020204" charset="-122"/>
                <a:cs typeface="微软雅黑" panose="020B0503020204020204" charset="-122"/>
                <a:sym typeface="+mn-ea"/>
              </a:rPr>
              <a:t>示范图片</a:t>
            </a:r>
            <a:endParaRPr lang="zh-CN" altLang="zh-CN" sz="1600" kern="100" spc="80"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50</a:t>
            </a:fld>
            <a:endParaRPr lang="zh-CN" altLang="en-US" dirty="0"/>
          </a:p>
        </p:txBody>
      </p:sp>
      <p:pic>
        <p:nvPicPr>
          <p:cNvPr id="10" name="图片 9"/>
          <p:cNvPicPr/>
          <p:nvPr/>
        </p:nvPicPr>
        <p:blipFill>
          <a:blip r:embed="rId3" cstate="print">
            <a:extLst>
              <a:ext uri="{28A0092B-C50C-407E-A947-70E740481C1C}">
                <a14:useLocalDpi xmlns="" xmlns:a14="http://schemas.microsoft.com/office/drawing/2010/main" val="0"/>
              </a:ext>
            </a:extLst>
          </a:blip>
          <a:stretch>
            <a:fillRect/>
          </a:stretch>
        </p:blipFill>
        <p:spPr>
          <a:xfrm>
            <a:off x="657225" y="1456055"/>
            <a:ext cx="3497580" cy="2160000"/>
          </a:xfrm>
          <a:prstGeom prst="rect">
            <a:avLst/>
          </a:prstGeom>
        </p:spPr>
      </p:pic>
      <p:sp>
        <p:nvSpPr>
          <p:cNvPr id="5" name="文本框 4"/>
          <p:cNvSpPr txBox="1"/>
          <p:nvPr/>
        </p:nvSpPr>
        <p:spPr>
          <a:xfrm>
            <a:off x="1692275" y="3711575"/>
            <a:ext cx="1428115" cy="337185"/>
          </a:xfrm>
          <a:prstGeom prst="rect">
            <a:avLst/>
          </a:prstGeom>
          <a:noFill/>
        </p:spPr>
        <p:txBody>
          <a:bodyPr wrap="square" rtlCol="0">
            <a:spAutoFit/>
          </a:bodyPr>
          <a:lstStyle/>
          <a:p>
            <a:r>
              <a:rPr lang="zh-CN" altLang="en-US" sz="1600" dirty="0" smtClean="0">
                <a:latin typeface="微软雅黑" panose="020B0503020204020204" charset="-122"/>
                <a:ea typeface="微软雅黑" panose="020B0503020204020204" charset="-122"/>
              </a:rPr>
              <a:t>空调节能设备</a:t>
            </a:r>
          </a:p>
        </p:txBody>
      </p:sp>
      <p:sp>
        <p:nvSpPr>
          <p:cNvPr id="2" name="文本框 1"/>
          <p:cNvSpPr txBox="1"/>
          <p:nvPr/>
        </p:nvSpPr>
        <p:spPr>
          <a:xfrm>
            <a:off x="5857240" y="3711575"/>
            <a:ext cx="2035810" cy="337185"/>
          </a:xfrm>
          <a:prstGeom prst="rect">
            <a:avLst/>
          </a:prstGeom>
          <a:noFill/>
        </p:spPr>
        <p:txBody>
          <a:bodyPr wrap="square" rtlCol="0">
            <a:spAutoFit/>
          </a:bodyPr>
          <a:lstStyle/>
          <a:p>
            <a:r>
              <a:rPr lang="zh-CN" altLang="en-US" sz="1600" dirty="0" smtClean="0">
                <a:latin typeface="微软雅黑" panose="020B0503020204020204" charset="-122"/>
                <a:ea typeface="微软雅黑" panose="020B0503020204020204" charset="-122"/>
                <a:sym typeface="+mn-ea"/>
              </a:rPr>
              <a:t>空气能热水供应设备</a:t>
            </a:r>
            <a:endParaRPr lang="zh-CN" altLang="en-US" sz="2400" dirty="0">
              <a:latin typeface="黑体" panose="02010609060101010101" charset="-122"/>
              <a:ea typeface="黑体" panose="02010609060101010101" charset="-122"/>
            </a:endParaRPr>
          </a:p>
        </p:txBody>
      </p:sp>
      <p:sp>
        <p:nvSpPr>
          <p:cNvPr id="3" name="文本框 2"/>
          <p:cNvSpPr txBox="1"/>
          <p:nvPr/>
        </p:nvSpPr>
        <p:spPr>
          <a:xfrm>
            <a:off x="3155315" y="6256655"/>
            <a:ext cx="2833370" cy="337185"/>
          </a:xfrm>
          <a:prstGeom prst="rect">
            <a:avLst/>
          </a:prstGeom>
          <a:noFill/>
        </p:spPr>
        <p:txBody>
          <a:bodyPr wrap="square" rtlCol="0">
            <a:spAutoFit/>
          </a:bodyPr>
          <a:lstStyle/>
          <a:p>
            <a:r>
              <a:rPr lang="zh-CN" altLang="zh-CN" sz="1600" dirty="0">
                <a:latin typeface="微软雅黑" panose="020B0503020204020204" charset="-122"/>
                <a:ea typeface="微软雅黑" panose="020B0503020204020204" charset="-122"/>
              </a:rPr>
              <a:t>风光能节能灯、太阳能热水器</a:t>
            </a:r>
          </a:p>
        </p:txBody>
      </p:sp>
      <p:pic>
        <p:nvPicPr>
          <p:cNvPr id="6" name="图片 5"/>
          <p:cNvPicPr/>
          <p:nvPr/>
        </p:nvPicPr>
        <p:blipFill>
          <a:blip r:embed="rId4" cstate="print">
            <a:extLst>
              <a:ext uri="{28A0092B-C50C-407E-A947-70E740481C1C}">
                <a14:useLocalDpi xmlns="" xmlns:a14="http://schemas.microsoft.com/office/drawing/2010/main" val="0"/>
              </a:ext>
            </a:extLst>
          </a:blip>
          <a:stretch>
            <a:fillRect/>
          </a:stretch>
        </p:blipFill>
        <p:spPr>
          <a:xfrm>
            <a:off x="146601" y="4394517"/>
            <a:ext cx="2083771" cy="1760400"/>
          </a:xfrm>
          <a:prstGeom prst="rect">
            <a:avLst/>
          </a:prstGeom>
        </p:spPr>
      </p:pic>
      <p:pic>
        <p:nvPicPr>
          <p:cNvPr id="12" name="图片 11"/>
          <p:cNvPicPr/>
          <p:nvPr/>
        </p:nvPicPr>
        <p:blipFill>
          <a:blip r:embed="rId5" cstate="print">
            <a:extLst>
              <a:ext uri="{28A0092B-C50C-407E-A947-70E740481C1C}">
                <a14:useLocalDpi xmlns="" xmlns:a14="http://schemas.microsoft.com/office/drawing/2010/main" val="0"/>
              </a:ext>
            </a:extLst>
          </a:blip>
          <a:stretch>
            <a:fillRect/>
          </a:stretch>
        </p:blipFill>
        <p:spPr>
          <a:xfrm>
            <a:off x="2308029" y="4394041"/>
            <a:ext cx="2157926" cy="1760400"/>
          </a:xfrm>
          <a:prstGeom prst="rect">
            <a:avLst/>
          </a:prstGeom>
        </p:spPr>
      </p:pic>
      <p:pic>
        <p:nvPicPr>
          <p:cNvPr id="13" name="图片 12" descr="D:\Documents\Tencent Files\342434490\FileRecv\MobileFile\IMG_2435.JPG"/>
          <p:cNvPicPr/>
          <p:nvPr/>
        </p:nvPicPr>
        <p:blipFill>
          <a:blip r:embed="rId6" cstate="print">
            <a:extLst>
              <a:ext uri="{28A0092B-C50C-407E-A947-70E740481C1C}">
                <a14:useLocalDpi xmlns="" xmlns:a14="http://schemas.microsoft.com/office/drawing/2010/main" val="0"/>
              </a:ext>
            </a:extLst>
          </a:blip>
          <a:srcRect/>
          <a:stretch>
            <a:fillRect/>
          </a:stretch>
        </p:blipFill>
        <p:spPr>
          <a:xfrm>
            <a:off x="4545880" y="4394023"/>
            <a:ext cx="2083771" cy="1760396"/>
          </a:xfrm>
          <a:prstGeom prst="rect">
            <a:avLst/>
          </a:prstGeom>
          <a:noFill/>
          <a:ln>
            <a:noFill/>
          </a:ln>
        </p:spPr>
      </p:pic>
      <p:pic>
        <p:nvPicPr>
          <p:cNvPr id="14" name="图片 13"/>
          <p:cNvPicPr/>
          <p:nvPr/>
        </p:nvPicPr>
        <p:blipFill>
          <a:blip r:embed="rId7" cstate="print"/>
          <a:stretch>
            <a:fillRect/>
          </a:stretch>
        </p:blipFill>
        <p:spPr>
          <a:xfrm>
            <a:off x="6714928" y="4394022"/>
            <a:ext cx="2157926" cy="1760396"/>
          </a:xfrm>
          <a:prstGeom prst="rect">
            <a:avLst/>
          </a:prstGeom>
        </p:spPr>
      </p:pic>
      <p:pic>
        <p:nvPicPr>
          <p:cNvPr id="7" name="图片 6"/>
          <p:cNvPicPr/>
          <p:nvPr/>
        </p:nvPicPr>
        <p:blipFill>
          <a:blip r:embed="rId8" cstate="print"/>
          <a:stretch>
            <a:fillRect/>
          </a:stretch>
        </p:blipFill>
        <p:spPr>
          <a:xfrm>
            <a:off x="5206365" y="1456055"/>
            <a:ext cx="3337560" cy="2160000"/>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2754" y="1137692"/>
            <a:ext cx="8671734" cy="5695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45000"/>
              </a:lnSpc>
            </a:pPr>
            <a:r>
              <a:rPr lang="en-US" altLang="zh-CN" b="1" dirty="0" smtClean="0">
                <a:latin typeface="微软雅黑" panose="020B0503020204020204" charset="-122"/>
                <a:ea typeface="微软雅黑" panose="020B0503020204020204" charset="-122"/>
                <a:cs typeface="微软雅黑" panose="020B0503020204020204" charset="-122"/>
                <a:sym typeface="+mn-ea"/>
              </a:rPr>
              <a:t>4.3.1 </a:t>
            </a:r>
            <a:r>
              <a:rPr lang="zh-CN" altLang="en-US" b="1" dirty="0" smtClean="0">
                <a:latin typeface="微软雅黑" panose="020B0503020204020204" charset="-122"/>
                <a:ea typeface="微软雅黑" panose="020B0503020204020204" charset="-122"/>
                <a:cs typeface="微软雅黑" panose="020B0503020204020204" charset="-122"/>
                <a:sym typeface="+mn-ea"/>
              </a:rPr>
              <a:t>适用部位   </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施工场地、施工道路、预拌</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混凝土</a:t>
            </a:r>
            <a:endPar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fontAlgn="auto">
              <a:lnSpc>
                <a:spcPct val="145000"/>
              </a:lnSpc>
              <a:spcBef>
                <a:spcPts val="600"/>
              </a:spcBef>
            </a:pPr>
            <a:r>
              <a:rPr lang="en-US" altLang="zh-CN" b="1" dirty="0">
                <a:solidFill>
                  <a:schemeClr val="tx1"/>
                </a:solidFill>
                <a:latin typeface="微软雅黑" panose="020B0503020204020204" charset="-122"/>
                <a:ea typeface="微软雅黑" panose="020B0503020204020204" charset="-122"/>
                <a:cs typeface="微软雅黑" panose="020B0503020204020204" charset="-122"/>
                <a:sym typeface="+mn-ea"/>
              </a:rPr>
              <a:t>4.3.2 </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sym typeface="+mn-ea"/>
              </a:rPr>
              <a:t>节地控制指标及要点</a:t>
            </a:r>
            <a:endParaRPr lang="en-US" altLang="zh-CN" b="1" dirty="0" smtClean="0">
              <a:solidFill>
                <a:schemeClr val="tx1"/>
              </a:solidFill>
              <a:latin typeface="微软雅黑" panose="020B0503020204020204" charset="-122"/>
              <a:ea typeface="微软雅黑" panose="020B0503020204020204" charset="-122"/>
              <a:cs typeface="微软雅黑" panose="020B0503020204020204" charset="-122"/>
            </a:endParaRPr>
          </a:p>
          <a:p>
            <a:pPr algn="l">
              <a:lnSpc>
                <a:spcPct val="145000"/>
              </a:lnSpc>
              <a:spcBef>
                <a:spcPct val="0"/>
              </a:spcBef>
            </a:pP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sym typeface="+mn-ea"/>
              </a:rPr>
              <a:t>4.3.2.1 </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sym typeface="+mn-ea"/>
              </a:rPr>
              <a:t>量化限额控制指标</a:t>
            </a:r>
          </a:p>
          <a:p>
            <a:pPr algn="l" fontAlgn="auto">
              <a:lnSpc>
                <a:spcPct val="145000"/>
              </a:lnSpc>
              <a:spcBef>
                <a:spcPct val="0"/>
              </a:spcBef>
            </a:pP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1600" dirty="0">
                <a:solidFill>
                  <a:srgbClr val="FF0000"/>
                </a:solidFill>
                <a:latin typeface="微软雅黑" panose="020B0503020204020204" charset="-122"/>
                <a:ea typeface="微软雅黑" panose="020B0503020204020204" charset="-122"/>
                <a:sym typeface="+mn-ea"/>
              </a:rPr>
              <a:t>临时设施占地面积有效利用率大于</a:t>
            </a:r>
            <a:r>
              <a:rPr lang="en-US" altLang="zh-CN" sz="1600" dirty="0">
                <a:solidFill>
                  <a:srgbClr val="FF0000"/>
                </a:solidFill>
                <a:latin typeface="微软雅黑" panose="020B0503020204020204" charset="-122"/>
                <a:ea typeface="微软雅黑" panose="020B0503020204020204" charset="-122"/>
                <a:sym typeface="+mn-ea"/>
              </a:rPr>
              <a:t>90%</a:t>
            </a:r>
            <a:r>
              <a:rPr lang="zh-CN" altLang="en-US" sz="1600" dirty="0">
                <a:solidFill>
                  <a:srgbClr val="FF0000"/>
                </a:solidFill>
                <a:latin typeface="微软雅黑" panose="020B0503020204020204" charset="-122"/>
                <a:ea typeface="微软雅黑" panose="020B0503020204020204" charset="-122"/>
                <a:sym typeface="+mn-ea"/>
              </a:rPr>
              <a:t>；</a:t>
            </a:r>
            <a:endParaRPr lang="zh-CN" altLang="zh-CN" sz="1600" dirty="0">
              <a:solidFill>
                <a:srgbClr val="FF0000"/>
              </a:solidFill>
              <a:latin typeface="微软雅黑" panose="020B0503020204020204" charset="-122"/>
              <a:ea typeface="微软雅黑" panose="020B0503020204020204" charset="-122"/>
              <a:cs typeface="微软雅黑" panose="020B0503020204020204" charset="-122"/>
            </a:endParaRPr>
          </a:p>
          <a:p>
            <a:pPr algn="l" fontAlgn="auto">
              <a:lnSpc>
                <a:spcPct val="145000"/>
              </a:lnSpc>
              <a:spcBef>
                <a:spcPct val="0"/>
              </a:spcBef>
            </a:pP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1600" dirty="0">
                <a:solidFill>
                  <a:srgbClr val="FF0000"/>
                </a:solidFill>
                <a:latin typeface="微软雅黑" panose="020B0503020204020204" charset="-122"/>
                <a:ea typeface="微软雅黑" panose="020B0503020204020204" charset="-122"/>
                <a:sym typeface="+mn-ea"/>
              </a:rPr>
              <a:t>场内交通道路双车道宽度不大于</a:t>
            </a:r>
            <a:r>
              <a:rPr lang="en-US" altLang="zh-CN" sz="1600" dirty="0">
                <a:solidFill>
                  <a:srgbClr val="FF0000"/>
                </a:solidFill>
                <a:latin typeface="微软雅黑" panose="020B0503020204020204" charset="-122"/>
                <a:ea typeface="微软雅黑" panose="020B0503020204020204" charset="-122"/>
                <a:sym typeface="+mn-ea"/>
              </a:rPr>
              <a:t>6m</a:t>
            </a:r>
            <a:r>
              <a:rPr lang="zh-CN" altLang="zh-CN" sz="1600" dirty="0">
                <a:solidFill>
                  <a:srgbClr val="FF0000"/>
                </a:solidFill>
                <a:latin typeface="微软雅黑" panose="020B0503020204020204" charset="-122"/>
                <a:ea typeface="微软雅黑" panose="020B0503020204020204" charset="-122"/>
                <a:sym typeface="+mn-ea"/>
              </a:rPr>
              <a:t>，单车道不大于</a:t>
            </a:r>
            <a:r>
              <a:rPr lang="en-US" altLang="zh-CN" sz="1600" dirty="0">
                <a:solidFill>
                  <a:srgbClr val="FF0000"/>
                </a:solidFill>
                <a:latin typeface="微软雅黑" panose="020B0503020204020204" charset="-122"/>
                <a:ea typeface="微软雅黑" panose="020B0503020204020204" charset="-122"/>
                <a:sym typeface="+mn-ea"/>
              </a:rPr>
              <a:t>3.5m</a:t>
            </a:r>
            <a:r>
              <a:rPr lang="zh-CN" altLang="zh-CN" sz="1600" dirty="0">
                <a:solidFill>
                  <a:srgbClr val="FF0000"/>
                </a:solidFill>
                <a:latin typeface="微软雅黑" panose="020B0503020204020204" charset="-122"/>
                <a:ea typeface="微软雅黑" panose="020B0503020204020204" charset="-122"/>
                <a:sym typeface="+mn-ea"/>
              </a:rPr>
              <a:t>，转弯半径不大于</a:t>
            </a:r>
            <a:r>
              <a:rPr lang="en-US" altLang="zh-CN" sz="1600" dirty="0">
                <a:solidFill>
                  <a:srgbClr val="FF0000"/>
                </a:solidFill>
                <a:latin typeface="微软雅黑" panose="020B0503020204020204" charset="-122"/>
                <a:ea typeface="微软雅黑" panose="020B0503020204020204" charset="-122"/>
                <a:sym typeface="+mn-ea"/>
              </a:rPr>
              <a:t>15m</a:t>
            </a:r>
            <a:r>
              <a:rPr lang="zh-CN" altLang="zh-CN" sz="1600" dirty="0">
                <a:solidFill>
                  <a:srgbClr val="FF0000"/>
                </a:solidFill>
                <a:latin typeface="微软雅黑" panose="020B0503020204020204" charset="-122"/>
                <a:ea typeface="微软雅黑" panose="020B0503020204020204" charset="-122"/>
                <a:sym typeface="+mn-ea"/>
              </a:rPr>
              <a:t>，尽量形成环形通道。场内交通道路布置应满足各种车辆机具设备进出场和消防安全疏散要求，方便场内运输</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zh-CN" altLang="zh-CN" dirty="0">
              <a:solidFill>
                <a:srgbClr val="FF0000"/>
              </a:solidFill>
              <a:latin typeface="微软雅黑" panose="020B0503020204020204" charset="-122"/>
              <a:ea typeface="微软雅黑" panose="020B0503020204020204" charset="-122"/>
              <a:cs typeface="微软雅黑" panose="020B0503020204020204" charset="-122"/>
            </a:endParaRPr>
          </a:p>
          <a:p>
            <a:pPr algn="l">
              <a:lnSpc>
                <a:spcPct val="145000"/>
              </a:lnSpc>
              <a:spcBef>
                <a:spcPct val="0"/>
              </a:spcBef>
            </a:pPr>
            <a:r>
              <a:rPr lang="en-US" altLang="zh-CN" b="1" dirty="0">
                <a:solidFill>
                  <a:schemeClr val="tx1"/>
                </a:solidFill>
                <a:latin typeface="微软雅黑" panose="020B0503020204020204" charset="-122"/>
                <a:ea typeface="微软雅黑" panose="020B0503020204020204" charset="-122"/>
                <a:cs typeface="微软雅黑" panose="020B0503020204020204" charset="-122"/>
                <a:sym typeface="+mn-ea"/>
              </a:rPr>
              <a:t>4.3.2.2 </a:t>
            </a:r>
            <a:r>
              <a:rPr lang="zh-CN" altLang="zh-CN" b="1" dirty="0">
                <a:solidFill>
                  <a:schemeClr val="tx1"/>
                </a:solidFill>
                <a:latin typeface="微软雅黑" panose="020B0503020204020204" charset="-122"/>
                <a:ea typeface="微软雅黑" panose="020B0503020204020204" charset="-122"/>
                <a:cs typeface="微软雅黑" panose="020B0503020204020204" charset="-122"/>
                <a:sym typeface="+mn-ea"/>
              </a:rPr>
              <a:t>节地控制要点</a:t>
            </a:r>
            <a:endParaRPr lang="zh-CN" altLang="zh-CN"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algn="just">
              <a:lnSpc>
                <a:spcPct val="145000"/>
              </a:lnSpc>
              <a:spcBef>
                <a:spcPts val="0"/>
              </a:spcBef>
              <a:spcAft>
                <a:spcPts val="0"/>
              </a:spcAft>
            </a:pP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1600" dirty="0">
                <a:solidFill>
                  <a:srgbClr val="FF0000"/>
                </a:solidFill>
                <a:latin typeface="微软雅黑" panose="020B0503020204020204" charset="-122"/>
                <a:ea typeface="微软雅黑" panose="020B0503020204020204" charset="-122"/>
                <a:cs typeface="宋体" panose="02010600030101010101" pitchFamily="2" charset="-122"/>
                <a:sym typeface="+mn-ea"/>
              </a:rPr>
              <a:t>合理布置施工场地，并实施动态管理；</a:t>
            </a:r>
            <a:endParaRPr lang="zh-CN" altLang="zh-CN" sz="1600" dirty="0">
              <a:solidFill>
                <a:srgbClr val="FF0000"/>
              </a:solidFill>
              <a:latin typeface="微软雅黑" panose="020B0503020204020204" charset="-122"/>
              <a:ea typeface="微软雅黑" panose="020B0503020204020204" charset="-122"/>
              <a:cs typeface="微软雅黑" panose="020B0503020204020204" charset="-122"/>
            </a:endParaRPr>
          </a:p>
          <a:p>
            <a:pPr lvl="0" indent="0" algn="just">
              <a:lnSpc>
                <a:spcPct val="145000"/>
              </a:lnSpc>
              <a:spcAft>
                <a:spcPts val="0"/>
              </a:spcAft>
              <a:buFont typeface="+mj-lt"/>
              <a:buNone/>
            </a:pP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1600" kern="100" dirty="0">
                <a:latin typeface="微软雅黑" panose="020B0503020204020204" charset="-122"/>
                <a:ea typeface="微软雅黑" panose="020B0503020204020204" charset="-122"/>
                <a:cs typeface="Times New Roman" panose="02020603050405020304" pitchFamily="18" charset="0"/>
                <a:sym typeface="+mn-ea"/>
              </a:rPr>
              <a:t>临时办公应采用多层装配式活动板房、箱式活动房等</a:t>
            </a:r>
            <a:r>
              <a:rPr lang="zh-CN" altLang="zh-CN" sz="1600" dirty="0">
                <a:solidFill>
                  <a:schemeClr val="tx1"/>
                </a:solidFill>
                <a:latin typeface="微软雅黑" panose="020B0503020204020204" charset="-122"/>
                <a:ea typeface="微软雅黑" panose="020B0503020204020204" charset="-122"/>
                <a:cs typeface="宋体" panose="02010600030101010101" pitchFamily="2" charset="-122"/>
                <a:sym typeface="+mn-ea"/>
              </a:rPr>
              <a:t>；</a:t>
            </a:r>
            <a:endParaRPr lang="zh-CN" altLang="zh-CN" sz="1600" dirty="0">
              <a:solidFill>
                <a:schemeClr val="tx1"/>
              </a:solidFill>
              <a:latin typeface="微软雅黑" panose="020B0503020204020204" charset="-122"/>
              <a:ea typeface="微软雅黑" panose="020B0503020204020204" charset="-122"/>
              <a:cs typeface="Times New Roman" panose="02020603050405020304" pitchFamily="18" charset="0"/>
            </a:endParaRPr>
          </a:p>
          <a:p>
            <a:pPr lvl="0" indent="0" algn="just">
              <a:lnSpc>
                <a:spcPct val="145000"/>
              </a:lnSpc>
              <a:spcAft>
                <a:spcPts val="0"/>
              </a:spcAft>
              <a:buFont typeface="+mj-lt"/>
              <a:buNone/>
            </a:pP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1600" dirty="0">
                <a:solidFill>
                  <a:schemeClr val="tx1"/>
                </a:solidFill>
                <a:latin typeface="微软雅黑" panose="020B0503020204020204" charset="-122"/>
                <a:ea typeface="微软雅黑" panose="020B0503020204020204" charset="-122"/>
                <a:cs typeface="宋体" panose="02010600030101010101" pitchFamily="2" charset="-122"/>
                <a:sym typeface="+mn-ea"/>
              </a:rPr>
              <a:t>临时设施平面布置合理、紧凑，占地面积应按用地指标所需的最低面积设计；</a:t>
            </a:r>
            <a:endParaRPr lang="zh-CN" altLang="zh-CN" sz="1600" dirty="0">
              <a:solidFill>
                <a:schemeClr val="tx1"/>
              </a:solidFill>
              <a:latin typeface="微软雅黑" panose="020B0503020204020204" charset="-122"/>
              <a:ea typeface="微软雅黑" panose="020B0503020204020204" charset="-122"/>
              <a:cs typeface="Times New Roman" panose="02020603050405020304" pitchFamily="18" charset="0"/>
            </a:endParaRPr>
          </a:p>
          <a:p>
            <a:pPr lvl="0" indent="0" algn="just">
              <a:lnSpc>
                <a:spcPct val="145000"/>
              </a:lnSpc>
              <a:spcAft>
                <a:spcPts val="0"/>
              </a:spcAft>
              <a:buFont typeface="+mj-lt"/>
              <a:buNone/>
            </a:pP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1600" dirty="0">
                <a:solidFill>
                  <a:schemeClr val="tx1"/>
                </a:solidFill>
                <a:latin typeface="微软雅黑" panose="020B0503020204020204" charset="-122"/>
                <a:ea typeface="微软雅黑" panose="020B0503020204020204" charset="-122"/>
                <a:cs typeface="宋体" panose="02010600030101010101" pitchFamily="2" charset="-122"/>
                <a:sym typeface="+mn-ea"/>
              </a:rPr>
              <a:t>施工现场搅拌站、仓库、加工厂、作业棚、材料堆场等布置应尽量靠近已有交通线路或即将修建的正式或临时交通线路，缩短运输距离；</a:t>
            </a:r>
            <a:endParaRPr lang="zh-CN" altLang="zh-CN" sz="1600" dirty="0">
              <a:solidFill>
                <a:schemeClr val="tx1"/>
              </a:solidFill>
              <a:latin typeface="微软雅黑" panose="020B0503020204020204" charset="-122"/>
              <a:ea typeface="微软雅黑" panose="020B0503020204020204" charset="-122"/>
              <a:cs typeface="Times New Roman" panose="02020603050405020304" pitchFamily="18" charset="0"/>
            </a:endParaRPr>
          </a:p>
          <a:p>
            <a:pPr lvl="0" indent="0" algn="just">
              <a:lnSpc>
                <a:spcPct val="145000"/>
              </a:lnSpc>
              <a:spcAft>
                <a:spcPts val="0"/>
              </a:spcAft>
              <a:buFont typeface="+mj-lt"/>
              <a:buNone/>
            </a:pP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5</a:t>
            </a: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1600" dirty="0">
                <a:solidFill>
                  <a:srgbClr val="FF0000"/>
                </a:solidFill>
                <a:latin typeface="微软雅黑" panose="020B0503020204020204" charset="-122"/>
                <a:ea typeface="微软雅黑" panose="020B0503020204020204" charset="-122"/>
                <a:cs typeface="宋体" panose="02010600030101010101" pitchFamily="2" charset="-122"/>
                <a:sym typeface="+mn-ea"/>
              </a:rPr>
              <a:t>施工现场道路按照永久道路和临时道路相结合的原则布置，施工现场内形成环形通路，减少道路占用土地等</a:t>
            </a:r>
            <a:r>
              <a:rPr lang="zh-CN" altLang="zh-CN" sz="1600" dirty="0" smtClean="0">
                <a:solidFill>
                  <a:srgbClr val="FF0000"/>
                </a:solidFill>
                <a:latin typeface="微软雅黑" panose="020B0503020204020204" charset="-122"/>
                <a:ea typeface="微软雅黑" panose="020B0503020204020204" charset="-122"/>
                <a:cs typeface="宋体" panose="02010600030101010101" pitchFamily="2" charset="-122"/>
                <a:sym typeface="+mn-ea"/>
              </a:rPr>
              <a:t>。</a:t>
            </a:r>
            <a:endParaRPr lang="zh-CN" altLang="zh-CN" sz="1600" kern="100" spc="80" dirty="0" smtClean="0">
              <a:solidFill>
                <a:srgbClr val="FF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51</a:t>
            </a:fld>
            <a:endParaRPr lang="zh-CN" altLang="en-US" dirty="0"/>
          </a:p>
        </p:txBody>
      </p:sp>
      <p:sp>
        <p:nvSpPr>
          <p:cNvPr id="27650" name="Rectangle 2"/>
          <p:cNvSpPr>
            <a:spLocks noGrp="1" noChangeArrowheads="1"/>
          </p:cNvSpPr>
          <p:nvPr>
            <p:ph type="title" idx="4294967295"/>
          </p:nvPr>
        </p:nvSpPr>
        <p:spPr>
          <a:xfrm>
            <a:off x="447675" y="847884"/>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rPr>
              <a:t>第三章  </a:t>
            </a:r>
            <a:r>
              <a:rPr lang="zh-CN" altLang="zh-CN" sz="2400" dirty="0">
                <a:solidFill>
                  <a:schemeClr val="tx1"/>
                </a:solidFill>
                <a:latin typeface="微软雅黑" panose="020B0503020204020204" charset="-122"/>
                <a:ea typeface="微软雅黑" panose="020B0503020204020204" charset="-122"/>
                <a:sym typeface="+mn-ea"/>
              </a:rPr>
              <a:t>节地与土地资源利用</a:t>
            </a:r>
            <a:endParaRPr lang="zh-CN" altLang="en-US" sz="2400" dirty="0">
              <a:solidFill>
                <a:schemeClr val="tx1"/>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2754" y="850672"/>
            <a:ext cx="8671734" cy="437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fontAlgn="auto">
              <a:lnSpc>
                <a:spcPct val="125000"/>
              </a:lnSpc>
              <a:spcAft>
                <a:spcPts val="600"/>
              </a:spcAft>
            </a:pPr>
            <a:r>
              <a:rPr lang="en-US" altLang="zh-CN" b="1" dirty="0">
                <a:solidFill>
                  <a:schemeClr val="tx1"/>
                </a:solidFill>
                <a:latin typeface="微软雅黑" panose="020B0503020204020204" charset="-122"/>
                <a:ea typeface="微软雅黑" panose="020B0503020204020204" charset="-122"/>
                <a:cs typeface="微软雅黑" panose="020B0503020204020204" charset="-122"/>
                <a:sym typeface="+mn-ea"/>
              </a:rPr>
              <a:t>4.3.3 </a:t>
            </a:r>
            <a:r>
              <a:rPr lang="zh-CN" altLang="zh-CN" b="1" dirty="0">
                <a:solidFill>
                  <a:schemeClr val="tx1"/>
                </a:solidFill>
                <a:latin typeface="微软雅黑" panose="020B0503020204020204" charset="-122"/>
                <a:ea typeface="微软雅黑" panose="020B0503020204020204" charset="-122"/>
                <a:cs typeface="微软雅黑" panose="020B0503020204020204" charset="-122"/>
                <a:sym typeface="+mn-ea"/>
              </a:rPr>
              <a:t>示范图片</a:t>
            </a:r>
            <a:endParaRPr lang="zh-CN" altLang="zh-CN" sz="1600" kern="100" spc="80"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52</a:t>
            </a:fld>
            <a:endParaRPr lang="zh-CN" altLang="en-US" dirty="0"/>
          </a:p>
        </p:txBody>
      </p:sp>
      <p:sp>
        <p:nvSpPr>
          <p:cNvPr id="5" name="文本框 4"/>
          <p:cNvSpPr txBox="1"/>
          <p:nvPr/>
        </p:nvSpPr>
        <p:spPr>
          <a:xfrm>
            <a:off x="1664970" y="3639820"/>
            <a:ext cx="1633855" cy="337185"/>
          </a:xfrm>
          <a:prstGeom prst="rect">
            <a:avLst/>
          </a:prstGeom>
          <a:noFill/>
        </p:spPr>
        <p:txBody>
          <a:bodyPr wrap="square" rtlCol="0">
            <a:spAutoFit/>
          </a:bodyPr>
          <a:lstStyle/>
          <a:p>
            <a:r>
              <a:rPr lang="zh-CN" altLang="en-US" sz="1600" dirty="0" smtClean="0">
                <a:latin typeface="微软雅黑" panose="020B0503020204020204" charset="-122"/>
                <a:ea typeface="微软雅黑" panose="020B0503020204020204" charset="-122"/>
                <a:sym typeface="+mn-ea"/>
              </a:rPr>
              <a:t>可周转临建设施</a:t>
            </a:r>
            <a:endParaRPr lang="zh-CN" altLang="en-US" sz="1600" dirty="0" smtClean="0">
              <a:latin typeface="微软雅黑" panose="020B0503020204020204" charset="-122"/>
              <a:ea typeface="微软雅黑" panose="020B0503020204020204" charset="-122"/>
            </a:endParaRPr>
          </a:p>
        </p:txBody>
      </p:sp>
      <p:sp>
        <p:nvSpPr>
          <p:cNvPr id="2" name="文本框 1"/>
          <p:cNvSpPr txBox="1"/>
          <p:nvPr/>
        </p:nvSpPr>
        <p:spPr>
          <a:xfrm>
            <a:off x="5740400" y="3639820"/>
            <a:ext cx="1838960" cy="337185"/>
          </a:xfrm>
          <a:prstGeom prst="rect">
            <a:avLst/>
          </a:prstGeom>
          <a:noFill/>
        </p:spPr>
        <p:txBody>
          <a:bodyPr wrap="square" rtlCol="0">
            <a:spAutoFit/>
          </a:bodyPr>
          <a:lstStyle/>
          <a:p>
            <a:r>
              <a:rPr lang="zh-CN" altLang="en-US" sz="1600" dirty="0" smtClean="0">
                <a:latin typeface="微软雅黑" panose="020B0503020204020204" charset="-122"/>
                <a:ea typeface="微软雅黑" panose="020B0503020204020204" charset="-122"/>
                <a:sym typeface="+mn-ea"/>
              </a:rPr>
              <a:t>厂区道路永临结合</a:t>
            </a:r>
            <a:endParaRPr lang="zh-CN" altLang="en-US" sz="1600" dirty="0" smtClean="0">
              <a:latin typeface="微软雅黑" panose="020B0503020204020204" charset="-122"/>
              <a:ea typeface="微软雅黑" panose="020B0503020204020204" charset="-122"/>
            </a:endParaRPr>
          </a:p>
        </p:txBody>
      </p:sp>
      <p:sp>
        <p:nvSpPr>
          <p:cNvPr id="3" name="文本框 2"/>
          <p:cNvSpPr txBox="1"/>
          <p:nvPr/>
        </p:nvSpPr>
        <p:spPr>
          <a:xfrm>
            <a:off x="5243195" y="6384290"/>
            <a:ext cx="2833370" cy="337185"/>
          </a:xfrm>
          <a:prstGeom prst="rect">
            <a:avLst/>
          </a:prstGeom>
          <a:noFill/>
        </p:spPr>
        <p:txBody>
          <a:bodyPr wrap="square" rtlCol="0">
            <a:spAutoFit/>
          </a:bodyPr>
          <a:lstStyle/>
          <a:p>
            <a:r>
              <a:rPr lang="zh-CN" altLang="zh-CN" sz="1600" dirty="0">
                <a:latin typeface="微软雅黑" panose="020B0503020204020204" charset="-122"/>
                <a:ea typeface="微软雅黑" panose="020B0503020204020204" charset="-122"/>
                <a:sym typeface="+mn-ea"/>
              </a:rPr>
              <a:t>做好施工总平面布置方案优化</a:t>
            </a:r>
            <a:endParaRPr lang="zh-CN" altLang="zh-CN" sz="1600" dirty="0">
              <a:latin typeface="微软雅黑" panose="020B0503020204020204" charset="-122"/>
              <a:ea typeface="微软雅黑" panose="020B0503020204020204" charset="-122"/>
            </a:endParaRPr>
          </a:p>
        </p:txBody>
      </p:sp>
      <p:pic>
        <p:nvPicPr>
          <p:cNvPr id="8" name="Picture 9" descr="(19_@Y)4)86C{5FVL}B1%VP"/>
          <p:cNvPicPr/>
          <p:nvPr/>
        </p:nvPicPr>
        <p:blipFill>
          <a:blip r:embed="rId3" cstate="print">
            <a:extLst>
              <a:ext uri="{28A0092B-C50C-407E-A947-70E740481C1C}">
                <a14:useLocalDpi xmlns="" xmlns:a14="http://schemas.microsoft.com/office/drawing/2010/main" val="0"/>
              </a:ext>
            </a:extLst>
          </a:blip>
          <a:srcRect/>
          <a:stretch>
            <a:fillRect/>
          </a:stretch>
        </p:blipFill>
        <p:spPr>
          <a:xfrm>
            <a:off x="951865" y="1456055"/>
            <a:ext cx="3060000" cy="2160270"/>
          </a:xfrm>
          <a:prstGeom prst="rect">
            <a:avLst/>
          </a:prstGeom>
          <a:noFill/>
        </p:spPr>
      </p:pic>
      <p:pic>
        <p:nvPicPr>
          <p:cNvPr id="9" name="图片 8" descr="C:\Users\xunmin\AppData\Local\Temp\1566445178(1).png"/>
          <p:cNvPicPr/>
          <p:nvPr/>
        </p:nvPicPr>
        <p:blipFill>
          <a:blip r:embed="rId4" cstate="print">
            <a:extLst>
              <a:ext uri="{28A0092B-C50C-407E-A947-70E740481C1C}">
                <a14:useLocalDpi xmlns="" xmlns:a14="http://schemas.microsoft.com/office/drawing/2010/main" val="0"/>
              </a:ext>
            </a:extLst>
          </a:blip>
          <a:srcRect/>
          <a:stretch>
            <a:fillRect/>
          </a:stretch>
        </p:blipFill>
        <p:spPr>
          <a:xfrm>
            <a:off x="4921250" y="1456055"/>
            <a:ext cx="3477260" cy="2160000"/>
          </a:xfrm>
          <a:prstGeom prst="rect">
            <a:avLst/>
          </a:prstGeom>
          <a:noFill/>
          <a:ln>
            <a:noFill/>
          </a:ln>
        </p:spPr>
      </p:pic>
      <p:pic>
        <p:nvPicPr>
          <p:cNvPr id="11" name="Picture 24" descr="F:\汇报、演示文稿\纪亚峰\照片\QQ图片20141023135636.jpg"/>
          <p:cNvPicPr/>
          <p:nvPr/>
        </p:nvPicPr>
        <p:blipFill>
          <a:blip r:embed="rId5" cstate="email">
            <a:extLst>
              <a:ext uri="{28A0092B-C50C-407E-A947-70E740481C1C}">
                <a14:useLocalDpi xmlns="" xmlns:a14="http://schemas.microsoft.com/office/drawing/2010/main" val="0"/>
              </a:ext>
            </a:extLst>
          </a:blip>
          <a:srcRect/>
          <a:stretch>
            <a:fillRect/>
          </a:stretch>
        </p:blipFill>
        <p:spPr>
          <a:xfrm>
            <a:off x="4920615" y="4052570"/>
            <a:ext cx="3477600" cy="2160000"/>
          </a:xfrm>
          <a:prstGeom prst="rect">
            <a:avLst/>
          </a:prstGeom>
          <a:noFill/>
          <a:ln>
            <a:noFill/>
          </a:ln>
        </p:spPr>
      </p:pic>
      <p:sp>
        <p:nvSpPr>
          <p:cNvPr id="16" name="文本框 15"/>
          <p:cNvSpPr txBox="1"/>
          <p:nvPr/>
        </p:nvSpPr>
        <p:spPr>
          <a:xfrm>
            <a:off x="1678305" y="6384290"/>
            <a:ext cx="1660525" cy="337185"/>
          </a:xfrm>
          <a:prstGeom prst="rect">
            <a:avLst/>
          </a:prstGeom>
          <a:noFill/>
        </p:spPr>
        <p:txBody>
          <a:bodyPr wrap="square" rtlCol="0">
            <a:spAutoFit/>
          </a:bodyPr>
          <a:lstStyle/>
          <a:p>
            <a:pPr lvl="0" algn="l">
              <a:buClrTx/>
              <a:buSzTx/>
              <a:buFontTx/>
            </a:pPr>
            <a:r>
              <a:rPr lang="zh-CN" altLang="zh-CN" sz="1600" dirty="0">
                <a:latin typeface="微软雅黑" panose="020B0503020204020204" charset="-122"/>
                <a:ea typeface="微软雅黑" panose="020B0503020204020204" charset="-122"/>
                <a:sym typeface="+mn-ea"/>
              </a:rPr>
              <a:t>砼搅拌集中供应</a:t>
            </a:r>
          </a:p>
        </p:txBody>
      </p:sp>
      <p:pic>
        <p:nvPicPr>
          <p:cNvPr id="6" name="Picture 4" descr="u=1431721025,3657609450&amp;fm=23&amp;gp=0"/>
          <p:cNvPicPr/>
          <p:nvPr/>
        </p:nvPicPr>
        <p:blipFill>
          <a:blip r:embed="rId6" cstate="print">
            <a:extLst>
              <a:ext uri="{28A0092B-C50C-407E-A947-70E740481C1C}">
                <a14:useLocalDpi xmlns="" xmlns:a14="http://schemas.microsoft.com/office/drawing/2010/main" val="0"/>
              </a:ext>
            </a:extLst>
          </a:blip>
          <a:srcRect/>
          <a:stretch>
            <a:fillRect/>
          </a:stretch>
        </p:blipFill>
        <p:spPr>
          <a:xfrm>
            <a:off x="951865" y="4052570"/>
            <a:ext cx="3113405" cy="2160270"/>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2754" y="1137692"/>
            <a:ext cx="8671734" cy="5154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b="1" dirty="0" smtClean="0">
                <a:latin typeface="微软雅黑" panose="020B0503020204020204" charset="-122"/>
                <a:ea typeface="微软雅黑" panose="020B0503020204020204" charset="-122"/>
                <a:cs typeface="微软雅黑" panose="020B0503020204020204" charset="-122"/>
                <a:sym typeface="+mn-ea"/>
              </a:rPr>
              <a:t>4.4.1 </a:t>
            </a:r>
            <a:r>
              <a:rPr lang="zh-CN" altLang="en-US" b="1" dirty="0" smtClean="0">
                <a:latin typeface="微软雅黑" panose="020B0503020204020204" charset="-122"/>
                <a:ea typeface="微软雅黑" panose="020B0503020204020204" charset="-122"/>
                <a:cs typeface="微软雅黑" panose="020B0503020204020204" charset="-122"/>
                <a:sym typeface="+mn-ea"/>
              </a:rPr>
              <a:t>适用部位   </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施工期间水源选择及保护，节水措施</a:t>
            </a:r>
            <a:endPar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fontAlgn="auto">
              <a:lnSpc>
                <a:spcPct val="150000"/>
              </a:lnSpc>
              <a:spcBef>
                <a:spcPts val="600"/>
              </a:spcBef>
            </a:pPr>
            <a:r>
              <a:rPr lang="en-US" altLang="zh-CN" b="1" dirty="0">
                <a:solidFill>
                  <a:schemeClr val="tx1"/>
                </a:solidFill>
                <a:latin typeface="微软雅黑" panose="020B0503020204020204" charset="-122"/>
                <a:ea typeface="微软雅黑" panose="020B0503020204020204" charset="-122"/>
                <a:cs typeface="微软雅黑" panose="020B0503020204020204" charset="-122"/>
                <a:sym typeface="+mn-ea"/>
              </a:rPr>
              <a:t>4.4.2 </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sym typeface="+mn-ea"/>
              </a:rPr>
              <a:t>节水控制指标及要点</a:t>
            </a:r>
            <a:endParaRPr lang="en-US" altLang="zh-CN" b="1" dirty="0" smtClean="0">
              <a:solidFill>
                <a:schemeClr val="tx1"/>
              </a:solidFill>
              <a:latin typeface="微软雅黑" panose="020B0503020204020204" charset="-122"/>
              <a:ea typeface="微软雅黑" panose="020B0503020204020204" charset="-122"/>
              <a:cs typeface="微软雅黑" panose="020B0503020204020204" charset="-122"/>
            </a:endParaRPr>
          </a:p>
          <a:p>
            <a:pPr algn="l">
              <a:lnSpc>
                <a:spcPct val="150000"/>
              </a:lnSpc>
              <a:spcBef>
                <a:spcPct val="0"/>
              </a:spcBef>
            </a:pP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sym typeface="+mn-ea"/>
              </a:rPr>
              <a:t>4.4.2.1 </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sym typeface="+mn-ea"/>
              </a:rPr>
              <a:t>量化限额控制指标</a:t>
            </a:r>
          </a:p>
          <a:p>
            <a:pPr algn="l" fontAlgn="auto">
              <a:lnSpc>
                <a:spcPct val="150000"/>
              </a:lnSpc>
              <a:spcBef>
                <a:spcPct val="0"/>
              </a:spcBef>
            </a:pP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dirty="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1600" dirty="0" smtClean="0">
                <a:solidFill>
                  <a:schemeClr val="tx1"/>
                </a:solidFill>
                <a:latin typeface="微软雅黑" panose="020B0503020204020204" charset="-122"/>
                <a:ea typeface="微软雅黑" panose="020B0503020204020204" charset="-122"/>
                <a:sym typeface="+mn-ea"/>
              </a:rPr>
              <a:t>力争</a:t>
            </a:r>
            <a:r>
              <a:rPr lang="zh-CN" altLang="zh-CN" sz="1600" dirty="0">
                <a:solidFill>
                  <a:schemeClr val="tx1"/>
                </a:solidFill>
                <a:latin typeface="微软雅黑" panose="020B0503020204020204" charset="-122"/>
                <a:ea typeface="微软雅黑" panose="020B0503020204020204" charset="-122"/>
                <a:sym typeface="+mn-ea"/>
              </a:rPr>
              <a:t>施工中非传统水源和循环水的再利用量大于</a:t>
            </a:r>
            <a:r>
              <a:rPr lang="en-US" altLang="zh-CN" sz="1600" dirty="0">
                <a:solidFill>
                  <a:schemeClr val="tx1"/>
                </a:solidFill>
                <a:latin typeface="微软雅黑" panose="020B0503020204020204" charset="-122"/>
                <a:ea typeface="微软雅黑" panose="020B0503020204020204" charset="-122"/>
                <a:sym typeface="+mn-ea"/>
              </a:rPr>
              <a:t>30%</a:t>
            </a:r>
            <a:r>
              <a:rPr lang="zh-CN" altLang="en-US" sz="1600" dirty="0">
                <a:solidFill>
                  <a:schemeClr val="tx1"/>
                </a:solidFill>
                <a:latin typeface="微软雅黑" panose="020B0503020204020204" charset="-122"/>
                <a:ea typeface="微软雅黑" panose="020B0503020204020204" charset="-122"/>
                <a:sym typeface="+mn-ea"/>
              </a:rPr>
              <a:t>；</a:t>
            </a:r>
            <a:endParaRPr lang="zh-CN" altLang="zh-CN" sz="1600" dirty="0">
              <a:solidFill>
                <a:schemeClr val="tx1"/>
              </a:solidFill>
              <a:latin typeface="微软雅黑" panose="020B0503020204020204" charset="-122"/>
              <a:ea typeface="微软雅黑" panose="020B0503020204020204" charset="-122"/>
              <a:cs typeface="微软雅黑" panose="020B0503020204020204" charset="-122"/>
            </a:endParaRPr>
          </a:p>
          <a:p>
            <a:pPr algn="l" fontAlgn="auto">
              <a:lnSpc>
                <a:spcPct val="150000"/>
              </a:lnSpc>
              <a:spcBef>
                <a:spcPct val="0"/>
              </a:spcBef>
            </a:pP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1600" dirty="0" smtClean="0">
                <a:solidFill>
                  <a:srgbClr val="FF0000"/>
                </a:solidFill>
                <a:latin typeface="微软雅黑" panose="020B0503020204020204" charset="-122"/>
                <a:ea typeface="微软雅黑" panose="020B0503020204020204" charset="-122"/>
                <a:sym typeface="+mn-ea"/>
              </a:rPr>
              <a:t>生活区</a:t>
            </a:r>
            <a:r>
              <a:rPr lang="zh-CN" altLang="zh-CN" sz="1600" dirty="0">
                <a:solidFill>
                  <a:srgbClr val="FF0000"/>
                </a:solidFill>
                <a:latin typeface="微软雅黑" panose="020B0503020204020204" charset="-122"/>
                <a:ea typeface="微软雅黑" panose="020B0503020204020204" charset="-122"/>
                <a:sym typeface="+mn-ea"/>
              </a:rPr>
              <a:t>用水应采用节水器具，配置率应达到</a:t>
            </a:r>
            <a:r>
              <a:rPr lang="en-US" altLang="zh-CN" sz="1600" dirty="0">
                <a:solidFill>
                  <a:srgbClr val="FF0000"/>
                </a:solidFill>
                <a:latin typeface="微软雅黑" panose="020B0503020204020204" charset="-122"/>
                <a:ea typeface="微软雅黑" panose="020B0503020204020204" charset="-122"/>
                <a:sym typeface="+mn-ea"/>
              </a:rPr>
              <a:t>100%</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zh-CN" altLang="zh-CN" dirty="0">
              <a:solidFill>
                <a:srgbClr val="FF0000"/>
              </a:solidFill>
              <a:latin typeface="微软雅黑" panose="020B0503020204020204" charset="-122"/>
              <a:ea typeface="微软雅黑" panose="020B0503020204020204" charset="-122"/>
              <a:cs typeface="微软雅黑" panose="020B0503020204020204" charset="-122"/>
            </a:endParaRPr>
          </a:p>
          <a:p>
            <a:pPr algn="l">
              <a:lnSpc>
                <a:spcPct val="150000"/>
              </a:lnSpc>
              <a:spcBef>
                <a:spcPct val="0"/>
              </a:spcBef>
            </a:pPr>
            <a:r>
              <a:rPr lang="en-US" altLang="zh-CN" b="1" dirty="0">
                <a:solidFill>
                  <a:srgbClr val="FF0000"/>
                </a:solidFill>
                <a:latin typeface="微软雅黑" panose="020B0503020204020204" charset="-122"/>
                <a:ea typeface="微软雅黑" panose="020B0503020204020204" charset="-122"/>
                <a:cs typeface="微软雅黑" panose="020B0503020204020204" charset="-122"/>
                <a:sym typeface="+mn-ea"/>
              </a:rPr>
              <a:t>4.4.2.2 </a:t>
            </a:r>
            <a:r>
              <a:rPr lang="zh-CN" altLang="zh-CN" b="1" dirty="0">
                <a:solidFill>
                  <a:srgbClr val="FF0000"/>
                </a:solidFill>
                <a:latin typeface="微软雅黑" panose="020B0503020204020204" charset="-122"/>
                <a:ea typeface="微软雅黑" panose="020B0503020204020204" charset="-122"/>
                <a:cs typeface="微软雅黑" panose="020B0503020204020204" charset="-122"/>
                <a:sym typeface="+mn-ea"/>
              </a:rPr>
              <a:t>节水控制要点</a:t>
            </a:r>
            <a:endParaRPr lang="zh-CN" altLang="zh-CN" kern="100" spc="8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lvl="0" algn="just">
              <a:lnSpc>
                <a:spcPct val="150000"/>
              </a:lnSpc>
              <a:spcBef>
                <a:spcPts val="0"/>
              </a:spcBef>
              <a:spcAft>
                <a:spcPts val="0"/>
              </a:spcAft>
            </a:pP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1600" dirty="0" smtClean="0">
                <a:latin typeface="微软雅黑" panose="020B0503020204020204" charset="-122"/>
                <a:ea typeface="微软雅黑" panose="020B0503020204020204" charset="-122"/>
                <a:sym typeface="+mn-ea"/>
              </a:rPr>
              <a:t>签订</a:t>
            </a:r>
            <a:r>
              <a:rPr lang="zh-CN" altLang="zh-CN" sz="1600" dirty="0">
                <a:latin typeface="微软雅黑" panose="020B0503020204020204" charset="-122"/>
                <a:ea typeface="微软雅黑" panose="020B0503020204020204" charset="-122"/>
                <a:sym typeface="+mn-ea"/>
              </a:rPr>
              <a:t>标段分包或劳务合同时，应将节水指标纳入合同条款；</a:t>
            </a:r>
            <a:endParaRPr lang="zh-CN" altLang="zh-CN" sz="1600" dirty="0">
              <a:solidFill>
                <a:schemeClr val="tx1"/>
              </a:solidFill>
              <a:latin typeface="微软雅黑" panose="020B0503020204020204" charset="-122"/>
              <a:ea typeface="微软雅黑" panose="020B0503020204020204" charset="-122"/>
              <a:cs typeface="微软雅黑" panose="020B0503020204020204" charset="-122"/>
            </a:endParaRPr>
          </a:p>
          <a:p>
            <a:pPr lvl="0" indent="0" algn="just">
              <a:lnSpc>
                <a:spcPct val="150000"/>
              </a:lnSpc>
              <a:spcAft>
                <a:spcPts val="0"/>
              </a:spcAft>
              <a:buFont typeface="+mj-lt"/>
              <a:buNone/>
            </a:pP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1600" dirty="0">
                <a:latin typeface="微软雅黑" panose="020B0503020204020204" charset="-122"/>
                <a:ea typeface="微软雅黑" panose="020B0503020204020204" charset="-122"/>
                <a:sym typeface="+mn-ea"/>
              </a:rPr>
              <a:t>混凝土养护应采用覆膜、喷洒等节水工艺和措施；</a:t>
            </a:r>
            <a:endParaRPr lang="zh-CN" altLang="zh-CN" sz="1600" dirty="0">
              <a:solidFill>
                <a:schemeClr val="tx1"/>
              </a:solidFill>
              <a:latin typeface="微软雅黑" panose="020B0503020204020204" charset="-122"/>
              <a:ea typeface="微软雅黑" panose="020B0503020204020204" charset="-122"/>
              <a:cs typeface="Times New Roman" panose="02020603050405020304" pitchFamily="18" charset="0"/>
            </a:endParaRPr>
          </a:p>
          <a:p>
            <a:pPr lvl="0" indent="0" algn="just">
              <a:lnSpc>
                <a:spcPct val="150000"/>
              </a:lnSpc>
              <a:spcAft>
                <a:spcPts val="0"/>
              </a:spcAft>
              <a:buFont typeface="+mj-lt"/>
              <a:buNone/>
            </a:pP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1600" kern="100" dirty="0">
                <a:latin typeface="微软雅黑" panose="020B0503020204020204" charset="-122"/>
                <a:ea typeface="微软雅黑" panose="020B0503020204020204" charset="-122"/>
                <a:cs typeface="Times New Roman" panose="02020603050405020304" pitchFamily="18" charset="0"/>
                <a:sym typeface="+mn-ea"/>
              </a:rPr>
              <a:t>现场冲洗机具、设备和车辆的用水，应采用经处理后的施工废水和收集的雨水</a:t>
            </a:r>
            <a:r>
              <a:rPr lang="zh-CN" altLang="zh-CN" sz="1600" dirty="0">
                <a:latin typeface="微软雅黑" panose="020B0503020204020204" charset="-122"/>
                <a:ea typeface="微软雅黑" panose="020B0503020204020204" charset="-122"/>
                <a:sym typeface="+mn-ea"/>
              </a:rPr>
              <a:t>；</a:t>
            </a:r>
            <a:endParaRPr lang="zh-CN" altLang="zh-CN" sz="1600" dirty="0">
              <a:solidFill>
                <a:schemeClr val="tx1"/>
              </a:solidFill>
              <a:latin typeface="微软雅黑" panose="020B0503020204020204" charset="-122"/>
              <a:ea typeface="微软雅黑" panose="020B0503020204020204" charset="-122"/>
              <a:cs typeface="Times New Roman" panose="02020603050405020304" pitchFamily="18" charset="0"/>
            </a:endParaRPr>
          </a:p>
          <a:p>
            <a:pPr lvl="0" indent="0" algn="just">
              <a:lnSpc>
                <a:spcPct val="150000"/>
              </a:lnSpc>
              <a:spcAft>
                <a:spcPts val="0"/>
              </a:spcAft>
              <a:buFont typeface="+mj-lt"/>
              <a:buNone/>
            </a:pP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1600" kern="100" dirty="0">
                <a:latin typeface="微软雅黑" panose="020B0503020204020204" charset="-122"/>
                <a:ea typeface="微软雅黑" panose="020B0503020204020204" charset="-122"/>
                <a:cs typeface="Times New Roman" panose="02020603050405020304" pitchFamily="18" charset="0"/>
                <a:sym typeface="+mn-ea"/>
              </a:rPr>
              <a:t>储存并高效利用回收的雨水和基坑降水产生的地下水；</a:t>
            </a:r>
          </a:p>
          <a:p>
            <a:pPr lvl="0" indent="0" algn="just">
              <a:lnSpc>
                <a:spcPct val="150000"/>
              </a:lnSpc>
              <a:spcAft>
                <a:spcPts val="0"/>
              </a:spcAft>
              <a:buFont typeface="+mj-lt"/>
              <a:buNone/>
            </a:pP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5</a:t>
            </a: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1600" dirty="0">
                <a:latin typeface="微软雅黑" panose="020B0503020204020204" charset="-122"/>
                <a:ea typeface="微软雅黑" panose="020B0503020204020204" charset="-122"/>
                <a:sym typeface="+mn-ea"/>
              </a:rPr>
              <a:t>中水进行生化处理达标后宜合理利用；</a:t>
            </a:r>
          </a:p>
          <a:p>
            <a:pPr lvl="0" indent="0" algn="just">
              <a:lnSpc>
                <a:spcPct val="150000"/>
              </a:lnSpc>
              <a:spcAft>
                <a:spcPts val="0"/>
              </a:spcAft>
              <a:buFont typeface="+mj-lt"/>
              <a:buNone/>
            </a:pPr>
            <a:r>
              <a:rPr lang="zh-CN" altLang="zh-CN"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6</a:t>
            </a:r>
            <a:r>
              <a:rPr lang="zh-CN" altLang="zh-CN" sz="1600" dirty="0">
                <a:latin typeface="微软雅黑" panose="020B0503020204020204" charset="-122"/>
                <a:ea typeface="微软雅黑" panose="020B0503020204020204" charset="-122"/>
                <a:sym typeface="+mn-ea"/>
              </a:rPr>
              <a:t>）混凝土标准养护室宜采用蒸汽设施自动养护；</a:t>
            </a:r>
          </a:p>
          <a:p>
            <a:pPr lvl="0">
              <a:lnSpc>
                <a:spcPct val="150000"/>
              </a:lnSpc>
            </a:pPr>
            <a:r>
              <a:rPr lang="zh-CN" altLang="zh-CN" sz="1600" dirty="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7</a:t>
            </a:r>
            <a:r>
              <a:rPr lang="zh-CN" altLang="zh-CN" sz="1600" dirty="0">
                <a:latin typeface="微软雅黑" panose="020B0503020204020204" charset="-122"/>
                <a:ea typeface="微软雅黑" panose="020B0503020204020204" charset="-122"/>
                <a:sym typeface="+mn-ea"/>
              </a:rPr>
              <a:t>）宜采用基坑封闭降水施工技术等。</a:t>
            </a:r>
            <a:endParaRPr lang="zh-CN" altLang="zh-CN" sz="1400" kern="100" spc="80" dirty="0" smtClean="0">
              <a:solidFill>
                <a:schemeClr val="tx1"/>
              </a:solidFill>
              <a:latin typeface="微软雅黑" panose="020B0503020204020204" charset="-122"/>
              <a:ea typeface="微软雅黑" panose="020B0503020204020204" charset="-122"/>
              <a:cs typeface="宋体" panose="02010600030101010101" pitchFamily="2"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53</a:t>
            </a:fld>
            <a:endParaRPr lang="zh-CN" altLang="en-US" dirty="0"/>
          </a:p>
        </p:txBody>
      </p:sp>
      <p:sp>
        <p:nvSpPr>
          <p:cNvPr id="27650" name="Rectangle 2"/>
          <p:cNvSpPr>
            <a:spLocks noGrp="1" noChangeArrowheads="1"/>
          </p:cNvSpPr>
          <p:nvPr>
            <p:ph type="title" idx="4294967295"/>
          </p:nvPr>
        </p:nvSpPr>
        <p:spPr>
          <a:xfrm>
            <a:off x="447675" y="847884"/>
            <a:ext cx="8229600" cy="460375"/>
          </a:xfrm>
          <a:prstGeom prst="rect">
            <a:avLst/>
          </a:prstGeom>
        </p:spPr>
        <p:txBody>
          <a:bodyPr>
            <a:spAutoFit/>
          </a:bodyPr>
          <a:lstStyle/>
          <a:p>
            <a:r>
              <a:rPr lang="zh-CN" altLang="en-US" sz="2400" dirty="0">
                <a:solidFill>
                  <a:schemeClr val="tx1"/>
                </a:solidFill>
                <a:latin typeface="微软雅黑" panose="020B0503020204020204" charset="-122"/>
                <a:ea typeface="微软雅黑" panose="020B0503020204020204" charset="-122"/>
              </a:rPr>
              <a:t>第四章  </a:t>
            </a:r>
            <a:r>
              <a:rPr lang="zh-CN" altLang="zh-CN" sz="2400" dirty="0" smtClean="0">
                <a:solidFill>
                  <a:schemeClr val="tx1"/>
                </a:solidFill>
                <a:latin typeface="微软雅黑" panose="020B0503020204020204" charset="-122"/>
                <a:ea typeface="微软雅黑" panose="020B0503020204020204" charset="-122"/>
                <a:sym typeface="+mn-ea"/>
              </a:rPr>
              <a:t>节</a:t>
            </a:r>
            <a:r>
              <a:rPr lang="zh-CN" altLang="en-US" sz="2400" dirty="0" smtClean="0">
                <a:solidFill>
                  <a:schemeClr val="tx1"/>
                </a:solidFill>
                <a:latin typeface="微软雅黑" panose="020B0503020204020204" charset="-122"/>
                <a:ea typeface="微软雅黑" panose="020B0503020204020204" charset="-122"/>
                <a:sym typeface="+mn-ea"/>
              </a:rPr>
              <a:t>水与水资</a:t>
            </a:r>
            <a:r>
              <a:rPr lang="zh-CN" altLang="zh-CN" sz="2400" dirty="0" smtClean="0">
                <a:solidFill>
                  <a:schemeClr val="tx1"/>
                </a:solidFill>
                <a:latin typeface="微软雅黑" panose="020B0503020204020204" charset="-122"/>
                <a:ea typeface="微软雅黑" panose="020B0503020204020204" charset="-122"/>
                <a:sym typeface="+mn-ea"/>
              </a:rPr>
              <a:t>源利用</a:t>
            </a: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2754" y="850672"/>
            <a:ext cx="8671734" cy="437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fontAlgn="auto">
              <a:lnSpc>
                <a:spcPct val="125000"/>
              </a:lnSpc>
              <a:spcAft>
                <a:spcPts val="600"/>
              </a:spcAft>
            </a:pPr>
            <a:r>
              <a:rPr lang="en-US" altLang="zh-CN" b="1" dirty="0">
                <a:solidFill>
                  <a:schemeClr val="tx1"/>
                </a:solidFill>
                <a:latin typeface="微软雅黑" panose="020B0503020204020204" charset="-122"/>
                <a:ea typeface="微软雅黑" panose="020B0503020204020204" charset="-122"/>
                <a:cs typeface="微软雅黑" panose="020B0503020204020204" charset="-122"/>
                <a:sym typeface="+mn-ea"/>
              </a:rPr>
              <a:t>4.4.3 </a:t>
            </a:r>
            <a:r>
              <a:rPr lang="zh-CN" altLang="zh-CN" b="1" dirty="0">
                <a:solidFill>
                  <a:schemeClr val="tx1"/>
                </a:solidFill>
                <a:latin typeface="微软雅黑" panose="020B0503020204020204" charset="-122"/>
                <a:ea typeface="微软雅黑" panose="020B0503020204020204" charset="-122"/>
                <a:cs typeface="微软雅黑" panose="020B0503020204020204" charset="-122"/>
                <a:sym typeface="+mn-ea"/>
              </a:rPr>
              <a:t>示范图片</a:t>
            </a:r>
            <a:endParaRPr lang="zh-CN" altLang="zh-CN" sz="1600" kern="100" spc="80"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54</a:t>
            </a:fld>
            <a:endParaRPr lang="zh-CN" altLang="en-US" dirty="0"/>
          </a:p>
        </p:txBody>
      </p:sp>
      <p:sp>
        <p:nvSpPr>
          <p:cNvPr id="5" name="文本框 4"/>
          <p:cNvSpPr txBox="1"/>
          <p:nvPr/>
        </p:nvSpPr>
        <p:spPr>
          <a:xfrm>
            <a:off x="1982470" y="3616325"/>
            <a:ext cx="1428750" cy="337185"/>
          </a:xfrm>
          <a:prstGeom prst="rect">
            <a:avLst/>
          </a:prstGeom>
          <a:noFill/>
        </p:spPr>
        <p:txBody>
          <a:bodyPr wrap="square" rtlCol="0">
            <a:spAutoFit/>
          </a:bodyPr>
          <a:lstStyle/>
          <a:p>
            <a:r>
              <a:rPr lang="zh-CN" altLang="en-US" sz="1600" dirty="0" smtClean="0">
                <a:latin typeface="微软雅黑" panose="020B0503020204020204" charset="-122"/>
                <a:ea typeface="微软雅黑" panose="020B0503020204020204" charset="-122"/>
                <a:sym typeface="+mn-ea"/>
              </a:rPr>
              <a:t>基坑封闭降水</a:t>
            </a:r>
            <a:endParaRPr lang="zh-CN" altLang="en-US" sz="1600" dirty="0" smtClean="0">
              <a:latin typeface="微软雅黑" panose="020B0503020204020204" charset="-122"/>
              <a:ea typeface="微软雅黑" panose="020B0503020204020204" charset="-122"/>
            </a:endParaRPr>
          </a:p>
        </p:txBody>
      </p:sp>
      <p:sp>
        <p:nvSpPr>
          <p:cNvPr id="2" name="文本框 1"/>
          <p:cNvSpPr txBox="1"/>
          <p:nvPr/>
        </p:nvSpPr>
        <p:spPr>
          <a:xfrm>
            <a:off x="6015990" y="3616325"/>
            <a:ext cx="2016760" cy="337185"/>
          </a:xfrm>
          <a:prstGeom prst="rect">
            <a:avLst/>
          </a:prstGeom>
          <a:noFill/>
        </p:spPr>
        <p:txBody>
          <a:bodyPr wrap="square" rtlCol="0">
            <a:spAutoFit/>
          </a:bodyPr>
          <a:lstStyle/>
          <a:p>
            <a:r>
              <a:rPr lang="zh-CN" altLang="zh-CN" sz="1600" dirty="0">
                <a:latin typeface="微软雅黑" panose="020B0503020204020204" charset="-122"/>
                <a:ea typeface="微软雅黑" panose="020B0503020204020204" charset="-122"/>
                <a:sym typeface="+mn-ea"/>
              </a:rPr>
              <a:t>混凝土覆盖保水养护</a:t>
            </a:r>
            <a:endParaRPr lang="zh-CN" altLang="en-US" sz="1600" dirty="0" smtClean="0">
              <a:latin typeface="微软雅黑" panose="020B0503020204020204" charset="-122"/>
              <a:ea typeface="微软雅黑" panose="020B0503020204020204" charset="-122"/>
            </a:endParaRPr>
          </a:p>
        </p:txBody>
      </p:sp>
      <p:sp>
        <p:nvSpPr>
          <p:cNvPr id="3" name="文本框 2"/>
          <p:cNvSpPr txBox="1"/>
          <p:nvPr/>
        </p:nvSpPr>
        <p:spPr>
          <a:xfrm>
            <a:off x="5506720" y="6212840"/>
            <a:ext cx="3035935" cy="337185"/>
          </a:xfrm>
          <a:prstGeom prst="rect">
            <a:avLst/>
          </a:prstGeom>
          <a:noFill/>
        </p:spPr>
        <p:txBody>
          <a:bodyPr wrap="square" rtlCol="0">
            <a:spAutoFit/>
          </a:bodyPr>
          <a:lstStyle/>
          <a:p>
            <a:r>
              <a:rPr lang="zh-CN" altLang="zh-CN" sz="1600" dirty="0">
                <a:latin typeface="微软雅黑" panose="020B0503020204020204" charset="-122"/>
                <a:ea typeface="微软雅黑" panose="020B0503020204020204" charset="-122"/>
                <a:sym typeface="+mn-ea"/>
              </a:rPr>
              <a:t>施工废水和收集的雨水冲洗车辆</a:t>
            </a:r>
          </a:p>
        </p:txBody>
      </p:sp>
      <p:sp>
        <p:nvSpPr>
          <p:cNvPr id="16" name="文本框 15"/>
          <p:cNvSpPr txBox="1"/>
          <p:nvPr/>
        </p:nvSpPr>
        <p:spPr>
          <a:xfrm>
            <a:off x="1969770" y="6212840"/>
            <a:ext cx="1453515" cy="337185"/>
          </a:xfrm>
          <a:prstGeom prst="rect">
            <a:avLst/>
          </a:prstGeom>
          <a:noFill/>
        </p:spPr>
        <p:txBody>
          <a:bodyPr wrap="square" rtlCol="0">
            <a:spAutoFit/>
          </a:bodyPr>
          <a:lstStyle/>
          <a:p>
            <a:pPr lvl="0" algn="l">
              <a:buClrTx/>
              <a:buSzTx/>
              <a:buFontTx/>
            </a:pPr>
            <a:r>
              <a:rPr lang="zh-CN" altLang="zh-CN" sz="1600" dirty="0">
                <a:latin typeface="微软雅黑" panose="020B0503020204020204" charset="-122"/>
                <a:ea typeface="微软雅黑" panose="020B0503020204020204" charset="-122"/>
                <a:sym typeface="+mn-ea"/>
              </a:rPr>
              <a:t>雨水收集系统</a:t>
            </a:r>
          </a:p>
        </p:txBody>
      </p:sp>
      <p:pic>
        <p:nvPicPr>
          <p:cNvPr id="12" name="图片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26465" y="1456055"/>
            <a:ext cx="3541659" cy="2160000"/>
          </a:xfrm>
          <a:prstGeom prst="rect">
            <a:avLst/>
          </a:prstGeom>
        </p:spPr>
      </p:pic>
      <p:pic>
        <p:nvPicPr>
          <p:cNvPr id="6" name="图片 5"/>
          <p:cNvPicPr/>
          <p:nvPr/>
        </p:nvPicPr>
        <p:blipFill>
          <a:blip r:embed="rId4" cstate="print"/>
          <a:stretch>
            <a:fillRect/>
          </a:stretch>
        </p:blipFill>
        <p:spPr>
          <a:xfrm>
            <a:off x="5285742" y="1455961"/>
            <a:ext cx="3477600" cy="2160000"/>
          </a:xfrm>
          <a:prstGeom prst="rect">
            <a:avLst/>
          </a:prstGeom>
          <a:noFill/>
          <a:ln>
            <a:noFill/>
          </a:ln>
        </p:spPr>
      </p:pic>
      <p:pic>
        <p:nvPicPr>
          <p:cNvPr id="10" name="图片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285107" y="4052618"/>
            <a:ext cx="3478609" cy="2160000"/>
          </a:xfrm>
          <a:prstGeom prst="rect">
            <a:avLst/>
          </a:prstGeom>
        </p:spPr>
      </p:pic>
      <p:pic>
        <p:nvPicPr>
          <p:cNvPr id="8" name="图片 7"/>
          <p:cNvPicPr/>
          <p:nvPr/>
        </p:nvPicPr>
        <p:blipFill>
          <a:blip r:embed="rId6" cstate="print"/>
          <a:stretch>
            <a:fillRect/>
          </a:stretch>
        </p:blipFill>
        <p:spPr>
          <a:xfrm>
            <a:off x="926465" y="4052570"/>
            <a:ext cx="3542030" cy="2160270"/>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2754" y="1281202"/>
            <a:ext cx="8671734" cy="5077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b="1" dirty="0" smtClean="0">
                <a:latin typeface="微软雅黑" panose="020B0503020204020204" charset="-122"/>
                <a:ea typeface="微软雅黑" panose="020B0503020204020204" charset="-122"/>
                <a:cs typeface="微软雅黑" panose="020B0503020204020204" charset="-122"/>
                <a:sym typeface="+mn-ea"/>
              </a:rPr>
              <a:t>4.5.1 </a:t>
            </a:r>
            <a:r>
              <a:rPr lang="zh-CN" altLang="en-US" b="1" dirty="0" smtClean="0">
                <a:latin typeface="微软雅黑" panose="020B0503020204020204" charset="-122"/>
                <a:ea typeface="微软雅黑" panose="020B0503020204020204" charset="-122"/>
                <a:cs typeface="微软雅黑" panose="020B0503020204020204" charset="-122"/>
                <a:sym typeface="+mn-ea"/>
              </a:rPr>
              <a:t>适用部位   </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施工期间环保材料选用，废料回收再利用</a:t>
            </a:r>
          </a:p>
          <a:p>
            <a:pPr fontAlgn="auto">
              <a:lnSpc>
                <a:spcPct val="150000"/>
              </a:lnSpc>
              <a:spcBef>
                <a:spcPts val="0"/>
              </a:spcBef>
            </a:pPr>
            <a:r>
              <a:rPr lang="en-US" altLang="zh-CN" b="1" dirty="0">
                <a:solidFill>
                  <a:schemeClr val="tx1"/>
                </a:solidFill>
                <a:latin typeface="微软雅黑" panose="020B0503020204020204" charset="-122"/>
                <a:ea typeface="微软雅黑" panose="020B0503020204020204" charset="-122"/>
                <a:cs typeface="微软雅黑" panose="020B0503020204020204" charset="-122"/>
                <a:sym typeface="+mn-ea"/>
              </a:rPr>
              <a:t>4.5.2 </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sym typeface="+mn-ea"/>
              </a:rPr>
              <a:t>节材控制指标及要点</a:t>
            </a:r>
            <a:endParaRPr lang="en-US" altLang="zh-CN" b="1" dirty="0" smtClean="0">
              <a:solidFill>
                <a:schemeClr val="tx1"/>
              </a:solidFill>
              <a:latin typeface="微软雅黑" panose="020B0503020204020204" charset="-122"/>
              <a:ea typeface="微软雅黑" panose="020B0503020204020204" charset="-122"/>
              <a:cs typeface="微软雅黑" panose="020B0503020204020204" charset="-122"/>
            </a:endParaRPr>
          </a:p>
          <a:p>
            <a:pPr algn="l">
              <a:lnSpc>
                <a:spcPct val="150000"/>
              </a:lnSpc>
              <a:spcBef>
                <a:spcPct val="0"/>
              </a:spcBef>
            </a:pP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sym typeface="+mn-ea"/>
              </a:rPr>
              <a:t>4.5.2.1 </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sym typeface="+mn-ea"/>
              </a:rPr>
              <a:t>量化限额控制指标</a:t>
            </a:r>
          </a:p>
          <a:p>
            <a:pPr algn="l" fontAlgn="auto">
              <a:lnSpc>
                <a:spcPct val="150000"/>
              </a:lnSpc>
              <a:spcBef>
                <a:spcPct val="0"/>
              </a:spcBef>
            </a:pP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1600" dirty="0" smtClean="0">
                <a:solidFill>
                  <a:srgbClr val="FF0000"/>
                </a:solidFill>
                <a:latin typeface="微软雅黑" panose="020B0503020204020204" charset="-122"/>
                <a:ea typeface="微软雅黑" panose="020B0503020204020204" charset="-122"/>
                <a:sym typeface="+mn-ea"/>
              </a:rPr>
              <a:t>建议</a:t>
            </a:r>
            <a:r>
              <a:rPr lang="zh-CN" altLang="zh-CN" sz="1600" dirty="0">
                <a:solidFill>
                  <a:srgbClr val="FF0000"/>
                </a:solidFill>
                <a:latin typeface="微软雅黑" panose="020B0503020204020204" charset="-122"/>
                <a:ea typeface="微软雅黑" panose="020B0503020204020204" charset="-122"/>
                <a:sym typeface="+mn-ea"/>
              </a:rPr>
              <a:t>主要建筑材料损耗比定额损耗率宜低</a:t>
            </a:r>
            <a:r>
              <a:rPr lang="en-US" altLang="zh-CN" sz="1600" dirty="0">
                <a:solidFill>
                  <a:srgbClr val="FF0000"/>
                </a:solidFill>
                <a:latin typeface="微软雅黑" panose="020B0503020204020204" charset="-122"/>
                <a:ea typeface="微软雅黑" panose="020B0503020204020204" charset="-122"/>
                <a:sym typeface="+mn-ea"/>
              </a:rPr>
              <a:t>30%</a:t>
            </a:r>
            <a:r>
              <a:rPr lang="zh-CN" altLang="zh-CN" sz="1600" dirty="0">
                <a:solidFill>
                  <a:srgbClr val="FF0000"/>
                </a:solidFill>
                <a:latin typeface="微软雅黑" panose="020B0503020204020204" charset="-122"/>
                <a:ea typeface="微软雅黑" panose="020B0503020204020204" charset="-122"/>
                <a:sym typeface="+mn-ea"/>
              </a:rPr>
              <a:t>以上；</a:t>
            </a:r>
            <a:endParaRPr lang="zh-CN" altLang="zh-CN" sz="1600" dirty="0">
              <a:solidFill>
                <a:srgbClr val="FF0000"/>
              </a:solidFill>
              <a:latin typeface="微软雅黑" panose="020B0503020204020204" charset="-122"/>
              <a:ea typeface="微软雅黑" panose="020B0503020204020204" charset="-122"/>
              <a:cs typeface="微软雅黑" panose="020B0503020204020204" charset="-122"/>
            </a:endParaRPr>
          </a:p>
          <a:p>
            <a:pPr algn="l" fontAlgn="auto">
              <a:lnSpc>
                <a:spcPct val="150000"/>
              </a:lnSpc>
              <a:spcBef>
                <a:spcPct val="0"/>
              </a:spcBef>
            </a:pP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1600" dirty="0" smtClean="0">
                <a:solidFill>
                  <a:srgbClr val="FF0000"/>
                </a:solidFill>
                <a:latin typeface="微软雅黑" panose="020B0503020204020204" charset="-122"/>
                <a:ea typeface="微软雅黑" panose="020B0503020204020204" charset="-122"/>
                <a:sym typeface="+mn-ea"/>
              </a:rPr>
              <a:t>建议</a:t>
            </a:r>
            <a:r>
              <a:rPr lang="zh-CN" altLang="zh-CN" sz="1600" dirty="0">
                <a:solidFill>
                  <a:srgbClr val="FF0000"/>
                </a:solidFill>
                <a:latin typeface="微软雅黑" panose="020B0503020204020204" charset="-122"/>
                <a:ea typeface="微软雅黑" panose="020B0503020204020204" charset="-122"/>
                <a:sym typeface="+mn-ea"/>
              </a:rPr>
              <a:t>现场废弃混凝土利用宜达到</a:t>
            </a:r>
            <a:r>
              <a:rPr lang="en-US" altLang="zh-CN" sz="1600" dirty="0">
                <a:solidFill>
                  <a:srgbClr val="FF0000"/>
                </a:solidFill>
                <a:latin typeface="微软雅黑" panose="020B0503020204020204" charset="-122"/>
                <a:ea typeface="微软雅黑" panose="020B0503020204020204" charset="-122"/>
                <a:sym typeface="+mn-ea"/>
              </a:rPr>
              <a:t>70%</a:t>
            </a:r>
            <a:r>
              <a:rPr lang="zh-CN" altLang="en-US" sz="1600" dirty="0">
                <a:solidFill>
                  <a:srgbClr val="FF0000"/>
                </a:solidFill>
                <a:latin typeface="微软雅黑" panose="020B0503020204020204" charset="-122"/>
                <a:ea typeface="微软雅黑" panose="020B0503020204020204" charset="-122"/>
                <a:sym typeface="+mn-ea"/>
              </a:rPr>
              <a:t>；</a:t>
            </a:r>
            <a:endPar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l" fontAlgn="auto">
              <a:lnSpc>
                <a:spcPct val="150000"/>
              </a:lnSpc>
              <a:spcBef>
                <a:spcPct val="0"/>
              </a:spcBef>
            </a:pP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3</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1600" dirty="0" smtClean="0">
                <a:solidFill>
                  <a:srgbClr val="FF0000"/>
                </a:solidFill>
                <a:latin typeface="微软雅黑" panose="020B0503020204020204" charset="-122"/>
                <a:ea typeface="微软雅黑" panose="020B0503020204020204" charset="-122"/>
                <a:sym typeface="+mn-ea"/>
              </a:rPr>
              <a:t>建筑材料</a:t>
            </a:r>
            <a:r>
              <a:rPr lang="zh-CN" altLang="zh-CN" sz="1600" dirty="0">
                <a:solidFill>
                  <a:srgbClr val="FF0000"/>
                </a:solidFill>
                <a:latin typeface="微软雅黑" panose="020B0503020204020204" charset="-122"/>
                <a:ea typeface="微软雅黑" panose="020B0503020204020204" charset="-122"/>
                <a:sym typeface="+mn-ea"/>
              </a:rPr>
              <a:t>包装物回收率应达到</a:t>
            </a:r>
            <a:r>
              <a:rPr lang="en-US" altLang="zh-CN" sz="1600" dirty="0">
                <a:solidFill>
                  <a:srgbClr val="FF0000"/>
                </a:solidFill>
                <a:latin typeface="微软雅黑" panose="020B0503020204020204" charset="-122"/>
                <a:ea typeface="微软雅黑" panose="020B0503020204020204" charset="-122"/>
                <a:sym typeface="+mn-ea"/>
              </a:rPr>
              <a:t>100</a:t>
            </a:r>
            <a:r>
              <a:rPr lang="zh-CN" altLang="zh-CN" sz="1600" dirty="0">
                <a:solidFill>
                  <a:srgbClr val="FF0000"/>
                </a:solidFill>
                <a:latin typeface="微软雅黑" panose="020B0503020204020204" charset="-122"/>
                <a:ea typeface="微软雅黑" panose="020B0503020204020204" charset="-122"/>
                <a:sym typeface="+mn-ea"/>
              </a:rPr>
              <a:t>％。</a:t>
            </a:r>
            <a:endParaRPr lang="zh-CN" altLang="zh-CN" sz="1600" dirty="0">
              <a:solidFill>
                <a:srgbClr val="FF0000"/>
              </a:solidFill>
              <a:latin typeface="微软雅黑" panose="020B0503020204020204" charset="-122"/>
              <a:ea typeface="微软雅黑" panose="020B0503020204020204" charset="-122"/>
              <a:cs typeface="微软雅黑" panose="020B0503020204020204" charset="-122"/>
            </a:endParaRPr>
          </a:p>
          <a:p>
            <a:pPr algn="l">
              <a:lnSpc>
                <a:spcPct val="150000"/>
              </a:lnSpc>
              <a:spcBef>
                <a:spcPct val="0"/>
              </a:spcBef>
            </a:pPr>
            <a:r>
              <a:rPr lang="en-US" altLang="zh-CN" b="1" dirty="0">
                <a:solidFill>
                  <a:schemeClr val="tx1"/>
                </a:solidFill>
                <a:latin typeface="微软雅黑" panose="020B0503020204020204" charset="-122"/>
                <a:ea typeface="微软雅黑" panose="020B0503020204020204" charset="-122"/>
                <a:cs typeface="微软雅黑" panose="020B0503020204020204" charset="-122"/>
                <a:sym typeface="+mn-ea"/>
              </a:rPr>
              <a:t>4.5.2.2 </a:t>
            </a:r>
            <a:r>
              <a:rPr lang="zh-CN" altLang="zh-CN" b="1" dirty="0">
                <a:solidFill>
                  <a:schemeClr val="tx1"/>
                </a:solidFill>
                <a:latin typeface="微软雅黑" panose="020B0503020204020204" charset="-122"/>
                <a:ea typeface="微软雅黑" panose="020B0503020204020204" charset="-122"/>
                <a:cs typeface="微软雅黑" panose="020B0503020204020204" charset="-122"/>
                <a:sym typeface="+mn-ea"/>
              </a:rPr>
              <a:t>节材控制要点</a:t>
            </a:r>
            <a:endParaRPr lang="zh-CN" altLang="zh-CN"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algn="just" fontAlgn="auto">
              <a:lnSpc>
                <a:spcPct val="150000"/>
              </a:lnSpc>
              <a:spcBef>
                <a:spcPts val="0"/>
              </a:spcBef>
              <a:spcAft>
                <a:spcPts val="0"/>
              </a:spcAft>
            </a:pP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1600" dirty="0" smtClean="0">
                <a:solidFill>
                  <a:srgbClr val="FF0000"/>
                </a:solidFill>
                <a:latin typeface="微软雅黑" panose="020B0503020204020204" charset="-122"/>
                <a:ea typeface="微软雅黑" panose="020B0503020204020204" charset="-122"/>
                <a:sym typeface="+mn-ea"/>
              </a:rPr>
              <a:t>应</a:t>
            </a:r>
            <a:r>
              <a:rPr lang="zh-CN" altLang="zh-CN" sz="1600" dirty="0">
                <a:solidFill>
                  <a:srgbClr val="FF0000"/>
                </a:solidFill>
                <a:latin typeface="微软雅黑" panose="020B0503020204020204" charset="-122"/>
                <a:ea typeface="微软雅黑" panose="020B0503020204020204" charset="-122"/>
                <a:sym typeface="+mn-ea"/>
              </a:rPr>
              <a:t>就近选择工程材料，选用绿色、环保材料；</a:t>
            </a:r>
            <a:endParaRPr lang="zh-CN" altLang="zh-CN" sz="1600" dirty="0">
              <a:solidFill>
                <a:srgbClr val="FF0000"/>
              </a:solidFill>
              <a:latin typeface="微软雅黑" panose="020B0503020204020204" charset="-122"/>
              <a:ea typeface="微软雅黑" panose="020B0503020204020204" charset="-122"/>
              <a:cs typeface="微软雅黑" panose="020B0503020204020204" charset="-122"/>
            </a:endParaRPr>
          </a:p>
          <a:p>
            <a:pPr lvl="0" indent="0" algn="just" fontAlgn="auto">
              <a:lnSpc>
                <a:spcPct val="150000"/>
              </a:lnSpc>
              <a:spcAft>
                <a:spcPts val="0"/>
              </a:spcAft>
              <a:buFont typeface="+mj-lt"/>
              <a:buNone/>
            </a:pP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1600" dirty="0" smtClean="0">
                <a:solidFill>
                  <a:srgbClr val="FF0000"/>
                </a:solidFill>
                <a:latin typeface="微软雅黑" panose="020B0503020204020204" charset="-122"/>
                <a:ea typeface="微软雅黑" panose="020B0503020204020204" charset="-122"/>
                <a:sym typeface="+mn-ea"/>
              </a:rPr>
              <a:t>应</a:t>
            </a:r>
            <a:r>
              <a:rPr lang="zh-CN" altLang="zh-CN" sz="1600" dirty="0">
                <a:solidFill>
                  <a:srgbClr val="FF0000"/>
                </a:solidFill>
                <a:latin typeface="微软雅黑" panose="020B0503020204020204" charset="-122"/>
                <a:ea typeface="微软雅黑" panose="020B0503020204020204" charset="-122"/>
                <a:sym typeface="+mn-ea"/>
              </a:rPr>
              <a:t>采用标准化、可重复利用的作业工棚、试验用房及安全防护设施</a:t>
            </a:r>
            <a:r>
              <a:rPr lang="zh-CN" altLang="zh-CN" sz="1600" kern="100"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a:t>
            </a:r>
            <a:endParaRPr lang="zh-CN" altLang="zh-CN" sz="1600" kern="10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lvl="0" algn="just">
              <a:lnSpc>
                <a:spcPct val="150000"/>
              </a:lnSpc>
              <a:spcBef>
                <a:spcPts val="0"/>
              </a:spcBef>
              <a:spcAft>
                <a:spcPts val="0"/>
              </a:spcAft>
            </a:pP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3</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1600" dirty="0">
                <a:solidFill>
                  <a:srgbClr val="FF0000"/>
                </a:solidFill>
                <a:latin typeface="微软雅黑" panose="020B0503020204020204" charset="-122"/>
                <a:ea typeface="微软雅黑" panose="020B0503020204020204" charset="-122"/>
                <a:sym typeface="+mn-ea"/>
              </a:rPr>
              <a:t>宜采用建筑配件整体化和管线设备模块化安装的施工方法；</a:t>
            </a:r>
          </a:p>
          <a:p>
            <a:pPr lvl="0" algn="just">
              <a:lnSpc>
                <a:spcPct val="150000"/>
              </a:lnSpc>
              <a:spcBef>
                <a:spcPts val="0"/>
              </a:spcBef>
              <a:spcAft>
                <a:spcPts val="0"/>
              </a:spcAft>
            </a:pP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4</a:t>
            </a:r>
            <a:r>
              <a:rPr lang="zh-CN" altLang="zh-CN" sz="1600" dirty="0">
                <a:solidFill>
                  <a:srgbClr val="FF0000"/>
                </a:solidFill>
                <a:latin typeface="微软雅黑" panose="020B0503020204020204" charset="-122"/>
                <a:ea typeface="微软雅黑" panose="020B0503020204020204" charset="-122"/>
                <a:sym typeface="+mn-ea"/>
              </a:rPr>
              <a:t>）</a:t>
            </a:r>
            <a:r>
              <a:rPr lang="zh-CN" altLang="zh-CN" sz="1600" dirty="0" smtClean="0">
                <a:solidFill>
                  <a:srgbClr val="FF0000"/>
                </a:solidFill>
                <a:latin typeface="微软雅黑" panose="020B0503020204020204" charset="-122"/>
                <a:ea typeface="微软雅黑" panose="020B0503020204020204" charset="-122"/>
                <a:sym typeface="+mn-ea"/>
              </a:rPr>
              <a:t>混凝土</a:t>
            </a:r>
            <a:r>
              <a:rPr lang="zh-CN" altLang="zh-CN" sz="1600" dirty="0">
                <a:solidFill>
                  <a:srgbClr val="FF0000"/>
                </a:solidFill>
                <a:latin typeface="微软雅黑" panose="020B0503020204020204" charset="-122"/>
                <a:ea typeface="微软雅黑" panose="020B0503020204020204" charset="-122"/>
                <a:sym typeface="+mn-ea"/>
              </a:rPr>
              <a:t>结构施工宜采用自动爬升模架；</a:t>
            </a:r>
            <a:endParaRPr lang="zh-CN" altLang="zh-CN" sz="1600" kern="10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lvl="0" algn="just">
              <a:lnSpc>
                <a:spcPct val="150000"/>
              </a:lnSpc>
              <a:spcBef>
                <a:spcPts val="0"/>
              </a:spcBef>
              <a:spcAft>
                <a:spcPts val="0"/>
              </a:spcAft>
            </a:pP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5</a:t>
            </a:r>
            <a:r>
              <a:rPr lang="zh-CN" altLang="zh-CN" sz="1600" dirty="0">
                <a:solidFill>
                  <a:srgbClr val="FF0000"/>
                </a:solidFill>
                <a:latin typeface="微软雅黑" panose="020B0503020204020204" charset="-122"/>
                <a:ea typeface="微软雅黑" panose="020B0503020204020204" charset="-122"/>
                <a:sym typeface="+mn-ea"/>
              </a:rPr>
              <a:t>）</a:t>
            </a:r>
            <a:r>
              <a:rPr lang="zh-CN" altLang="zh-CN" sz="1600" dirty="0" smtClean="0">
                <a:solidFill>
                  <a:srgbClr val="FF0000"/>
                </a:solidFill>
                <a:latin typeface="微软雅黑" panose="020B0503020204020204" charset="-122"/>
                <a:ea typeface="微软雅黑" panose="020B0503020204020204" charset="-122"/>
                <a:sym typeface="+mn-ea"/>
              </a:rPr>
              <a:t>现场</a:t>
            </a:r>
            <a:r>
              <a:rPr lang="zh-CN" altLang="zh-CN" sz="1600" dirty="0">
                <a:solidFill>
                  <a:srgbClr val="FF0000"/>
                </a:solidFill>
                <a:latin typeface="微软雅黑" panose="020B0503020204020204" charset="-122"/>
                <a:ea typeface="微软雅黑" panose="020B0503020204020204" charset="-122"/>
                <a:sym typeface="+mn-ea"/>
              </a:rPr>
              <a:t>混凝土拌和站宜配置废料收集系统，加以回收利用；</a:t>
            </a:r>
          </a:p>
          <a:p>
            <a:pPr lvl="0" algn="just">
              <a:lnSpc>
                <a:spcPct val="150000"/>
              </a:lnSpc>
              <a:spcBef>
                <a:spcPts val="0"/>
              </a:spcBef>
              <a:spcAft>
                <a:spcPts val="0"/>
              </a:spcAft>
            </a:pPr>
            <a:r>
              <a:rPr lang="zh-CN" altLang="zh-CN" sz="1600" dirty="0">
                <a:solidFill>
                  <a:srgbClr val="FF0000"/>
                </a:solidFill>
                <a:latin typeface="微软雅黑" panose="020B0503020204020204" charset="-122"/>
                <a:ea typeface="微软雅黑" panose="020B0503020204020204" charset="-122"/>
                <a:sym typeface="+mn-ea"/>
              </a:rPr>
              <a:t>（</a:t>
            </a:r>
            <a:r>
              <a:rPr lang="en-US" altLang="zh-CN" sz="1600" dirty="0">
                <a:solidFill>
                  <a:srgbClr val="FF0000"/>
                </a:solidFill>
                <a:latin typeface="微软雅黑" panose="020B0503020204020204" charset="-122"/>
                <a:ea typeface="微软雅黑" panose="020B0503020204020204" charset="-122"/>
                <a:sym typeface="+mn-ea"/>
              </a:rPr>
              <a:t>6</a:t>
            </a:r>
            <a:r>
              <a:rPr lang="zh-CN" altLang="zh-CN" sz="1600" dirty="0">
                <a:solidFill>
                  <a:srgbClr val="FF0000"/>
                </a:solidFill>
                <a:latin typeface="微软雅黑" panose="020B0503020204020204" charset="-122"/>
                <a:ea typeface="微软雅黑" panose="020B0503020204020204" charset="-122"/>
                <a:sym typeface="+mn-ea"/>
              </a:rPr>
              <a:t>）</a:t>
            </a:r>
            <a:r>
              <a:rPr lang="zh-CN" altLang="zh-CN" sz="1600" dirty="0" smtClean="0">
                <a:solidFill>
                  <a:srgbClr val="FF0000"/>
                </a:solidFill>
                <a:latin typeface="微软雅黑" panose="020B0503020204020204" charset="-122"/>
                <a:ea typeface="微软雅黑" panose="020B0503020204020204" charset="-122"/>
                <a:sym typeface="+mn-ea"/>
              </a:rPr>
              <a:t>石方</a:t>
            </a:r>
            <a:r>
              <a:rPr lang="zh-CN" altLang="zh-CN" sz="1600" dirty="0">
                <a:solidFill>
                  <a:srgbClr val="FF0000"/>
                </a:solidFill>
                <a:latin typeface="微软雅黑" panose="020B0503020204020204" charset="-122"/>
                <a:ea typeface="微软雅黑" panose="020B0503020204020204" charset="-122"/>
                <a:sym typeface="+mn-ea"/>
              </a:rPr>
              <a:t>弃渣宜用于加工机制砂和粗骨料等。</a:t>
            </a:r>
            <a:endParaRPr lang="zh-CN" altLang="zh-CN" sz="1600" kern="100" spc="80" dirty="0" smtClean="0">
              <a:solidFill>
                <a:srgbClr val="FF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55</a:t>
            </a:fld>
            <a:endParaRPr lang="zh-CN" altLang="en-US" dirty="0"/>
          </a:p>
        </p:txBody>
      </p:sp>
      <p:sp>
        <p:nvSpPr>
          <p:cNvPr id="27650" name="Rectangle 2"/>
          <p:cNvSpPr>
            <a:spLocks noGrp="1" noChangeArrowheads="1"/>
          </p:cNvSpPr>
          <p:nvPr>
            <p:ph type="title" idx="4294967295"/>
          </p:nvPr>
        </p:nvSpPr>
        <p:spPr>
          <a:xfrm>
            <a:off x="447675" y="847884"/>
            <a:ext cx="8229600" cy="460375"/>
          </a:xfrm>
          <a:prstGeom prst="rect">
            <a:avLst/>
          </a:prstGeom>
        </p:spPr>
        <p:txBody>
          <a:bodyPr>
            <a:spAutoFit/>
          </a:bodyPr>
          <a:lstStyle/>
          <a:p>
            <a:r>
              <a:rPr lang="zh-CN" altLang="en-US" sz="2400" dirty="0">
                <a:solidFill>
                  <a:schemeClr val="tx1"/>
                </a:solidFill>
                <a:latin typeface="微软雅黑" panose="020B0503020204020204" charset="-122"/>
                <a:ea typeface="微软雅黑" panose="020B0503020204020204" charset="-122"/>
              </a:rPr>
              <a:t>第五章  </a:t>
            </a:r>
            <a:r>
              <a:rPr lang="zh-CN" altLang="en-US" sz="2400" dirty="0" smtClean="0">
                <a:solidFill>
                  <a:schemeClr val="tx1"/>
                </a:solidFill>
                <a:latin typeface="微软雅黑" panose="020B0503020204020204" charset="-122"/>
                <a:ea typeface="微软雅黑" panose="020B0503020204020204" charset="-122"/>
                <a:sym typeface="+mn-ea"/>
              </a:rPr>
              <a:t>节材与材料资源利用</a:t>
            </a: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2754" y="850672"/>
            <a:ext cx="8671734" cy="437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fontAlgn="auto">
              <a:lnSpc>
                <a:spcPct val="125000"/>
              </a:lnSpc>
              <a:spcAft>
                <a:spcPts val="600"/>
              </a:spcAft>
            </a:pPr>
            <a:r>
              <a:rPr lang="en-US" altLang="zh-CN" b="1" dirty="0">
                <a:solidFill>
                  <a:schemeClr val="tx1"/>
                </a:solidFill>
                <a:latin typeface="微软雅黑" panose="020B0503020204020204" charset="-122"/>
                <a:ea typeface="微软雅黑" panose="020B0503020204020204" charset="-122"/>
                <a:cs typeface="微软雅黑" panose="020B0503020204020204" charset="-122"/>
                <a:sym typeface="+mn-ea"/>
              </a:rPr>
              <a:t>4.5.3 </a:t>
            </a:r>
            <a:r>
              <a:rPr lang="zh-CN" altLang="zh-CN" b="1" dirty="0">
                <a:solidFill>
                  <a:schemeClr val="tx1"/>
                </a:solidFill>
                <a:latin typeface="微软雅黑" panose="020B0503020204020204" charset="-122"/>
                <a:ea typeface="微软雅黑" panose="020B0503020204020204" charset="-122"/>
                <a:cs typeface="微软雅黑" panose="020B0503020204020204" charset="-122"/>
                <a:sym typeface="+mn-ea"/>
              </a:rPr>
              <a:t>示范图片</a:t>
            </a:r>
            <a:endParaRPr lang="zh-CN" altLang="zh-CN" sz="1600" kern="100" spc="80"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56</a:t>
            </a:fld>
            <a:endParaRPr lang="zh-CN" altLang="en-US" dirty="0"/>
          </a:p>
        </p:txBody>
      </p:sp>
      <p:sp>
        <p:nvSpPr>
          <p:cNvPr id="5" name="文本框 4"/>
          <p:cNvSpPr txBox="1"/>
          <p:nvPr/>
        </p:nvSpPr>
        <p:spPr>
          <a:xfrm>
            <a:off x="749935" y="3616325"/>
            <a:ext cx="3467100" cy="337185"/>
          </a:xfrm>
          <a:prstGeom prst="rect">
            <a:avLst/>
          </a:prstGeom>
          <a:noFill/>
        </p:spPr>
        <p:txBody>
          <a:bodyPr wrap="square" rtlCol="0">
            <a:spAutoFit/>
          </a:bodyPr>
          <a:lstStyle/>
          <a:p>
            <a:r>
              <a:rPr lang="zh-CN" altLang="zh-CN" sz="1600" dirty="0">
                <a:latin typeface="微软雅黑" panose="020B0503020204020204" charset="-122"/>
                <a:ea typeface="微软雅黑" panose="020B0503020204020204" charset="-122"/>
                <a:sym typeface="+mn-ea"/>
              </a:rPr>
              <a:t>砼搅拌站浆水回收系统，废料再利用</a:t>
            </a:r>
            <a:endParaRPr lang="zh-CN" altLang="zh-CN" sz="1600" dirty="0" smtClean="0">
              <a:latin typeface="微软雅黑" panose="020B0503020204020204" charset="-122"/>
              <a:ea typeface="微软雅黑" panose="020B0503020204020204" charset="-122"/>
              <a:sym typeface="+mn-ea"/>
            </a:endParaRPr>
          </a:p>
        </p:txBody>
      </p:sp>
      <p:sp>
        <p:nvSpPr>
          <p:cNvPr id="2" name="文本框 1"/>
          <p:cNvSpPr txBox="1"/>
          <p:nvPr/>
        </p:nvSpPr>
        <p:spPr>
          <a:xfrm>
            <a:off x="5083810" y="3616325"/>
            <a:ext cx="3464560" cy="337185"/>
          </a:xfrm>
          <a:prstGeom prst="rect">
            <a:avLst/>
          </a:prstGeom>
          <a:noFill/>
        </p:spPr>
        <p:txBody>
          <a:bodyPr wrap="square" rtlCol="0">
            <a:spAutoFit/>
          </a:bodyPr>
          <a:lstStyle/>
          <a:p>
            <a:r>
              <a:rPr lang="zh-CN" altLang="zh-CN" sz="1600" dirty="0">
                <a:latin typeface="微软雅黑" panose="020B0503020204020204" charset="-122"/>
                <a:ea typeface="微软雅黑" panose="020B0503020204020204" charset="-122"/>
                <a:sym typeface="+mn-ea"/>
              </a:rPr>
              <a:t>石方弃渣宜用于加工机制砂和粗骨料</a:t>
            </a:r>
            <a:endParaRPr lang="zh-CN" altLang="zh-CN" sz="1600" dirty="0" smtClean="0">
              <a:latin typeface="微软雅黑" panose="020B0503020204020204" charset="-122"/>
              <a:ea typeface="微软雅黑" panose="020B0503020204020204" charset="-122"/>
              <a:sym typeface="+mn-ea"/>
            </a:endParaRPr>
          </a:p>
        </p:txBody>
      </p:sp>
      <p:sp>
        <p:nvSpPr>
          <p:cNvPr id="3" name="文本框 2"/>
          <p:cNvSpPr txBox="1"/>
          <p:nvPr/>
        </p:nvSpPr>
        <p:spPr>
          <a:xfrm>
            <a:off x="5208905" y="6428105"/>
            <a:ext cx="3477895" cy="337185"/>
          </a:xfrm>
          <a:prstGeom prst="rect">
            <a:avLst/>
          </a:prstGeom>
          <a:noFill/>
        </p:spPr>
        <p:txBody>
          <a:bodyPr wrap="square" rtlCol="0">
            <a:spAutoFit/>
          </a:bodyPr>
          <a:lstStyle/>
          <a:p>
            <a:r>
              <a:rPr lang="zh-CN" altLang="zh-CN" sz="1600" dirty="0">
                <a:latin typeface="微软雅黑" panose="020B0503020204020204" charset="-122"/>
                <a:ea typeface="微软雅黑" panose="020B0503020204020204" charset="-122"/>
                <a:sym typeface="+mn-ea"/>
              </a:rPr>
              <a:t>标准化、可重复利用的安全防护设施</a:t>
            </a:r>
          </a:p>
        </p:txBody>
      </p:sp>
      <p:sp>
        <p:nvSpPr>
          <p:cNvPr id="16" name="文本框 15"/>
          <p:cNvSpPr txBox="1"/>
          <p:nvPr/>
        </p:nvSpPr>
        <p:spPr>
          <a:xfrm>
            <a:off x="749935" y="6428105"/>
            <a:ext cx="3499485" cy="337185"/>
          </a:xfrm>
          <a:prstGeom prst="rect">
            <a:avLst/>
          </a:prstGeom>
          <a:noFill/>
        </p:spPr>
        <p:txBody>
          <a:bodyPr wrap="square" rtlCol="0">
            <a:spAutoFit/>
          </a:bodyPr>
          <a:lstStyle/>
          <a:p>
            <a:pPr lvl="0" algn="l">
              <a:buClrTx/>
              <a:buSzTx/>
              <a:buFontTx/>
            </a:pPr>
            <a:r>
              <a:rPr lang="zh-CN" altLang="zh-CN" sz="1600" dirty="0">
                <a:latin typeface="微软雅黑" panose="020B0503020204020204" charset="-122"/>
                <a:ea typeface="微软雅黑" panose="020B0503020204020204" charset="-122"/>
                <a:sym typeface="+mn-ea"/>
              </a:rPr>
              <a:t>混凝土结构施工宜采用自动爬升模架</a:t>
            </a:r>
          </a:p>
        </p:txBody>
      </p:sp>
      <p:pic>
        <p:nvPicPr>
          <p:cNvPr id="11" name="图片 10"/>
          <p:cNvPicPr>
            <a:picLocks noChangeAspect="1"/>
          </p:cNvPicPr>
          <p:nvPr/>
        </p:nvPicPr>
        <p:blipFill>
          <a:blip r:embed="rId3" cstate="print">
            <a:extLst>
              <a:ext uri="{28A0092B-C50C-407E-A947-70E740481C1C}">
                <a14:useLocalDpi xmlns="" xmlns:a14="http://schemas.microsoft.com/office/drawing/2010/main" val="0"/>
              </a:ext>
            </a:extLst>
          </a:blip>
          <a:srcRect l="1" t="25023" r="674"/>
          <a:stretch>
            <a:fillRect/>
          </a:stretch>
        </p:blipFill>
        <p:spPr>
          <a:xfrm>
            <a:off x="640873" y="1456103"/>
            <a:ext cx="3684648" cy="2160000"/>
          </a:xfrm>
          <a:prstGeom prst="rect">
            <a:avLst/>
          </a:prstGeom>
          <a:ln>
            <a:noFill/>
          </a:ln>
        </p:spPr>
      </p:pic>
      <p:pic>
        <p:nvPicPr>
          <p:cNvPr id="8" name="图片 7"/>
          <p:cNvPicPr/>
          <p:nvPr/>
        </p:nvPicPr>
        <p:blipFill>
          <a:blip r:embed="rId4" cstate="print">
            <a:extLst>
              <a:ext uri="{28A0092B-C50C-407E-A947-70E740481C1C}">
                <a14:useLocalDpi xmlns="" xmlns:a14="http://schemas.microsoft.com/office/drawing/2010/main" val="0"/>
              </a:ext>
            </a:extLst>
          </a:blip>
          <a:stretch>
            <a:fillRect/>
          </a:stretch>
        </p:blipFill>
        <p:spPr>
          <a:xfrm>
            <a:off x="5069842" y="1455960"/>
            <a:ext cx="3477600" cy="2160000"/>
          </a:xfrm>
          <a:prstGeom prst="rect">
            <a:avLst/>
          </a:prstGeom>
        </p:spPr>
      </p:pic>
      <p:pic>
        <p:nvPicPr>
          <p:cNvPr id="9" name="图片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77406" y="4183389"/>
            <a:ext cx="1802603" cy="2160000"/>
          </a:xfrm>
          <a:prstGeom prst="rect">
            <a:avLst/>
          </a:prstGeom>
        </p:spPr>
      </p:pic>
      <p:pic>
        <p:nvPicPr>
          <p:cNvPr id="13" name="图片 1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503348" y="4183389"/>
            <a:ext cx="1811475" cy="2160000"/>
          </a:xfrm>
          <a:prstGeom prst="rect">
            <a:avLst/>
          </a:prstGeom>
        </p:spPr>
      </p:pic>
      <p:pic>
        <p:nvPicPr>
          <p:cNvPr id="14" name="图片 13"/>
          <p:cNvPicPr/>
          <p:nvPr/>
        </p:nvPicPr>
        <p:blipFill>
          <a:blip r:embed="rId7" cstate="print">
            <a:extLst>
              <a:ext uri="{28A0092B-C50C-407E-A947-70E740481C1C}">
                <a14:useLocalDpi xmlns="" xmlns:a14="http://schemas.microsoft.com/office/drawing/2010/main" val="0"/>
              </a:ext>
            </a:extLst>
          </a:blip>
          <a:stretch>
            <a:fillRect/>
          </a:stretch>
        </p:blipFill>
        <p:spPr>
          <a:xfrm>
            <a:off x="4859020" y="4147820"/>
            <a:ext cx="1962785" cy="2160270"/>
          </a:xfrm>
          <a:prstGeom prst="rect">
            <a:avLst/>
          </a:prstGeom>
        </p:spPr>
      </p:pic>
      <p:pic>
        <p:nvPicPr>
          <p:cNvPr id="15" name="图片 14"/>
          <p:cNvPicPr/>
          <p:nvPr/>
        </p:nvPicPr>
        <p:blipFill>
          <a:blip r:embed="rId8" cstate="print">
            <a:extLst>
              <a:ext uri="{28A0092B-C50C-407E-A947-70E740481C1C}">
                <a14:useLocalDpi xmlns="" xmlns:a14="http://schemas.microsoft.com/office/drawing/2010/main" val="0"/>
              </a:ext>
            </a:extLst>
          </a:blip>
          <a:stretch>
            <a:fillRect/>
          </a:stretch>
        </p:blipFill>
        <p:spPr>
          <a:xfrm>
            <a:off x="6915785" y="4147820"/>
            <a:ext cx="1828165" cy="216027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2754" y="1281202"/>
            <a:ext cx="8671734" cy="2814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b="1" dirty="0" smtClean="0">
                <a:solidFill>
                  <a:srgbClr val="FF0000"/>
                </a:solidFill>
                <a:latin typeface="微软雅黑" panose="020B0503020204020204" charset="-122"/>
                <a:ea typeface="微软雅黑" panose="020B0503020204020204" charset="-122"/>
                <a:cs typeface="微软雅黑" panose="020B0503020204020204" charset="-122"/>
                <a:sym typeface="+mn-ea"/>
              </a:rPr>
              <a:t>4.6.1 </a:t>
            </a:r>
            <a:r>
              <a:rPr lang="zh-CN" altLang="en-US" b="1" dirty="0" smtClean="0">
                <a:solidFill>
                  <a:srgbClr val="FF0000"/>
                </a:solidFill>
                <a:latin typeface="微软雅黑" panose="020B0503020204020204" charset="-122"/>
                <a:ea typeface="微软雅黑" panose="020B0503020204020204" charset="-122"/>
                <a:cs typeface="微软雅黑" panose="020B0503020204020204" charset="-122"/>
                <a:sym typeface="+mn-ea"/>
              </a:rPr>
              <a:t>适用部位   </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生活垃圾、光污染、污水排放、噪声控制、扬尘、废气治理</a:t>
            </a:r>
          </a:p>
          <a:p>
            <a:pPr fontAlgn="auto">
              <a:lnSpc>
                <a:spcPct val="150000"/>
              </a:lnSpc>
              <a:spcBef>
                <a:spcPts val="0"/>
              </a:spcBef>
            </a:pPr>
            <a:r>
              <a:rPr lang="en-US" altLang="zh-CN" b="1" dirty="0">
                <a:solidFill>
                  <a:schemeClr val="tx1"/>
                </a:solidFill>
                <a:latin typeface="微软雅黑" panose="020B0503020204020204" charset="-122"/>
                <a:ea typeface="微软雅黑" panose="020B0503020204020204" charset="-122"/>
                <a:cs typeface="微软雅黑" panose="020B0503020204020204" charset="-122"/>
                <a:sym typeface="+mn-ea"/>
              </a:rPr>
              <a:t>4.6.2 </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sym typeface="+mn-ea"/>
              </a:rPr>
              <a:t>环保控制指标及要点</a:t>
            </a:r>
            <a:endParaRPr lang="en-US" altLang="zh-CN" b="1" dirty="0" smtClean="0">
              <a:solidFill>
                <a:schemeClr val="tx1"/>
              </a:solidFill>
              <a:latin typeface="微软雅黑" panose="020B0503020204020204" charset="-122"/>
              <a:ea typeface="微软雅黑" panose="020B0503020204020204" charset="-122"/>
              <a:cs typeface="微软雅黑" panose="020B0503020204020204" charset="-122"/>
            </a:endParaRPr>
          </a:p>
          <a:p>
            <a:pPr algn="l">
              <a:lnSpc>
                <a:spcPct val="150000"/>
              </a:lnSpc>
              <a:spcBef>
                <a:spcPct val="0"/>
              </a:spcBef>
            </a:pP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sym typeface="+mn-ea"/>
              </a:rPr>
              <a:t>4.6.2.1 </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sym typeface="+mn-ea"/>
              </a:rPr>
              <a:t>量化限额控制指标</a:t>
            </a:r>
          </a:p>
          <a:p>
            <a:pPr algn="l" fontAlgn="auto">
              <a:lnSpc>
                <a:spcPct val="150000"/>
              </a:lnSpc>
              <a:spcBef>
                <a:spcPct val="0"/>
              </a:spcBef>
            </a:pP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1600" dirty="0">
                <a:solidFill>
                  <a:srgbClr val="FF0000"/>
                </a:solidFill>
                <a:latin typeface="微软雅黑" panose="020B0503020204020204" charset="-122"/>
                <a:ea typeface="微软雅黑" panose="020B0503020204020204" charset="-122"/>
                <a:cs typeface="宋体" panose="02010600030101010101" pitchFamily="2" charset="-122"/>
                <a:sym typeface="+mn-ea"/>
              </a:rPr>
              <a:t>生活垃圾按环卫部门的要求分类，垃圾桶按可回收利用与不可回收两类设置，定位摆放，定期清运；建筑垃圾应分类别集中堆放，定期处理，合理利用，利用率应达到</a:t>
            </a:r>
            <a:r>
              <a:rPr lang="en-US" altLang="zh-CN" sz="1600" dirty="0">
                <a:solidFill>
                  <a:srgbClr val="FF0000"/>
                </a:solidFill>
                <a:latin typeface="微软雅黑" panose="020B0503020204020204" charset="-122"/>
                <a:ea typeface="微软雅黑" panose="020B0503020204020204" charset="-122"/>
                <a:cs typeface="宋体" panose="02010600030101010101" pitchFamily="2" charset="-122"/>
                <a:sym typeface="+mn-ea"/>
              </a:rPr>
              <a:t>30%</a:t>
            </a:r>
            <a:r>
              <a:rPr lang="zh-CN" altLang="zh-CN" sz="1600" dirty="0">
                <a:solidFill>
                  <a:srgbClr val="FF0000"/>
                </a:solidFill>
                <a:latin typeface="微软雅黑" panose="020B0503020204020204" charset="-122"/>
                <a:ea typeface="微软雅黑" panose="020B0503020204020204" charset="-122"/>
                <a:cs typeface="宋体" panose="02010600030101010101" pitchFamily="2" charset="-122"/>
                <a:sym typeface="+mn-ea"/>
              </a:rPr>
              <a:t>以上</a:t>
            </a:r>
            <a:r>
              <a:rPr lang="zh-CN" altLang="zh-CN" sz="1600" dirty="0">
                <a:solidFill>
                  <a:srgbClr val="FF0000"/>
                </a:solidFill>
                <a:latin typeface="微软雅黑" panose="020B0503020204020204" charset="-122"/>
                <a:ea typeface="微软雅黑" panose="020B0503020204020204" charset="-122"/>
                <a:sym typeface="+mn-ea"/>
              </a:rPr>
              <a:t>；</a:t>
            </a:r>
            <a:endParaRPr lang="zh-CN" altLang="zh-CN" sz="1600" dirty="0">
              <a:solidFill>
                <a:srgbClr val="FF0000"/>
              </a:solidFill>
              <a:latin typeface="微软雅黑" panose="020B0503020204020204" charset="-122"/>
              <a:ea typeface="微软雅黑" panose="020B0503020204020204" charset="-122"/>
              <a:cs typeface="微软雅黑" panose="020B0503020204020204" charset="-122"/>
            </a:endParaRPr>
          </a:p>
          <a:p>
            <a:pPr algn="l" fontAlgn="auto">
              <a:lnSpc>
                <a:spcPct val="150000"/>
              </a:lnSpc>
              <a:spcBef>
                <a:spcPct val="0"/>
              </a:spcBef>
            </a:pP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1600"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建筑垃圾产生量不宜大于</a:t>
            </a:r>
            <a:r>
              <a:rPr lang="en-US" altLang="zh-CN" sz="1600"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210t/</a:t>
            </a:r>
            <a:r>
              <a:rPr lang="zh-CN" altLang="zh-CN" sz="1600"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万</a:t>
            </a:r>
            <a:r>
              <a:rPr lang="en-US" altLang="zh-CN" sz="1600"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m</a:t>
            </a:r>
            <a:r>
              <a:rPr lang="en-US" altLang="zh-CN" sz="1600" baseline="30000"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2</a:t>
            </a:r>
            <a:r>
              <a:rPr lang="zh-CN" altLang="en-US" sz="1600" dirty="0">
                <a:solidFill>
                  <a:srgbClr val="FF0000"/>
                </a:solidFill>
                <a:latin typeface="微软雅黑" panose="020B0503020204020204" charset="-122"/>
                <a:ea typeface="微软雅黑" panose="020B0503020204020204" charset="-122"/>
                <a:sym typeface="+mn-ea"/>
              </a:rPr>
              <a:t>；</a:t>
            </a:r>
            <a:endPar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l" fontAlgn="auto">
              <a:lnSpc>
                <a:spcPct val="150000"/>
              </a:lnSpc>
              <a:spcBef>
                <a:spcPct val="0"/>
              </a:spcBef>
            </a:pP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3</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1600" dirty="0">
                <a:solidFill>
                  <a:srgbClr val="FF0000"/>
                </a:solidFill>
                <a:latin typeface="微软雅黑" panose="020B0503020204020204" charset="-122"/>
                <a:ea typeface="微软雅黑" panose="020B0503020204020204" charset="-122"/>
                <a:cs typeface="宋体" panose="02010600030101010101" pitchFamily="2" charset="-122"/>
                <a:sym typeface="+mn-ea"/>
              </a:rPr>
              <a:t>不同施工阶段作业噪声限值列于下表等效声级</a:t>
            </a:r>
            <a:r>
              <a:rPr lang="en-US" altLang="zh-CN" sz="1600" dirty="0">
                <a:solidFill>
                  <a:srgbClr val="FF0000"/>
                </a:solidFill>
                <a:latin typeface="微软雅黑" panose="020B0503020204020204" charset="-122"/>
                <a:ea typeface="微软雅黑" panose="020B0503020204020204" charset="-122"/>
                <a:cs typeface="宋体" panose="02010600030101010101" pitchFamily="2" charset="-122"/>
                <a:sym typeface="+mn-ea"/>
              </a:rPr>
              <a:t> </a:t>
            </a:r>
            <a:r>
              <a:rPr lang="en-US" altLang="zh-CN" sz="1600" dirty="0" err="1">
                <a:solidFill>
                  <a:srgbClr val="FF0000"/>
                </a:solidFill>
                <a:latin typeface="微软雅黑" panose="020B0503020204020204" charset="-122"/>
                <a:ea typeface="微软雅黑" panose="020B0503020204020204" charset="-122"/>
                <a:cs typeface="宋体" panose="02010600030101010101" pitchFamily="2" charset="-122"/>
                <a:sym typeface="+mn-ea"/>
              </a:rPr>
              <a:t>LAeq</a:t>
            </a:r>
            <a:r>
              <a:rPr lang="en-US" altLang="zh-CN" sz="1600" dirty="0">
                <a:solidFill>
                  <a:srgbClr val="FF0000"/>
                </a:solidFill>
                <a:latin typeface="微软雅黑" panose="020B0503020204020204" charset="-122"/>
                <a:ea typeface="微软雅黑" panose="020B0503020204020204" charset="-122"/>
                <a:cs typeface="宋体" panose="02010600030101010101" pitchFamily="2" charset="-122"/>
                <a:sym typeface="+mn-ea"/>
              </a:rPr>
              <a:t>[dB(A)]</a:t>
            </a:r>
            <a:endParaRPr lang="en-US" altLang="zh-CN" sz="1600" kern="100" spc="80" dirty="0" smtClean="0">
              <a:solidFill>
                <a:srgbClr val="FF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57</a:t>
            </a:fld>
            <a:endParaRPr lang="zh-CN" altLang="en-US" dirty="0"/>
          </a:p>
        </p:txBody>
      </p:sp>
      <p:sp>
        <p:nvSpPr>
          <p:cNvPr id="27650" name="Rectangle 2"/>
          <p:cNvSpPr>
            <a:spLocks noGrp="1" noChangeArrowheads="1"/>
          </p:cNvSpPr>
          <p:nvPr>
            <p:ph type="title" idx="4294967295"/>
          </p:nvPr>
        </p:nvSpPr>
        <p:spPr>
          <a:xfrm>
            <a:off x="447675" y="847884"/>
            <a:ext cx="8229600" cy="460375"/>
          </a:xfrm>
          <a:prstGeom prst="rect">
            <a:avLst/>
          </a:prstGeom>
        </p:spPr>
        <p:txBody>
          <a:bodyPr>
            <a:spAutoFit/>
          </a:bodyPr>
          <a:lstStyle/>
          <a:p>
            <a:r>
              <a:rPr lang="zh-CN" altLang="en-US" sz="2400" dirty="0">
                <a:solidFill>
                  <a:schemeClr val="tx1"/>
                </a:solidFill>
                <a:latin typeface="微软雅黑" panose="020B0503020204020204" charset="-122"/>
                <a:ea typeface="微软雅黑" panose="020B0503020204020204" charset="-122"/>
              </a:rPr>
              <a:t>第六章  </a:t>
            </a:r>
            <a:r>
              <a:rPr lang="zh-CN" altLang="en-US" sz="2400" dirty="0" smtClean="0">
                <a:solidFill>
                  <a:schemeClr val="tx1"/>
                </a:solidFill>
                <a:latin typeface="微软雅黑" panose="020B0503020204020204" charset="-122"/>
                <a:ea typeface="微软雅黑" panose="020B0503020204020204" charset="-122"/>
                <a:sym typeface="+mn-ea"/>
              </a:rPr>
              <a:t>环境保护</a:t>
            </a:r>
          </a:p>
        </p:txBody>
      </p:sp>
      <p:graphicFrame>
        <p:nvGraphicFramePr>
          <p:cNvPr id="9" name="表格 8"/>
          <p:cNvGraphicFramePr>
            <a:graphicFrameLocks noGrp="1"/>
          </p:cNvGraphicFramePr>
          <p:nvPr/>
        </p:nvGraphicFramePr>
        <p:xfrm>
          <a:off x="1584960" y="4295775"/>
          <a:ext cx="6086475" cy="2148840"/>
        </p:xfrm>
        <a:graphic>
          <a:graphicData uri="http://schemas.openxmlformats.org/drawingml/2006/table">
            <a:tbl>
              <a:tblPr>
                <a:tableStyleId>{5C22544A-7EE6-4342-B048-85BDC9FD1C3A}</a:tableStyleId>
              </a:tblPr>
              <a:tblGrid>
                <a:gridCol w="1067435"/>
                <a:gridCol w="2532380"/>
                <a:gridCol w="2486660"/>
              </a:tblGrid>
              <a:tr h="356870">
                <a:tc>
                  <a:txBody>
                    <a:bodyPr/>
                    <a:lstStyle/>
                    <a:p>
                      <a:pPr algn="ctr" fontAlgn="ctr"/>
                      <a:r>
                        <a:rPr lang="zh-CN" sz="1200" u="none" strike="noStrike" dirty="0">
                          <a:effectLst/>
                          <a:latin typeface="微软雅黑" panose="020B0503020204020204" charset="-122"/>
                          <a:ea typeface="微软雅黑" panose="020B0503020204020204" charset="-122"/>
                        </a:rPr>
                        <a:t>施工阶段</a:t>
                      </a:r>
                      <a:endParaRPr lang="zh-CN" sz="1200" b="0" i="0" u="none" strike="noStrike" dirty="0">
                        <a:solidFill>
                          <a:srgbClr val="000000"/>
                        </a:solidFill>
                        <a:effectLst/>
                        <a:latin typeface="微软雅黑" panose="020B0503020204020204" charset="-122"/>
                        <a:ea typeface="微软雅黑" panose="020B0503020204020204" charset="-122"/>
                      </a:endParaRPr>
                    </a:p>
                  </a:txBody>
                  <a:tcPr marL="7143" marR="7143" marT="7143" marB="0" anchor="ctr"/>
                </a:tc>
                <a:tc>
                  <a:txBody>
                    <a:bodyPr/>
                    <a:lstStyle/>
                    <a:p>
                      <a:pPr algn="ctr" fontAlgn="ctr"/>
                      <a:r>
                        <a:rPr lang="zh-CN" sz="1200" u="none" strike="noStrike" dirty="0">
                          <a:effectLst/>
                          <a:latin typeface="微软雅黑" panose="020B0503020204020204" charset="-122"/>
                          <a:ea typeface="微软雅黑" panose="020B0503020204020204" charset="-122"/>
                        </a:rPr>
                        <a:t>主要噪声源</a:t>
                      </a:r>
                      <a:endParaRPr lang="zh-CN" sz="1200" b="0" i="0" u="none" strike="noStrike" dirty="0">
                        <a:solidFill>
                          <a:srgbClr val="000000"/>
                        </a:solidFill>
                        <a:effectLst/>
                        <a:latin typeface="微软雅黑" panose="020B0503020204020204" charset="-122"/>
                        <a:ea typeface="微软雅黑" panose="020B0503020204020204" charset="-122"/>
                      </a:endParaRPr>
                    </a:p>
                  </a:txBody>
                  <a:tcPr marL="7143" marR="7143" marT="7143" marB="0" anchor="ctr"/>
                </a:tc>
                <a:tc>
                  <a:txBody>
                    <a:bodyPr/>
                    <a:lstStyle/>
                    <a:p>
                      <a:pPr algn="ctr" fontAlgn="ctr"/>
                      <a:r>
                        <a:rPr lang="zh-CN" sz="1200" u="none" strike="noStrike" dirty="0">
                          <a:effectLst/>
                          <a:latin typeface="微软雅黑" panose="020B0503020204020204" charset="-122"/>
                          <a:ea typeface="微软雅黑" panose="020B0503020204020204" charset="-122"/>
                          <a:cs typeface="微软雅黑" panose="020B0503020204020204" charset="-122"/>
                        </a:rPr>
                        <a:t>噪声限值（昼间 / 夜间）</a:t>
                      </a:r>
                      <a:endParaRPr lang="zh-CN" sz="12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endParaRPr>
                    </a:p>
                  </a:txBody>
                  <a:tcPr marL="7143" marR="7143" marT="7143" marB="0" anchor="ctr"/>
                </a:tc>
              </a:tr>
              <a:tr h="286385">
                <a:tc>
                  <a:txBody>
                    <a:bodyPr/>
                    <a:lstStyle/>
                    <a:p>
                      <a:pPr algn="ctr" fontAlgn="ctr"/>
                      <a:r>
                        <a:rPr lang="zh-CN" sz="1200" u="none" strike="noStrike" dirty="0">
                          <a:effectLst/>
                          <a:latin typeface="微软雅黑" panose="020B0503020204020204" charset="-122"/>
                          <a:ea typeface="微软雅黑" panose="020B0503020204020204" charset="-122"/>
                        </a:rPr>
                        <a:t>土石方</a:t>
                      </a:r>
                      <a:endParaRPr lang="zh-CN" sz="1200" b="0" i="0" u="none" strike="noStrike" dirty="0">
                        <a:solidFill>
                          <a:srgbClr val="000000"/>
                        </a:solidFill>
                        <a:effectLst/>
                        <a:latin typeface="微软雅黑" panose="020B0503020204020204" charset="-122"/>
                        <a:ea typeface="微软雅黑" panose="020B0503020204020204" charset="-122"/>
                      </a:endParaRPr>
                    </a:p>
                  </a:txBody>
                  <a:tcPr marL="7143" marR="7143" marT="7143" marB="0" anchor="ctr"/>
                </a:tc>
                <a:tc>
                  <a:txBody>
                    <a:bodyPr/>
                    <a:lstStyle/>
                    <a:p>
                      <a:pPr algn="ctr" fontAlgn="ctr"/>
                      <a:r>
                        <a:rPr lang="zh-CN" sz="1200" u="none" strike="noStrike" dirty="0">
                          <a:effectLst/>
                          <a:latin typeface="微软雅黑" panose="020B0503020204020204" charset="-122"/>
                          <a:ea typeface="微软雅黑" panose="020B0503020204020204" charset="-122"/>
                        </a:rPr>
                        <a:t>推土机、挖掘机、装载机等</a:t>
                      </a:r>
                      <a:endParaRPr lang="zh-CN" sz="1200" b="0" i="0" u="none" strike="noStrike" dirty="0">
                        <a:solidFill>
                          <a:srgbClr val="000000"/>
                        </a:solidFill>
                        <a:effectLst/>
                        <a:latin typeface="微软雅黑" panose="020B0503020204020204" charset="-122"/>
                        <a:ea typeface="微软雅黑" panose="020B0503020204020204" charset="-122"/>
                      </a:endParaRPr>
                    </a:p>
                  </a:txBody>
                  <a:tcPr marL="7143" marR="7143" marT="7143" marB="0" anchor="ctr"/>
                </a:tc>
                <a:tc>
                  <a:txBody>
                    <a:bodyPr/>
                    <a:lstStyle/>
                    <a:p>
                      <a:pPr algn="ctr" fontAlgn="ctr"/>
                      <a:r>
                        <a:rPr lang="en-US" sz="1200" u="none" strike="noStrike">
                          <a:effectLst/>
                          <a:latin typeface="微软雅黑" panose="020B0503020204020204" charset="-122"/>
                          <a:ea typeface="微软雅黑" panose="020B0503020204020204" charset="-122"/>
                        </a:rPr>
                        <a:t>75 / 55</a:t>
                      </a:r>
                      <a:endParaRPr lang="en-US" sz="1200" b="0" i="0" u="none" strike="noStrike">
                        <a:solidFill>
                          <a:srgbClr val="000000"/>
                        </a:solidFill>
                        <a:effectLst/>
                        <a:latin typeface="微软雅黑" panose="020B0503020204020204" charset="-122"/>
                        <a:ea typeface="微软雅黑" panose="020B0503020204020204" charset="-122"/>
                      </a:endParaRPr>
                    </a:p>
                  </a:txBody>
                  <a:tcPr marL="7143" marR="7143" marT="7143" marB="0" anchor="ctr"/>
                </a:tc>
              </a:tr>
              <a:tr h="304800">
                <a:tc>
                  <a:txBody>
                    <a:bodyPr/>
                    <a:lstStyle/>
                    <a:p>
                      <a:pPr algn="ctr" fontAlgn="ctr"/>
                      <a:r>
                        <a:rPr lang="zh-CN" sz="1200" u="none" strike="noStrike">
                          <a:effectLst/>
                          <a:latin typeface="微软雅黑" panose="020B0503020204020204" charset="-122"/>
                          <a:ea typeface="微软雅黑" panose="020B0503020204020204" charset="-122"/>
                          <a:cs typeface="微软雅黑" panose="020B0503020204020204" charset="-122"/>
                        </a:rPr>
                        <a:t>打桩 </a:t>
                      </a:r>
                      <a:endParaRPr lang="zh-CN" sz="1200" b="0" i="0" u="none" strike="noStrike">
                        <a:solidFill>
                          <a:srgbClr val="000000"/>
                        </a:solidFill>
                        <a:effectLst/>
                        <a:latin typeface="微软雅黑" panose="020B0503020204020204" charset="-122"/>
                        <a:ea typeface="微软雅黑" panose="020B0503020204020204" charset="-122"/>
                        <a:cs typeface="微软雅黑" panose="020B0503020204020204" charset="-122"/>
                      </a:endParaRPr>
                    </a:p>
                  </a:txBody>
                  <a:tcPr marL="7143" marR="7143" marT="7143" marB="0" anchor="ctr"/>
                </a:tc>
                <a:tc>
                  <a:txBody>
                    <a:bodyPr/>
                    <a:lstStyle/>
                    <a:p>
                      <a:pPr algn="ctr" fontAlgn="ctr"/>
                      <a:r>
                        <a:rPr lang="zh-CN" sz="1200" u="none" strike="noStrike" dirty="0">
                          <a:effectLst/>
                          <a:latin typeface="微软雅黑" panose="020B0503020204020204" charset="-122"/>
                          <a:ea typeface="微软雅黑" panose="020B0503020204020204" charset="-122"/>
                          <a:cs typeface="微软雅黑" panose="020B0503020204020204" charset="-122"/>
                        </a:rPr>
                        <a:t>各种打桩机等 </a:t>
                      </a:r>
                      <a:endParaRPr lang="zh-CN" sz="12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endParaRPr>
                    </a:p>
                  </a:txBody>
                  <a:tcPr marL="7143" marR="7143" marT="7143" marB="0" anchor="ctr"/>
                </a:tc>
                <a:tc>
                  <a:txBody>
                    <a:bodyPr/>
                    <a:lstStyle/>
                    <a:p>
                      <a:pPr algn="ctr" fontAlgn="ctr"/>
                      <a:r>
                        <a:rPr lang="en-US" sz="1200" u="none" strike="noStrike" dirty="0">
                          <a:effectLst/>
                          <a:latin typeface="微软雅黑" panose="020B0503020204020204" charset="-122"/>
                          <a:ea typeface="微软雅黑" panose="020B0503020204020204" charset="-122"/>
                          <a:cs typeface="微软雅黑" panose="020B0503020204020204" charset="-122"/>
                        </a:rPr>
                        <a:t>85 / </a:t>
                      </a:r>
                      <a:r>
                        <a:rPr lang="en-US" sz="1200" u="none" strike="noStrike" dirty="0" err="1">
                          <a:effectLst/>
                          <a:latin typeface="微软雅黑" panose="020B0503020204020204" charset="-122"/>
                          <a:ea typeface="微软雅黑" panose="020B0503020204020204" charset="-122"/>
                          <a:cs typeface="微软雅黑" panose="020B0503020204020204" charset="-122"/>
                        </a:rPr>
                        <a:t>禁止施工</a:t>
                      </a:r>
                      <a:endParaRPr lang="en-US" sz="12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endParaRPr>
                    </a:p>
                  </a:txBody>
                  <a:tcPr marL="7143" marR="7143" marT="7143" marB="0" anchor="ctr"/>
                </a:tc>
              </a:tr>
              <a:tr h="600710">
                <a:tc>
                  <a:txBody>
                    <a:bodyPr/>
                    <a:lstStyle/>
                    <a:p>
                      <a:pPr algn="ctr" fontAlgn="ctr"/>
                      <a:r>
                        <a:rPr lang="zh-CN" sz="1200" u="none" strike="noStrike">
                          <a:effectLst/>
                          <a:latin typeface="微软雅黑" panose="020B0503020204020204" charset="-122"/>
                          <a:ea typeface="微软雅黑" panose="020B0503020204020204" charset="-122"/>
                          <a:cs typeface="微软雅黑" panose="020B0503020204020204" charset="-122"/>
                        </a:rPr>
                        <a:t>结构 </a:t>
                      </a:r>
                      <a:endParaRPr lang="zh-CN" sz="1200" b="0" i="0" u="none" strike="noStrike">
                        <a:solidFill>
                          <a:srgbClr val="000000"/>
                        </a:solidFill>
                        <a:effectLst/>
                        <a:latin typeface="微软雅黑" panose="020B0503020204020204" charset="-122"/>
                        <a:ea typeface="微软雅黑" panose="020B0503020204020204" charset="-122"/>
                        <a:cs typeface="微软雅黑" panose="020B0503020204020204" charset="-122"/>
                      </a:endParaRPr>
                    </a:p>
                  </a:txBody>
                  <a:tcPr marL="7143" marR="7143" marT="7143" marB="0" anchor="ctr"/>
                </a:tc>
                <a:tc>
                  <a:txBody>
                    <a:bodyPr/>
                    <a:lstStyle/>
                    <a:p>
                      <a:pPr algn="ctr" fontAlgn="ctr"/>
                      <a:r>
                        <a:rPr lang="zh-CN" sz="1200" u="none" strike="noStrike" dirty="0">
                          <a:effectLst/>
                          <a:latin typeface="微软雅黑" panose="020B0503020204020204" charset="-122"/>
                          <a:ea typeface="微软雅黑" panose="020B0503020204020204" charset="-122"/>
                          <a:cs typeface="微软雅黑" panose="020B0503020204020204" charset="-122"/>
                        </a:rPr>
                        <a:t>混凝土搅拌机、振捣棒、电锯等 </a:t>
                      </a:r>
                      <a:endParaRPr lang="zh-CN" sz="12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endParaRPr>
                    </a:p>
                  </a:txBody>
                  <a:tcPr marL="7143" marR="7143" marT="7143" marB="0" anchor="ctr"/>
                </a:tc>
                <a:tc>
                  <a:txBody>
                    <a:bodyPr/>
                    <a:lstStyle/>
                    <a:p>
                      <a:pPr algn="ctr" fontAlgn="ctr"/>
                      <a:r>
                        <a:rPr lang="en-US" sz="1200" u="none" strike="noStrike" dirty="0">
                          <a:effectLst/>
                          <a:latin typeface="微软雅黑" panose="020B0503020204020204" charset="-122"/>
                          <a:ea typeface="微软雅黑" panose="020B0503020204020204" charset="-122"/>
                        </a:rPr>
                        <a:t>70 / 55</a:t>
                      </a:r>
                      <a:endParaRPr lang="en-US" sz="1200" b="0" i="0" u="none" strike="noStrike" dirty="0">
                        <a:solidFill>
                          <a:srgbClr val="000000"/>
                        </a:solidFill>
                        <a:effectLst/>
                        <a:latin typeface="微软雅黑" panose="020B0503020204020204" charset="-122"/>
                        <a:ea typeface="微软雅黑" panose="020B0503020204020204" charset="-122"/>
                      </a:endParaRPr>
                    </a:p>
                  </a:txBody>
                  <a:tcPr marL="7143" marR="7143" marT="7143" marB="0" anchor="ctr"/>
                </a:tc>
              </a:tr>
              <a:tr h="304800">
                <a:tc>
                  <a:txBody>
                    <a:bodyPr/>
                    <a:lstStyle/>
                    <a:p>
                      <a:pPr algn="ctr" fontAlgn="ctr"/>
                      <a:r>
                        <a:rPr lang="zh-CN" sz="1200" u="none" strike="noStrike">
                          <a:effectLst/>
                          <a:latin typeface="微软雅黑" panose="020B0503020204020204" charset="-122"/>
                          <a:ea typeface="微软雅黑" panose="020B0503020204020204" charset="-122"/>
                          <a:cs typeface="微软雅黑" panose="020B0503020204020204" charset="-122"/>
                        </a:rPr>
                        <a:t>装修 </a:t>
                      </a:r>
                      <a:endParaRPr lang="zh-CN" sz="1200" b="0" i="0" u="none" strike="noStrike">
                        <a:solidFill>
                          <a:srgbClr val="000000"/>
                        </a:solidFill>
                        <a:effectLst/>
                        <a:latin typeface="微软雅黑" panose="020B0503020204020204" charset="-122"/>
                        <a:ea typeface="微软雅黑" panose="020B0503020204020204" charset="-122"/>
                        <a:cs typeface="微软雅黑" panose="020B0503020204020204" charset="-122"/>
                      </a:endParaRPr>
                    </a:p>
                  </a:txBody>
                  <a:tcPr marL="7143" marR="7143" marT="7143" marB="0" anchor="ctr"/>
                </a:tc>
                <a:tc>
                  <a:txBody>
                    <a:bodyPr/>
                    <a:lstStyle/>
                    <a:p>
                      <a:pPr algn="ctr" fontAlgn="ctr"/>
                      <a:r>
                        <a:rPr lang="zh-CN" sz="1200" u="none" strike="noStrike">
                          <a:effectLst/>
                          <a:latin typeface="微软雅黑" panose="020B0503020204020204" charset="-122"/>
                          <a:ea typeface="微软雅黑" panose="020B0503020204020204" charset="-122"/>
                          <a:cs typeface="微软雅黑" panose="020B0503020204020204" charset="-122"/>
                        </a:rPr>
                        <a:t>吊车、升降机等 </a:t>
                      </a:r>
                      <a:endParaRPr lang="zh-CN" sz="1200" b="0" i="0" u="none" strike="noStrike">
                        <a:solidFill>
                          <a:srgbClr val="000000"/>
                        </a:solidFill>
                        <a:effectLst/>
                        <a:latin typeface="微软雅黑" panose="020B0503020204020204" charset="-122"/>
                        <a:ea typeface="微软雅黑" panose="020B0503020204020204" charset="-122"/>
                        <a:cs typeface="微软雅黑" panose="020B0503020204020204" charset="-122"/>
                      </a:endParaRPr>
                    </a:p>
                  </a:txBody>
                  <a:tcPr marL="7143" marR="7143" marT="7143" marB="0" anchor="ctr"/>
                </a:tc>
                <a:tc>
                  <a:txBody>
                    <a:bodyPr/>
                    <a:lstStyle/>
                    <a:p>
                      <a:pPr algn="ctr" fontAlgn="ctr"/>
                      <a:r>
                        <a:rPr lang="en-US" sz="1200" u="none" strike="noStrike" dirty="0">
                          <a:effectLst/>
                          <a:latin typeface="微软雅黑" panose="020B0503020204020204" charset="-122"/>
                          <a:ea typeface="微软雅黑" panose="020B0503020204020204" charset="-122"/>
                        </a:rPr>
                        <a:t>65 / 55</a:t>
                      </a:r>
                      <a:endParaRPr lang="en-US" sz="1200" b="0" i="0" u="none" strike="noStrike" dirty="0">
                        <a:solidFill>
                          <a:srgbClr val="000000"/>
                        </a:solidFill>
                        <a:effectLst/>
                        <a:latin typeface="微软雅黑" panose="020B0503020204020204" charset="-122"/>
                        <a:ea typeface="微软雅黑" panose="020B0503020204020204" charset="-122"/>
                      </a:endParaRPr>
                    </a:p>
                  </a:txBody>
                  <a:tcPr marL="7143" marR="7143" marT="7143" marB="0" anchor="ctr"/>
                </a:tc>
              </a:tr>
              <a:tr h="295275">
                <a:tc gridSpan="2">
                  <a:txBody>
                    <a:bodyPr/>
                    <a:lstStyle/>
                    <a:p>
                      <a:pPr algn="ctr" fontAlgn="ctr"/>
                      <a:r>
                        <a:rPr lang="zh-CN" sz="1200" u="none" strike="noStrike">
                          <a:effectLst/>
                          <a:latin typeface="微软雅黑" panose="020B0503020204020204" charset="-122"/>
                          <a:ea typeface="微软雅黑" panose="020B0503020204020204" charset="-122"/>
                        </a:rPr>
                        <a:t>封闭及半封闭环境内噪声</a:t>
                      </a:r>
                      <a:endParaRPr lang="zh-CN" sz="1200" b="0" i="0" u="none" strike="noStrike">
                        <a:solidFill>
                          <a:srgbClr val="000000"/>
                        </a:solidFill>
                        <a:effectLst/>
                        <a:latin typeface="微软雅黑" panose="020B0503020204020204" charset="-122"/>
                        <a:ea typeface="微软雅黑" panose="020B0503020204020204" charset="-122"/>
                      </a:endParaRPr>
                    </a:p>
                  </a:txBody>
                  <a:tcPr marL="7143" marR="7143" marT="7143" marB="0" anchor="ctr"/>
                </a:tc>
                <a:tc hMerge="1">
                  <a:txBody>
                    <a:bodyPr/>
                    <a:lstStyle/>
                    <a:p>
                      <a:endParaRPr lang="zh-CN"/>
                    </a:p>
                  </a:txBody>
                  <a:tcPr/>
                </a:tc>
                <a:tc>
                  <a:txBody>
                    <a:bodyPr/>
                    <a:lstStyle/>
                    <a:p>
                      <a:pPr algn="ctr" fontAlgn="ctr"/>
                      <a:r>
                        <a:rPr lang="zh-CN" sz="1200" u="none" strike="noStrike" dirty="0">
                          <a:effectLst/>
                          <a:latin typeface="微软雅黑" panose="020B0503020204020204" charset="-122"/>
                          <a:ea typeface="微软雅黑" panose="020B0503020204020204" charset="-122"/>
                          <a:cs typeface="微软雅黑" panose="020B0503020204020204" charset="-122"/>
                        </a:rPr>
                        <a:t>不应大于85dB</a:t>
                      </a:r>
                      <a:endParaRPr lang="zh-CN" sz="12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endParaRPr>
                    </a:p>
                  </a:txBody>
                  <a:tcPr marL="7143" marR="7143" marT="7143" marB="0" anchor="ctr"/>
                </a:tc>
              </a:tr>
            </a:tbl>
          </a:graphicData>
        </a:graphic>
      </p:graphicFrame>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319424" y="957352"/>
            <a:ext cx="8671734" cy="3077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45000"/>
              </a:lnSpc>
            </a:pPr>
            <a:r>
              <a:rPr lang="en-US" altLang="zh-CN" b="1" dirty="0">
                <a:solidFill>
                  <a:schemeClr val="tx1"/>
                </a:solidFill>
                <a:latin typeface="微软雅黑" panose="020B0503020204020204" charset="-122"/>
                <a:ea typeface="微软雅黑" panose="020B0503020204020204" charset="-122"/>
                <a:cs typeface="微软雅黑" panose="020B0503020204020204" charset="-122"/>
                <a:sym typeface="+mn-ea"/>
              </a:rPr>
              <a:t>4.6.2.2 </a:t>
            </a:r>
            <a:r>
              <a:rPr lang="zh-CN" altLang="zh-CN" b="1" dirty="0" smtClean="0">
                <a:solidFill>
                  <a:schemeClr val="tx1"/>
                </a:solidFill>
                <a:latin typeface="微软雅黑" panose="020B0503020204020204" charset="-122"/>
                <a:ea typeface="微软雅黑" panose="020B0503020204020204" charset="-122"/>
                <a:cs typeface="Times New Roman" panose="02020603050405020304" pitchFamily="18" charset="0"/>
                <a:sym typeface="+mn-ea"/>
              </a:rPr>
              <a:t>环保</a:t>
            </a:r>
            <a:r>
              <a:rPr lang="zh-CN" altLang="zh-CN" b="1" dirty="0">
                <a:solidFill>
                  <a:schemeClr val="tx1"/>
                </a:solidFill>
                <a:latin typeface="微软雅黑" panose="020B0503020204020204" charset="-122"/>
                <a:ea typeface="微软雅黑" panose="020B0503020204020204" charset="-122"/>
                <a:cs typeface="微软雅黑" panose="020B0503020204020204" charset="-122"/>
                <a:sym typeface="+mn-ea"/>
              </a:rPr>
              <a:t>控制要点</a:t>
            </a:r>
            <a:endParaRPr lang="zh-CN" altLang="zh-CN"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algn="just" fontAlgn="auto">
              <a:lnSpc>
                <a:spcPct val="150000"/>
              </a:lnSpc>
              <a:spcBef>
                <a:spcPts val="0"/>
              </a:spcBef>
              <a:spcAft>
                <a:spcPts val="0"/>
              </a:spcAft>
            </a:pP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1600" dirty="0" smtClean="0">
                <a:solidFill>
                  <a:schemeClr val="tx1"/>
                </a:solidFill>
                <a:latin typeface="微软雅黑" panose="020B0503020204020204" charset="-122"/>
                <a:ea typeface="微软雅黑" panose="020B0503020204020204" charset="-122"/>
                <a:cs typeface="Times New Roman" panose="02020603050405020304" pitchFamily="18" charset="0"/>
                <a:sym typeface="+mn-ea"/>
              </a:rPr>
              <a:t>施工现场应在醒目位置设环境保护标识</a:t>
            </a:r>
            <a:r>
              <a:rPr lang="zh-CN" altLang="zh-CN"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zh-CN" sz="1600" dirty="0">
              <a:solidFill>
                <a:schemeClr val="tx1"/>
              </a:solidFill>
              <a:latin typeface="微软雅黑" panose="020B0503020204020204" charset="-122"/>
              <a:ea typeface="微软雅黑" panose="020B0503020204020204" charset="-122"/>
              <a:cs typeface="微软雅黑" panose="020B0503020204020204" charset="-122"/>
            </a:endParaRPr>
          </a:p>
          <a:p>
            <a:pPr lvl="0" indent="0" algn="just" fontAlgn="auto">
              <a:lnSpc>
                <a:spcPct val="150000"/>
              </a:lnSpc>
              <a:spcAft>
                <a:spcPts val="0"/>
              </a:spcAft>
              <a:buFont typeface="+mj-lt"/>
              <a:buNone/>
            </a:pP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1600" dirty="0" smtClean="0">
                <a:latin typeface="微软雅黑" panose="020B0503020204020204" charset="-122"/>
                <a:ea typeface="微软雅黑" panose="020B0503020204020204" charset="-122"/>
                <a:cs typeface="Times New Roman" panose="02020603050405020304" pitchFamily="18" charset="0"/>
                <a:sym typeface="+mn-ea"/>
              </a:rPr>
              <a:t>施工</a:t>
            </a:r>
            <a:r>
              <a:rPr lang="zh-CN" altLang="zh-CN" sz="1600" dirty="0">
                <a:latin typeface="微软雅黑" panose="020B0503020204020204" charset="-122"/>
                <a:ea typeface="微软雅黑" panose="020B0503020204020204" charset="-122"/>
                <a:cs typeface="Times New Roman" panose="02020603050405020304" pitchFamily="18" charset="0"/>
                <a:sym typeface="+mn-ea"/>
              </a:rPr>
              <a:t>现场不应焚烧废弃物；</a:t>
            </a:r>
            <a:endParaRPr lang="zh-CN" altLang="zh-CN" sz="16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a:p>
            <a:pPr lvl="0" indent="0" algn="just" fontAlgn="auto">
              <a:lnSpc>
                <a:spcPct val="150000"/>
              </a:lnSpc>
              <a:spcAft>
                <a:spcPts val="0"/>
              </a:spcAft>
              <a:buFont typeface="+mj-lt"/>
              <a:buNone/>
            </a:pPr>
            <a:r>
              <a:rPr lang="zh-CN" altLang="zh-CN" sz="1600"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a:t>
            </a:r>
            <a:r>
              <a:rPr lang="en-US" altLang="zh-CN" sz="1600"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3</a:t>
            </a:r>
            <a:r>
              <a:rPr lang="zh-CN" altLang="zh-CN" sz="1600"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）现场宜采用自动喷雾（淋）降尘系统；</a:t>
            </a:r>
          </a:p>
          <a:p>
            <a:pPr lvl="0" indent="0" algn="just" fontAlgn="auto">
              <a:lnSpc>
                <a:spcPct val="150000"/>
              </a:lnSpc>
              <a:spcAft>
                <a:spcPts val="0"/>
              </a:spcAft>
              <a:buFont typeface="+mj-lt"/>
              <a:buNone/>
            </a:pPr>
            <a:r>
              <a:rPr lang="zh-CN" altLang="zh-CN" sz="1600" dirty="0">
                <a:solidFill>
                  <a:schemeClr val="tx1"/>
                </a:solidFill>
                <a:latin typeface="微软雅黑" panose="020B0503020204020204" charset="-122"/>
                <a:ea typeface="微软雅黑" panose="020B0503020204020204" charset="-122"/>
                <a:sym typeface="+mn-ea"/>
              </a:rPr>
              <a:t>（</a:t>
            </a:r>
            <a:r>
              <a:rPr lang="en-US" altLang="zh-CN" sz="1600" dirty="0">
                <a:solidFill>
                  <a:schemeClr val="tx1"/>
                </a:solidFill>
                <a:latin typeface="微软雅黑" panose="020B0503020204020204" charset="-122"/>
                <a:ea typeface="微软雅黑" panose="020B0503020204020204" charset="-122"/>
                <a:sym typeface="+mn-ea"/>
              </a:rPr>
              <a:t>4</a:t>
            </a:r>
            <a:r>
              <a:rPr lang="zh-CN" altLang="zh-CN" sz="1600" dirty="0">
                <a:solidFill>
                  <a:schemeClr val="tx1"/>
                </a:solidFill>
                <a:latin typeface="微软雅黑" panose="020B0503020204020204" charset="-122"/>
                <a:ea typeface="微软雅黑" panose="020B0503020204020204" charset="-122"/>
                <a:sym typeface="+mn-ea"/>
              </a:rPr>
              <a:t>）</a:t>
            </a:r>
            <a:r>
              <a:rPr lang="zh-CN" altLang="zh-CN" sz="1600" dirty="0">
                <a:latin typeface="微软雅黑" panose="020B0503020204020204" charset="-122"/>
                <a:ea typeface="微软雅黑" panose="020B0503020204020204" charset="-122"/>
                <a:cs typeface="Times New Roman" panose="02020603050405020304" pitchFamily="18" charset="0"/>
                <a:sym typeface="+mn-ea"/>
              </a:rPr>
              <a:t>建议场界宜设置扬尘自动监测仪，动态连续定量监测扬尘（TSP、PM10）；</a:t>
            </a:r>
          </a:p>
          <a:p>
            <a:pPr lvl="0" indent="0" algn="just" fontAlgn="auto">
              <a:lnSpc>
                <a:spcPct val="150000"/>
              </a:lnSpc>
              <a:spcAft>
                <a:spcPts val="0"/>
              </a:spcAft>
              <a:buFont typeface="+mj-lt"/>
              <a:buNone/>
            </a:pP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en-US" altLang="zh-CN" sz="1600" dirty="0" smtClean="0">
                <a:latin typeface="微软雅黑" panose="020B0503020204020204" charset="-122"/>
                <a:ea typeface="微软雅黑" panose="020B0503020204020204" charset="-122"/>
                <a:cs typeface="微软雅黑" panose="020B0503020204020204" charset="-122"/>
                <a:sym typeface="+mn-ea"/>
              </a:rPr>
              <a:t>5</a:t>
            </a: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zh-CN" altLang="zh-CN" sz="1600" dirty="0">
                <a:latin typeface="微软雅黑" panose="020B0503020204020204" charset="-122"/>
                <a:ea typeface="微软雅黑" panose="020B0503020204020204" charset="-122"/>
                <a:cs typeface="Times New Roman" panose="02020603050405020304" pitchFamily="18" charset="0"/>
                <a:sym typeface="+mn-ea"/>
              </a:rPr>
              <a:t>建议场界宜设置动态连续噪声监测设施，显示昼夜噪声曲线；</a:t>
            </a:r>
            <a:endParaRPr lang="zh-CN" altLang="zh-CN"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a:p>
            <a:pPr lvl="0" algn="just" fontAlgn="auto">
              <a:lnSpc>
                <a:spcPct val="150000"/>
              </a:lnSpc>
              <a:spcBef>
                <a:spcPts val="0"/>
              </a:spcBef>
              <a:spcAft>
                <a:spcPts val="0"/>
              </a:spcAft>
            </a:pPr>
            <a:r>
              <a:rPr lang="zh-CN" altLang="en-US" sz="1600" dirty="0" smtClean="0">
                <a:latin typeface="微软雅黑" panose="020B0503020204020204" charset="-122"/>
                <a:ea typeface="微软雅黑" panose="020B0503020204020204" charset="-122"/>
                <a:cs typeface="微软雅黑" panose="020B0503020204020204" charset="-122"/>
                <a:sym typeface="+mn-ea"/>
              </a:rPr>
              <a:t>（6）</a:t>
            </a:r>
            <a:r>
              <a:rPr lang="zh-CN" altLang="zh-CN" sz="1600" dirty="0">
                <a:latin typeface="微软雅黑" panose="020B0503020204020204" charset="-122"/>
                <a:ea typeface="微软雅黑" panose="020B0503020204020204" charset="-122"/>
                <a:cs typeface="Times New Roman" panose="02020603050405020304" pitchFamily="18" charset="0"/>
                <a:sym typeface="+mn-ea"/>
              </a:rPr>
              <a:t>碎石和土石方类等应用作地基和路基回填材料； </a:t>
            </a:r>
            <a:endParaRPr lang="zh-CN" altLang="zh-CN"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a:p>
            <a:pPr lvl="0" algn="just" fontAlgn="auto">
              <a:lnSpc>
                <a:spcPct val="150000"/>
              </a:lnSpc>
              <a:spcBef>
                <a:spcPts val="0"/>
              </a:spcBef>
              <a:spcAft>
                <a:spcPts val="0"/>
              </a:spcAft>
            </a:pP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en-US" altLang="zh-CN" sz="1600" dirty="0" smtClean="0">
                <a:latin typeface="微软雅黑" panose="020B0503020204020204" charset="-122"/>
                <a:ea typeface="微软雅黑" panose="020B0503020204020204" charset="-122"/>
                <a:cs typeface="微软雅黑" panose="020B0503020204020204" charset="-122"/>
                <a:sym typeface="+mn-ea"/>
              </a:rPr>
              <a:t>7</a:t>
            </a: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zh-CN" altLang="zh-CN" sz="1600" dirty="0">
                <a:latin typeface="微软雅黑" panose="020B0503020204020204" charset="-122"/>
                <a:ea typeface="微软雅黑" panose="020B0503020204020204" charset="-122"/>
                <a:cs typeface="Times New Roman" panose="02020603050405020304" pitchFamily="18" charset="0"/>
                <a:sym typeface="+mn-ea"/>
              </a:rPr>
              <a:t>宜采用生态环保泥浆、泥浆净化器反循环快速清孔等环境保护技术等。</a:t>
            </a:r>
            <a:endParaRPr lang="zh-CN" altLang="zh-CN" sz="1600" kern="100" spc="80" dirty="0" smtClean="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58</a:t>
            </a:fld>
            <a:endParaRPr lang="zh-CN" altLang="en-US" dirty="0"/>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92754" y="850672"/>
            <a:ext cx="8671734" cy="437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fontAlgn="auto">
              <a:lnSpc>
                <a:spcPct val="125000"/>
              </a:lnSpc>
              <a:spcAft>
                <a:spcPts val="600"/>
              </a:spcAft>
            </a:pPr>
            <a:r>
              <a:rPr lang="en-US" altLang="zh-CN" b="1" dirty="0">
                <a:solidFill>
                  <a:schemeClr val="tx1"/>
                </a:solidFill>
                <a:latin typeface="微软雅黑" panose="020B0503020204020204" charset="-122"/>
                <a:ea typeface="微软雅黑" panose="020B0503020204020204" charset="-122"/>
                <a:cs typeface="微软雅黑" panose="020B0503020204020204" charset="-122"/>
                <a:sym typeface="+mn-ea"/>
              </a:rPr>
              <a:t>4.6.3 </a:t>
            </a:r>
            <a:r>
              <a:rPr lang="zh-CN" altLang="zh-CN" b="1" dirty="0">
                <a:solidFill>
                  <a:schemeClr val="tx1"/>
                </a:solidFill>
                <a:latin typeface="微软雅黑" panose="020B0503020204020204" charset="-122"/>
                <a:ea typeface="微软雅黑" panose="020B0503020204020204" charset="-122"/>
                <a:cs typeface="微软雅黑" panose="020B0503020204020204" charset="-122"/>
                <a:sym typeface="+mn-ea"/>
              </a:rPr>
              <a:t>示范图片</a:t>
            </a:r>
            <a:endParaRPr lang="zh-CN" altLang="zh-CN" sz="1600" kern="100" spc="80"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59</a:t>
            </a:fld>
            <a:endParaRPr lang="zh-CN" altLang="en-US" dirty="0"/>
          </a:p>
        </p:txBody>
      </p:sp>
      <p:sp>
        <p:nvSpPr>
          <p:cNvPr id="5" name="文本框 4"/>
          <p:cNvSpPr txBox="1"/>
          <p:nvPr/>
        </p:nvSpPr>
        <p:spPr>
          <a:xfrm>
            <a:off x="1835150" y="3616325"/>
            <a:ext cx="1437640" cy="337185"/>
          </a:xfrm>
          <a:prstGeom prst="rect">
            <a:avLst/>
          </a:prstGeom>
          <a:noFill/>
        </p:spPr>
        <p:txBody>
          <a:bodyPr wrap="square" rtlCol="0">
            <a:spAutoFit/>
          </a:bodyPr>
          <a:lstStyle/>
          <a:p>
            <a:r>
              <a:rPr lang="zh-CN" altLang="zh-CN" sz="1600" dirty="0">
                <a:latin typeface="微软雅黑" panose="020B0503020204020204" charset="-122"/>
                <a:ea typeface="微软雅黑" panose="020B0503020204020204" charset="-122"/>
                <a:sym typeface="+mn-ea"/>
              </a:rPr>
              <a:t>环境保护标识</a:t>
            </a:r>
            <a:endParaRPr lang="zh-CN" altLang="zh-CN" sz="1600" dirty="0" smtClean="0">
              <a:latin typeface="微软雅黑" panose="020B0503020204020204" charset="-122"/>
              <a:ea typeface="微软雅黑" panose="020B0503020204020204" charset="-122"/>
              <a:sym typeface="+mn-ea"/>
            </a:endParaRPr>
          </a:p>
        </p:txBody>
      </p:sp>
      <p:sp>
        <p:nvSpPr>
          <p:cNvPr id="2" name="文本框 1"/>
          <p:cNvSpPr txBox="1"/>
          <p:nvPr/>
        </p:nvSpPr>
        <p:spPr>
          <a:xfrm>
            <a:off x="5758180" y="3616325"/>
            <a:ext cx="2481580" cy="337185"/>
          </a:xfrm>
          <a:prstGeom prst="rect">
            <a:avLst/>
          </a:prstGeom>
          <a:noFill/>
        </p:spPr>
        <p:txBody>
          <a:bodyPr wrap="square" rtlCol="0">
            <a:spAutoFit/>
          </a:bodyPr>
          <a:lstStyle/>
          <a:p>
            <a:r>
              <a:rPr lang="zh-CN" altLang="zh-CN" sz="1600" dirty="0">
                <a:latin typeface="微软雅黑" panose="020B0503020204020204" charset="-122"/>
                <a:ea typeface="微软雅黑" panose="020B0503020204020204" charset="-122"/>
                <a:sym typeface="+mn-ea"/>
              </a:rPr>
              <a:t>自动喷雾（淋）降尘系统</a:t>
            </a:r>
            <a:endParaRPr lang="zh-CN" altLang="zh-CN" sz="1600" dirty="0" smtClean="0">
              <a:latin typeface="微软雅黑" panose="020B0503020204020204" charset="-122"/>
              <a:ea typeface="微软雅黑" panose="020B0503020204020204" charset="-122"/>
              <a:sym typeface="+mn-ea"/>
            </a:endParaRPr>
          </a:p>
        </p:txBody>
      </p:sp>
      <p:sp>
        <p:nvSpPr>
          <p:cNvPr id="3" name="文本框 2"/>
          <p:cNvSpPr txBox="1"/>
          <p:nvPr/>
        </p:nvSpPr>
        <p:spPr>
          <a:xfrm>
            <a:off x="1743075" y="6356350"/>
            <a:ext cx="1621790" cy="337185"/>
          </a:xfrm>
          <a:prstGeom prst="rect">
            <a:avLst/>
          </a:prstGeom>
          <a:noFill/>
        </p:spPr>
        <p:txBody>
          <a:bodyPr wrap="square" rtlCol="0">
            <a:spAutoFit/>
          </a:bodyPr>
          <a:lstStyle/>
          <a:p>
            <a:r>
              <a:rPr lang="zh-CN" altLang="zh-CN" sz="1600" dirty="0">
                <a:latin typeface="微软雅黑" panose="020B0503020204020204" charset="-122"/>
                <a:ea typeface="微软雅黑" panose="020B0503020204020204" charset="-122"/>
                <a:sym typeface="+mn-ea"/>
              </a:rPr>
              <a:t>施工区围挡防护</a:t>
            </a:r>
          </a:p>
        </p:txBody>
      </p:sp>
      <p:sp>
        <p:nvSpPr>
          <p:cNvPr id="16" name="文本框 15"/>
          <p:cNvSpPr txBox="1"/>
          <p:nvPr/>
        </p:nvSpPr>
        <p:spPr>
          <a:xfrm>
            <a:off x="5875020" y="6356350"/>
            <a:ext cx="2247265" cy="337185"/>
          </a:xfrm>
          <a:prstGeom prst="rect">
            <a:avLst/>
          </a:prstGeom>
          <a:noFill/>
        </p:spPr>
        <p:txBody>
          <a:bodyPr wrap="square" rtlCol="0">
            <a:spAutoFit/>
          </a:bodyPr>
          <a:lstStyle/>
          <a:p>
            <a:pPr lvl="0" algn="l">
              <a:buClrTx/>
              <a:buSzTx/>
              <a:buFontTx/>
            </a:pPr>
            <a:r>
              <a:rPr lang="zh-CN" altLang="zh-CN" sz="1600" dirty="0">
                <a:latin typeface="微软雅黑" panose="020B0503020204020204" charset="-122"/>
                <a:ea typeface="微软雅黑" panose="020B0503020204020204" charset="-122"/>
                <a:sym typeface="+mn-ea"/>
              </a:rPr>
              <a:t>动态连续噪声监测设施</a:t>
            </a:r>
          </a:p>
        </p:txBody>
      </p:sp>
      <p:pic>
        <p:nvPicPr>
          <p:cNvPr id="10" name="图片 9"/>
          <p:cNvPicPr/>
          <p:nvPr/>
        </p:nvPicPr>
        <p:blipFill>
          <a:blip r:embed="rId3" cstate="print">
            <a:extLst>
              <a:ext uri="{28A0092B-C50C-407E-A947-70E740481C1C}">
                <a14:useLocalDpi xmlns="" xmlns:a14="http://schemas.microsoft.com/office/drawing/2010/main" val="0"/>
              </a:ext>
            </a:extLst>
          </a:blip>
          <a:stretch>
            <a:fillRect/>
          </a:stretch>
        </p:blipFill>
        <p:spPr>
          <a:xfrm>
            <a:off x="466883" y="1456236"/>
            <a:ext cx="4064400" cy="2160000"/>
          </a:xfrm>
          <a:prstGeom prst="rect">
            <a:avLst/>
          </a:prstGeom>
        </p:spPr>
      </p:pic>
      <p:pic>
        <p:nvPicPr>
          <p:cNvPr id="6" name="图片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076191" y="1455960"/>
            <a:ext cx="3644790" cy="2160000"/>
          </a:xfrm>
          <a:prstGeom prst="rect">
            <a:avLst/>
          </a:prstGeom>
        </p:spPr>
      </p:pic>
      <p:pic>
        <p:nvPicPr>
          <p:cNvPr id="7" name="图片 6"/>
          <p:cNvPicPr/>
          <p:nvPr/>
        </p:nvPicPr>
        <p:blipFill>
          <a:blip r:embed="rId5" cstate="print">
            <a:extLst>
              <a:ext uri="{28A0092B-C50C-407E-A947-70E740481C1C}">
                <a14:useLocalDpi xmlns="" xmlns:a14="http://schemas.microsoft.com/office/drawing/2010/main" val="0"/>
              </a:ext>
            </a:extLst>
          </a:blip>
          <a:stretch>
            <a:fillRect/>
          </a:stretch>
        </p:blipFill>
        <p:spPr>
          <a:xfrm>
            <a:off x="5106114" y="4168933"/>
            <a:ext cx="3643200" cy="2160000"/>
          </a:xfrm>
          <a:prstGeom prst="rect">
            <a:avLst/>
          </a:prstGeom>
        </p:spPr>
      </p:pic>
      <p:pic>
        <p:nvPicPr>
          <p:cNvPr id="12" name="图片 11"/>
          <p:cNvPicPr>
            <a:picLocks noChangeAspect="1"/>
          </p:cNvPicPr>
          <p:nvPr/>
        </p:nvPicPr>
        <p:blipFill>
          <a:blip r:embed="rId6" cstate="print"/>
          <a:stretch>
            <a:fillRect/>
          </a:stretch>
        </p:blipFill>
        <p:spPr>
          <a:xfrm>
            <a:off x="466408" y="4168784"/>
            <a:ext cx="4065684" cy="2160000"/>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217170" y="1496695"/>
            <a:ext cx="8747125" cy="51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1.1.1 </a:t>
            </a:r>
            <a:r>
              <a:rPr lang="zh-CN" altLang="en-US"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环境影响报告书（选址阶段）的批复</a:t>
            </a:r>
          </a:p>
          <a:p>
            <a:pPr indent="307340" algn="just" fontAlgn="auto">
              <a:lnSpc>
                <a:spcPct val="150000"/>
              </a:lnSpc>
              <a:spcAft>
                <a:spcPts val="0"/>
              </a:spcAft>
            </a:pPr>
            <a:r>
              <a:rPr lang="en-US" altLang="zh-CN"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1</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a:t>
            </a:r>
            <a:r>
              <a:rPr lang="zh-CN" altLang="en-US" sz="1600" b="1"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办理流程</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：营运单位向国务院环境保护行政主管部门呈报《环境影响报告书》（选址阶段）及上报文，经国务院环境保护行政主管部门审查通过后下发批复意见。</a:t>
            </a:r>
            <a:endParaRPr lang="zh-CN" altLang="en-US" sz="1600" dirty="0">
              <a:latin typeface="微软雅黑" panose="020B0503020204020204" charset="-122"/>
              <a:ea typeface="微软雅黑" panose="020B0503020204020204" charset="-122"/>
              <a:sym typeface="+mn-ea"/>
            </a:endParaRPr>
          </a:p>
          <a:p>
            <a:pPr indent="307340" algn="just" fontAlgn="auto">
              <a:lnSpc>
                <a:spcPct val="150000"/>
              </a:lnSpc>
              <a:spcAft>
                <a:spcPts val="0"/>
              </a:spcAft>
            </a:pPr>
            <a:r>
              <a:rPr lang="en-US"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1600" b="1" kern="100" spc="80" dirty="0">
                <a:solidFill>
                  <a:schemeClr val="tx1"/>
                </a:solidFill>
                <a:latin typeface="微软雅黑" panose="020B0503020204020204" charset="-122"/>
                <a:ea typeface="微软雅黑" panose="020B0503020204020204" charset="-122"/>
                <a:cs typeface="微软雅黑" panose="020B0503020204020204" charset="-122"/>
                <a:sym typeface="+mn-ea"/>
              </a:rPr>
              <a:t>取得时间</a:t>
            </a:r>
            <a:r>
              <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厂址选择审查意见书批复前。</a:t>
            </a:r>
          </a:p>
          <a:p>
            <a:pPr indent="0" algn="just" fontAlgn="auto">
              <a:lnSpc>
                <a:spcPct val="150000"/>
              </a:lnSpc>
              <a:spcBef>
                <a:spcPts val="600"/>
              </a:spcBef>
              <a:spcAft>
                <a:spcPts val="0"/>
              </a:spcAft>
            </a:pPr>
            <a:r>
              <a:rPr lang="en-US" altLang="zh-CN" sz="1800"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1.1.2 厂址选择审查意见书</a:t>
            </a:r>
            <a:endParaRPr lang="zh-CN" altLang="en-US" sz="1600" b="1" dirty="0">
              <a:solidFill>
                <a:prstClr val="black"/>
              </a:solidFill>
              <a:latin typeface="微软雅黑" panose="020B0503020204020204" charset="-122"/>
              <a:ea typeface="微软雅黑" panose="020B0503020204020204" charset="-122"/>
              <a:cs typeface="Times New Roman" panose="02020603050405020304" pitchFamily="18" charset="0"/>
              <a:sym typeface="+mn-ea"/>
            </a:endParaRPr>
          </a:p>
          <a:p>
            <a:pPr indent="307340" algn="just" fontAlgn="auto">
              <a:lnSpc>
                <a:spcPct val="150000"/>
              </a:lnSpc>
              <a:spcAft>
                <a:spcPts val="0"/>
              </a:spcAft>
            </a:pPr>
            <a:r>
              <a:rPr lang="en-US" altLang="zh-CN"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1</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a:t>
            </a:r>
            <a:r>
              <a:rPr lang="zh-CN" altLang="en-US" sz="1600" b="1"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办理流程</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在核电厂选址和可研阶段开展选址安全分析，在满足核安全技术评价要求后，向国家核安全局提交《核设施选址安全分析报告》及上报文等材料，经国家核安全局审评通过后批复《核电厂场址选择审查意见书》。</a:t>
            </a:r>
          </a:p>
          <a:p>
            <a:pPr indent="307340" algn="just" fontAlgn="auto">
              <a:lnSpc>
                <a:spcPct val="150000"/>
              </a:lnSpc>
              <a:spcAft>
                <a:spcPts val="0"/>
              </a:spcAft>
            </a:pPr>
            <a:r>
              <a:rPr lang="en-US" altLang="zh-CN" sz="1600" kern="100" spc="80" dirty="0">
                <a:latin typeface="微软雅黑" panose="020B0503020204020204" charset="-122"/>
                <a:ea typeface="微软雅黑" panose="020B0503020204020204" charset="-122"/>
                <a:cs typeface="微软雅黑" panose="020B0503020204020204" charset="-122"/>
                <a:sym typeface="+mn-ea"/>
              </a:rPr>
              <a:t>2</a:t>
            </a:r>
            <a:r>
              <a:rPr lang="zh-CN" altLang="en-US" sz="1600" kern="100" spc="80" dirty="0">
                <a:latin typeface="微软雅黑" panose="020B0503020204020204" charset="-122"/>
                <a:ea typeface="微软雅黑" panose="020B0503020204020204" charset="-122"/>
                <a:cs typeface="微软雅黑" panose="020B0503020204020204" charset="-122"/>
                <a:sym typeface="+mn-ea"/>
              </a:rPr>
              <a:t>）</a:t>
            </a:r>
            <a:r>
              <a:rPr lang="zh-CN" altLang="zh-CN" sz="1600" b="1" kern="100" spc="80" dirty="0">
                <a:latin typeface="微软雅黑" panose="020B0503020204020204" charset="-122"/>
                <a:ea typeface="微软雅黑" panose="020B0503020204020204" charset="-122"/>
                <a:cs typeface="微软雅黑" panose="020B0503020204020204" charset="-122"/>
                <a:sym typeface="+mn-ea"/>
              </a:rPr>
              <a:t>取得时间</a:t>
            </a:r>
            <a:r>
              <a:rPr lang="zh-CN" altLang="zh-CN" sz="1600" kern="100" spc="80" dirty="0">
                <a:latin typeface="微软雅黑" panose="020B0503020204020204" charset="-122"/>
                <a:ea typeface="微软雅黑" panose="020B0503020204020204" charset="-122"/>
                <a:cs typeface="微软雅黑" panose="020B0503020204020204" charset="-122"/>
                <a:sym typeface="+mn-ea"/>
              </a:rPr>
              <a:t>：</a:t>
            </a: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项目可行性研究报告审查前。</a:t>
            </a:r>
          </a:p>
          <a:p>
            <a:pPr indent="0" algn="just" fontAlgn="auto">
              <a:lnSpc>
                <a:spcPct val="150000"/>
              </a:lnSpc>
              <a:spcBef>
                <a:spcPts val="600"/>
              </a:spcBef>
              <a:spcAft>
                <a:spcPts val="0"/>
              </a:spcAft>
            </a:pPr>
            <a:r>
              <a:rPr lang="en-US" altLang="zh-CN" sz="1800"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1.1.3 环境影响报告书（建造阶段）的批复</a:t>
            </a:r>
            <a:endParaRPr lang="zh-CN" altLang="en-US" sz="1600" b="1" dirty="0">
              <a:solidFill>
                <a:prstClr val="black"/>
              </a:solidFill>
              <a:latin typeface="微软雅黑" panose="020B0503020204020204" charset="-122"/>
              <a:ea typeface="微软雅黑" panose="020B0503020204020204" charset="-122"/>
              <a:cs typeface="Times New Roman" panose="02020603050405020304" pitchFamily="18" charset="0"/>
              <a:sym typeface="+mn-ea"/>
            </a:endParaRPr>
          </a:p>
          <a:p>
            <a:pPr indent="307340" algn="just" fontAlgn="auto">
              <a:lnSpc>
                <a:spcPct val="150000"/>
              </a:lnSpc>
              <a:spcAft>
                <a:spcPts val="0"/>
              </a:spcAft>
            </a:pPr>
            <a:r>
              <a:rPr lang="en-US" altLang="zh-CN"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1</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a:t>
            </a:r>
            <a:r>
              <a:rPr lang="zh-CN" altLang="en-US" sz="1600" b="1"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办理流程</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：营运单位向国务院环境保护行政主管部门呈报《环境影响报告书》（建造阶段）及上报文，经国务院环境保护行政主管部门审查通过后下发批复意见。</a:t>
            </a:r>
          </a:p>
          <a:p>
            <a:pPr indent="307340" algn="just" fontAlgn="auto">
              <a:lnSpc>
                <a:spcPct val="150000"/>
              </a:lnSpc>
              <a:spcAft>
                <a:spcPts val="0"/>
              </a:spcAft>
            </a:pPr>
            <a:r>
              <a:rPr lang="en-US" altLang="zh-CN" sz="1600" kern="100" spc="80" dirty="0">
                <a:latin typeface="微软雅黑" panose="020B0503020204020204" charset="-122"/>
                <a:ea typeface="微软雅黑" panose="020B0503020204020204" charset="-122"/>
                <a:cs typeface="微软雅黑" panose="020B0503020204020204" charset="-122"/>
                <a:sym typeface="+mn-ea"/>
              </a:rPr>
              <a:t>2</a:t>
            </a:r>
            <a:r>
              <a:rPr lang="zh-CN" altLang="en-US" sz="1600" kern="100" spc="80" dirty="0">
                <a:latin typeface="微软雅黑" panose="020B0503020204020204" charset="-122"/>
                <a:ea typeface="微软雅黑" panose="020B0503020204020204" charset="-122"/>
                <a:cs typeface="微软雅黑" panose="020B0503020204020204" charset="-122"/>
                <a:sym typeface="+mn-ea"/>
              </a:rPr>
              <a:t>）</a:t>
            </a:r>
            <a:r>
              <a:rPr lang="zh-CN" altLang="zh-CN" sz="1600" b="1" kern="100" spc="80" dirty="0">
                <a:latin typeface="微软雅黑" panose="020B0503020204020204" charset="-122"/>
                <a:ea typeface="微软雅黑" panose="020B0503020204020204" charset="-122"/>
                <a:cs typeface="微软雅黑" panose="020B0503020204020204" charset="-122"/>
                <a:sym typeface="+mn-ea"/>
              </a:rPr>
              <a:t>取得时间</a:t>
            </a:r>
            <a:r>
              <a:rPr lang="zh-CN" altLang="zh-CN" sz="1600" kern="100" spc="80" dirty="0">
                <a:latin typeface="微软雅黑" panose="020B0503020204020204" charset="-122"/>
                <a:ea typeface="微软雅黑" panose="020B0503020204020204" charset="-122"/>
                <a:cs typeface="微软雅黑" panose="020B0503020204020204" charset="-122"/>
                <a:sym typeface="+mn-ea"/>
              </a:rPr>
              <a:t>：</a:t>
            </a: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建造许可证颁发前</a:t>
            </a:r>
            <a:r>
              <a:rPr lang="zh-CN" altLang="zh-CN" sz="1600" kern="100" spc="80" dirty="0">
                <a:latin typeface="微软雅黑" panose="020B0503020204020204" charset="-122"/>
                <a:ea typeface="微软雅黑" panose="020B0503020204020204" charset="-122"/>
                <a:cs typeface="微软雅黑" panose="020B0503020204020204" charset="-122"/>
                <a:sym typeface="+mn-ea"/>
              </a:rPr>
              <a:t>。</a:t>
            </a: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6</a:t>
            </a:fld>
            <a:endParaRPr lang="zh-CN" altLang="en-US" dirty="0"/>
          </a:p>
        </p:txBody>
      </p:sp>
      <p:sp>
        <p:nvSpPr>
          <p:cNvPr id="27650" name="Rectangle 2"/>
          <p:cNvSpPr>
            <a:spLocks noGrp="1" noChangeArrowheads="1"/>
          </p:cNvSpPr>
          <p:nvPr>
            <p:ph type="title" idx="4294967295"/>
          </p:nvPr>
        </p:nvSpPr>
        <p:spPr>
          <a:xfrm>
            <a:off x="447675" y="991394"/>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rPr>
              <a:t>第一章  </a:t>
            </a:r>
            <a:r>
              <a:rPr lang="zh-CN" altLang="en-US" sz="2400" dirty="0" err="1">
                <a:latin typeface="微软雅黑" panose="020B0503020204020204" charset="-122"/>
                <a:ea typeface="微软雅黑" panose="020B0503020204020204" charset="-122"/>
                <a:sym typeface="+mn-ea"/>
              </a:rPr>
              <a:t>工程准备阶段</a:t>
            </a: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708920"/>
            <a:ext cx="9144000" cy="93610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ïSḷiḑe"/>
          <p:cNvSpPr txBox="1"/>
          <p:nvPr/>
        </p:nvSpPr>
        <p:spPr bwMode="auto">
          <a:xfrm>
            <a:off x="3637915" y="2924810"/>
            <a:ext cx="5006975" cy="57594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3200" dirty="0">
                <a:solidFill>
                  <a:schemeClr val="bg1"/>
                </a:solidFill>
                <a:latin typeface="微软雅黑" panose="020B0503020204020204" charset="-122"/>
                <a:ea typeface="微软雅黑" panose="020B0503020204020204" charset="-122"/>
                <a:sym typeface="+mn-ea"/>
              </a:rPr>
              <a:t>新技术应用</a:t>
            </a:r>
            <a:endParaRPr lang="zh-CN" altLang="en-US" sz="3200" dirty="0">
              <a:solidFill>
                <a:schemeClr val="bg1"/>
              </a:solidFill>
              <a:latin typeface="微软雅黑" panose="020B0503020204020204" charset="-122"/>
              <a:ea typeface="微软雅黑" panose="020B0503020204020204" charset="-122"/>
            </a:endParaRPr>
          </a:p>
        </p:txBody>
      </p:sp>
      <p:sp>
        <p:nvSpPr>
          <p:cNvPr id="3" name="ïSľíḋè"/>
          <p:cNvSpPr/>
          <p:nvPr/>
        </p:nvSpPr>
        <p:spPr>
          <a:xfrm>
            <a:off x="1361547" y="2420888"/>
            <a:ext cx="1668562" cy="1554922"/>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45720" rIns="36000" bIns="45720"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6600" dirty="0">
                <a:latin typeface="Impact" panose="020B0806030902050204" pitchFamily="34" charset="0"/>
              </a:rPr>
              <a:t>05</a:t>
            </a:r>
            <a:endParaRPr lang="zh-CN" altLang="en-US" sz="6600" dirty="0">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0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p:bldP spid="3"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剪去对角的矩形 4"/>
          <p:cNvSpPr/>
          <p:nvPr/>
        </p:nvSpPr>
        <p:spPr>
          <a:xfrm>
            <a:off x="1996866" y="2420511"/>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charset="-122"/>
                <a:ea typeface="微软雅黑" panose="020B0503020204020204" charset="-122"/>
                <a:sym typeface="+mn-ea"/>
              </a:rPr>
              <a:t>建筑业10项新技术</a:t>
            </a:r>
            <a:endParaRPr lang="zh-CN" altLang="en-US" sz="2200" b="1" kern="0" dirty="0" smtClean="0">
              <a:solidFill>
                <a:srgbClr val="FFFFFF"/>
              </a:solidFill>
              <a:latin typeface="微软雅黑" panose="020B0503020204020204" charset="-122"/>
              <a:ea typeface="微软雅黑" panose="020B0503020204020204" charset="-122"/>
            </a:endParaRPr>
          </a:p>
        </p:txBody>
      </p:sp>
      <p:sp>
        <p:nvSpPr>
          <p:cNvPr id="7" name="圆角矩形 6"/>
          <p:cNvSpPr/>
          <p:nvPr/>
        </p:nvSpPr>
        <p:spPr>
          <a:xfrm>
            <a:off x="1039495" y="2420620"/>
            <a:ext cx="736600" cy="575945"/>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smtClean="0">
                <a:ln>
                  <a:noFill/>
                </a:ln>
                <a:solidFill>
                  <a:srgbClr val="FFFFFF"/>
                </a:solidFill>
                <a:uLnTx/>
                <a:uFillTx/>
                <a:latin typeface="Impact" panose="020B0806030902050204" pitchFamily="34" charset="0"/>
                <a:ea typeface="方正超粗黑简体" panose="02010601030101010101" pitchFamily="2" charset="-122"/>
                <a:cs typeface="+mn-cs"/>
              </a:rPr>
              <a:t>5.1</a:t>
            </a:r>
            <a:endParaRPr kumimoji="0" lang="zh-CN" altLang="en-US" sz="2800" b="1" i="0" u="none" strike="noStrike" kern="0" cap="none" spc="0" normalizeH="0" baseline="0" noProof="0" dirty="0">
              <a:ln>
                <a:noFill/>
              </a:ln>
              <a:solidFill>
                <a:srgbClr val="FFFFFF"/>
              </a:solidFill>
              <a:uLnTx/>
              <a:uFillTx/>
              <a:latin typeface="Impact" panose="020B0806030902050204" pitchFamily="34" charset="0"/>
              <a:ea typeface="方正超粗黑简体" panose="02010601030101010101" pitchFamily="2" charset="-122"/>
              <a:cs typeface="+mn-cs"/>
            </a:endParaRPr>
          </a:p>
        </p:txBody>
      </p:sp>
      <p:sp>
        <p:nvSpPr>
          <p:cNvPr id="12" name="剪去对角的矩形 11"/>
          <p:cNvSpPr/>
          <p:nvPr/>
        </p:nvSpPr>
        <p:spPr>
          <a:xfrm>
            <a:off x="1996866" y="3380621"/>
            <a:ext cx="6192000" cy="576000"/>
          </a:xfrm>
          <a:prstGeom prst="snip2DiagRect">
            <a:avLst/>
          </a:prstGeom>
          <a:solidFill>
            <a:srgbClr val="BDD8F1">
              <a:lumMod val="50000"/>
            </a:srgbClr>
          </a:solidFill>
          <a:ln w="25400" cap="flat" cmpd="sng" algn="ctr">
            <a:noFill/>
            <a:prstDash val="solid"/>
          </a:ln>
          <a:effectLst/>
        </p:spPr>
        <p:txBody>
          <a:bodyPr anchor="ctr"/>
          <a:lstStyle/>
          <a:p>
            <a:pPr algn="l"/>
            <a:r>
              <a:rPr lang="zh-CN" altLang="en-US" sz="2200" b="1" kern="0" dirty="0" smtClean="0">
                <a:solidFill>
                  <a:srgbClr val="FFFFFF"/>
                </a:solidFill>
                <a:latin typeface="微软雅黑" panose="020B0503020204020204" charset="-122"/>
                <a:ea typeface="微软雅黑" panose="020B0503020204020204" charset="-122"/>
                <a:sym typeface="+mn-ea"/>
              </a:rPr>
              <a:t>电力建设五新技术</a:t>
            </a:r>
            <a:endParaRPr lang="zh-CN" altLang="en-US" sz="2200" b="1" kern="0" dirty="0">
              <a:solidFill>
                <a:srgbClr val="FFFFFF"/>
              </a:solidFill>
              <a:latin typeface="微软雅黑" panose="020B0503020204020204" charset="-122"/>
              <a:ea typeface="微软雅黑" panose="020B0503020204020204" charset="-122"/>
            </a:endParaRPr>
          </a:p>
        </p:txBody>
      </p:sp>
      <p:sp>
        <p:nvSpPr>
          <p:cNvPr id="13" name="圆角矩形 12"/>
          <p:cNvSpPr/>
          <p:nvPr/>
        </p:nvSpPr>
        <p:spPr>
          <a:xfrm>
            <a:off x="1027430" y="3380740"/>
            <a:ext cx="748665" cy="575945"/>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5.2</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grpSp>
        <p:nvGrpSpPr>
          <p:cNvPr id="14" name="组合 12"/>
          <p:cNvGrpSpPr/>
          <p:nvPr/>
        </p:nvGrpSpPr>
        <p:grpSpPr bwMode="auto">
          <a:xfrm>
            <a:off x="59697" y="908848"/>
            <a:ext cx="3000135" cy="1152000"/>
            <a:chOff x="312980" y="836282"/>
            <a:chExt cx="3000686" cy="1152661"/>
          </a:xfrm>
        </p:grpSpPr>
        <p:sp>
          <p:nvSpPr>
            <p:cNvPr id="15" name="等腰三角形 18"/>
            <p:cNvSpPr>
              <a:spLocks noChangeArrowheads="1"/>
            </p:cNvSpPr>
            <p:nvPr/>
          </p:nvSpPr>
          <p:spPr bwMode="auto">
            <a:xfrm flipV="1">
              <a:off x="312980" y="836282"/>
              <a:ext cx="2880528" cy="1152661"/>
            </a:xfrm>
            <a:prstGeom prst="triangle">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ctr"/>
            <a:lstStyle>
              <a:lvl1pPr eaLnBrk="0" hangingPunct="0">
                <a:lnSpc>
                  <a:spcPct val="110000"/>
                </a:lnSpc>
                <a:spcBef>
                  <a:spcPts val="500"/>
                </a:spcBef>
                <a:buFont typeface="Arial" panose="020B0604020202020204" pitchFamily="34" charset="0"/>
                <a:buChar char="•"/>
                <a:defRPr sz="3200">
                  <a:solidFill>
                    <a:srgbClr val="3B3837"/>
                  </a:solidFill>
                  <a:latin typeface="Arial" panose="020B0604020202020204" pitchFamily="34" charset="0"/>
                  <a:ea typeface="黑体" panose="02010609060101010101" charset="-122"/>
                </a:defRPr>
              </a:lvl1pPr>
              <a:lvl2pPr marL="742950" indent="-28575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2pPr>
              <a:lvl3pPr marL="11430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3pPr>
              <a:lvl4pPr marL="16002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 name="TextBox 19"/>
            <p:cNvSpPr>
              <a:spLocks noChangeArrowheads="1"/>
            </p:cNvSpPr>
            <p:nvPr/>
          </p:nvSpPr>
          <p:spPr bwMode="auto">
            <a:xfrm rot="19200000">
              <a:off x="1625247" y="1093277"/>
              <a:ext cx="900165" cy="52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buFont typeface="Arial" panose="020B0604020202020204" pitchFamily="34" charset="0"/>
                <a:buNone/>
                <a:defRPr/>
              </a:pPr>
              <a:r>
                <a:rPr lang="zh-CN" altLang="en-US" sz="2800" b="1" kern="0" dirty="0" smtClean="0">
                  <a:solidFill>
                    <a:srgbClr val="FFFFFF"/>
                  </a:solidFill>
                  <a:latin typeface="微软雅黑" panose="020B0503020204020204" charset="-122"/>
                  <a:ea typeface="微软雅黑" panose="020B0503020204020204" charset="-122"/>
                </a:rPr>
                <a:t>目录</a:t>
              </a:r>
              <a:endParaRPr lang="zh-CN" altLang="en-US" sz="1400" kern="0" dirty="0" smtClean="0">
                <a:solidFill>
                  <a:srgbClr val="000000"/>
                </a:solidFill>
              </a:endParaRPr>
            </a:p>
          </p:txBody>
        </p:sp>
        <p:sp>
          <p:nvSpPr>
            <p:cNvPr id="17" name="TextBox 53"/>
            <p:cNvSpPr>
              <a:spLocks noChangeArrowheads="1"/>
            </p:cNvSpPr>
            <p:nvPr/>
          </p:nvSpPr>
          <p:spPr bwMode="auto">
            <a:xfrm rot="19320000">
              <a:off x="1579516" y="1420170"/>
              <a:ext cx="1734150" cy="441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395E8A"/>
                  </a:solidFill>
                  <a:bevel/>
                </a14:hiddenLine>
              </a:ext>
            </a:extLst>
          </p:spPr>
          <p:txBody>
            <a:bodyPr lIns="91432" tIns="45716" rIns="91432" bIns="45716" anchor="ctr"/>
            <a:lstStyle>
              <a:lvl1pPr eaLnBrk="0" hangingPunct="0">
                <a:lnSpc>
                  <a:spcPct val="110000"/>
                </a:lnSpc>
                <a:spcBef>
                  <a:spcPts val="500"/>
                </a:spcBef>
                <a:buFont typeface="Arial" panose="020B0604020202020204" pitchFamily="34" charset="0"/>
                <a:buChar char="•"/>
                <a:defRPr sz="3200">
                  <a:solidFill>
                    <a:srgbClr val="3B3837"/>
                  </a:solidFill>
                  <a:latin typeface="Arial" panose="020B0604020202020204" pitchFamily="34" charset="0"/>
                  <a:ea typeface="黑体" panose="02010609060101010101" charset="-122"/>
                </a:defRPr>
              </a:lvl1pPr>
              <a:lvl2pPr marL="742950" indent="-28575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2pPr>
              <a:lvl3pPr marL="11430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3pPr>
              <a:lvl4pPr marL="1600200" indent="-228600" eaLnBrk="0" hangingPunct="0">
                <a:lnSpc>
                  <a:spcPct val="110000"/>
                </a:lnSpc>
                <a:spcBef>
                  <a:spcPts val="4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4pPr>
              <a:lvl5pPr marL="2057400" indent="-228600" eaLnBrk="0" hangingPunct="0">
                <a:lnSpc>
                  <a:spcPct val="110000"/>
                </a:lnSpc>
                <a:spcBef>
                  <a:spcPct val="20000"/>
                </a:spcBef>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5pPr>
              <a:lvl6pPr marL="25146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6pPr>
              <a:lvl7pPr marL="29718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7pPr>
              <a:lvl8pPr marL="34290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8pPr>
              <a:lvl9pPr marL="3886200" indent="-228600" eaLnBrk="0" fontAlgn="base" hangingPunct="0">
                <a:lnSpc>
                  <a:spcPct val="110000"/>
                </a:lnSpc>
                <a:spcBef>
                  <a:spcPct val="20000"/>
                </a:spcBef>
                <a:spcAft>
                  <a:spcPct val="0"/>
                </a:spcAft>
                <a:buFont typeface="Arial" panose="020B0604020202020204" pitchFamily="34" charset="0"/>
                <a:buChar char="»"/>
                <a:defRPr sz="1600">
                  <a:solidFill>
                    <a:srgbClr val="3B3837"/>
                  </a:solidFill>
                  <a:latin typeface="Arial" panose="020B0604020202020204" pitchFamily="34" charset="0"/>
                  <a:ea typeface="黑体" panose="02010609060101010101" charset="-122"/>
                </a:defRPr>
              </a:lvl9pPr>
            </a:lstStyle>
            <a:p>
              <a:pPr algn="ctr" eaLnBrk="1" hangingPunct="1">
                <a:lnSpc>
                  <a:spcPct val="100000"/>
                </a:lnSpc>
                <a:spcBef>
                  <a:spcPct val="0"/>
                </a:spcBef>
                <a:buFont typeface="Arial" panose="020B0604020202020204" pitchFamily="34" charset="0"/>
                <a:buNone/>
              </a:pPr>
              <a:r>
                <a:rPr lang="en-US" altLang="zh-CN" sz="1800" dirty="0">
                  <a:solidFill>
                    <a:srgbClr val="004A86"/>
                  </a:solidFill>
                  <a:latin typeface="Calibri" panose="020F0502020204030204" pitchFamily="34" charset="0"/>
                  <a:ea typeface="宋体" panose="02010600030101010101" pitchFamily="2" charset="-122"/>
                </a:rPr>
                <a:t>CONTENTS</a:t>
              </a:r>
            </a:p>
          </p:txBody>
        </p:sp>
      </p:grpSp>
      <p:sp>
        <p:nvSpPr>
          <p:cNvPr id="18" name="剪去对角的矩形 17"/>
          <p:cNvSpPr/>
          <p:nvPr/>
        </p:nvSpPr>
        <p:spPr>
          <a:xfrm>
            <a:off x="1996866" y="5305792"/>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charset="-122"/>
                <a:ea typeface="微软雅黑" panose="020B0503020204020204" charset="-122"/>
                <a:sym typeface="+mn-ea"/>
              </a:rPr>
              <a:t>自主创新技术</a:t>
            </a:r>
            <a:endParaRPr lang="zh-CN" altLang="en-US" sz="2200" b="1" kern="0" dirty="0" smtClean="0">
              <a:solidFill>
                <a:srgbClr val="FFFFFF"/>
              </a:solidFill>
              <a:latin typeface="微软雅黑" panose="020B0503020204020204" charset="-122"/>
              <a:ea typeface="微软雅黑" panose="020B0503020204020204" charset="-122"/>
            </a:endParaRPr>
          </a:p>
        </p:txBody>
      </p:sp>
      <p:sp>
        <p:nvSpPr>
          <p:cNvPr id="19" name="圆角矩形 18"/>
          <p:cNvSpPr/>
          <p:nvPr/>
        </p:nvSpPr>
        <p:spPr>
          <a:xfrm>
            <a:off x="1040130" y="5306060"/>
            <a:ext cx="735965" cy="575945"/>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5.4</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sp>
        <p:nvSpPr>
          <p:cNvPr id="22" name="剪去对角的矩形 21"/>
          <p:cNvSpPr/>
          <p:nvPr/>
        </p:nvSpPr>
        <p:spPr>
          <a:xfrm>
            <a:off x="1996866" y="4344794"/>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charset="-122"/>
                <a:ea typeface="微软雅黑" panose="020B0503020204020204" charset="-122"/>
                <a:sym typeface="+mn-ea"/>
              </a:rPr>
              <a:t>重点节能低碳技术</a:t>
            </a:r>
            <a:endParaRPr lang="zh-CN" altLang="en-US" sz="2200" b="1" kern="0" dirty="0">
              <a:solidFill>
                <a:srgbClr val="FFFFFF"/>
              </a:solidFill>
              <a:latin typeface="微软雅黑" panose="020B0503020204020204" charset="-122"/>
              <a:ea typeface="微软雅黑" panose="020B0503020204020204" charset="-122"/>
            </a:endParaRPr>
          </a:p>
        </p:txBody>
      </p:sp>
      <p:sp>
        <p:nvSpPr>
          <p:cNvPr id="23" name="圆角矩形 22"/>
          <p:cNvSpPr/>
          <p:nvPr/>
        </p:nvSpPr>
        <p:spPr>
          <a:xfrm>
            <a:off x="1040130" y="4344670"/>
            <a:ext cx="735965" cy="575945"/>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5.3</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11"/>
          <p:cNvSpPr txBox="1"/>
          <p:nvPr/>
        </p:nvSpPr>
        <p:spPr>
          <a:xfrm>
            <a:off x="107315" y="1636395"/>
            <a:ext cx="3867785" cy="36830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en-US" altLang="zh-CN" sz="1800" b="1" dirty="0" smtClean="0">
                <a:solidFill>
                  <a:srgbClr val="FF0000"/>
                </a:solidFill>
                <a:latin typeface="微软雅黑" panose="020B0503020204020204" charset="-122"/>
                <a:ea typeface="微软雅黑" panose="020B0503020204020204" charset="-122"/>
                <a:sym typeface="+mn-ea"/>
              </a:rPr>
              <a:t>5.1.1 </a:t>
            </a:r>
            <a:r>
              <a:rPr lang="zh-CN" altLang="en-US" sz="1800" b="1" dirty="0">
                <a:solidFill>
                  <a:srgbClr val="FF0000"/>
                </a:solidFill>
                <a:latin typeface="微软雅黑" panose="020B0503020204020204" charset="-122"/>
                <a:ea typeface="微软雅黑" panose="020B0503020204020204" charset="-122"/>
              </a:rPr>
              <a:t> 地基基础和地下空间工程技术</a:t>
            </a:r>
          </a:p>
        </p:txBody>
      </p:sp>
      <p:sp>
        <p:nvSpPr>
          <p:cNvPr id="83" name="矩形 91"/>
          <p:cNvSpPr>
            <a:spLocks noChangeArrowheads="1"/>
          </p:cNvSpPr>
          <p:nvPr/>
        </p:nvSpPr>
        <p:spPr bwMode="auto">
          <a:xfrm>
            <a:off x="116394" y="2004973"/>
            <a:ext cx="8893246" cy="4015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fontAlgn="auto">
              <a:lnSpc>
                <a:spcPct val="150000"/>
              </a:lnSpc>
            </a:pP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rPr>
              <a:t>1</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rPr>
              <a:t>、灌注桩后注浆</a:t>
            </a:r>
            <a:r>
              <a:rPr lang="zh-CN" altLang="en-US" sz="1600" b="1" dirty="0" smtClean="0">
                <a:solidFill>
                  <a:srgbClr val="FF0000"/>
                </a:solidFill>
                <a:latin typeface="微软雅黑" panose="020B0503020204020204" charset="-122"/>
                <a:ea typeface="微软雅黑" panose="020B0503020204020204" charset="-122"/>
                <a:cs typeface="微软雅黑" panose="020B0503020204020204" charset="-122"/>
              </a:rPr>
              <a:t>技术</a:t>
            </a:r>
            <a:endPar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1600" dirty="0" smtClean="0">
                <a:latin typeface="微软雅黑" panose="020B0503020204020204" charset="-122"/>
                <a:ea typeface="微软雅黑" panose="020B0503020204020204" charset="-122"/>
                <a:cs typeface="微软雅黑" panose="020B0503020204020204" charset="-122"/>
              </a:rPr>
              <a:t>      </a:t>
            </a:r>
            <a:r>
              <a:rPr lang="zh-CN" altLang="en-US" sz="1600" b="1" dirty="0" smtClean="0">
                <a:latin typeface="微软雅黑" panose="020B0503020204020204" charset="-122"/>
                <a:ea typeface="微软雅黑" panose="020B0503020204020204" charset="-122"/>
                <a:cs typeface="微软雅黑" panose="020B0503020204020204" charset="-122"/>
              </a:rPr>
              <a:t>适用部位</a:t>
            </a:r>
          </a:p>
          <a:p>
            <a:pPr fontAlgn="auto">
              <a:lnSpc>
                <a:spcPct val="150000"/>
              </a:lnSpc>
            </a:pPr>
            <a:r>
              <a:rPr lang="zh-CN" altLang="en-US" sz="1600" dirty="0" smtClean="0">
                <a:latin typeface="微软雅黑" panose="020B0503020204020204" charset="-122"/>
                <a:ea typeface="微软雅黑" panose="020B0503020204020204" charset="-122"/>
                <a:cs typeface="微软雅黑" panose="020B0503020204020204" charset="-122"/>
              </a:rPr>
              <a:t>      适用于除沉管灌注桩外的各类泥浆护壁和干作业的钻、挖、冲孔灌注桩。当桩端及桩侧有较厚的粗粒土时，后注浆提高单桩承载力的效果更为明显。</a:t>
            </a:r>
            <a:r>
              <a:rPr lang="en-US" altLang="zh-CN" sz="1600" dirty="0" smtClean="0">
                <a:latin typeface="微软雅黑" panose="020B0503020204020204" charset="-122"/>
                <a:ea typeface="微软雅黑" panose="020B0503020204020204" charset="-122"/>
                <a:cs typeface="微软雅黑" panose="020B0503020204020204" charset="-122"/>
              </a:rPr>
              <a:t> </a:t>
            </a:r>
            <a:endParaRPr lang="zh-CN" altLang="en-US" sz="1600" dirty="0" smtClean="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600"/>
              </a:spcBef>
            </a:pP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、真空预压法组合加固软</a:t>
            </a:r>
            <a:r>
              <a:rPr lang="zh-CN" altLang="en-US"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基</a:t>
            </a:r>
            <a:endPar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endParaRPr>
          </a:p>
          <a:p>
            <a:pPr algn="just" fontAlgn="auto">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      </a:t>
            </a:r>
            <a:r>
              <a:rPr lang="zh-CN" altLang="en-US" sz="1600" dirty="0" smtClean="0">
                <a:latin typeface="微软雅黑" panose="020B0503020204020204" charset="-122"/>
                <a:ea typeface="微软雅黑" panose="020B0503020204020204" charset="-122"/>
                <a:cs typeface="微软雅黑" panose="020B0503020204020204" charset="-122"/>
                <a:sym typeface="+mn-ea"/>
              </a:rPr>
              <a:t>软弱粘土地基的加固</a:t>
            </a:r>
          </a:p>
          <a:p>
            <a:pPr fontAlgn="auto">
              <a:lnSpc>
                <a:spcPct val="150000"/>
              </a:lnSpc>
              <a:spcBef>
                <a:spcPts val="600"/>
              </a:spcBef>
            </a:pP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sym typeface="+mn-ea"/>
              </a:rPr>
              <a:t>3、型钢水泥土复合搅拌桩支护结构</a:t>
            </a:r>
            <a:endParaRPr lang="en-US" altLang="zh-CN" sz="1600" b="1" dirty="0">
              <a:solidFill>
                <a:srgbClr val="FF0000"/>
              </a:solidFill>
              <a:latin typeface="微软雅黑" panose="020B0503020204020204" charset="-122"/>
              <a:ea typeface="微软雅黑" panose="020B0503020204020204" charset="-122"/>
              <a:cs typeface="微软雅黑" panose="020B0503020204020204" charset="-122"/>
            </a:endParaRPr>
          </a:p>
          <a:p>
            <a:pPr algn="just">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      </a:t>
            </a:r>
            <a:r>
              <a:rPr lang="zh-CN" altLang="en-US" sz="1600" dirty="0" smtClean="0">
                <a:latin typeface="微软雅黑" panose="020B0503020204020204" charset="-122"/>
                <a:ea typeface="微软雅黑" panose="020B0503020204020204" charset="-122"/>
                <a:cs typeface="微软雅黑" panose="020B0503020204020204" charset="-122"/>
                <a:sym typeface="+mn-ea"/>
              </a:rPr>
              <a:t>深基坑支护</a:t>
            </a:r>
            <a:endParaRPr lang="zh-CN" altLang="en-US" sz="1600" dirty="0" smtClean="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600"/>
              </a:spcBef>
            </a:pP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sym typeface="+mn-ea"/>
              </a:rPr>
              <a:t>4、综合管廊施工技术</a:t>
            </a:r>
            <a:endParaRPr lang="en-US" altLang="zh-CN" sz="1600" b="1" dirty="0">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      </a:t>
            </a:r>
            <a:r>
              <a:rPr lang="zh-CN" altLang="en-US" sz="1600" dirty="0" smtClean="0">
                <a:latin typeface="微软雅黑" panose="020B0503020204020204" charset="-122"/>
                <a:ea typeface="微软雅黑" panose="020B0503020204020204" charset="-122"/>
                <a:cs typeface="微软雅黑" panose="020B0503020204020204" charset="-122"/>
                <a:sym typeface="+mn-ea"/>
              </a:rPr>
              <a:t>用于敷设公用管线</a:t>
            </a:r>
            <a:endParaRPr lang="en-US" altLang="zh-CN" sz="1600" dirty="0" smtClean="0">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62</a:t>
            </a:fld>
            <a:endParaRPr lang="zh-CN" altLang="en-US" dirty="0"/>
          </a:p>
        </p:txBody>
      </p:sp>
      <p:sp>
        <p:nvSpPr>
          <p:cNvPr id="27650" name="Rectangle 2"/>
          <p:cNvSpPr>
            <a:spLocks noGrp="1" noChangeArrowheads="1"/>
          </p:cNvSpPr>
          <p:nvPr>
            <p:ph type="title" idx="4294967295"/>
          </p:nvPr>
        </p:nvSpPr>
        <p:spPr>
          <a:xfrm>
            <a:off x="447675" y="1063149"/>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rPr>
              <a:t>第一章  </a:t>
            </a:r>
            <a:r>
              <a:rPr lang="zh-CN" altLang="en-US" sz="2400" dirty="0">
                <a:latin typeface="微软雅黑" panose="020B0503020204020204" charset="-122"/>
                <a:ea typeface="微软雅黑" panose="020B0503020204020204" charset="-122"/>
                <a:cs typeface="宋体" panose="02010600030101010101" pitchFamily="2" charset="-122"/>
                <a:sym typeface="+mn-ea"/>
              </a:rPr>
              <a:t>建筑业</a:t>
            </a:r>
            <a:r>
              <a:rPr lang="en-US" altLang="zh-CN" sz="2400" dirty="0" smtClean="0">
                <a:latin typeface="微软雅黑" panose="020B0503020204020204" charset="-122"/>
                <a:ea typeface="微软雅黑" panose="020B0503020204020204" charset="-122"/>
                <a:cs typeface="宋体" panose="02010600030101010101" pitchFamily="2" charset="-122"/>
                <a:sym typeface="+mn-ea"/>
              </a:rPr>
              <a:t>10</a:t>
            </a:r>
            <a:r>
              <a:rPr lang="zh-CN" altLang="en-US" sz="2400" dirty="0" smtClean="0">
                <a:latin typeface="微软雅黑" panose="020B0503020204020204" charset="-122"/>
                <a:ea typeface="微软雅黑" panose="020B0503020204020204" charset="-122"/>
                <a:cs typeface="宋体" panose="02010600030101010101" pitchFamily="2" charset="-122"/>
                <a:sym typeface="+mn-ea"/>
              </a:rPr>
              <a:t>项</a:t>
            </a:r>
            <a:r>
              <a:rPr lang="zh-CN" altLang="en-US" sz="2400" dirty="0">
                <a:latin typeface="微软雅黑" panose="020B0503020204020204" charset="-122"/>
                <a:ea typeface="微软雅黑" panose="020B0503020204020204" charset="-122"/>
                <a:cs typeface="宋体" panose="02010600030101010101" pitchFamily="2" charset="-122"/>
                <a:sym typeface="+mn-ea"/>
              </a:rPr>
              <a:t>新技术</a:t>
            </a:r>
            <a:endParaRPr lang="zh-CN" sz="24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11"/>
          <p:cNvSpPr txBox="1"/>
          <p:nvPr/>
        </p:nvSpPr>
        <p:spPr>
          <a:xfrm>
            <a:off x="107315" y="918845"/>
            <a:ext cx="2775585" cy="36830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en-US" altLang="zh-CN" sz="1800" b="1" dirty="0" smtClean="0">
                <a:solidFill>
                  <a:srgbClr val="FF0000"/>
                </a:solidFill>
                <a:latin typeface="微软雅黑" panose="020B0503020204020204" charset="-122"/>
                <a:ea typeface="微软雅黑" panose="020B0503020204020204" charset="-122"/>
                <a:sym typeface="+mn-ea"/>
              </a:rPr>
              <a:t>5.1.2  </a:t>
            </a:r>
            <a:r>
              <a:rPr lang="zh-CN" altLang="en-US" sz="1800" b="1" dirty="0">
                <a:solidFill>
                  <a:srgbClr val="FF0000"/>
                </a:solidFill>
                <a:latin typeface="微软雅黑" panose="020B0503020204020204" charset="-122"/>
                <a:ea typeface="微软雅黑" panose="020B0503020204020204" charset="-122"/>
              </a:rPr>
              <a:t> </a:t>
            </a:r>
            <a:r>
              <a:rPr lang="zh-CN" altLang="en-US" sz="1800" b="1" dirty="0">
                <a:solidFill>
                  <a:srgbClr val="FF0000"/>
                </a:solidFill>
                <a:latin typeface="微软雅黑" panose="020B0503020204020204" charset="-122"/>
                <a:ea typeface="微软雅黑" panose="020B0503020204020204" charset="-122"/>
                <a:sym typeface="+mn-ea"/>
              </a:rPr>
              <a:t>钢筋与混凝土技术</a:t>
            </a:r>
          </a:p>
        </p:txBody>
      </p:sp>
      <p:sp>
        <p:nvSpPr>
          <p:cNvPr id="83" name="矩形 91"/>
          <p:cNvSpPr>
            <a:spLocks noChangeArrowheads="1"/>
          </p:cNvSpPr>
          <p:nvPr/>
        </p:nvSpPr>
        <p:spPr bwMode="auto">
          <a:xfrm>
            <a:off x="125284" y="1287423"/>
            <a:ext cx="8893246" cy="549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、高耐久性</a:t>
            </a:r>
            <a:r>
              <a:rPr lang="zh-CN" altLang="en-US"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混凝土</a:t>
            </a:r>
            <a:endParaRPr lang="en-US" altLang="zh-CN" sz="1600" b="1" dirty="0">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      </a:t>
            </a:r>
            <a:r>
              <a:rPr lang="zh-CN" altLang="en-US" sz="1600" dirty="0" smtClean="0">
                <a:latin typeface="微软雅黑" panose="020B0503020204020204" charset="-122"/>
                <a:ea typeface="微软雅黑" panose="020B0503020204020204" charset="-122"/>
                <a:cs typeface="微软雅黑" panose="020B0503020204020204" charset="-122"/>
                <a:sym typeface="+mn-ea"/>
              </a:rPr>
              <a:t>对耐久性要求高的各类混凝土结构</a:t>
            </a:r>
          </a:p>
          <a:p>
            <a:pPr fontAlgn="auto">
              <a:lnSpc>
                <a:spcPct val="150000"/>
              </a:lnSpc>
              <a:spcBef>
                <a:spcPts val="600"/>
              </a:spcBef>
            </a:pP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1600" b="1" dirty="0">
                <a:solidFill>
                  <a:srgbClr val="FF0000"/>
                </a:solidFill>
                <a:latin typeface="微软雅黑" panose="020B0503020204020204" charset="-122"/>
                <a:ea typeface="微软雅黑" panose="020B0503020204020204" charset="-122"/>
                <a:sym typeface="+mn-ea"/>
              </a:rPr>
              <a:t>自密实</a:t>
            </a:r>
            <a:r>
              <a:rPr lang="zh-CN" altLang="en-US" sz="1600" b="1" dirty="0" smtClean="0">
                <a:solidFill>
                  <a:srgbClr val="FF0000"/>
                </a:solidFill>
                <a:latin typeface="微软雅黑" panose="020B0503020204020204" charset="-122"/>
                <a:ea typeface="微软雅黑" panose="020B0503020204020204" charset="-122"/>
                <a:sym typeface="+mn-ea"/>
              </a:rPr>
              <a:t>混凝土</a:t>
            </a:r>
            <a:endParaRPr lang="en-US" altLang="zh-CN" sz="1600" b="1" dirty="0">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    </a:t>
            </a:r>
            <a:endParaRPr lang="en-US" altLang="zh-CN" sz="1600" b="1" dirty="0" smtClean="0">
              <a:latin typeface="微软雅黑" panose="020B0503020204020204" charset="-122"/>
              <a:ea typeface="微软雅黑" panose="020B0503020204020204" charset="-122"/>
              <a:cs typeface="微软雅黑" panose="020B0503020204020204" charset="-122"/>
            </a:endParaRPr>
          </a:p>
          <a:p>
            <a:pPr fontAlgn="auto">
              <a:lnSpc>
                <a:spcPct val="150000"/>
              </a:lnSpc>
            </a:pPr>
            <a:r>
              <a:rPr lang="en-US" altLang="zh-CN" sz="1600" b="1" dirty="0" smtClean="0">
                <a:latin typeface="微软雅黑" panose="020B0503020204020204" charset="-122"/>
                <a:ea typeface="微软雅黑" panose="020B0503020204020204" charset="-122"/>
                <a:cs typeface="微软雅黑" panose="020B0503020204020204" charset="-122"/>
                <a:sym typeface="+mn-ea"/>
              </a:rPr>
              <a:t>      </a:t>
            </a:r>
            <a:r>
              <a:rPr lang="zh-CN" altLang="en-US" sz="1600" dirty="0" smtClean="0">
                <a:latin typeface="微软雅黑" panose="020B0503020204020204" charset="-122"/>
                <a:ea typeface="微软雅黑" panose="020B0503020204020204" charset="-122"/>
                <a:cs typeface="微软雅黑" panose="020B0503020204020204" charset="-122"/>
                <a:sym typeface="+mn-ea"/>
              </a:rPr>
              <a:t>浇筑量大，浇筑深度和高度大的工程结构；</a:t>
            </a:r>
            <a:endParaRPr lang="zh-CN" altLang="en-US" sz="1600" dirty="0" smtClean="0">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1600" dirty="0" smtClean="0">
                <a:latin typeface="微软雅黑" panose="020B0503020204020204" charset="-122"/>
                <a:ea typeface="微软雅黑" panose="020B0503020204020204" charset="-122"/>
                <a:cs typeface="微软雅黑" panose="020B0503020204020204" charset="-122"/>
                <a:sym typeface="+mn-ea"/>
              </a:rPr>
              <a:t>      配筋密集、结构复杂、薄壁、钢管混凝土等施工空间受限制的工程结构；</a:t>
            </a:r>
            <a:endParaRPr lang="zh-CN" altLang="en-US" sz="1600" dirty="0" smtClean="0">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1600" dirty="0" smtClean="0">
                <a:latin typeface="微软雅黑" panose="020B0503020204020204" charset="-122"/>
                <a:ea typeface="微软雅黑" panose="020B0503020204020204" charset="-122"/>
                <a:cs typeface="微软雅黑" panose="020B0503020204020204" charset="-122"/>
                <a:sym typeface="+mn-ea"/>
              </a:rPr>
              <a:t>      工程进度紧、环境噪声受限制或普通混凝土不能实现的工程结构。</a:t>
            </a:r>
          </a:p>
          <a:p>
            <a:pPr fontAlgn="auto">
              <a:lnSpc>
                <a:spcPct val="150000"/>
              </a:lnSpc>
              <a:spcBef>
                <a:spcPts val="600"/>
              </a:spcBef>
            </a:pP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sym typeface="+mn-ea"/>
              </a:rPr>
              <a:t>3、混凝土裂缝控制</a:t>
            </a:r>
            <a:endParaRPr lang="en-US" altLang="zh-CN" sz="1600" b="1" dirty="0">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      </a:t>
            </a:r>
            <a:r>
              <a:rPr lang="zh-CN" altLang="en-US" sz="1600" dirty="0" smtClean="0">
                <a:latin typeface="微软雅黑" panose="020B0503020204020204" charset="-122"/>
                <a:ea typeface="微软雅黑" panose="020B0503020204020204" charset="-122"/>
                <a:cs typeface="微软雅黑" panose="020B0503020204020204" charset="-122"/>
                <a:sym typeface="+mn-ea"/>
              </a:rPr>
              <a:t>各种混凝土结构工程，特别是超长混凝土结构。</a:t>
            </a:r>
          </a:p>
          <a:p>
            <a:pPr fontAlgn="auto">
              <a:lnSpc>
                <a:spcPct val="150000"/>
              </a:lnSpc>
              <a:spcBef>
                <a:spcPts val="600"/>
              </a:spcBef>
            </a:pP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sym typeface="+mn-ea"/>
              </a:rPr>
              <a:t>4、高强钢筋直螺纹连接技术</a:t>
            </a:r>
            <a:endParaRPr lang="en-US" altLang="zh-CN" sz="1600" b="1" dirty="0">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a:t>
            </a:r>
            <a:endParaRPr lang="en-US" altLang="zh-CN" sz="1600" b="1" dirty="0" smtClean="0">
              <a:latin typeface="微软雅黑" panose="020B0503020204020204" charset="-122"/>
              <a:ea typeface="微软雅黑" panose="020B0503020204020204" charset="-122"/>
              <a:cs typeface="微软雅黑" panose="020B0503020204020204" charset="-122"/>
            </a:endParaRPr>
          </a:p>
          <a:p>
            <a:pPr fontAlgn="auto">
              <a:lnSpc>
                <a:spcPct val="150000"/>
              </a:lnSpc>
            </a:pPr>
            <a:r>
              <a:rPr lang="en-US" altLang="zh-CN" sz="1600" b="1" dirty="0" smtClean="0">
                <a:latin typeface="微软雅黑" panose="020B0503020204020204" charset="-122"/>
                <a:ea typeface="微软雅黑" panose="020B0503020204020204" charset="-122"/>
                <a:cs typeface="微软雅黑" panose="020B0503020204020204" charset="-122"/>
                <a:sym typeface="+mn-ea"/>
              </a:rPr>
              <a:t>      </a:t>
            </a:r>
            <a:r>
              <a:rPr lang="zh-CN" altLang="en-US" sz="1600" dirty="0" smtClean="0">
                <a:latin typeface="微软雅黑" panose="020B0503020204020204" charset="-122"/>
                <a:ea typeface="微软雅黑" panose="020B0503020204020204" charset="-122"/>
                <a:cs typeface="微软雅黑" panose="020B0503020204020204" charset="-122"/>
                <a:sym typeface="+mn-ea"/>
              </a:rPr>
              <a:t>直径</a:t>
            </a:r>
            <a:r>
              <a:rPr lang="en-US" altLang="zh-CN" sz="1600" dirty="0" smtClean="0">
                <a:latin typeface="微软雅黑" panose="020B0503020204020204" charset="-122"/>
                <a:ea typeface="微软雅黑" panose="020B0503020204020204" charset="-122"/>
                <a:cs typeface="微软雅黑" panose="020B0503020204020204" charset="-122"/>
                <a:sym typeface="+mn-ea"/>
              </a:rPr>
              <a:t>12</a:t>
            </a: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en-US" altLang="zh-CN" sz="1600" dirty="0" smtClean="0">
                <a:latin typeface="微软雅黑" panose="020B0503020204020204" charset="-122"/>
                <a:ea typeface="微软雅黑" panose="020B0503020204020204" charset="-122"/>
                <a:cs typeface="微软雅黑" panose="020B0503020204020204" charset="-122"/>
                <a:sym typeface="+mn-ea"/>
              </a:rPr>
              <a:t>50mm HRB400</a:t>
            </a: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en-US" altLang="zh-CN" sz="1600" dirty="0" smtClean="0">
                <a:latin typeface="微软雅黑" panose="020B0503020204020204" charset="-122"/>
                <a:ea typeface="微软雅黑" panose="020B0503020204020204" charset="-122"/>
                <a:cs typeface="微软雅黑" panose="020B0503020204020204" charset="-122"/>
                <a:sym typeface="+mn-ea"/>
              </a:rPr>
              <a:t>HRB500 </a:t>
            </a:r>
            <a:r>
              <a:rPr lang="zh-CN" altLang="en-US" sz="1600" dirty="0" smtClean="0">
                <a:latin typeface="微软雅黑" panose="020B0503020204020204" charset="-122"/>
                <a:ea typeface="微软雅黑" panose="020B0503020204020204" charset="-122"/>
                <a:cs typeface="微软雅黑" panose="020B0503020204020204" charset="-122"/>
                <a:sym typeface="+mn-ea"/>
              </a:rPr>
              <a:t>钢筋各种方位的同异径连接，如粗直径、不同直径钢筋水平、竖向、环向连接，弯折钢筋、超长水平钢筋的连接，两根或多根固定钢筋之间的对接，钢结构型钢柱与混凝土梁主筋的连接等。</a:t>
            </a:r>
            <a:endParaRPr lang="en-US" altLang="zh-CN" sz="1600" dirty="0" smtClean="0">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63</a:t>
            </a:fld>
            <a:endParaRPr lang="zh-CN" altLang="en-US" dirty="0"/>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11"/>
          <p:cNvSpPr txBox="1"/>
          <p:nvPr/>
        </p:nvSpPr>
        <p:spPr>
          <a:xfrm>
            <a:off x="35560" y="990600"/>
            <a:ext cx="2775585" cy="36830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en-US" altLang="zh-CN" sz="1800" b="1" dirty="0" smtClean="0">
                <a:solidFill>
                  <a:schemeClr val="tx1"/>
                </a:solidFill>
                <a:latin typeface="微软雅黑" panose="020B0503020204020204" charset="-122"/>
                <a:ea typeface="微软雅黑" panose="020B0503020204020204" charset="-122"/>
                <a:sym typeface="+mn-ea"/>
              </a:rPr>
              <a:t>5.1.2  </a:t>
            </a:r>
            <a:r>
              <a:rPr lang="zh-CN" altLang="en-US" sz="1800" b="1" dirty="0">
                <a:solidFill>
                  <a:schemeClr val="tx1"/>
                </a:solidFill>
                <a:latin typeface="微软雅黑" panose="020B0503020204020204" charset="-122"/>
                <a:ea typeface="微软雅黑" panose="020B0503020204020204" charset="-122"/>
              </a:rPr>
              <a:t> </a:t>
            </a:r>
            <a:r>
              <a:rPr lang="zh-CN" altLang="en-US" sz="1800" b="1" dirty="0">
                <a:solidFill>
                  <a:schemeClr val="tx1"/>
                </a:solidFill>
                <a:latin typeface="微软雅黑" panose="020B0503020204020204" charset="-122"/>
                <a:ea typeface="微软雅黑" panose="020B0503020204020204" charset="-122"/>
                <a:sym typeface="+mn-ea"/>
              </a:rPr>
              <a:t>钢筋与混凝土技术</a:t>
            </a:r>
          </a:p>
        </p:txBody>
      </p:sp>
      <p:sp>
        <p:nvSpPr>
          <p:cNvPr id="83" name="矩形 91"/>
          <p:cNvSpPr>
            <a:spLocks noChangeArrowheads="1"/>
          </p:cNvSpPr>
          <p:nvPr/>
        </p:nvSpPr>
        <p:spPr bwMode="auto">
          <a:xfrm>
            <a:off x="53975" y="1358900"/>
            <a:ext cx="9083675" cy="5450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sym typeface="+mn-ea"/>
              </a:rPr>
              <a:t>5</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1600" b="1" dirty="0">
                <a:solidFill>
                  <a:srgbClr val="FF0000"/>
                </a:solidFill>
                <a:latin typeface="微软雅黑" panose="020B0503020204020204" charset="-122"/>
                <a:ea typeface="微软雅黑" panose="020B0503020204020204" charset="-122"/>
                <a:sym typeface="+mn-ea"/>
              </a:rPr>
              <a:t>预应力技术</a:t>
            </a:r>
            <a:endParaRPr lang="en-US" altLang="zh-CN" sz="1600" b="1" dirty="0">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适用范围</a:t>
            </a:r>
            <a:endParaRPr lang="en-US" altLang="zh-CN" sz="1600" b="1" dirty="0" smtClean="0">
              <a:latin typeface="微软雅黑" panose="020B0503020204020204" charset="-122"/>
              <a:ea typeface="微软雅黑" panose="020B0503020204020204" charset="-122"/>
              <a:cs typeface="微软雅黑" panose="020B0503020204020204" charset="-122"/>
            </a:endParaRPr>
          </a:p>
          <a:p>
            <a:pPr>
              <a:lnSpc>
                <a:spcPct val="135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sym typeface="+mn-ea"/>
              </a:rPr>
              <a:t>      </a:t>
            </a:r>
            <a:r>
              <a:rPr lang="zh-CN" altLang="en-US" sz="1600" dirty="0" smtClean="0">
                <a:latin typeface="微软雅黑" panose="020B0503020204020204" charset="-122"/>
                <a:ea typeface="微软雅黑" panose="020B0503020204020204" charset="-122"/>
                <a:cs typeface="微软雅黑" panose="020B0503020204020204" charset="-122"/>
                <a:sym typeface="+mn-ea"/>
              </a:rPr>
              <a:t>多、高层房屋建筑的楼面梁板、转换层、基础底板、地下室墙板等，以抵抗大跨度、重荷载或超长混凝土结构在荷载、温度或收缩等效应下产生的裂缝，提高结构与构件的性能，降低造价；也可用于筒仓、电视塔、核电站安全壳、水池等特种工程结构；还广泛用于各类大跨度混凝土桥梁结构。</a:t>
            </a:r>
          </a:p>
          <a:p>
            <a:pPr fontAlgn="auto">
              <a:lnSpc>
                <a:spcPct val="150000"/>
              </a:lnSpc>
              <a:spcBef>
                <a:spcPts val="600"/>
              </a:spcBef>
            </a:pP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sym typeface="+mn-ea"/>
              </a:rPr>
              <a:t>6、</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建筑用成型钢筋制品加工与配送</a:t>
            </a:r>
            <a:r>
              <a:rPr lang="zh-CN" altLang="en-US"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技术</a:t>
            </a:r>
            <a:endParaRPr lang="en-US" altLang="zh-CN" sz="1600" b="1" dirty="0">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a:t>
            </a:r>
            <a:endParaRPr lang="zh-CN" altLang="en-US" sz="1600" b="1" dirty="0" smtClean="0">
              <a:latin typeface="微软雅黑" panose="020B0503020204020204" charset="-122"/>
              <a:ea typeface="微软雅黑" panose="020B0503020204020204" charset="-122"/>
              <a:cs typeface="微软雅黑" panose="020B0503020204020204" charset="-122"/>
            </a:endParaRPr>
          </a:p>
          <a:p>
            <a:pPr>
              <a:lnSpc>
                <a:spcPct val="135000"/>
              </a:lnSpc>
              <a:spcBef>
                <a:spcPts val="0"/>
              </a:spcBef>
              <a:spcAft>
                <a:spcPts val="0"/>
              </a:spcAft>
            </a:pPr>
            <a:r>
              <a:rPr lang="zh-CN" altLang="en-US" sz="1600" dirty="0" smtClean="0">
                <a:latin typeface="微软雅黑" panose="020B0503020204020204" charset="-122"/>
                <a:ea typeface="微软雅黑" panose="020B0503020204020204" charset="-122"/>
                <a:cs typeface="微软雅黑" panose="020B0503020204020204" charset="-122"/>
                <a:sym typeface="+mn-ea"/>
              </a:rPr>
              <a:t>      各种现浇混凝土结构的钢筋加工、预制装配建筑混凝土构件钢筋加工，特别适用于大型工程的钢筋量大集中加工，是绿色施工、建筑工业化和施工装配化的重要组成部分。</a:t>
            </a:r>
          </a:p>
          <a:p>
            <a:pPr fontAlgn="auto">
              <a:lnSpc>
                <a:spcPct val="150000"/>
              </a:lnSpc>
              <a:spcBef>
                <a:spcPts val="600"/>
              </a:spcBef>
            </a:pP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sym typeface="+mn-ea"/>
              </a:rPr>
              <a:t>7、钢筋机械锚固技术</a:t>
            </a:r>
          </a:p>
          <a:p>
            <a:pPr>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a:t>
            </a:r>
            <a:endParaRPr lang="zh-CN" altLang="en-US" sz="1600" b="1" dirty="0" smtClean="0">
              <a:latin typeface="华文中宋" panose="02010600040101010101" pitchFamily="2" charset="-122"/>
              <a:ea typeface="华文中宋" panose="02010600040101010101" pitchFamily="2" charset="-122"/>
            </a:endParaRPr>
          </a:p>
          <a:p>
            <a:pPr>
              <a:lnSpc>
                <a:spcPct val="135000"/>
              </a:lnSpc>
              <a:spcBef>
                <a:spcPts val="0"/>
              </a:spcBef>
              <a:spcAft>
                <a:spcPts val="0"/>
              </a:spcAft>
            </a:pPr>
            <a:r>
              <a:rPr lang="zh-CN" altLang="en-US" sz="1600" dirty="0" smtClean="0">
                <a:latin typeface="微软雅黑" panose="020B0503020204020204" charset="-122"/>
                <a:ea typeface="微软雅黑" panose="020B0503020204020204" charset="-122"/>
                <a:cs typeface="微软雅黑" panose="020B0503020204020204" charset="-122"/>
                <a:sym typeface="+mn-ea"/>
              </a:rPr>
              <a:t>      混凝土结构中钢筋的机械锚固，主要适用范围有：用锚固板钢筋代替传统弯筋，用于框架结构梁柱节点；代替传统弯筋和直钢筋锚固，用于简支梁支座、梁或板的抗剪钢筋；可广泛应用于建筑工程以及桥梁、水工结构、地铁、隧道、核电站等各类混凝土结构工程的钢筋锚固还可用作钢筋锚杆（或拉杆）的紧固件等。</a:t>
            </a:r>
            <a:endParaRPr lang="en-US" altLang="zh-CN" sz="1600" dirty="0" smtClean="0">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64</a:t>
            </a:fld>
            <a:endParaRPr lang="zh-CN" altLang="en-US" dirty="0"/>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11"/>
          <p:cNvSpPr txBox="1"/>
          <p:nvPr/>
        </p:nvSpPr>
        <p:spPr>
          <a:xfrm>
            <a:off x="107315" y="990600"/>
            <a:ext cx="2553335" cy="36830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en-US" altLang="zh-CN" sz="1800" b="1" dirty="0" smtClean="0">
                <a:solidFill>
                  <a:srgbClr val="FF0000"/>
                </a:solidFill>
                <a:latin typeface="微软雅黑" panose="020B0503020204020204" charset="-122"/>
                <a:ea typeface="微软雅黑" panose="020B0503020204020204" charset="-122"/>
                <a:sym typeface="+mn-ea"/>
              </a:rPr>
              <a:t>5.1.3  </a:t>
            </a:r>
            <a:r>
              <a:rPr lang="zh-CN" altLang="en-US" sz="1800" b="1" dirty="0">
                <a:solidFill>
                  <a:srgbClr val="FF0000"/>
                </a:solidFill>
                <a:latin typeface="微软雅黑" panose="020B0503020204020204" charset="-122"/>
                <a:ea typeface="微软雅黑" panose="020B0503020204020204" charset="-122"/>
              </a:rPr>
              <a:t> </a:t>
            </a:r>
            <a:r>
              <a:rPr lang="zh-CN" altLang="en-US" sz="1800" b="1" dirty="0" smtClean="0">
                <a:solidFill>
                  <a:srgbClr val="FF0000"/>
                </a:solidFill>
                <a:latin typeface="微软雅黑" panose="020B0503020204020204" charset="-122"/>
                <a:ea typeface="微软雅黑" panose="020B0503020204020204" charset="-122"/>
                <a:sym typeface="+mn-ea"/>
              </a:rPr>
              <a:t>模板</a:t>
            </a:r>
            <a:r>
              <a:rPr lang="zh-CN" altLang="en-US" sz="1800" b="1" dirty="0">
                <a:solidFill>
                  <a:srgbClr val="FF0000"/>
                </a:solidFill>
                <a:latin typeface="微软雅黑" panose="020B0503020204020204" charset="-122"/>
                <a:ea typeface="微软雅黑" panose="020B0503020204020204" charset="-122"/>
                <a:sym typeface="+mn-ea"/>
              </a:rPr>
              <a:t>脚手架技术</a:t>
            </a:r>
          </a:p>
        </p:txBody>
      </p:sp>
      <p:sp>
        <p:nvSpPr>
          <p:cNvPr id="83" name="矩形 91"/>
          <p:cNvSpPr>
            <a:spLocks noChangeArrowheads="1"/>
          </p:cNvSpPr>
          <p:nvPr/>
        </p:nvSpPr>
        <p:spPr bwMode="auto">
          <a:xfrm>
            <a:off x="125919" y="1359178"/>
            <a:ext cx="8893246" cy="318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、销键型脚手架及支撑架技术</a:t>
            </a:r>
            <a:endParaRPr lang="en-US" altLang="zh-CN" sz="1600" b="1" dirty="0">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a:t>
            </a:r>
            <a:endParaRPr lang="zh-CN" altLang="en-US" sz="1600" b="1" dirty="0" smtClean="0">
              <a:latin typeface="微软雅黑" panose="020B0503020204020204" charset="-122"/>
              <a:ea typeface="微软雅黑" panose="020B0503020204020204" charset="-122"/>
              <a:cs typeface="微软雅黑" panose="020B0503020204020204" charset="-122"/>
            </a:endParaRPr>
          </a:p>
          <a:p>
            <a:pPr>
              <a:lnSpc>
                <a:spcPct val="125000"/>
              </a:lnSpc>
              <a:spcBef>
                <a:spcPts val="0"/>
              </a:spcBef>
              <a:spcAft>
                <a:spcPts val="0"/>
              </a:spcAft>
            </a:pPr>
            <a:r>
              <a:rPr lang="zh-CN" altLang="en-US" sz="1600" dirty="0" smtClean="0">
                <a:latin typeface="微软雅黑" panose="020B0503020204020204" charset="-122"/>
                <a:ea typeface="微软雅黑" panose="020B0503020204020204" charset="-122"/>
                <a:cs typeface="微软雅黑" panose="020B0503020204020204" charset="-122"/>
                <a:sym typeface="+mn-ea"/>
              </a:rPr>
              <a:t>    （</a:t>
            </a:r>
            <a:r>
              <a:rPr lang="en-US" altLang="zh-CN" sz="1600" dirty="0" smtClean="0">
                <a:latin typeface="微软雅黑" panose="020B0503020204020204" charset="-122"/>
                <a:ea typeface="微软雅黑" panose="020B0503020204020204" charset="-122"/>
                <a:cs typeface="微软雅黑" panose="020B0503020204020204" charset="-122"/>
                <a:sym typeface="+mn-ea"/>
              </a:rPr>
              <a:t>1</a:t>
            </a: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en-US" altLang="zh-CN" sz="1600" dirty="0" smtClean="0">
                <a:latin typeface="微软雅黑" panose="020B0503020204020204" charset="-122"/>
                <a:ea typeface="微软雅黑" panose="020B0503020204020204" charset="-122"/>
                <a:cs typeface="微软雅黑" panose="020B0503020204020204" charset="-122"/>
                <a:sym typeface="+mn-ea"/>
              </a:rPr>
              <a:t>φ60 </a:t>
            </a:r>
            <a:r>
              <a:rPr lang="zh-CN" altLang="en-US" sz="1600" dirty="0" smtClean="0">
                <a:latin typeface="微软雅黑" panose="020B0503020204020204" charset="-122"/>
                <a:ea typeface="微软雅黑" panose="020B0503020204020204" charset="-122"/>
                <a:cs typeface="微软雅黑" panose="020B0503020204020204" charset="-122"/>
                <a:sym typeface="+mn-ea"/>
              </a:rPr>
              <a:t>系列重型支撑架可广泛应用于公路、铁路的跨河桥、跨线桥、高架桥中的现浇盖梁及箱梁的施工，用作水平模板的承重支撑架。</a:t>
            </a:r>
            <a:endParaRPr lang="zh-CN" altLang="en-US" sz="1600" dirty="0" smtClean="0">
              <a:latin typeface="微软雅黑" panose="020B0503020204020204" charset="-122"/>
              <a:ea typeface="微软雅黑" panose="020B0503020204020204" charset="-122"/>
              <a:cs typeface="微软雅黑" panose="020B0503020204020204" charset="-122"/>
            </a:endParaRPr>
          </a:p>
          <a:p>
            <a:pPr>
              <a:lnSpc>
                <a:spcPct val="125000"/>
              </a:lnSpc>
              <a:spcBef>
                <a:spcPts val="0"/>
              </a:spcBef>
              <a:spcAft>
                <a:spcPts val="0"/>
              </a:spcAft>
            </a:pPr>
            <a:r>
              <a:rPr lang="zh-CN" altLang="en-US" sz="1600" dirty="0" smtClean="0">
                <a:latin typeface="微软雅黑" panose="020B0503020204020204" charset="-122"/>
                <a:ea typeface="微软雅黑" panose="020B0503020204020204" charset="-122"/>
                <a:cs typeface="微软雅黑" panose="020B0503020204020204" charset="-122"/>
                <a:sym typeface="+mn-ea"/>
              </a:rPr>
              <a:t>    （</a:t>
            </a:r>
            <a:r>
              <a:rPr lang="en-US" altLang="zh-CN" sz="1600" dirty="0" smtClean="0">
                <a:latin typeface="微软雅黑" panose="020B0503020204020204" charset="-122"/>
                <a:ea typeface="微软雅黑" panose="020B0503020204020204" charset="-122"/>
                <a:cs typeface="微软雅黑" panose="020B0503020204020204" charset="-122"/>
                <a:sym typeface="+mn-ea"/>
              </a:rPr>
              <a:t>2</a:t>
            </a: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en-US" altLang="zh-CN" sz="1600" dirty="0" smtClean="0">
                <a:latin typeface="微软雅黑" panose="020B0503020204020204" charset="-122"/>
                <a:ea typeface="微软雅黑" panose="020B0503020204020204" charset="-122"/>
                <a:cs typeface="微软雅黑" panose="020B0503020204020204" charset="-122"/>
                <a:sym typeface="+mn-ea"/>
              </a:rPr>
              <a:t>φ48 </a:t>
            </a:r>
            <a:r>
              <a:rPr lang="zh-CN" altLang="en-US" sz="1600" dirty="0" smtClean="0">
                <a:latin typeface="微软雅黑" panose="020B0503020204020204" charset="-122"/>
                <a:ea typeface="微软雅黑" panose="020B0503020204020204" charset="-122"/>
                <a:cs typeface="微软雅黑" panose="020B0503020204020204" charset="-122"/>
                <a:sym typeface="+mn-ea"/>
              </a:rPr>
              <a:t>系列轻型脚手架适用于直接搭设各类房屋建筑的外墙脚手架，梁板模板支撑架，船舶维修、大坝、核电站施工用的脚手架，各类钢结构施工现场拼装的承重架，各类演出用的舞台架、灯光架、临时看台、临时过街天桥等。</a:t>
            </a:r>
          </a:p>
          <a:p>
            <a:pPr fontAlgn="auto">
              <a:lnSpc>
                <a:spcPct val="150000"/>
              </a:lnSpc>
              <a:spcBef>
                <a:spcPts val="600"/>
              </a:spcBef>
            </a:pPr>
            <a:r>
              <a:rPr lang="en-US" altLang="zh-CN"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、管廊模板</a:t>
            </a:r>
            <a:r>
              <a:rPr lang="zh-CN" altLang="en-US"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技术</a:t>
            </a:r>
            <a:endPar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      </a:t>
            </a:r>
            <a:r>
              <a:rPr lang="zh-CN" altLang="en-US" sz="1600" dirty="0" smtClean="0">
                <a:latin typeface="微软雅黑" panose="020B0503020204020204" charset="-122"/>
                <a:ea typeface="微软雅黑" panose="020B0503020204020204" charset="-122"/>
                <a:cs typeface="微软雅黑" panose="020B0503020204020204" charset="-122"/>
                <a:sym typeface="+mn-ea"/>
              </a:rPr>
              <a:t>采用现浇混凝土施工的各类管廊工程</a:t>
            </a:r>
            <a:endParaRPr lang="zh-CN" altLang="en-US" sz="1600" dirty="0" smtClean="0">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65</a:t>
            </a:fld>
            <a:endParaRPr lang="zh-CN" altLang="en-US" dirty="0"/>
          </a:p>
        </p:txBody>
      </p:sp>
      <p:pic>
        <p:nvPicPr>
          <p:cNvPr id="2050" name="Picture 2"/>
          <p:cNvPicPr>
            <a:picLocks noChangeAspect="1" noChangeArrowheads="1"/>
          </p:cNvPicPr>
          <p:nvPr/>
        </p:nvPicPr>
        <p:blipFill>
          <a:blip r:embed="rId3" cstate="print"/>
          <a:srcRect/>
          <a:stretch>
            <a:fillRect/>
          </a:stretch>
        </p:blipFill>
        <p:spPr bwMode="auto">
          <a:xfrm>
            <a:off x="162560" y="4728210"/>
            <a:ext cx="4743450" cy="1462405"/>
          </a:xfrm>
          <a:prstGeom prst="rect">
            <a:avLst/>
          </a:prstGeom>
          <a:noFill/>
          <a:ln w="9525">
            <a:noFill/>
            <a:miter lim="800000"/>
            <a:headEnd/>
            <a:tailEnd/>
          </a:ln>
        </p:spPr>
      </p:pic>
      <p:sp>
        <p:nvSpPr>
          <p:cNvPr id="7" name="矩形 6"/>
          <p:cNvSpPr/>
          <p:nvPr/>
        </p:nvSpPr>
        <p:spPr>
          <a:xfrm>
            <a:off x="1376323" y="6385401"/>
            <a:ext cx="2316480" cy="306705"/>
          </a:xfrm>
          <a:prstGeom prst="rect">
            <a:avLst/>
          </a:prstGeom>
        </p:spPr>
        <p:txBody>
          <a:bodyPr wrap="none">
            <a:spAutoFit/>
          </a:bodyPr>
          <a:lstStyle/>
          <a:p>
            <a:r>
              <a:rPr lang="zh-CN" altLang="en-US" sz="1400" dirty="0" smtClean="0">
                <a:latin typeface="微软雅黑" panose="020B0503020204020204" charset="-122"/>
                <a:ea typeface="微软雅黑" panose="020B0503020204020204" charset="-122"/>
              </a:rPr>
              <a:t>销键型钢管脚手架及支撑架</a:t>
            </a:r>
          </a:p>
        </p:txBody>
      </p:sp>
      <p:sp>
        <p:nvSpPr>
          <p:cNvPr id="2" name="矩形 1"/>
          <p:cNvSpPr/>
          <p:nvPr/>
        </p:nvSpPr>
        <p:spPr>
          <a:xfrm>
            <a:off x="5197118" y="6385401"/>
            <a:ext cx="3205480" cy="306705"/>
          </a:xfrm>
          <a:prstGeom prst="rect">
            <a:avLst/>
          </a:prstGeom>
        </p:spPr>
        <p:txBody>
          <a:bodyPr wrap="none">
            <a:spAutoFit/>
          </a:bodyPr>
          <a:lstStyle/>
          <a:p>
            <a:pPr algn="l"/>
            <a:r>
              <a:rPr lang="zh-CN" altLang="en-US" sz="1400" dirty="0" smtClean="0">
                <a:latin typeface="微软雅黑" panose="020B0503020204020204" charset="-122"/>
                <a:ea typeface="微软雅黑" panose="020B0503020204020204" charset="-122"/>
                <a:sym typeface="+mn-ea"/>
              </a:rPr>
              <a:t>组合式带肋塑料模板在管廊工程中应用</a:t>
            </a:r>
          </a:p>
        </p:txBody>
      </p:sp>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96840" y="4728210"/>
            <a:ext cx="3270040" cy="146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11"/>
          <p:cNvSpPr txBox="1"/>
          <p:nvPr/>
        </p:nvSpPr>
        <p:spPr>
          <a:xfrm>
            <a:off x="107315" y="1062355"/>
            <a:ext cx="3239770" cy="36830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en-US" altLang="zh-CN" sz="1800" b="1" dirty="0" smtClean="0">
                <a:solidFill>
                  <a:srgbClr val="FF0000"/>
                </a:solidFill>
                <a:latin typeface="微软雅黑" panose="020B0503020204020204" charset="-122"/>
                <a:ea typeface="微软雅黑" panose="020B0503020204020204" charset="-122"/>
                <a:sym typeface="+mn-ea"/>
              </a:rPr>
              <a:t>5.1.4  </a:t>
            </a:r>
            <a:r>
              <a:rPr lang="zh-CN" altLang="en-US" sz="1800" b="1" dirty="0">
                <a:solidFill>
                  <a:srgbClr val="FF0000"/>
                </a:solidFill>
                <a:latin typeface="微软雅黑" panose="020B0503020204020204" charset="-122"/>
                <a:ea typeface="微软雅黑" panose="020B0503020204020204" charset="-122"/>
              </a:rPr>
              <a:t> </a:t>
            </a:r>
            <a:r>
              <a:rPr lang="zh-CN" altLang="en-US" sz="1800" b="1" dirty="0" smtClean="0">
                <a:solidFill>
                  <a:srgbClr val="FF0000"/>
                </a:solidFill>
                <a:latin typeface="微软雅黑" panose="020B0503020204020204" charset="-122"/>
                <a:ea typeface="微软雅黑" panose="020B0503020204020204" charset="-122"/>
                <a:sym typeface="+mn-ea"/>
              </a:rPr>
              <a:t>装配式</a:t>
            </a:r>
            <a:r>
              <a:rPr lang="zh-CN" altLang="en-US" sz="1800" b="1" dirty="0">
                <a:solidFill>
                  <a:srgbClr val="FF0000"/>
                </a:solidFill>
                <a:latin typeface="微软雅黑" panose="020B0503020204020204" charset="-122"/>
                <a:ea typeface="微软雅黑" panose="020B0503020204020204" charset="-122"/>
                <a:sym typeface="+mn-ea"/>
              </a:rPr>
              <a:t>混凝土结构技术</a:t>
            </a:r>
          </a:p>
        </p:txBody>
      </p:sp>
      <p:sp>
        <p:nvSpPr>
          <p:cNvPr id="83" name="矩形 91"/>
          <p:cNvSpPr>
            <a:spLocks noChangeArrowheads="1"/>
          </p:cNvSpPr>
          <p:nvPr/>
        </p:nvSpPr>
        <p:spPr bwMode="auto">
          <a:xfrm>
            <a:off x="125919" y="1430933"/>
            <a:ext cx="8893246"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sym typeface="+mn-ea"/>
              </a:rPr>
              <a:t>叠合剪力墙结构技术</a:t>
            </a:r>
            <a:endParaRPr lang="en-US" altLang="zh-CN" sz="1600" b="1" dirty="0">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a:t>
            </a:r>
            <a:endParaRPr lang="zh-CN" altLang="en-US" sz="1600" b="1"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dirty="0" smtClean="0">
                <a:latin typeface="微软雅黑" panose="020B0503020204020204" charset="-122"/>
                <a:ea typeface="微软雅黑" panose="020B0503020204020204" charset="-122"/>
                <a:cs typeface="微软雅黑" panose="020B0503020204020204" charset="-122"/>
                <a:sym typeface="+mn-ea"/>
              </a:rPr>
              <a:t>      抗震设防烈度为</a:t>
            </a:r>
            <a:r>
              <a:rPr lang="en-US" altLang="zh-CN" sz="1600" dirty="0" smtClean="0">
                <a:latin typeface="微软雅黑" panose="020B0503020204020204" charset="-122"/>
                <a:ea typeface="微软雅黑" panose="020B0503020204020204" charset="-122"/>
                <a:cs typeface="微软雅黑" panose="020B0503020204020204" charset="-122"/>
                <a:sym typeface="+mn-ea"/>
              </a:rPr>
              <a:t>6</a:t>
            </a:r>
            <a:r>
              <a:rPr lang="zh-CN" altLang="en-US" sz="1600" dirty="0" smtClean="0">
                <a:latin typeface="微软雅黑" panose="020B0503020204020204" charset="-122"/>
                <a:ea typeface="微软雅黑" panose="020B0503020204020204" charset="-122"/>
                <a:cs typeface="微软雅黑" panose="020B0503020204020204" charset="-122"/>
                <a:sym typeface="+mn-ea"/>
              </a:rPr>
              <a:t>～</a:t>
            </a:r>
            <a:r>
              <a:rPr lang="en-US" altLang="zh-CN" sz="1600" dirty="0" smtClean="0">
                <a:latin typeface="微软雅黑" panose="020B0503020204020204" charset="-122"/>
                <a:ea typeface="微软雅黑" panose="020B0503020204020204" charset="-122"/>
                <a:cs typeface="微软雅黑" panose="020B0503020204020204" charset="-122"/>
                <a:sym typeface="+mn-ea"/>
              </a:rPr>
              <a:t>8 </a:t>
            </a:r>
            <a:r>
              <a:rPr lang="zh-CN" altLang="en-US" sz="1600" dirty="0" smtClean="0">
                <a:latin typeface="微软雅黑" panose="020B0503020204020204" charset="-122"/>
                <a:ea typeface="微软雅黑" panose="020B0503020204020204" charset="-122"/>
                <a:cs typeface="微软雅黑" panose="020B0503020204020204" charset="-122"/>
                <a:sym typeface="+mn-ea"/>
              </a:rPr>
              <a:t>度的多层、高层建筑，包含工业与民用建筑。除了地上，本技术结构体系具有良好的整体性和防水性能，还适用于地下工程，包含地下室、地下车库、地下综合管廊等。</a:t>
            </a:r>
            <a:endParaRPr lang="zh-CN" altLang="en-US" sz="1600" dirty="0" smtClean="0">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66</a:t>
            </a:fld>
            <a:endParaRPr lang="zh-CN" altLang="en-US" dirty="0"/>
          </a:p>
        </p:txBody>
      </p:sp>
      <p:sp>
        <p:nvSpPr>
          <p:cNvPr id="2" name="TextBox 11"/>
          <p:cNvSpPr txBox="1"/>
          <p:nvPr/>
        </p:nvSpPr>
        <p:spPr>
          <a:xfrm>
            <a:off x="107315" y="3358515"/>
            <a:ext cx="2178669" cy="369332"/>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en-US" altLang="zh-CN" sz="1800" b="1" dirty="0" smtClean="0">
                <a:solidFill>
                  <a:srgbClr val="FF0000"/>
                </a:solidFill>
                <a:latin typeface="微软雅黑" panose="020B0503020204020204" charset="-122"/>
                <a:ea typeface="微软雅黑" panose="020B0503020204020204" charset="-122"/>
                <a:sym typeface="+mn-ea"/>
              </a:rPr>
              <a:t>5.1.5  </a:t>
            </a:r>
            <a:r>
              <a:rPr lang="zh-CN" altLang="en-US" sz="1800" b="1" dirty="0">
                <a:solidFill>
                  <a:srgbClr val="FF0000"/>
                </a:solidFill>
                <a:latin typeface="微软雅黑" panose="020B0503020204020204" charset="-122"/>
                <a:ea typeface="微软雅黑" panose="020B0503020204020204" charset="-122"/>
              </a:rPr>
              <a:t> </a:t>
            </a:r>
            <a:r>
              <a:rPr lang="zh-CN" altLang="en-US" sz="1800" b="1" dirty="0" smtClean="0">
                <a:solidFill>
                  <a:srgbClr val="FF0000"/>
                </a:solidFill>
                <a:latin typeface="微软雅黑" panose="020B0503020204020204" charset="-122"/>
                <a:ea typeface="微软雅黑" panose="020B0503020204020204" charset="-122"/>
                <a:sym typeface="+mn-ea"/>
              </a:rPr>
              <a:t>钢结构</a:t>
            </a:r>
            <a:r>
              <a:rPr lang="zh-CN" altLang="en-US" sz="1800" b="1" dirty="0">
                <a:solidFill>
                  <a:srgbClr val="FF0000"/>
                </a:solidFill>
                <a:latin typeface="微软雅黑" panose="020B0503020204020204" charset="-122"/>
                <a:ea typeface="微软雅黑" panose="020B0503020204020204" charset="-122"/>
                <a:sym typeface="+mn-ea"/>
              </a:rPr>
              <a:t>技术</a:t>
            </a:r>
          </a:p>
        </p:txBody>
      </p:sp>
      <p:sp>
        <p:nvSpPr>
          <p:cNvPr id="3" name="矩形 91"/>
          <p:cNvSpPr>
            <a:spLocks noChangeArrowheads="1"/>
          </p:cNvSpPr>
          <p:nvPr/>
        </p:nvSpPr>
        <p:spPr bwMode="auto">
          <a:xfrm>
            <a:off x="125284" y="3727093"/>
            <a:ext cx="8893246"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sym typeface="+mn-ea"/>
              </a:rPr>
              <a:t>钢与混凝土组合结构应用技术</a:t>
            </a:r>
            <a:endParaRPr lang="en-US" altLang="zh-CN" sz="1600" b="1" dirty="0">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a:t>
            </a:r>
            <a:endParaRPr lang="zh-CN" altLang="en-US" sz="1600" b="1"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dirty="0" smtClean="0">
                <a:latin typeface="微软雅黑" panose="020B0503020204020204" charset="-122"/>
                <a:ea typeface="微软雅黑" panose="020B0503020204020204" charset="-122"/>
                <a:cs typeface="微软雅黑" panose="020B0503020204020204" charset="-122"/>
                <a:sym typeface="+mn-ea"/>
              </a:rPr>
              <a:t>      高层、超高层建筑的柱及其它有重载承载力设计要求的柱；钢混组合梁适用于结构跨度较大而高跨比又有较高要求的楼盖结构。</a:t>
            </a:r>
            <a:endParaRPr lang="zh-CN" altLang="en-US" sz="1600" dirty="0" smtClean="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11"/>
          <p:cNvSpPr txBox="1"/>
          <p:nvPr/>
        </p:nvSpPr>
        <p:spPr>
          <a:xfrm>
            <a:off x="107315" y="990600"/>
            <a:ext cx="2790825" cy="36830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en-US" altLang="zh-CN" sz="1800" b="1" dirty="0" smtClean="0">
                <a:solidFill>
                  <a:srgbClr val="FF0000"/>
                </a:solidFill>
                <a:latin typeface="微软雅黑" panose="020B0503020204020204" charset="-122"/>
                <a:ea typeface="微软雅黑" panose="020B0503020204020204" charset="-122"/>
                <a:sym typeface="+mn-ea"/>
              </a:rPr>
              <a:t>5.1.6  </a:t>
            </a:r>
            <a:r>
              <a:rPr lang="zh-CN" altLang="en-US" sz="1800" b="1" dirty="0">
                <a:solidFill>
                  <a:srgbClr val="FF0000"/>
                </a:solidFill>
                <a:latin typeface="微软雅黑" panose="020B0503020204020204" charset="-122"/>
                <a:ea typeface="微软雅黑" panose="020B0503020204020204" charset="-122"/>
              </a:rPr>
              <a:t> </a:t>
            </a:r>
            <a:r>
              <a:rPr lang="zh-CN" altLang="en-US" sz="1800" b="1" dirty="0" smtClean="0">
                <a:solidFill>
                  <a:srgbClr val="FF0000"/>
                </a:solidFill>
                <a:latin typeface="微软雅黑" panose="020B0503020204020204" charset="-122"/>
                <a:ea typeface="微软雅黑" panose="020B0503020204020204" charset="-122"/>
                <a:sym typeface="+mn-ea"/>
              </a:rPr>
              <a:t>机电</a:t>
            </a:r>
            <a:r>
              <a:rPr lang="zh-CN" altLang="en-US" sz="1800" b="1" dirty="0">
                <a:solidFill>
                  <a:srgbClr val="FF0000"/>
                </a:solidFill>
                <a:latin typeface="微软雅黑" panose="020B0503020204020204" charset="-122"/>
                <a:ea typeface="微软雅黑" panose="020B0503020204020204" charset="-122"/>
                <a:sym typeface="+mn-ea"/>
              </a:rPr>
              <a:t>安装工程技术</a:t>
            </a:r>
          </a:p>
        </p:txBody>
      </p:sp>
      <p:sp>
        <p:nvSpPr>
          <p:cNvPr id="83" name="矩形 91"/>
          <p:cNvSpPr>
            <a:spLocks noChangeArrowheads="1"/>
          </p:cNvSpPr>
          <p:nvPr/>
        </p:nvSpPr>
        <p:spPr bwMode="auto">
          <a:xfrm>
            <a:off x="125919" y="1359178"/>
            <a:ext cx="8893246"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、导线连接器</a:t>
            </a:r>
            <a:r>
              <a:rPr lang="zh-CN" altLang="en-US"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应用技术</a:t>
            </a:r>
            <a:endParaRPr lang="en-US" altLang="zh-CN" sz="1600" b="1" dirty="0">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a:t>
            </a:r>
            <a:endParaRPr lang="zh-CN" altLang="en-US" sz="1600" b="1"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dirty="0" smtClean="0">
                <a:latin typeface="微软雅黑" panose="020B0503020204020204" charset="-122"/>
                <a:ea typeface="微软雅黑" panose="020B0503020204020204" charset="-122"/>
                <a:cs typeface="微软雅黑" panose="020B0503020204020204" charset="-122"/>
                <a:sym typeface="+mn-ea"/>
              </a:rPr>
              <a:t>      额定电压交流</a:t>
            </a:r>
            <a:r>
              <a:rPr lang="en-US" altLang="zh-CN" sz="1600" dirty="0" smtClean="0">
                <a:latin typeface="微软雅黑" panose="020B0503020204020204" charset="-122"/>
                <a:ea typeface="微软雅黑" panose="020B0503020204020204" charset="-122"/>
                <a:cs typeface="微软雅黑" panose="020B0503020204020204" charset="-122"/>
                <a:sym typeface="+mn-ea"/>
              </a:rPr>
              <a:t>1kV </a:t>
            </a:r>
            <a:r>
              <a:rPr lang="zh-CN" altLang="en-US" sz="1600" dirty="0" smtClean="0">
                <a:latin typeface="微软雅黑" panose="020B0503020204020204" charset="-122"/>
                <a:ea typeface="微软雅黑" panose="020B0503020204020204" charset="-122"/>
                <a:cs typeface="微软雅黑" panose="020B0503020204020204" charset="-122"/>
                <a:sym typeface="+mn-ea"/>
              </a:rPr>
              <a:t>及以下和直流</a:t>
            </a:r>
            <a:r>
              <a:rPr lang="en-US" altLang="zh-CN" sz="1600" dirty="0" smtClean="0">
                <a:latin typeface="微软雅黑" panose="020B0503020204020204" charset="-122"/>
                <a:ea typeface="微软雅黑" panose="020B0503020204020204" charset="-122"/>
                <a:cs typeface="微软雅黑" panose="020B0503020204020204" charset="-122"/>
                <a:sym typeface="+mn-ea"/>
              </a:rPr>
              <a:t>1.5kV </a:t>
            </a:r>
            <a:r>
              <a:rPr lang="zh-CN" altLang="en-US" sz="1600" dirty="0" smtClean="0">
                <a:latin typeface="微软雅黑" panose="020B0503020204020204" charset="-122"/>
                <a:ea typeface="微软雅黑" panose="020B0503020204020204" charset="-122"/>
                <a:cs typeface="微软雅黑" panose="020B0503020204020204" charset="-122"/>
                <a:sym typeface="+mn-ea"/>
              </a:rPr>
              <a:t>及以下建筑电气细导线（</a:t>
            </a:r>
            <a:r>
              <a:rPr lang="en-US" altLang="zh-CN" sz="1600" dirty="0" smtClean="0">
                <a:latin typeface="微软雅黑" panose="020B0503020204020204" charset="-122"/>
                <a:ea typeface="微软雅黑" panose="020B0503020204020204" charset="-122"/>
                <a:cs typeface="微软雅黑" panose="020B0503020204020204" charset="-122"/>
                <a:sym typeface="+mn-ea"/>
              </a:rPr>
              <a:t>6mm2 </a:t>
            </a:r>
            <a:r>
              <a:rPr lang="zh-CN" altLang="en-US" sz="1600" dirty="0" smtClean="0">
                <a:latin typeface="微软雅黑" panose="020B0503020204020204" charset="-122"/>
                <a:ea typeface="微软雅黑" panose="020B0503020204020204" charset="-122"/>
                <a:cs typeface="微软雅黑" panose="020B0503020204020204" charset="-122"/>
                <a:sym typeface="+mn-ea"/>
              </a:rPr>
              <a:t>及以下的铜导线）的连接。</a:t>
            </a:r>
            <a:endParaRPr lang="zh-CN" altLang="en-US" sz="1600" dirty="0" smtClean="0">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67</a:t>
            </a:fld>
            <a:endParaRPr lang="zh-CN" altLang="en-US" dirty="0"/>
          </a:p>
        </p:txBody>
      </p:sp>
      <p:pic>
        <p:nvPicPr>
          <p:cNvPr id="2" name="Picture 2"/>
          <p:cNvPicPr>
            <a:picLocks noChangeAspect="1" noChangeArrowheads="1"/>
          </p:cNvPicPr>
          <p:nvPr/>
        </p:nvPicPr>
        <p:blipFill>
          <a:blip r:embed="rId3" cstate="print"/>
          <a:srcRect/>
          <a:stretch>
            <a:fillRect/>
          </a:stretch>
        </p:blipFill>
        <p:spPr bwMode="auto">
          <a:xfrm>
            <a:off x="1841500" y="2960370"/>
            <a:ext cx="5424805" cy="685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841500" y="3581400"/>
            <a:ext cx="5424170" cy="2962910"/>
          </a:xfrm>
          <a:prstGeom prst="rect">
            <a:avLst/>
          </a:prstGeom>
          <a:noFill/>
          <a:ln w="9525">
            <a:noFill/>
            <a:miter lim="800000"/>
            <a:headEnd/>
            <a:tailEnd/>
          </a:ln>
        </p:spPr>
      </p:pic>
      <p:sp>
        <p:nvSpPr>
          <p:cNvPr id="8" name="矩形 7"/>
          <p:cNvSpPr/>
          <p:nvPr/>
        </p:nvSpPr>
        <p:spPr>
          <a:xfrm>
            <a:off x="2452370" y="6499860"/>
            <a:ext cx="4202430" cy="306705"/>
          </a:xfrm>
          <a:prstGeom prst="rect">
            <a:avLst/>
          </a:prstGeom>
        </p:spPr>
        <p:txBody>
          <a:bodyPr wrap="square">
            <a:spAutoFit/>
          </a:bodyPr>
          <a:lstStyle/>
          <a:p>
            <a:r>
              <a:rPr lang="zh-CN" altLang="en-US" sz="1400" dirty="0" smtClean="0">
                <a:latin typeface="微软雅黑" panose="020B0503020204020204" charset="-122"/>
                <a:ea typeface="微软雅黑" panose="020B0503020204020204" charset="-122"/>
                <a:cs typeface="微软雅黑" panose="020B0503020204020204" charset="-122"/>
              </a:rPr>
              <a:t>符合</a:t>
            </a:r>
            <a:r>
              <a:rPr lang="en-US" altLang="zh-CN" sz="1400" dirty="0" smtClean="0">
                <a:latin typeface="微软雅黑" panose="020B0503020204020204" charset="-122"/>
                <a:ea typeface="微软雅黑" panose="020B0503020204020204" charset="-122"/>
                <a:cs typeface="微软雅黑" panose="020B0503020204020204" charset="-122"/>
              </a:rPr>
              <a:t>GB13140 </a:t>
            </a:r>
            <a:r>
              <a:rPr lang="zh-CN" altLang="en-US" sz="1400" dirty="0" smtClean="0">
                <a:latin typeface="微软雅黑" panose="020B0503020204020204" charset="-122"/>
                <a:ea typeface="微软雅黑" panose="020B0503020204020204" charset="-122"/>
                <a:cs typeface="微软雅黑" panose="020B0503020204020204" charset="-122"/>
              </a:rPr>
              <a:t>系列标准的导线连接器产品特点说明</a:t>
            </a:r>
            <a:endParaRPr lang="zh-CN" altLang="en-US" sz="14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91"/>
          <p:cNvSpPr>
            <a:spLocks noChangeArrowheads="1"/>
          </p:cNvSpPr>
          <p:nvPr/>
        </p:nvSpPr>
        <p:spPr bwMode="auto">
          <a:xfrm>
            <a:off x="107315" y="1270000"/>
            <a:ext cx="8991600" cy="5569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、可弯曲金属导管</a:t>
            </a:r>
            <a:r>
              <a:rPr lang="zh-CN" altLang="en-US"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安装技术</a:t>
            </a:r>
            <a:endParaRPr lang="en-US" altLang="zh-CN" sz="2000" b="1" dirty="0">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a:t>
            </a:r>
            <a:endParaRPr lang="zh-CN" altLang="en-US" sz="1600" b="1"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dirty="0" smtClean="0">
                <a:latin typeface="微软雅黑" panose="020B0503020204020204" charset="-122"/>
                <a:ea typeface="微软雅黑" panose="020B0503020204020204" charset="-122"/>
                <a:cs typeface="微软雅黑" panose="020B0503020204020204" charset="-122"/>
                <a:sym typeface="+mn-ea"/>
              </a:rPr>
              <a:t>      建筑物室内外电气工程的强电、弱电、消防等系统的明敷和暗敷场所的电气配管及作为导线、电缆末端与电气设备、槽盒、托盘、梯架、器具等连接的电气配管。</a:t>
            </a:r>
            <a:endParaRPr lang="en-US" altLang="zh-CN" sz="1600" dirty="0" smtClean="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600"/>
              </a:spcBef>
            </a:pPr>
            <a:r>
              <a:rPr lang="en-US" altLang="zh-CN"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3</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、工业化成品支吊架技术</a:t>
            </a:r>
            <a:endParaRPr lang="en-US" altLang="zh-CN" b="1" dirty="0" smtClean="0">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a:t>
            </a:r>
            <a:endParaRPr lang="en-US" altLang="zh-CN" sz="1600" b="1" dirty="0" smtClean="0">
              <a:latin typeface="微软雅黑" panose="020B0503020204020204" charset="-122"/>
              <a:ea typeface="微软雅黑" panose="020B0503020204020204" charset="-122"/>
              <a:cs typeface="微软雅黑" panose="020B0503020204020204" charset="-122"/>
            </a:endParaRPr>
          </a:p>
          <a:p>
            <a:pPr algn="just">
              <a:lnSpc>
                <a:spcPct val="150000"/>
              </a:lnSpc>
            </a:pPr>
            <a:r>
              <a:rPr lang="zh-CN" altLang="en-US" sz="1600" dirty="0" smtClean="0">
                <a:latin typeface="微软雅黑" panose="020B0503020204020204" charset="-122"/>
                <a:ea typeface="微软雅黑" panose="020B0503020204020204" charset="-122"/>
                <a:cs typeface="微软雅黑" panose="020B0503020204020204" charset="-122"/>
                <a:sym typeface="+mn-ea"/>
              </a:rPr>
              <a:t>      工业</a:t>
            </a:r>
            <a:r>
              <a:rPr lang="zh-CN" altLang="en-US" sz="1600" dirty="0">
                <a:latin typeface="微软雅黑" panose="020B0503020204020204" charset="-122"/>
                <a:ea typeface="微软雅黑" panose="020B0503020204020204" charset="-122"/>
                <a:cs typeface="微软雅黑" panose="020B0503020204020204" charset="-122"/>
                <a:sym typeface="+mn-ea"/>
              </a:rPr>
              <a:t>与民用建筑工程中多种管线在狭小空间场所布置的支吊架安装，特别适用于</a:t>
            </a:r>
            <a:r>
              <a:rPr lang="zh-CN" altLang="en-US" sz="1600" dirty="0" smtClean="0">
                <a:latin typeface="微软雅黑" panose="020B0503020204020204" charset="-122"/>
                <a:ea typeface="微软雅黑" panose="020B0503020204020204" charset="-122"/>
                <a:cs typeface="微软雅黑" panose="020B0503020204020204" charset="-122"/>
                <a:sym typeface="+mn-ea"/>
              </a:rPr>
              <a:t>建筑工程</a:t>
            </a:r>
            <a:r>
              <a:rPr lang="zh-CN" altLang="en-US" sz="1600" dirty="0">
                <a:latin typeface="微软雅黑" panose="020B0503020204020204" charset="-122"/>
                <a:ea typeface="微软雅黑" panose="020B0503020204020204" charset="-122"/>
                <a:cs typeface="微软雅黑" panose="020B0503020204020204" charset="-122"/>
                <a:sym typeface="+mn-ea"/>
              </a:rPr>
              <a:t>的走道、地下室及走廊等管线集中的部位、综合管廊建设的管道、电气桥架管线</a:t>
            </a:r>
            <a:r>
              <a:rPr lang="zh-CN" altLang="en-US" sz="1600" dirty="0" smtClean="0">
                <a:latin typeface="微软雅黑" panose="020B0503020204020204" charset="-122"/>
                <a:ea typeface="微软雅黑" panose="020B0503020204020204" charset="-122"/>
                <a:cs typeface="微软雅黑" panose="020B0503020204020204" charset="-122"/>
                <a:sym typeface="+mn-ea"/>
              </a:rPr>
              <a:t>、风管</a:t>
            </a:r>
            <a:r>
              <a:rPr lang="zh-CN" altLang="en-US" sz="1600" dirty="0">
                <a:latin typeface="微软雅黑" panose="020B0503020204020204" charset="-122"/>
                <a:ea typeface="微软雅黑" panose="020B0503020204020204" charset="-122"/>
                <a:cs typeface="微软雅黑" panose="020B0503020204020204" charset="-122"/>
                <a:sym typeface="+mn-ea"/>
              </a:rPr>
              <a:t>等支吊架的安装</a:t>
            </a:r>
            <a:r>
              <a:rPr lang="zh-CN" altLang="en-US" sz="1600" dirty="0" smtClean="0">
                <a:latin typeface="微软雅黑" panose="020B0503020204020204" charset="-122"/>
                <a:ea typeface="微软雅黑" panose="020B0503020204020204" charset="-122"/>
                <a:cs typeface="微软雅黑" panose="020B0503020204020204" charset="-122"/>
                <a:sym typeface="+mn-ea"/>
              </a:rPr>
              <a:t>。</a:t>
            </a:r>
            <a:endParaRPr lang="en-US" altLang="zh-CN" sz="1600" dirty="0" smtClean="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600"/>
              </a:spcBef>
            </a:pPr>
            <a:r>
              <a:rPr lang="en-US" altLang="zh-CN"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4</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、机电管线及设备工厂化预制技术</a:t>
            </a:r>
            <a:endParaRPr lang="en-US" altLang="zh-CN" sz="1600" b="1" dirty="0" smtClean="0">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      </a:t>
            </a:r>
            <a:r>
              <a:rPr lang="zh-CN" altLang="en-US" sz="1600" dirty="0" smtClean="0">
                <a:latin typeface="微软雅黑" panose="020B0503020204020204" charset="-122"/>
                <a:ea typeface="微软雅黑" panose="020B0503020204020204" charset="-122"/>
                <a:cs typeface="微软雅黑" panose="020B0503020204020204" charset="-122"/>
                <a:sym typeface="+mn-ea"/>
              </a:rPr>
              <a:t>大</a:t>
            </a:r>
            <a:r>
              <a:rPr lang="zh-CN" altLang="en-US" sz="1600" dirty="0">
                <a:latin typeface="微软雅黑" panose="020B0503020204020204" charset="-122"/>
                <a:ea typeface="微软雅黑" panose="020B0503020204020204" charset="-122"/>
                <a:cs typeface="微软雅黑" panose="020B0503020204020204" charset="-122"/>
                <a:sym typeface="+mn-ea"/>
              </a:rPr>
              <a:t>、中型民用建筑工程、工业工程、石油化工工程的设备、管道、电气</a:t>
            </a:r>
            <a:r>
              <a:rPr lang="zh-CN" altLang="en-US" sz="1600" dirty="0" smtClean="0">
                <a:latin typeface="微软雅黑" panose="020B0503020204020204" charset="-122"/>
                <a:ea typeface="微软雅黑" panose="020B0503020204020204" charset="-122"/>
                <a:cs typeface="微软雅黑" panose="020B0503020204020204" charset="-122"/>
                <a:sym typeface="+mn-ea"/>
              </a:rPr>
              <a:t>安装</a:t>
            </a:r>
          </a:p>
          <a:p>
            <a:pPr fontAlgn="auto">
              <a:lnSpc>
                <a:spcPct val="150000"/>
              </a:lnSpc>
              <a:spcBef>
                <a:spcPts val="600"/>
              </a:spcBef>
            </a:pPr>
            <a:r>
              <a:rPr lang="en-US" altLang="zh-CN"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5</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、薄壁金属管道新型连接安装技术</a:t>
            </a:r>
            <a:endParaRPr lang="en-US" altLang="zh-CN" sz="1600" b="1" dirty="0" smtClean="0">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      </a:t>
            </a:r>
            <a:r>
              <a:rPr lang="zh-CN" altLang="en-US" sz="1600" dirty="0" smtClean="0">
                <a:latin typeface="微软雅黑" panose="020B0503020204020204" charset="-122"/>
                <a:ea typeface="微软雅黑" panose="020B0503020204020204" charset="-122"/>
                <a:cs typeface="微软雅黑" panose="020B0503020204020204" charset="-122"/>
                <a:sym typeface="+mn-ea"/>
              </a:rPr>
              <a:t>给水、热水、饮用水、燃气等管道的安装</a:t>
            </a:r>
          </a:p>
          <a:p>
            <a:pPr lvl="0" fontAlgn="auto">
              <a:lnSpc>
                <a:spcPct val="150000"/>
              </a:lnSpc>
              <a:spcBef>
                <a:spcPts val="600"/>
              </a:spcBef>
            </a:pPr>
            <a:r>
              <a:rPr lang="en-US" altLang="zh-CN"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6</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、内保温金属风管</a:t>
            </a:r>
            <a:r>
              <a:rPr lang="zh-CN" altLang="en-US"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技术</a:t>
            </a:r>
            <a:endParaRPr lang="en-US" altLang="zh-CN" sz="1600" b="1" dirty="0" smtClean="0">
              <a:solidFill>
                <a:srgbClr val="FF0000"/>
              </a:solidFill>
              <a:latin typeface="微软雅黑" panose="020B0503020204020204" charset="-122"/>
              <a:ea typeface="微软雅黑" panose="020B0503020204020204" charset="-122"/>
              <a:cs typeface="微软雅黑" panose="020B0503020204020204" charset="-122"/>
            </a:endParaRPr>
          </a:p>
          <a:p>
            <a:pPr lvl="0" fontAlgn="auto">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      </a:t>
            </a:r>
            <a:r>
              <a:rPr lang="zh-CN" altLang="en-US" sz="1600" dirty="0" smtClean="0">
                <a:latin typeface="微软雅黑" panose="020B0503020204020204" charset="-122"/>
                <a:ea typeface="微软雅黑" panose="020B0503020204020204" charset="-122"/>
                <a:cs typeface="微软雅黑" panose="020B0503020204020204" charset="-122"/>
                <a:sym typeface="+mn-ea"/>
              </a:rPr>
              <a:t>低、中压空调系统风管的制作安装，净化空调系统、防排烟系统等除外。</a:t>
            </a:r>
            <a:endParaRPr lang="zh-CN" altLang="en-US" sz="1600" dirty="0" smtClean="0">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68</a:t>
            </a:fld>
            <a:endParaRPr lang="zh-CN" altLang="en-US" dirty="0"/>
          </a:p>
        </p:txBody>
      </p:sp>
      <p:sp>
        <p:nvSpPr>
          <p:cNvPr id="2" name="TextBox 11"/>
          <p:cNvSpPr txBox="1"/>
          <p:nvPr/>
        </p:nvSpPr>
        <p:spPr>
          <a:xfrm>
            <a:off x="107315" y="918845"/>
            <a:ext cx="2790825" cy="36830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en-US" altLang="zh-CN" sz="1800" b="1" dirty="0" smtClean="0">
                <a:solidFill>
                  <a:schemeClr val="tx1"/>
                </a:solidFill>
                <a:latin typeface="微软雅黑" panose="020B0503020204020204" charset="-122"/>
                <a:ea typeface="微软雅黑" panose="020B0503020204020204" charset="-122"/>
                <a:sym typeface="+mn-ea"/>
              </a:rPr>
              <a:t>5.1.6  </a:t>
            </a:r>
            <a:r>
              <a:rPr lang="zh-CN" altLang="en-US" sz="1800" b="1" dirty="0">
                <a:solidFill>
                  <a:schemeClr val="tx1"/>
                </a:solidFill>
                <a:latin typeface="微软雅黑" panose="020B0503020204020204" charset="-122"/>
                <a:ea typeface="微软雅黑" panose="020B0503020204020204" charset="-122"/>
              </a:rPr>
              <a:t> </a:t>
            </a:r>
            <a:r>
              <a:rPr lang="zh-CN" altLang="en-US" sz="1800" b="1" dirty="0" smtClean="0">
                <a:solidFill>
                  <a:schemeClr val="tx1"/>
                </a:solidFill>
                <a:latin typeface="微软雅黑" panose="020B0503020204020204" charset="-122"/>
                <a:ea typeface="微软雅黑" panose="020B0503020204020204" charset="-122"/>
                <a:sym typeface="+mn-ea"/>
              </a:rPr>
              <a:t>机电</a:t>
            </a:r>
            <a:r>
              <a:rPr lang="zh-CN" altLang="en-US" sz="1800" b="1" dirty="0">
                <a:solidFill>
                  <a:schemeClr val="tx1"/>
                </a:solidFill>
                <a:latin typeface="微软雅黑" panose="020B0503020204020204" charset="-122"/>
                <a:ea typeface="微软雅黑" panose="020B0503020204020204" charset="-122"/>
                <a:sym typeface="+mn-ea"/>
              </a:rPr>
              <a:t>安装工程技术</a:t>
            </a: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91"/>
          <p:cNvSpPr>
            <a:spLocks noChangeArrowheads="1"/>
          </p:cNvSpPr>
          <p:nvPr/>
        </p:nvSpPr>
        <p:spPr bwMode="auto">
          <a:xfrm>
            <a:off x="107504" y="1126768"/>
            <a:ext cx="8893246" cy="3199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lvl="0" fontAlgn="auto">
              <a:lnSpc>
                <a:spcPct val="150000"/>
              </a:lnSpc>
              <a:spcBef>
                <a:spcPts val="600"/>
              </a:spcBef>
            </a:pPr>
            <a:r>
              <a:rPr lang="en-US" altLang="zh-CN"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7</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、金属矩形风管薄钢板法兰连接技术</a:t>
            </a:r>
            <a:endParaRPr lang="en-US" altLang="zh-CN" b="1" dirty="0" smtClean="0">
              <a:solidFill>
                <a:srgbClr val="FF0000"/>
              </a:solidFill>
              <a:latin typeface="微软雅黑" panose="020B0503020204020204" charset="-122"/>
              <a:ea typeface="微软雅黑" panose="020B0503020204020204" charset="-122"/>
              <a:cs typeface="微软雅黑" panose="020B0503020204020204" charset="-122"/>
            </a:endParaRPr>
          </a:p>
          <a:p>
            <a:pPr lvl="0" fontAlgn="auto">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a:t>
            </a:r>
            <a:endParaRPr lang="zh-CN" altLang="en-US" sz="1600" b="1" dirty="0" smtClean="0">
              <a:latin typeface="微软雅黑" panose="020B0503020204020204" charset="-122"/>
              <a:ea typeface="微软雅黑" panose="020B0503020204020204" charset="-122"/>
              <a:cs typeface="微软雅黑" panose="020B0503020204020204" charset="-122"/>
            </a:endParaRPr>
          </a:p>
          <a:p>
            <a:pPr lvl="0" fontAlgn="auto">
              <a:lnSpc>
                <a:spcPct val="150000"/>
              </a:lnSpc>
            </a:pPr>
            <a:r>
              <a:rPr lang="zh-CN" altLang="en-US" sz="1600" dirty="0" smtClean="0">
                <a:latin typeface="微软雅黑" panose="020B0503020204020204" charset="-122"/>
                <a:ea typeface="微软雅黑" panose="020B0503020204020204" charset="-122"/>
                <a:cs typeface="微软雅黑" panose="020B0503020204020204" charset="-122"/>
                <a:sym typeface="+mn-ea"/>
              </a:rPr>
              <a:t>      金属矩形风管薄钢板法兰连接技术适用于通风空调系统中工作压力不大于</a:t>
            </a:r>
            <a:r>
              <a:rPr lang="en-US" altLang="zh-CN" sz="1600" dirty="0" smtClean="0">
                <a:latin typeface="微软雅黑" panose="020B0503020204020204" charset="-122"/>
                <a:ea typeface="微软雅黑" panose="020B0503020204020204" charset="-122"/>
                <a:cs typeface="微软雅黑" panose="020B0503020204020204" charset="-122"/>
                <a:sym typeface="+mn-ea"/>
              </a:rPr>
              <a:t>1500Pa</a:t>
            </a:r>
            <a:r>
              <a:rPr lang="zh-CN" altLang="en-US" sz="1600" dirty="0" smtClean="0">
                <a:latin typeface="微软雅黑" panose="020B0503020204020204" charset="-122"/>
                <a:ea typeface="微软雅黑" panose="020B0503020204020204" charset="-122"/>
                <a:cs typeface="微软雅黑" panose="020B0503020204020204" charset="-122"/>
                <a:sym typeface="+mn-ea"/>
              </a:rPr>
              <a:t>的非防排烟系统、风管边长尺寸不大于</a:t>
            </a:r>
            <a:r>
              <a:rPr lang="en-US" altLang="zh-CN" sz="1600" dirty="0" smtClean="0">
                <a:latin typeface="微软雅黑" panose="020B0503020204020204" charset="-122"/>
                <a:ea typeface="微软雅黑" panose="020B0503020204020204" charset="-122"/>
                <a:cs typeface="微软雅黑" panose="020B0503020204020204" charset="-122"/>
                <a:sym typeface="+mn-ea"/>
              </a:rPr>
              <a:t>1500mm</a:t>
            </a:r>
            <a:r>
              <a:rPr lang="zh-CN" altLang="en-US" sz="1600" dirty="0" smtClean="0">
                <a:latin typeface="微软雅黑" panose="020B0503020204020204" charset="-122"/>
                <a:ea typeface="微软雅黑" panose="020B0503020204020204" charset="-122"/>
                <a:cs typeface="微软雅黑" panose="020B0503020204020204" charset="-122"/>
                <a:sym typeface="+mn-ea"/>
              </a:rPr>
              <a:t>的薄钢板法兰矩形风管的制作与安装。</a:t>
            </a:r>
          </a:p>
          <a:p>
            <a:pPr fontAlgn="auto">
              <a:lnSpc>
                <a:spcPct val="150000"/>
              </a:lnSpc>
              <a:spcBef>
                <a:spcPts val="600"/>
              </a:spcBef>
            </a:pPr>
            <a:r>
              <a:rPr lang="en-US" altLang="zh-CN"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8</a:t>
            </a:r>
            <a:r>
              <a:rPr lang="zh-CN" altLang="en-US"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金属圆形螺旋风管制作安装技术</a:t>
            </a:r>
            <a:endParaRPr lang="en-US" altLang="zh-CN" sz="1600" b="1" dirty="0" smtClean="0">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      </a:t>
            </a:r>
            <a:r>
              <a:rPr lang="zh-CN" altLang="en-US" sz="1600" dirty="0" smtClean="0">
                <a:latin typeface="微软雅黑" panose="020B0503020204020204" charset="-122"/>
                <a:ea typeface="微软雅黑" panose="020B0503020204020204" charset="-122"/>
                <a:cs typeface="微软雅黑" panose="020B0503020204020204" charset="-122"/>
                <a:sym typeface="+mn-ea"/>
              </a:rPr>
              <a:t>送风、排风、空调风及防排烟系统金属圆形螺旋风管制作安装</a:t>
            </a:r>
          </a:p>
          <a:p>
            <a:pPr lvl="0" fontAlgn="auto">
              <a:lnSpc>
                <a:spcPct val="150000"/>
              </a:lnSpc>
              <a:spcBef>
                <a:spcPts val="600"/>
              </a:spcBef>
            </a:pPr>
            <a:r>
              <a:rPr lang="en-US" altLang="zh-CN" sz="1600" b="1" dirty="0" smtClean="0">
                <a:solidFill>
                  <a:prstClr val="black"/>
                </a:solidFill>
                <a:latin typeface="微软雅黑" panose="020B0503020204020204" charset="-122"/>
                <a:ea typeface="微软雅黑" panose="020B0503020204020204" charset="-122"/>
                <a:cs typeface="微软雅黑" panose="020B0503020204020204" charset="-122"/>
                <a:sym typeface="+mn-ea"/>
              </a:rPr>
              <a:t>9</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、建筑机电系统全过程调试</a:t>
            </a:r>
            <a:r>
              <a:rPr lang="zh-CN" altLang="en-US"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技术</a:t>
            </a:r>
            <a:endParaRPr lang="en-US" altLang="zh-CN" sz="1600" b="1" dirty="0" smtClean="0">
              <a:solidFill>
                <a:srgbClr val="FF0000"/>
              </a:solidFill>
              <a:latin typeface="微软雅黑" panose="020B0503020204020204" charset="-122"/>
              <a:ea typeface="微软雅黑" panose="020B0503020204020204" charset="-122"/>
              <a:cs typeface="微软雅黑" panose="020B0503020204020204" charset="-122"/>
            </a:endParaRPr>
          </a:p>
          <a:p>
            <a:pPr lvl="0" fontAlgn="auto">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      </a:t>
            </a:r>
            <a:r>
              <a:rPr lang="zh-CN" altLang="en-US" sz="1600" dirty="0" smtClean="0">
                <a:latin typeface="微软雅黑" panose="020B0503020204020204" charset="-122"/>
                <a:ea typeface="微软雅黑" panose="020B0503020204020204" charset="-122"/>
                <a:cs typeface="微软雅黑" panose="020B0503020204020204" charset="-122"/>
                <a:sym typeface="+mn-ea"/>
              </a:rPr>
              <a:t>新建建筑的机电系统全过程调试，特别适用于实施总承包的机电系统全过程调试。</a:t>
            </a:r>
            <a:endParaRPr lang="zh-CN" altLang="en-US" sz="1600" dirty="0" smtClean="0">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69</a:t>
            </a:fld>
            <a:endParaRPr lang="zh-CN" altLang="en-US" dirty="0"/>
          </a:p>
        </p:txBody>
      </p:sp>
      <p:sp>
        <p:nvSpPr>
          <p:cNvPr id="2" name="TextBox 11"/>
          <p:cNvSpPr txBox="1"/>
          <p:nvPr/>
        </p:nvSpPr>
        <p:spPr>
          <a:xfrm>
            <a:off x="107315" y="847090"/>
            <a:ext cx="2790825" cy="36830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en-US" altLang="zh-CN" sz="1800" b="1" dirty="0" smtClean="0">
                <a:solidFill>
                  <a:srgbClr val="FF0000"/>
                </a:solidFill>
                <a:latin typeface="微软雅黑" panose="020B0503020204020204" charset="-122"/>
                <a:ea typeface="微软雅黑" panose="020B0503020204020204" charset="-122"/>
                <a:sym typeface="+mn-ea"/>
              </a:rPr>
              <a:t>5.1.6  </a:t>
            </a:r>
            <a:r>
              <a:rPr lang="zh-CN" altLang="en-US" sz="1800" b="1" dirty="0">
                <a:solidFill>
                  <a:srgbClr val="FF0000"/>
                </a:solidFill>
                <a:latin typeface="微软雅黑" panose="020B0503020204020204" charset="-122"/>
                <a:ea typeface="微软雅黑" panose="020B0503020204020204" charset="-122"/>
              </a:rPr>
              <a:t> </a:t>
            </a:r>
            <a:r>
              <a:rPr lang="zh-CN" altLang="en-US" sz="1800" b="1" dirty="0" smtClean="0">
                <a:solidFill>
                  <a:srgbClr val="FF0000"/>
                </a:solidFill>
                <a:latin typeface="微软雅黑" panose="020B0503020204020204" charset="-122"/>
                <a:ea typeface="微软雅黑" panose="020B0503020204020204" charset="-122"/>
                <a:sym typeface="+mn-ea"/>
              </a:rPr>
              <a:t>机电</a:t>
            </a:r>
            <a:r>
              <a:rPr lang="zh-CN" altLang="en-US" sz="1800" b="1" dirty="0">
                <a:solidFill>
                  <a:srgbClr val="FF0000"/>
                </a:solidFill>
                <a:latin typeface="微软雅黑" panose="020B0503020204020204" charset="-122"/>
                <a:ea typeface="微软雅黑" panose="020B0503020204020204" charset="-122"/>
                <a:sym typeface="+mn-ea"/>
              </a:rPr>
              <a:t>安装工程技术</a:t>
            </a:r>
          </a:p>
        </p:txBody>
      </p:sp>
      <p:pic>
        <p:nvPicPr>
          <p:cNvPr id="4098" name="Picture 2"/>
          <p:cNvPicPr>
            <a:picLocks noChangeAspect="1" noChangeArrowheads="1"/>
          </p:cNvPicPr>
          <p:nvPr/>
        </p:nvPicPr>
        <p:blipFill>
          <a:blip r:embed="rId3" cstate="print"/>
          <a:srcRect/>
          <a:stretch>
            <a:fillRect/>
          </a:stretch>
        </p:blipFill>
        <p:spPr bwMode="auto">
          <a:xfrm>
            <a:off x="1403350" y="4333240"/>
            <a:ext cx="1322070" cy="2238375"/>
          </a:xfrm>
          <a:prstGeom prst="rect">
            <a:avLst/>
          </a:prstGeom>
          <a:noFill/>
          <a:ln w="9525">
            <a:noFill/>
            <a:miter lim="800000"/>
            <a:headEnd/>
            <a:tailEnd/>
          </a:ln>
        </p:spPr>
      </p:pic>
      <p:sp>
        <p:nvSpPr>
          <p:cNvPr id="7" name="矩形 6"/>
          <p:cNvSpPr/>
          <p:nvPr/>
        </p:nvSpPr>
        <p:spPr>
          <a:xfrm>
            <a:off x="1083945" y="6527800"/>
            <a:ext cx="1960880" cy="306705"/>
          </a:xfrm>
          <a:prstGeom prst="rect">
            <a:avLst/>
          </a:prstGeom>
        </p:spPr>
        <p:txBody>
          <a:bodyPr wrap="square">
            <a:spAutoFit/>
          </a:bodyPr>
          <a:lstStyle/>
          <a:p>
            <a:r>
              <a:rPr lang="zh-CN" altLang="en-US" sz="1400" dirty="0" smtClean="0">
                <a:latin typeface="微软雅黑" panose="020B0503020204020204" charset="-122"/>
                <a:ea typeface="微软雅黑" panose="020B0503020204020204" charset="-122"/>
              </a:rPr>
              <a:t>承插式芯管制作示意图</a:t>
            </a:r>
          </a:p>
        </p:txBody>
      </p:sp>
      <p:pic>
        <p:nvPicPr>
          <p:cNvPr id="4099" name="Picture 3"/>
          <p:cNvPicPr>
            <a:picLocks noChangeAspect="1" noChangeArrowheads="1"/>
          </p:cNvPicPr>
          <p:nvPr/>
        </p:nvPicPr>
        <p:blipFill>
          <a:blip r:embed="rId4" cstate="print"/>
          <a:srcRect/>
          <a:stretch>
            <a:fillRect/>
          </a:stretch>
        </p:blipFill>
        <p:spPr bwMode="auto">
          <a:xfrm>
            <a:off x="4794885" y="4359910"/>
            <a:ext cx="3527425" cy="2167890"/>
          </a:xfrm>
          <a:prstGeom prst="rect">
            <a:avLst/>
          </a:prstGeom>
          <a:noFill/>
          <a:ln w="9525">
            <a:noFill/>
            <a:miter lim="800000"/>
            <a:headEnd/>
            <a:tailEnd/>
          </a:ln>
        </p:spPr>
      </p:pic>
      <p:sp>
        <p:nvSpPr>
          <p:cNvPr id="9" name="矩形 8"/>
          <p:cNvSpPr/>
          <p:nvPr/>
        </p:nvSpPr>
        <p:spPr>
          <a:xfrm>
            <a:off x="5753735" y="6527800"/>
            <a:ext cx="1609090" cy="306705"/>
          </a:xfrm>
          <a:prstGeom prst="rect">
            <a:avLst/>
          </a:prstGeom>
        </p:spPr>
        <p:txBody>
          <a:bodyPr wrap="square">
            <a:spAutoFit/>
          </a:bodyPr>
          <a:lstStyle/>
          <a:p>
            <a:r>
              <a:rPr lang="zh-CN" altLang="en-US" sz="1400" dirty="0" smtClean="0">
                <a:latin typeface="微软雅黑" panose="020B0503020204020204" charset="-122"/>
                <a:ea typeface="微软雅黑" panose="020B0503020204020204" charset="-122"/>
              </a:rPr>
              <a:t>内接制作技术要求</a:t>
            </a: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188595" y="850900"/>
            <a:ext cx="8775700" cy="5923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1.1.4 </a:t>
            </a:r>
            <a:r>
              <a:rPr lang="zh-CN" altLang="en-US"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项目核准文件</a:t>
            </a:r>
          </a:p>
          <a:p>
            <a:pPr indent="307340" algn="just" fontAlgn="auto">
              <a:lnSpc>
                <a:spcPct val="150000"/>
              </a:lnSpc>
              <a:spcAft>
                <a:spcPts val="0"/>
              </a:spcAft>
            </a:pPr>
            <a:r>
              <a:rPr lang="en-US" altLang="zh-CN"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1</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a:t>
            </a:r>
            <a:r>
              <a:rPr lang="zh-CN" altLang="en-US" sz="1600" b="1"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办理流程</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建设单位组织完成《项目申请报告》编制并取得核准所需全部支持性文件后，向建设单位所属主要上级投资方（中央企业）和项目所在地省级政府投资主管部门上报请示，呈请各方（中央企业、省政府）向国务院投资主管部门上报请示。</a:t>
            </a:r>
            <a:endParaRPr lang="zh-CN" altLang="en-US" sz="1600" dirty="0">
              <a:latin typeface="微软雅黑" panose="020B0503020204020204" charset="-122"/>
              <a:ea typeface="微软雅黑" panose="020B0503020204020204" charset="-122"/>
              <a:sym typeface="+mn-ea"/>
            </a:endParaRPr>
          </a:p>
          <a:p>
            <a:pPr indent="307340" algn="just" fontAlgn="auto">
              <a:lnSpc>
                <a:spcPct val="150000"/>
              </a:lnSpc>
              <a:spcAft>
                <a:spcPts val="0"/>
              </a:spcAft>
            </a:pPr>
            <a:r>
              <a:rPr lang="en-US"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1600" b="1" kern="100" spc="80" dirty="0">
                <a:solidFill>
                  <a:schemeClr val="tx1"/>
                </a:solidFill>
                <a:latin typeface="微软雅黑" panose="020B0503020204020204" charset="-122"/>
                <a:ea typeface="微软雅黑" panose="020B0503020204020204" charset="-122"/>
                <a:cs typeface="微软雅黑" panose="020B0503020204020204" charset="-122"/>
                <a:sym typeface="+mn-ea"/>
              </a:rPr>
              <a:t>取得时间</a:t>
            </a:r>
            <a:r>
              <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项目开工前。</a:t>
            </a:r>
          </a:p>
          <a:p>
            <a:pPr indent="0" algn="just" fontAlgn="auto">
              <a:lnSpc>
                <a:spcPct val="150000"/>
              </a:lnSpc>
              <a:spcBef>
                <a:spcPts val="600"/>
              </a:spcBef>
              <a:spcAft>
                <a:spcPts val="0"/>
              </a:spcAft>
            </a:pPr>
            <a:r>
              <a:rPr lang="en-US" altLang="zh-CN" sz="1800"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1.1.5 建造许可证</a:t>
            </a:r>
            <a:endParaRPr lang="zh-CN" altLang="en-US" sz="1600" b="1" dirty="0">
              <a:solidFill>
                <a:prstClr val="black"/>
              </a:solidFill>
              <a:latin typeface="微软雅黑" panose="020B0503020204020204" charset="-122"/>
              <a:ea typeface="微软雅黑" panose="020B0503020204020204" charset="-122"/>
              <a:cs typeface="Times New Roman" panose="02020603050405020304" pitchFamily="18" charset="0"/>
              <a:sym typeface="+mn-ea"/>
            </a:endParaRPr>
          </a:p>
          <a:p>
            <a:pPr indent="307340" algn="just" fontAlgn="auto">
              <a:lnSpc>
                <a:spcPct val="150000"/>
              </a:lnSpc>
              <a:spcAft>
                <a:spcPts val="0"/>
              </a:spcAft>
            </a:pPr>
            <a:r>
              <a:rPr lang="en-US" altLang="zh-CN"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1</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a:t>
            </a:r>
            <a:r>
              <a:rPr lang="zh-CN" altLang="en-US" sz="1600" b="1"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办理流程</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a:t>
            </a:r>
            <a:r>
              <a:rPr lang="zh-CN" altLang="en-US" sz="1600" dirty="0" smtClean="0">
                <a:solidFill>
                  <a:srgbClr val="FF0000"/>
                </a:solidFill>
                <a:latin typeface="微软雅黑" panose="020B0503020204020204" charset="-122"/>
                <a:ea typeface="微软雅黑" panose="020B0503020204020204" charset="-122"/>
                <a:cs typeface="宋体" panose="02010600030101010101" pitchFamily="2" charset="-122"/>
                <a:sym typeface="+mn-ea"/>
              </a:rPr>
              <a:t>营运单位向国务院核安全监督管理部门呈报《核设施建造申请书》、《初步安全分析报告》《环境影响报告书》（建造阶段）、《质量保证大纲》（设计和建造阶段）等申报文件，经审核批准获得《核设施建造许可证》。</a:t>
            </a:r>
          </a:p>
          <a:p>
            <a:pPr indent="307340" algn="just" fontAlgn="auto">
              <a:lnSpc>
                <a:spcPct val="150000"/>
              </a:lnSpc>
              <a:spcAft>
                <a:spcPts val="0"/>
              </a:spcAft>
            </a:pPr>
            <a:r>
              <a:rPr lang="en-US" altLang="zh-CN" sz="1600" kern="100" spc="80" dirty="0">
                <a:latin typeface="微软雅黑" panose="020B0503020204020204" charset="-122"/>
                <a:ea typeface="微软雅黑" panose="020B0503020204020204" charset="-122"/>
                <a:cs typeface="微软雅黑" panose="020B0503020204020204" charset="-122"/>
                <a:sym typeface="+mn-ea"/>
              </a:rPr>
              <a:t>2</a:t>
            </a:r>
            <a:r>
              <a:rPr lang="zh-CN" altLang="en-US" sz="1600" kern="100" spc="80" dirty="0">
                <a:latin typeface="微软雅黑" panose="020B0503020204020204" charset="-122"/>
                <a:ea typeface="微软雅黑" panose="020B0503020204020204" charset="-122"/>
                <a:cs typeface="微软雅黑" panose="020B0503020204020204" charset="-122"/>
                <a:sym typeface="+mn-ea"/>
              </a:rPr>
              <a:t>）</a:t>
            </a:r>
            <a:r>
              <a:rPr lang="zh-CN" altLang="zh-CN" sz="1600" b="1" kern="100" spc="80" dirty="0">
                <a:latin typeface="微软雅黑" panose="020B0503020204020204" charset="-122"/>
                <a:ea typeface="微软雅黑" panose="020B0503020204020204" charset="-122"/>
                <a:cs typeface="微软雅黑" panose="020B0503020204020204" charset="-122"/>
                <a:sym typeface="+mn-ea"/>
              </a:rPr>
              <a:t>取得时间</a:t>
            </a:r>
            <a:r>
              <a:rPr lang="zh-CN" altLang="zh-CN" sz="1600" kern="100" spc="80" dirty="0">
                <a:latin typeface="微软雅黑" panose="020B0503020204020204" charset="-122"/>
                <a:ea typeface="微软雅黑" panose="020B0503020204020204" charset="-122"/>
                <a:cs typeface="微软雅黑" panose="020B0503020204020204" charset="-122"/>
                <a:sym typeface="+mn-ea"/>
              </a:rPr>
              <a:t>：</a:t>
            </a: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核设施安全有关的重要构筑物的建造（安装）或者基础混凝土的浇筑前</a:t>
            </a:r>
            <a:r>
              <a:rPr lang="zh-CN" altLang="zh-CN" sz="1600" kern="100" spc="80" dirty="0">
                <a:latin typeface="微软雅黑" panose="020B0503020204020204" charset="-122"/>
                <a:ea typeface="微软雅黑" panose="020B0503020204020204" charset="-122"/>
                <a:cs typeface="微软雅黑" panose="020B0503020204020204" charset="-122"/>
                <a:sym typeface="+mn-ea"/>
              </a:rPr>
              <a:t>。</a:t>
            </a:r>
          </a:p>
          <a:p>
            <a:pPr indent="0" algn="just" fontAlgn="auto">
              <a:lnSpc>
                <a:spcPct val="150000"/>
              </a:lnSpc>
              <a:spcBef>
                <a:spcPts val="600"/>
              </a:spcBef>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1.1.6 </a:t>
            </a:r>
            <a:r>
              <a:rPr lang="zh-CN" altLang="en-US"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质量监督注册</a:t>
            </a:r>
            <a:endParaRPr lang="zh-CN" altLang="en-US" sz="1600" b="1" dirty="0">
              <a:solidFill>
                <a:prstClr val="black"/>
              </a:solidFill>
              <a:latin typeface="微软雅黑" panose="020B0503020204020204" charset="-122"/>
              <a:ea typeface="微软雅黑" panose="020B0503020204020204" charset="-122"/>
              <a:cs typeface="Times New Roman" panose="02020603050405020304" pitchFamily="18" charset="0"/>
              <a:sym typeface="+mn-ea"/>
            </a:endParaRPr>
          </a:p>
          <a:p>
            <a:pPr indent="307340" algn="just">
              <a:lnSpc>
                <a:spcPct val="150000"/>
              </a:lnSpc>
              <a:spcAft>
                <a:spcPts val="0"/>
              </a:spcAft>
            </a:pPr>
            <a:r>
              <a:rPr lang="en-US" altLang="zh-CN"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1</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a:t>
            </a:r>
            <a:r>
              <a:rPr lang="zh-CN" altLang="en-US" sz="1600" b="1"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办理流程</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建设单位向质量监督机构呈报《电力工程质量监督注册申报书》及工程项目核准（审批）建设文件等相关资料。经质监机构审核，监督注册申请符合规定的，由质量监督机构颁发《电力工程质量监督注册证书》。</a:t>
            </a:r>
          </a:p>
          <a:p>
            <a:pPr indent="307340" algn="just">
              <a:lnSpc>
                <a:spcPct val="150000"/>
              </a:lnSpc>
              <a:spcAft>
                <a:spcPts val="0"/>
              </a:spcAft>
            </a:pPr>
            <a:r>
              <a:rPr lang="en-US" altLang="zh-CN" sz="1600" kern="100" spc="80" dirty="0">
                <a:latin typeface="微软雅黑" panose="020B0503020204020204" charset="-122"/>
                <a:ea typeface="微软雅黑" panose="020B0503020204020204" charset="-122"/>
                <a:cs typeface="微软雅黑" panose="020B0503020204020204" charset="-122"/>
                <a:sym typeface="+mn-ea"/>
              </a:rPr>
              <a:t>2</a:t>
            </a:r>
            <a:r>
              <a:rPr lang="zh-CN" altLang="en-US" sz="1600" kern="100" spc="80" dirty="0">
                <a:latin typeface="微软雅黑" panose="020B0503020204020204" charset="-122"/>
                <a:ea typeface="微软雅黑" panose="020B0503020204020204" charset="-122"/>
                <a:cs typeface="微软雅黑" panose="020B0503020204020204" charset="-122"/>
                <a:sym typeface="+mn-ea"/>
              </a:rPr>
              <a:t>）</a:t>
            </a:r>
            <a:r>
              <a:rPr lang="zh-CN" altLang="zh-CN" sz="1600" b="1" kern="100" spc="80" dirty="0">
                <a:latin typeface="微软雅黑" panose="020B0503020204020204" charset="-122"/>
                <a:ea typeface="微软雅黑" panose="020B0503020204020204" charset="-122"/>
                <a:cs typeface="微软雅黑" panose="020B0503020204020204" charset="-122"/>
                <a:sym typeface="+mn-ea"/>
              </a:rPr>
              <a:t>取得时间</a:t>
            </a:r>
            <a:r>
              <a:rPr lang="zh-CN" altLang="zh-CN" sz="1600" kern="100" spc="80" dirty="0">
                <a:latin typeface="微软雅黑" panose="020B0503020204020204" charset="-122"/>
                <a:ea typeface="微软雅黑" panose="020B0503020204020204" charset="-122"/>
                <a:cs typeface="微软雅黑" panose="020B0503020204020204" charset="-122"/>
                <a:sym typeface="+mn-ea"/>
              </a:rPr>
              <a:t>：</a:t>
            </a: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项目开工前。</a:t>
            </a: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7</a:t>
            </a:fld>
            <a:endParaRPr lang="zh-CN" altLang="en-US" dirty="0"/>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
          </p:nvPr>
        </p:nvSpPr>
        <p:spPr/>
        <p:txBody>
          <a:bodyPr/>
          <a:lstStyle/>
          <a:p>
            <a:fld id="{0C913308-F349-4B6D-A68A-DD1791B4A57B}" type="slidenum">
              <a:rPr lang="zh-CN" altLang="en-US" smtClean="0"/>
              <a:pPr/>
              <a:t>70</a:t>
            </a:fld>
            <a:endParaRPr lang="zh-CN" altLang="en-US" dirty="0"/>
          </a:p>
        </p:txBody>
      </p:sp>
      <p:sp>
        <p:nvSpPr>
          <p:cNvPr id="91" name="TextBox 11"/>
          <p:cNvSpPr txBox="1"/>
          <p:nvPr/>
        </p:nvSpPr>
        <p:spPr>
          <a:xfrm>
            <a:off x="107315" y="1062355"/>
            <a:ext cx="2322195" cy="36830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en-US" altLang="zh-CN" sz="1800" b="1" dirty="0" smtClean="0">
                <a:solidFill>
                  <a:srgbClr val="FF0000"/>
                </a:solidFill>
                <a:latin typeface="微软雅黑" panose="020B0503020204020204" charset="-122"/>
                <a:ea typeface="微软雅黑" panose="020B0503020204020204" charset="-122"/>
                <a:sym typeface="+mn-ea"/>
              </a:rPr>
              <a:t>5.1.7  </a:t>
            </a:r>
            <a:r>
              <a:rPr lang="zh-CN" altLang="en-US" sz="1800" b="1" dirty="0">
                <a:solidFill>
                  <a:srgbClr val="FF0000"/>
                </a:solidFill>
                <a:latin typeface="微软雅黑" panose="020B0503020204020204" charset="-122"/>
                <a:ea typeface="微软雅黑" panose="020B0503020204020204" charset="-122"/>
              </a:rPr>
              <a:t> </a:t>
            </a:r>
            <a:r>
              <a:rPr lang="zh-CN" altLang="en-US" sz="1800" b="1" dirty="0">
                <a:solidFill>
                  <a:srgbClr val="FF0000"/>
                </a:solidFill>
                <a:latin typeface="微软雅黑" panose="020B0503020204020204" charset="-122"/>
                <a:ea typeface="微软雅黑" panose="020B0503020204020204" charset="-122"/>
                <a:sym typeface="+mn-ea"/>
              </a:rPr>
              <a:t>绿色施工技术</a:t>
            </a:r>
          </a:p>
        </p:txBody>
      </p:sp>
      <p:sp>
        <p:nvSpPr>
          <p:cNvPr id="3" name="矩形 91"/>
          <p:cNvSpPr>
            <a:spLocks noChangeArrowheads="1"/>
          </p:cNvSpPr>
          <p:nvPr/>
        </p:nvSpPr>
        <p:spPr bwMode="auto">
          <a:xfrm>
            <a:off x="107504" y="1413788"/>
            <a:ext cx="8893246" cy="1645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fontAlgn="auto">
              <a:lnSpc>
                <a:spcPct val="150000"/>
              </a:lnSpc>
            </a:pPr>
            <a:r>
              <a:rPr lang="en-US" altLang="zh-CN"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、施工扬尘控制技术</a:t>
            </a:r>
            <a:endParaRPr lang="en-US" altLang="zh-CN" b="1" dirty="0" smtClean="0">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      </a:t>
            </a:r>
            <a:r>
              <a:rPr lang="zh-CN" altLang="en-US" sz="1600" dirty="0" smtClean="0">
                <a:latin typeface="微软雅黑" panose="020B0503020204020204" charset="-122"/>
                <a:ea typeface="微软雅黑" panose="020B0503020204020204" charset="-122"/>
                <a:cs typeface="微软雅黑" panose="020B0503020204020204" charset="-122"/>
                <a:sym typeface="+mn-ea"/>
              </a:rPr>
              <a:t>所有工业与民用建筑的施工工地</a:t>
            </a:r>
            <a:endParaRPr lang="zh-CN" altLang="en-US" dirty="0" smtClean="0">
              <a:latin typeface="微软雅黑" panose="020B0503020204020204" charset="-122"/>
              <a:ea typeface="微软雅黑" panose="020B0503020204020204" charset="-122"/>
              <a:cs typeface="微软雅黑" panose="020B0503020204020204" charset="-122"/>
              <a:sym typeface="+mn-ea"/>
            </a:endParaRPr>
          </a:p>
          <a:p>
            <a:pPr lvl="0" fontAlgn="auto">
              <a:lnSpc>
                <a:spcPct val="150000"/>
              </a:lnSpc>
              <a:spcBef>
                <a:spcPts val="600"/>
              </a:spcBef>
            </a:pPr>
            <a:r>
              <a:rPr lang="en-US" altLang="zh-CN"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、施工噪声控制</a:t>
            </a:r>
            <a:r>
              <a:rPr lang="zh-CN" altLang="en-US"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技术</a:t>
            </a:r>
            <a:endParaRPr lang="en-US" altLang="zh-CN" b="1" dirty="0" smtClean="0">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      </a:t>
            </a:r>
            <a:r>
              <a:rPr lang="zh-CN" altLang="en-US" sz="1600" dirty="0" smtClean="0">
                <a:latin typeface="微软雅黑" panose="020B0503020204020204" charset="-122"/>
                <a:ea typeface="微软雅黑" panose="020B0503020204020204" charset="-122"/>
                <a:cs typeface="微软雅黑" panose="020B0503020204020204" charset="-122"/>
                <a:sym typeface="+mn-ea"/>
              </a:rPr>
              <a:t>工业与民用建筑工程施工   </a:t>
            </a:r>
            <a:endParaRPr lang="zh-CN" altLang="en-US" sz="1600" dirty="0" smtClean="0">
              <a:latin typeface="微软雅黑" panose="020B0503020204020204" charset="-122"/>
              <a:ea typeface="微软雅黑" panose="020B0503020204020204" charset="-122"/>
              <a:cs typeface="微软雅黑" panose="020B0503020204020204" charset="-122"/>
            </a:endParaRPr>
          </a:p>
        </p:txBody>
      </p:sp>
      <p:sp>
        <p:nvSpPr>
          <p:cNvPr id="4" name="TextBox 11"/>
          <p:cNvSpPr txBox="1"/>
          <p:nvPr/>
        </p:nvSpPr>
        <p:spPr>
          <a:xfrm>
            <a:off x="107315" y="3286760"/>
            <a:ext cx="3477895" cy="36830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en-US" altLang="zh-CN" sz="1800" b="1" dirty="0" smtClean="0">
                <a:solidFill>
                  <a:srgbClr val="FF0000"/>
                </a:solidFill>
                <a:latin typeface="微软雅黑" panose="020B0503020204020204" charset="-122"/>
                <a:ea typeface="微软雅黑" panose="020B0503020204020204" charset="-122"/>
                <a:sym typeface="+mn-ea"/>
              </a:rPr>
              <a:t>5.1.8  </a:t>
            </a:r>
            <a:r>
              <a:rPr lang="zh-CN" altLang="en-US" sz="1800" b="1" dirty="0">
                <a:solidFill>
                  <a:srgbClr val="FF0000"/>
                </a:solidFill>
                <a:latin typeface="微软雅黑" panose="020B0503020204020204" charset="-122"/>
                <a:ea typeface="微软雅黑" panose="020B0503020204020204" charset="-122"/>
              </a:rPr>
              <a:t> </a:t>
            </a:r>
            <a:r>
              <a:rPr lang="zh-CN" altLang="en-US" sz="1800" b="1" dirty="0" smtClean="0">
                <a:solidFill>
                  <a:srgbClr val="FF0000"/>
                </a:solidFill>
                <a:latin typeface="微软雅黑" panose="020B0503020204020204" charset="-122"/>
                <a:ea typeface="微软雅黑" panose="020B0503020204020204" charset="-122"/>
                <a:sym typeface="+mn-ea"/>
              </a:rPr>
              <a:t>防水</a:t>
            </a:r>
            <a:r>
              <a:rPr lang="zh-CN" altLang="en-US" sz="1800" b="1" dirty="0">
                <a:solidFill>
                  <a:srgbClr val="FF0000"/>
                </a:solidFill>
                <a:latin typeface="微软雅黑" panose="020B0503020204020204" charset="-122"/>
                <a:ea typeface="微软雅黑" panose="020B0503020204020204" charset="-122"/>
                <a:sym typeface="+mn-ea"/>
              </a:rPr>
              <a:t>技术与围护结构节能</a:t>
            </a:r>
          </a:p>
        </p:txBody>
      </p:sp>
      <p:sp>
        <p:nvSpPr>
          <p:cNvPr id="6" name="矩形 91"/>
          <p:cNvSpPr>
            <a:spLocks noChangeArrowheads="1"/>
          </p:cNvSpPr>
          <p:nvPr/>
        </p:nvSpPr>
        <p:spPr bwMode="auto">
          <a:xfrm>
            <a:off x="125919" y="3655338"/>
            <a:ext cx="8893246" cy="1645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fontAlgn="auto">
              <a:lnSpc>
                <a:spcPct val="150000"/>
              </a:lnSpc>
            </a:pPr>
            <a:r>
              <a:rPr lang="en-US" altLang="zh-CN"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聚氯乙烯、</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热塑性</a:t>
            </a:r>
            <a:r>
              <a:rPr lang="zh-CN" altLang="en-US"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聚烯烃防水</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卷材机械固定施工技术</a:t>
            </a:r>
            <a:endParaRPr lang="en-US" altLang="zh-CN" b="1" dirty="0" smtClean="0">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      </a:t>
            </a:r>
            <a:r>
              <a:rPr lang="zh-CN" altLang="en-US" sz="1600" dirty="0">
                <a:latin typeface="微软雅黑" panose="020B0503020204020204" charset="-122"/>
                <a:ea typeface="微软雅黑" panose="020B0503020204020204" charset="-122"/>
                <a:cs typeface="微软雅黑" panose="020B0503020204020204" charset="-122"/>
                <a:sym typeface="+mn-ea"/>
              </a:rPr>
              <a:t>厂房、</a:t>
            </a:r>
            <a:r>
              <a:rPr lang="zh-CN" altLang="en-US" sz="1600" dirty="0" smtClean="0">
                <a:latin typeface="微软雅黑" panose="020B0503020204020204" charset="-122"/>
                <a:ea typeface="微软雅黑" panose="020B0503020204020204" charset="-122"/>
                <a:cs typeface="微软雅黑" panose="020B0503020204020204" charset="-122"/>
                <a:sym typeface="+mn-ea"/>
              </a:rPr>
              <a:t>仓库等</a:t>
            </a:r>
            <a:r>
              <a:rPr lang="zh-CN" altLang="en-US" sz="1600" dirty="0">
                <a:latin typeface="微软雅黑" panose="020B0503020204020204" charset="-122"/>
                <a:ea typeface="微软雅黑" panose="020B0503020204020204" charset="-122"/>
                <a:cs typeface="微软雅黑" panose="020B0503020204020204" charset="-122"/>
                <a:sym typeface="+mn-ea"/>
              </a:rPr>
              <a:t>低坡大跨度或坡屋面的新屋面及翻新屋面的建筑</a:t>
            </a:r>
            <a:r>
              <a:rPr lang="zh-CN" altLang="en-US" sz="1600" dirty="0" smtClean="0">
                <a:latin typeface="微软雅黑" panose="020B0503020204020204" charset="-122"/>
                <a:ea typeface="微软雅黑" panose="020B0503020204020204" charset="-122"/>
                <a:cs typeface="微软雅黑" panose="020B0503020204020204" charset="-122"/>
                <a:sym typeface="+mn-ea"/>
              </a:rPr>
              <a:t>防水</a:t>
            </a:r>
          </a:p>
          <a:p>
            <a:pPr algn="just" fontAlgn="auto">
              <a:lnSpc>
                <a:spcPct val="150000"/>
              </a:lnSpc>
              <a:spcBef>
                <a:spcPts val="600"/>
              </a:spcBef>
            </a:pPr>
            <a:r>
              <a:rPr lang="en-US" altLang="zh-CN"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、三元乙</a:t>
            </a:r>
            <a:r>
              <a:rPr lang="zh-CN" altLang="en-US"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丙、</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热塑性</a:t>
            </a:r>
            <a:r>
              <a:rPr lang="zh-CN" altLang="en-US"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聚烯烃、聚氯乙烯防水</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卷</a:t>
            </a:r>
            <a:r>
              <a:rPr lang="zh-CN" altLang="en-US"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材无</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穿孔机械固定</a:t>
            </a:r>
            <a:r>
              <a:rPr lang="zh-CN" altLang="en-US"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技术</a:t>
            </a:r>
            <a:endParaRPr lang="en-US" altLang="zh-CN" b="1" dirty="0" smtClean="0">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      </a:t>
            </a:r>
            <a:r>
              <a:rPr lang="zh-CN" altLang="en-US" sz="1600" dirty="0" smtClean="0">
                <a:latin typeface="微软雅黑" panose="020B0503020204020204" charset="-122"/>
                <a:ea typeface="微软雅黑" panose="020B0503020204020204" charset="-122"/>
                <a:cs typeface="微软雅黑" panose="020B0503020204020204" charset="-122"/>
                <a:sym typeface="+mn-ea"/>
              </a:rPr>
              <a:t>轻钢屋面、混凝土屋面工程防水</a:t>
            </a:r>
            <a:endParaRPr lang="zh-CN" altLang="en-US" sz="1600" dirty="0" smtClean="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91"/>
          <p:cNvSpPr>
            <a:spLocks noChangeArrowheads="1"/>
          </p:cNvSpPr>
          <p:nvPr/>
        </p:nvSpPr>
        <p:spPr bwMode="auto">
          <a:xfrm>
            <a:off x="107504" y="1342033"/>
            <a:ext cx="8893246" cy="3938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fontAlgn="auto">
              <a:lnSpc>
                <a:spcPct val="150000"/>
              </a:lnSpc>
              <a:spcBef>
                <a:spcPts val="0"/>
              </a:spcBef>
              <a:spcAft>
                <a:spcPts val="0"/>
              </a:spcAft>
            </a:pPr>
            <a:r>
              <a:rPr lang="en-US" altLang="zh-CN"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、建筑隔震</a:t>
            </a:r>
            <a:r>
              <a:rPr lang="zh-CN" altLang="en-US"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技术</a:t>
            </a:r>
            <a:endParaRPr lang="en-US" altLang="zh-CN" b="1" dirty="0" smtClean="0">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0"/>
              </a:spcBef>
              <a:spcAft>
                <a:spcPts val="0"/>
              </a:spcAft>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a:t>
            </a:r>
            <a:endParaRPr lang="zh-CN" altLang="en-US" sz="1600" b="1" dirty="0" smtClean="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0"/>
              </a:spcBef>
              <a:spcAft>
                <a:spcPts val="0"/>
              </a:spcAft>
            </a:pPr>
            <a:r>
              <a:rPr lang="zh-CN" altLang="en-US" sz="1600" dirty="0" smtClean="0">
                <a:latin typeface="微软雅黑" panose="020B0503020204020204" charset="-122"/>
                <a:ea typeface="微软雅黑" panose="020B0503020204020204" charset="-122"/>
                <a:cs typeface="微软雅黑" panose="020B0503020204020204" charset="-122"/>
                <a:sym typeface="+mn-ea"/>
              </a:rPr>
              <a:t>      建筑隔震技术一般应用于重要的建筑，一般指甲、乙类等特别重要的建筑；也可应用于有特殊性使用要求的建筑，传统抗震技术难以达到抗震要求的或有更高抗震要求的某些建筑。</a:t>
            </a:r>
            <a:endParaRPr lang="en-US" altLang="zh-CN" b="1" dirty="0" smtClean="0">
              <a:solidFill>
                <a:prstClr val="black"/>
              </a:solidFill>
              <a:latin typeface="微软雅黑" panose="020B0503020204020204" charset="-122"/>
              <a:ea typeface="微软雅黑" panose="020B0503020204020204" charset="-122"/>
              <a:cs typeface="微软雅黑" panose="020B0503020204020204" charset="-122"/>
              <a:sym typeface="+mn-ea"/>
            </a:endParaRPr>
          </a:p>
          <a:p>
            <a:pPr fontAlgn="auto">
              <a:lnSpc>
                <a:spcPct val="150000"/>
              </a:lnSpc>
              <a:spcBef>
                <a:spcPts val="600"/>
              </a:spcBef>
              <a:spcAft>
                <a:spcPts val="0"/>
              </a:spcAft>
            </a:pPr>
            <a:r>
              <a:rPr lang="en-US" altLang="zh-CN"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、爆破工程监测</a:t>
            </a:r>
            <a:r>
              <a:rPr lang="zh-CN" altLang="en-US"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技术</a:t>
            </a:r>
            <a:endParaRPr lang="en-US" altLang="zh-CN" b="1" dirty="0" smtClean="0">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0"/>
              </a:spcBef>
              <a:spcAft>
                <a:spcPts val="0"/>
              </a:spcAft>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a:t>
            </a:r>
            <a:endParaRPr lang="zh-CN" altLang="en-US" sz="1600" b="1" dirty="0" smtClean="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0"/>
              </a:spcBef>
              <a:spcAft>
                <a:spcPts val="0"/>
              </a:spcAft>
            </a:pPr>
            <a:r>
              <a:rPr lang="zh-CN" altLang="en-US" sz="1600" dirty="0" smtClean="0">
                <a:latin typeface="微软雅黑" panose="020B0503020204020204" charset="-122"/>
                <a:ea typeface="微软雅黑" panose="020B0503020204020204" charset="-122"/>
                <a:cs typeface="微软雅黑" panose="020B0503020204020204" charset="-122"/>
                <a:sym typeface="+mn-ea"/>
              </a:rPr>
              <a:t>      市政工程、海港码头、铁路、公路、水利水电工程中的岩石类爆破  </a:t>
            </a:r>
            <a:endParaRPr lang="zh-CN" altLang="en-US" dirty="0" smtClean="0">
              <a:latin typeface="微软雅黑" panose="020B0503020204020204" charset="-122"/>
              <a:ea typeface="微软雅黑" panose="020B0503020204020204" charset="-122"/>
              <a:cs typeface="微软雅黑" panose="020B0503020204020204" charset="-122"/>
              <a:sym typeface="+mn-ea"/>
            </a:endParaRPr>
          </a:p>
          <a:p>
            <a:pPr lvl="0" fontAlgn="auto">
              <a:lnSpc>
                <a:spcPct val="150000"/>
              </a:lnSpc>
              <a:spcBef>
                <a:spcPts val="600"/>
              </a:spcBef>
            </a:pPr>
            <a:r>
              <a:rPr lang="en-US" altLang="zh-CN"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3</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、受周边施工影响的建（构）筑物检测、监测</a:t>
            </a:r>
            <a:r>
              <a:rPr lang="zh-CN" altLang="en-US" sz="1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技术</a:t>
            </a:r>
            <a:endParaRPr lang="en-US" altLang="zh-CN" b="1" dirty="0" smtClean="0">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1600" b="1" dirty="0" smtClean="0">
                <a:latin typeface="微软雅黑" panose="020B0503020204020204" charset="-122"/>
                <a:ea typeface="微软雅黑" panose="020B0503020204020204" charset="-122"/>
                <a:cs typeface="微软雅黑" panose="020B0503020204020204" charset="-122"/>
                <a:sym typeface="+mn-ea"/>
              </a:rPr>
              <a:t>      适用部位</a:t>
            </a:r>
            <a:endParaRPr lang="zh-CN" altLang="en-US" sz="1600" b="1" dirty="0" smtClean="0">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1600" dirty="0" smtClean="0">
                <a:latin typeface="微软雅黑" panose="020B0503020204020204" charset="-122"/>
                <a:ea typeface="微软雅黑" panose="020B0503020204020204" charset="-122"/>
                <a:cs typeface="微软雅黑" panose="020B0503020204020204" charset="-122"/>
                <a:sym typeface="+mn-ea"/>
              </a:rPr>
              <a:t>      周边施工包含深基坑施工、地铁穿越施工、地下顶管施工、综合管廊施工等</a:t>
            </a:r>
            <a:endParaRPr lang="zh-CN" altLang="en-US" sz="1600" dirty="0" smtClean="0">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71</a:t>
            </a:fld>
            <a:endParaRPr lang="zh-CN" altLang="en-US" dirty="0"/>
          </a:p>
        </p:txBody>
      </p:sp>
      <p:sp>
        <p:nvSpPr>
          <p:cNvPr id="2" name="TextBox 11"/>
          <p:cNvSpPr txBox="1"/>
          <p:nvPr/>
        </p:nvSpPr>
        <p:spPr>
          <a:xfrm>
            <a:off x="107315" y="990600"/>
            <a:ext cx="3249295" cy="36830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en-US" altLang="zh-CN" sz="1800" b="1" dirty="0" smtClean="0">
                <a:solidFill>
                  <a:srgbClr val="FF0000"/>
                </a:solidFill>
                <a:latin typeface="微软雅黑" panose="020B0503020204020204" charset="-122"/>
                <a:ea typeface="微软雅黑" panose="020B0503020204020204" charset="-122"/>
                <a:sym typeface="+mn-ea"/>
              </a:rPr>
              <a:t>5.1.9  </a:t>
            </a:r>
            <a:r>
              <a:rPr lang="zh-CN" altLang="en-US" sz="1800" b="1" dirty="0">
                <a:solidFill>
                  <a:srgbClr val="FF0000"/>
                </a:solidFill>
                <a:latin typeface="微软雅黑" panose="020B0503020204020204" charset="-122"/>
                <a:ea typeface="微软雅黑" panose="020B0503020204020204" charset="-122"/>
              </a:rPr>
              <a:t> </a:t>
            </a:r>
            <a:r>
              <a:rPr lang="zh-CN" altLang="en-US" sz="1800" b="1" dirty="0" smtClean="0">
                <a:solidFill>
                  <a:srgbClr val="FF0000"/>
                </a:solidFill>
                <a:latin typeface="微软雅黑" panose="020B0503020204020204" charset="-122"/>
                <a:ea typeface="微软雅黑" panose="020B0503020204020204" charset="-122"/>
                <a:sym typeface="+mn-ea"/>
              </a:rPr>
              <a:t>抗震</a:t>
            </a:r>
            <a:r>
              <a:rPr lang="zh-CN" altLang="en-US" sz="1800" b="1" dirty="0">
                <a:solidFill>
                  <a:srgbClr val="FF0000"/>
                </a:solidFill>
                <a:latin typeface="微软雅黑" panose="020B0503020204020204" charset="-122"/>
                <a:ea typeface="微软雅黑" panose="020B0503020204020204" charset="-122"/>
                <a:sym typeface="+mn-ea"/>
              </a:rPr>
              <a:t>、加固与监测技术</a:t>
            </a: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91"/>
          <p:cNvSpPr>
            <a:spLocks noChangeArrowheads="1"/>
          </p:cNvSpPr>
          <p:nvPr/>
        </p:nvSpPr>
        <p:spPr bwMode="auto">
          <a:xfrm>
            <a:off x="402590" y="1485265"/>
            <a:ext cx="6971030" cy="267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sym typeface="+mn-ea"/>
              </a:rPr>
              <a:t>1</a:t>
            </a:r>
            <a:r>
              <a:rPr lang="zh-CN" altLang="en-US" sz="1600" dirty="0">
                <a:latin typeface="微软雅黑" panose="020B0503020204020204" charset="-122"/>
                <a:ea typeface="微软雅黑" panose="020B0503020204020204" charset="-122"/>
                <a:cs typeface="微软雅黑" panose="020B0503020204020204" charset="-122"/>
                <a:sym typeface="+mn-ea"/>
              </a:rPr>
              <a:t>、基于</a:t>
            </a:r>
            <a:r>
              <a:rPr lang="en-US" altLang="zh-CN" sz="1600" dirty="0" smtClean="0">
                <a:latin typeface="微软雅黑" panose="020B0503020204020204" charset="-122"/>
                <a:ea typeface="微软雅黑" panose="020B0503020204020204" charset="-122"/>
                <a:cs typeface="微软雅黑" panose="020B0503020204020204" charset="-122"/>
                <a:sym typeface="+mn-ea"/>
              </a:rPr>
              <a:t>BIM</a:t>
            </a:r>
            <a:r>
              <a:rPr lang="zh-CN" altLang="en-US" sz="1600" dirty="0" smtClean="0">
                <a:latin typeface="微软雅黑" panose="020B0503020204020204" charset="-122"/>
                <a:ea typeface="微软雅黑" panose="020B0503020204020204" charset="-122"/>
                <a:cs typeface="微软雅黑" panose="020B0503020204020204" charset="-122"/>
                <a:sym typeface="+mn-ea"/>
              </a:rPr>
              <a:t>的</a:t>
            </a:r>
            <a:r>
              <a:rPr lang="zh-CN" altLang="en-US" sz="1600" dirty="0">
                <a:latin typeface="微软雅黑" panose="020B0503020204020204" charset="-122"/>
                <a:ea typeface="微软雅黑" panose="020B0503020204020204" charset="-122"/>
                <a:cs typeface="微软雅黑" panose="020B0503020204020204" charset="-122"/>
                <a:sym typeface="+mn-ea"/>
              </a:rPr>
              <a:t>现场施工管理</a:t>
            </a:r>
            <a:r>
              <a:rPr lang="zh-CN" altLang="en-US" sz="1600" dirty="0" smtClean="0">
                <a:latin typeface="微软雅黑" panose="020B0503020204020204" charset="-122"/>
                <a:ea typeface="微软雅黑" panose="020B0503020204020204" charset="-122"/>
                <a:cs typeface="微软雅黑" panose="020B0503020204020204" charset="-122"/>
                <a:sym typeface="+mn-ea"/>
              </a:rPr>
              <a:t>技术</a:t>
            </a:r>
            <a:endParaRPr lang="en-US" altLang="zh-CN" sz="1600" dirty="0" smtClean="0">
              <a:latin typeface="微软雅黑" panose="020B0503020204020204" charset="-122"/>
              <a:ea typeface="微软雅黑" panose="020B0503020204020204" charset="-122"/>
              <a:cs typeface="微软雅黑" panose="020B0503020204020204" charset="-122"/>
            </a:endParaRPr>
          </a:p>
          <a:p>
            <a:pPr lvl="0" algn="just" fontAlgn="auto">
              <a:lnSpc>
                <a:spcPct val="150000"/>
              </a:lnSpc>
              <a:spcBef>
                <a:spcPts val="0"/>
              </a:spcBef>
              <a:spcAft>
                <a:spcPts val="0"/>
              </a:spcAft>
            </a:pPr>
            <a:r>
              <a:rPr lang="en-US" altLang="zh-CN"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2</a:t>
            </a:r>
            <a:r>
              <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、基于大数据的项目成本分析与控制技术</a:t>
            </a:r>
            <a:endParaRPr lang="zh-CN" altLang="en-US" sz="1600" dirty="0" smtClean="0">
              <a:latin typeface="微软雅黑" panose="020B0503020204020204" charset="-122"/>
              <a:ea typeface="微软雅黑" panose="020B0503020204020204" charset="-122"/>
              <a:cs typeface="微软雅黑" panose="020B0503020204020204" charset="-122"/>
              <a:sym typeface="+mn-ea"/>
            </a:endParaRPr>
          </a:p>
          <a:p>
            <a:pPr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sym typeface="+mn-ea"/>
              </a:rPr>
              <a:t>3</a:t>
            </a:r>
            <a:r>
              <a:rPr lang="zh-CN" altLang="en-US" sz="1600" dirty="0">
                <a:latin typeface="微软雅黑" panose="020B0503020204020204" charset="-122"/>
                <a:ea typeface="微软雅黑" panose="020B0503020204020204" charset="-122"/>
                <a:cs typeface="微软雅黑" panose="020B0503020204020204" charset="-122"/>
                <a:sym typeface="+mn-ea"/>
              </a:rPr>
              <a:t>、基于云计算的电子商务采购</a:t>
            </a:r>
            <a:r>
              <a:rPr lang="zh-CN" altLang="en-US" sz="1600" dirty="0" smtClean="0">
                <a:latin typeface="微软雅黑" panose="020B0503020204020204" charset="-122"/>
                <a:ea typeface="微软雅黑" panose="020B0503020204020204" charset="-122"/>
                <a:cs typeface="微软雅黑" panose="020B0503020204020204" charset="-122"/>
                <a:sym typeface="+mn-ea"/>
              </a:rPr>
              <a:t>技术</a:t>
            </a:r>
          </a:p>
          <a:p>
            <a:pPr lvl="0" fontAlgn="auto">
              <a:lnSpc>
                <a:spcPct val="150000"/>
              </a:lnSpc>
              <a:spcBef>
                <a:spcPts val="0"/>
              </a:spcBef>
              <a:spcAft>
                <a:spcPts val="0"/>
              </a:spcAft>
            </a:pPr>
            <a:r>
              <a:rPr lang="en-US" altLang="zh-CN"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4</a:t>
            </a:r>
            <a:r>
              <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、基于互联网的项目多方协同管理技术</a:t>
            </a:r>
            <a:endParaRPr lang="en-US" altLang="zh-CN" sz="1600" dirty="0" smtClean="0">
              <a:solidFill>
                <a:prstClr val="black"/>
              </a:solidFill>
              <a:latin typeface="微软雅黑" panose="020B0503020204020204" charset="-122"/>
              <a:ea typeface="微软雅黑" panose="020B0503020204020204" charset="-122"/>
              <a:cs typeface="微软雅黑" panose="020B0503020204020204" charset="-122"/>
            </a:endParaRPr>
          </a:p>
          <a:p>
            <a:pPr lvl="0" algn="just" fontAlgn="auto">
              <a:lnSpc>
                <a:spcPct val="150000"/>
              </a:lnSpc>
              <a:spcBef>
                <a:spcPts val="0"/>
              </a:spcBef>
              <a:spcAft>
                <a:spcPts val="0"/>
              </a:spcAft>
            </a:pPr>
            <a:r>
              <a:rPr lang="en-US" altLang="zh-CN"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5</a:t>
            </a:r>
            <a:r>
              <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、基于移动互联网的项目动态管理技术</a:t>
            </a:r>
            <a:endParaRPr lang="en-US" altLang="zh-CN" sz="1600" dirty="0" smtClean="0">
              <a:solidFill>
                <a:prstClr val="black"/>
              </a:solidFill>
              <a:latin typeface="微软雅黑" panose="020B0503020204020204" charset="-122"/>
              <a:ea typeface="微软雅黑" panose="020B0503020204020204" charset="-122"/>
              <a:cs typeface="微软雅黑" panose="020B0503020204020204" charset="-122"/>
            </a:endParaRPr>
          </a:p>
          <a:p>
            <a:pPr lvl="0" algn="just"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sym typeface="+mn-ea"/>
              </a:rPr>
              <a:t>6</a:t>
            </a:r>
            <a:r>
              <a:rPr lang="zh-CN" altLang="en-US" sz="1600" dirty="0">
                <a:latin typeface="微软雅黑" panose="020B0503020204020204" charset="-122"/>
                <a:ea typeface="微软雅黑" panose="020B0503020204020204" charset="-122"/>
                <a:cs typeface="微软雅黑" panose="020B0503020204020204" charset="-122"/>
                <a:sym typeface="+mn-ea"/>
              </a:rPr>
              <a:t>、基于物联网的工程总承包项目物资全过程监管</a:t>
            </a:r>
            <a:r>
              <a:rPr lang="zh-CN" altLang="en-US" sz="1600" dirty="0" smtClean="0">
                <a:latin typeface="微软雅黑" panose="020B0503020204020204" charset="-122"/>
                <a:ea typeface="微软雅黑" panose="020B0503020204020204" charset="-122"/>
                <a:cs typeface="微软雅黑" panose="020B0503020204020204" charset="-122"/>
                <a:sym typeface="+mn-ea"/>
              </a:rPr>
              <a:t>技术</a:t>
            </a:r>
            <a:endParaRPr lang="en-US" altLang="zh-CN" sz="1600" dirty="0" smtClean="0">
              <a:latin typeface="微软雅黑" panose="020B0503020204020204" charset="-122"/>
              <a:ea typeface="微软雅黑" panose="020B0503020204020204" charset="-122"/>
              <a:cs typeface="微软雅黑" panose="020B0503020204020204" charset="-122"/>
            </a:endParaRPr>
          </a:p>
          <a:p>
            <a:pPr lvl="0" algn="just" fontAlgn="auto">
              <a:lnSpc>
                <a:spcPct val="150000"/>
              </a:lnSpc>
              <a:spcBef>
                <a:spcPts val="0"/>
              </a:spcBef>
              <a:spcAft>
                <a:spcPts val="0"/>
              </a:spcAft>
            </a:pPr>
            <a:r>
              <a:rPr lang="en-US" altLang="zh-CN"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7</a:t>
            </a:r>
            <a:r>
              <a:rPr lang="zh-CN" altLang="en-US" sz="1600" dirty="0">
                <a:solidFill>
                  <a:prstClr val="black"/>
                </a:solidFill>
                <a:latin typeface="微软雅黑" panose="020B0503020204020204" charset="-122"/>
                <a:ea typeface="微软雅黑" panose="020B0503020204020204" charset="-122"/>
                <a:cs typeface="微软雅黑" panose="020B0503020204020204" charset="-122"/>
                <a:sym typeface="+mn-ea"/>
              </a:rPr>
              <a:t>、基于物联网的劳务管理</a:t>
            </a:r>
            <a:r>
              <a:rPr lang="zh-CN" altLang="en-US" sz="1600" dirty="0" smtClean="0">
                <a:solidFill>
                  <a:prstClr val="black"/>
                </a:solidFill>
                <a:latin typeface="微软雅黑" panose="020B0503020204020204" charset="-122"/>
                <a:ea typeface="微软雅黑" panose="020B0503020204020204" charset="-122"/>
                <a:cs typeface="微软雅黑" panose="020B0503020204020204" charset="-122"/>
                <a:sym typeface="+mn-ea"/>
              </a:rPr>
              <a:t>技术</a:t>
            </a:r>
            <a:endParaRPr lang="zh-CN" altLang="en-US" sz="1600" dirty="0" smtClean="0">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72</a:t>
            </a:fld>
            <a:endParaRPr lang="zh-CN" altLang="en-US" dirty="0"/>
          </a:p>
        </p:txBody>
      </p:sp>
      <p:sp>
        <p:nvSpPr>
          <p:cNvPr id="2" name="TextBox 11"/>
          <p:cNvSpPr txBox="1"/>
          <p:nvPr/>
        </p:nvSpPr>
        <p:spPr>
          <a:xfrm>
            <a:off x="402590" y="1044575"/>
            <a:ext cx="2235835" cy="36830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en-US" altLang="zh-CN" sz="1800" b="1" dirty="0" smtClean="0">
                <a:solidFill>
                  <a:srgbClr val="FF0000"/>
                </a:solidFill>
                <a:latin typeface="微软雅黑" panose="020B0503020204020204" charset="-122"/>
                <a:ea typeface="微软雅黑" panose="020B0503020204020204" charset="-122"/>
                <a:sym typeface="+mn-ea"/>
              </a:rPr>
              <a:t>5.1.10  </a:t>
            </a:r>
            <a:r>
              <a:rPr lang="zh-CN" altLang="en-US" sz="1800" b="1" dirty="0">
                <a:solidFill>
                  <a:srgbClr val="FF0000"/>
                </a:solidFill>
                <a:latin typeface="微软雅黑" panose="020B0503020204020204" charset="-122"/>
                <a:ea typeface="微软雅黑" panose="020B0503020204020204" charset="-122"/>
              </a:rPr>
              <a:t> </a:t>
            </a:r>
            <a:r>
              <a:rPr lang="zh-CN" altLang="en-US" sz="1800" b="1" dirty="0" smtClean="0">
                <a:solidFill>
                  <a:srgbClr val="FF0000"/>
                </a:solidFill>
                <a:latin typeface="微软雅黑" panose="020B0503020204020204" charset="-122"/>
                <a:ea typeface="微软雅黑" panose="020B0503020204020204" charset="-122"/>
                <a:sym typeface="+mn-ea"/>
              </a:rPr>
              <a:t>信息化</a:t>
            </a:r>
            <a:r>
              <a:rPr lang="zh-CN" altLang="en-US" sz="1800" b="1" dirty="0">
                <a:solidFill>
                  <a:srgbClr val="FF0000"/>
                </a:solidFill>
                <a:latin typeface="微软雅黑" panose="020B0503020204020204" charset="-122"/>
                <a:ea typeface="微软雅黑" panose="020B0503020204020204" charset="-122"/>
                <a:sym typeface="+mn-ea"/>
              </a:rPr>
              <a:t>技术</a:t>
            </a: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fld id="{0C913308-F349-4B6D-A68A-DD1791B4A57B}" type="slidenum">
              <a:rPr lang="zh-CN" altLang="en-US" smtClean="0"/>
              <a:pPr/>
              <a:t>73</a:t>
            </a:fld>
            <a:endParaRPr lang="zh-CN" altLang="en-US" dirty="0"/>
          </a:p>
        </p:txBody>
      </p:sp>
      <p:sp>
        <p:nvSpPr>
          <p:cNvPr id="5" name="矩形 4"/>
          <p:cNvSpPr/>
          <p:nvPr/>
        </p:nvSpPr>
        <p:spPr>
          <a:xfrm>
            <a:off x="328295" y="2273935"/>
            <a:ext cx="4326890" cy="3784600"/>
          </a:xfrm>
          <a:prstGeom prst="rect">
            <a:avLst/>
          </a:prstGeom>
        </p:spPr>
        <p:txBody>
          <a:bodyPr wrap="square">
            <a:spAutoFit/>
          </a:bodyPr>
          <a:lstStyle/>
          <a:p>
            <a:pPr>
              <a:lnSpc>
                <a:spcPct val="150000"/>
              </a:lnSpc>
            </a:pP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rPr>
              <a:t>1.</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rPr>
              <a:t>汽轮机通流部分优化技术</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2.</a:t>
            </a:r>
            <a:r>
              <a:rPr lang="zh-CN" altLang="en-US" sz="1600" dirty="0" smtClean="0">
                <a:latin typeface="微软雅黑" panose="020B0503020204020204" charset="-122"/>
                <a:ea typeface="微软雅黑" panose="020B0503020204020204" charset="-122"/>
                <a:cs typeface="微软雅黑" panose="020B0503020204020204" charset="-122"/>
              </a:rPr>
              <a:t>大规模储能技术</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3.</a:t>
            </a:r>
            <a:r>
              <a:rPr lang="zh-CN" altLang="en-US" sz="1600" dirty="0" smtClean="0">
                <a:latin typeface="微软雅黑" panose="020B0503020204020204" charset="-122"/>
                <a:ea typeface="微软雅黑" panose="020B0503020204020204" charset="-122"/>
                <a:cs typeface="微软雅黑" panose="020B0503020204020204" charset="-122"/>
              </a:rPr>
              <a:t>分布式能源技术</a:t>
            </a:r>
          </a:p>
          <a:p>
            <a:pPr>
              <a:lnSpc>
                <a:spcPct val="150000"/>
              </a:lnSpc>
            </a:pP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rPr>
              <a:t>4.</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rPr>
              <a:t>汽轮机组抽汽回热系统优化技术</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5.</a:t>
            </a:r>
            <a:r>
              <a:rPr lang="zh-CN" altLang="en-US" sz="1600" dirty="0" smtClean="0">
                <a:latin typeface="微软雅黑" panose="020B0503020204020204" charset="-122"/>
                <a:ea typeface="微软雅黑" panose="020B0503020204020204" charset="-122"/>
                <a:cs typeface="微软雅黑" panose="020B0503020204020204" charset="-122"/>
              </a:rPr>
              <a:t>高压变频调速技术</a:t>
            </a:r>
          </a:p>
          <a:p>
            <a:pPr>
              <a:lnSpc>
                <a:spcPct val="150000"/>
              </a:lnSpc>
            </a:pP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rPr>
              <a:t>6.</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rPr>
              <a:t>发电机组噪声综合治理技术</a:t>
            </a:r>
          </a:p>
          <a:p>
            <a:pPr>
              <a:lnSpc>
                <a:spcPct val="150000"/>
              </a:lnSpc>
            </a:pP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rPr>
              <a:t>7.</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rPr>
              <a:t>汽轮机组在线诊断及控制技术</a:t>
            </a:r>
            <a:endPar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rPr>
              <a:t>8.</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rPr>
              <a:t>汽轮发电机组高压加热器汽侧系统冲洗技术</a:t>
            </a:r>
          </a:p>
          <a:p>
            <a:pPr>
              <a:lnSpc>
                <a:spcPct val="150000"/>
              </a:lnSpc>
            </a:pP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rPr>
              <a:t>9.39</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rPr>
              <a:t>配电网架空绝缘线路雷击断线防护技术</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10.</a:t>
            </a:r>
            <a:r>
              <a:rPr lang="zh-CN" altLang="en-US" sz="1600" dirty="0" smtClean="0">
                <a:latin typeface="微软雅黑" panose="020B0503020204020204" charset="-122"/>
                <a:ea typeface="微软雅黑" panose="020B0503020204020204" charset="-122"/>
                <a:cs typeface="微软雅黑" panose="020B0503020204020204" charset="-122"/>
              </a:rPr>
              <a:t>电能质量监测与控制技术</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2" name="矩形 1"/>
          <p:cNvSpPr/>
          <p:nvPr/>
        </p:nvSpPr>
        <p:spPr>
          <a:xfrm>
            <a:off x="4625975" y="2275205"/>
            <a:ext cx="4457700" cy="3415030"/>
          </a:xfrm>
          <a:prstGeom prst="rect">
            <a:avLst/>
          </a:prstGeom>
        </p:spPr>
        <p:txBody>
          <a:bodyPr wrap="square">
            <a:spAutoFit/>
          </a:bodyPr>
          <a:lstStyle/>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11.</a:t>
            </a:r>
            <a:r>
              <a:rPr lang="zh-CN" altLang="en-US" sz="1600" dirty="0" smtClean="0">
                <a:latin typeface="微软雅黑" panose="020B0503020204020204" charset="-122"/>
                <a:ea typeface="微软雅黑" panose="020B0503020204020204" charset="-122"/>
                <a:cs typeface="微软雅黑" panose="020B0503020204020204" charset="-122"/>
              </a:rPr>
              <a:t>用电信息采集系统技术</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12.</a:t>
            </a:r>
            <a:r>
              <a:rPr lang="zh-CN" altLang="en-US" sz="1600" dirty="0" smtClean="0">
                <a:latin typeface="微软雅黑" panose="020B0503020204020204" charset="-122"/>
                <a:ea typeface="微软雅黑" panose="020B0503020204020204" charset="-122"/>
                <a:cs typeface="微软雅黑" panose="020B0503020204020204" charset="-122"/>
              </a:rPr>
              <a:t>声表面波无源传感器技术在输电线路的应用</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13.</a:t>
            </a:r>
            <a:r>
              <a:rPr lang="zh-CN" altLang="en-US" sz="1600" dirty="0" smtClean="0">
                <a:latin typeface="微软雅黑" panose="020B0503020204020204" charset="-122"/>
                <a:ea typeface="微软雅黑" panose="020B0503020204020204" charset="-122"/>
                <a:cs typeface="微软雅黑" panose="020B0503020204020204" charset="-122"/>
              </a:rPr>
              <a:t>电力光纤数字通信传输技术</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14.</a:t>
            </a:r>
            <a:r>
              <a:rPr lang="zh-CN" altLang="en-US" sz="1600" dirty="0" smtClean="0">
                <a:latin typeface="微软雅黑" panose="020B0503020204020204" charset="-122"/>
                <a:ea typeface="微软雅黑" panose="020B0503020204020204" charset="-122"/>
                <a:cs typeface="微软雅黑" panose="020B0503020204020204" charset="-122"/>
              </a:rPr>
              <a:t>电力高速数据通信网络和</a:t>
            </a:r>
            <a:r>
              <a:rPr lang="en-US" altLang="zh-CN" sz="1600" dirty="0" smtClean="0">
                <a:latin typeface="微软雅黑" panose="020B0503020204020204" charset="-122"/>
                <a:ea typeface="微软雅黑" panose="020B0503020204020204" charset="-122"/>
                <a:cs typeface="微软雅黑" panose="020B0503020204020204" charset="-122"/>
              </a:rPr>
              <a:t>IP </a:t>
            </a:r>
            <a:r>
              <a:rPr lang="zh-CN" altLang="en-US" sz="1600" dirty="0" smtClean="0">
                <a:latin typeface="微软雅黑" panose="020B0503020204020204" charset="-122"/>
                <a:ea typeface="微软雅黑" panose="020B0503020204020204" charset="-122"/>
                <a:cs typeface="微软雅黑" panose="020B0503020204020204" charset="-122"/>
              </a:rPr>
              <a:t>网络技术</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15.</a:t>
            </a:r>
            <a:r>
              <a:rPr lang="zh-CN" altLang="en-US" sz="1600" dirty="0" smtClean="0">
                <a:latin typeface="微软雅黑" panose="020B0503020204020204" charset="-122"/>
                <a:ea typeface="微软雅黑" panose="020B0503020204020204" charset="-122"/>
                <a:cs typeface="微软雅黑" panose="020B0503020204020204" charset="-122"/>
              </a:rPr>
              <a:t>电力光纤线路监测与通信网络资源管理技术</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16.</a:t>
            </a:r>
            <a:r>
              <a:rPr lang="zh-CN" altLang="en-US" sz="1600" dirty="0" smtClean="0">
                <a:latin typeface="微软雅黑" panose="020B0503020204020204" charset="-122"/>
                <a:ea typeface="微软雅黑" panose="020B0503020204020204" charset="-122"/>
                <a:cs typeface="微软雅黑" panose="020B0503020204020204" charset="-122"/>
              </a:rPr>
              <a:t>跨江（海）高塔施工技术</a:t>
            </a:r>
          </a:p>
          <a:p>
            <a:pPr>
              <a:lnSpc>
                <a:spcPct val="150000"/>
              </a:lnSpc>
            </a:pP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rPr>
              <a:t>17.</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rPr>
              <a:t>变电站（换流站）噪声控制技术</a:t>
            </a:r>
          </a:p>
          <a:p>
            <a:pPr>
              <a:lnSpc>
                <a:spcPct val="150000"/>
              </a:lnSpc>
            </a:pP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rPr>
              <a:t>18.</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rPr>
              <a:t>直流接地极减少环境影响技术</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19.</a:t>
            </a:r>
            <a:r>
              <a:rPr lang="zh-CN" altLang="en-US" sz="1600" dirty="0" smtClean="0">
                <a:latin typeface="微软雅黑" panose="020B0503020204020204" charset="-122"/>
                <a:ea typeface="微软雅黑" panose="020B0503020204020204" charset="-122"/>
                <a:cs typeface="微软雅黑" panose="020B0503020204020204" charset="-122"/>
              </a:rPr>
              <a:t>水电工程围堰控制爆破技术</a:t>
            </a:r>
          </a:p>
        </p:txBody>
      </p:sp>
      <p:sp>
        <p:nvSpPr>
          <p:cNvPr id="3" name="矩形 2"/>
          <p:cNvSpPr/>
          <p:nvPr/>
        </p:nvSpPr>
        <p:spPr>
          <a:xfrm>
            <a:off x="327660" y="1734820"/>
            <a:ext cx="1637665" cy="368300"/>
          </a:xfrm>
          <a:prstGeom prst="rect">
            <a:avLst/>
          </a:prstGeom>
        </p:spPr>
        <p:txBody>
          <a:bodyPr wrap="square">
            <a:spAutoFit/>
          </a:bodyPr>
          <a:lstStyle/>
          <a:p>
            <a:pPr lvl="0" algn="ctr"/>
            <a:r>
              <a:rPr lang="en-US" altLang="zh-CN" b="1" dirty="0" smtClean="0">
                <a:solidFill>
                  <a:srgbClr val="FF0000"/>
                </a:solidFill>
                <a:latin typeface="微软雅黑" panose="020B0503020204020204" charset="-122"/>
                <a:ea typeface="微软雅黑" panose="020B0503020204020204" charset="-122"/>
                <a:sym typeface="+mn-ea"/>
              </a:rPr>
              <a:t>5.2.1</a:t>
            </a:r>
            <a:r>
              <a:rPr lang="zh-CN" altLang="en-US" b="1" dirty="0" smtClean="0">
                <a:solidFill>
                  <a:srgbClr val="FF0000"/>
                </a:solidFill>
                <a:latin typeface="微软雅黑" panose="020B0503020204020204" charset="-122"/>
                <a:ea typeface="微软雅黑" panose="020B0503020204020204" charset="-122"/>
                <a:sym typeface="+mn-ea"/>
              </a:rPr>
              <a:t>   新技术</a:t>
            </a:r>
          </a:p>
        </p:txBody>
      </p:sp>
      <p:sp>
        <p:nvSpPr>
          <p:cNvPr id="27650" name="Rectangle 2"/>
          <p:cNvSpPr>
            <a:spLocks noGrp="1" noChangeArrowheads="1"/>
          </p:cNvSpPr>
          <p:nvPr>
            <p:ph type="title" idx="4294967295"/>
          </p:nvPr>
        </p:nvSpPr>
        <p:spPr>
          <a:xfrm>
            <a:off x="447675" y="1063149"/>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rPr>
              <a:t>第二章  </a:t>
            </a:r>
            <a:r>
              <a:rPr lang="zh-CN" altLang="zh-CN" sz="24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电力建设五新</a:t>
            </a:r>
            <a:r>
              <a:rPr lang="zh-CN" sz="24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技术</a:t>
            </a:r>
            <a:endParaRPr lang="zh-CN" sz="24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fld id="{0C913308-F349-4B6D-A68A-DD1791B4A57B}" type="slidenum">
              <a:rPr lang="zh-CN" altLang="en-US" smtClean="0"/>
              <a:pPr/>
              <a:t>74</a:t>
            </a:fld>
            <a:endParaRPr lang="zh-CN" altLang="en-US" dirty="0"/>
          </a:p>
        </p:txBody>
      </p:sp>
      <p:sp>
        <p:nvSpPr>
          <p:cNvPr id="5" name="矩形 4"/>
          <p:cNvSpPr/>
          <p:nvPr/>
        </p:nvSpPr>
        <p:spPr>
          <a:xfrm>
            <a:off x="447675" y="1485265"/>
            <a:ext cx="4161790" cy="2676525"/>
          </a:xfrm>
          <a:prstGeom prst="rect">
            <a:avLst/>
          </a:prstGeom>
        </p:spPr>
        <p:txBody>
          <a:bodyPr wrap="square">
            <a:spAutoFit/>
          </a:bodyPr>
          <a:lstStyle/>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a:t>
            </a:r>
            <a:r>
              <a:rPr lang="zh-CN" altLang="en-US" sz="1600" dirty="0" smtClean="0">
                <a:latin typeface="微软雅黑" panose="020B0503020204020204" charset="-122"/>
                <a:ea typeface="微软雅黑" panose="020B0503020204020204" charset="-122"/>
                <a:cs typeface="微软雅黑" panose="020B0503020204020204" charset="-122"/>
              </a:rPr>
              <a:t>汽轮机汽封改造工艺</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2.</a:t>
            </a:r>
            <a:r>
              <a:rPr lang="zh-CN" altLang="en-US" sz="1600" dirty="0" smtClean="0">
                <a:latin typeface="微软雅黑" panose="020B0503020204020204" charset="-122"/>
                <a:ea typeface="微软雅黑" panose="020B0503020204020204" charset="-122"/>
                <a:cs typeface="微软雅黑" panose="020B0503020204020204" charset="-122"/>
              </a:rPr>
              <a:t>汽轮机通流部分改造工艺</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3.</a:t>
            </a:r>
            <a:r>
              <a:rPr lang="zh-CN" altLang="en-US" sz="1600" dirty="0" smtClean="0">
                <a:latin typeface="微软雅黑" panose="020B0503020204020204" charset="-122"/>
                <a:ea typeface="微软雅黑" panose="020B0503020204020204" charset="-122"/>
                <a:cs typeface="微软雅黑" panose="020B0503020204020204" charset="-122"/>
              </a:rPr>
              <a:t>凝汽器螺旋纽带除垢工艺</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4.</a:t>
            </a:r>
            <a:r>
              <a:rPr lang="zh-CN" altLang="en-US" sz="1600" dirty="0" smtClean="0">
                <a:latin typeface="微软雅黑" panose="020B0503020204020204" charset="-122"/>
                <a:ea typeface="微软雅黑" panose="020B0503020204020204" charset="-122"/>
                <a:cs typeface="微软雅黑" panose="020B0503020204020204" charset="-122"/>
              </a:rPr>
              <a:t>火电厂凝汽器冷却水管洁净工艺</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5.</a:t>
            </a:r>
            <a:r>
              <a:rPr lang="zh-CN" altLang="en-US" sz="1600" dirty="0" smtClean="0">
                <a:latin typeface="微软雅黑" panose="020B0503020204020204" charset="-122"/>
                <a:ea typeface="微软雅黑" panose="020B0503020204020204" charset="-122"/>
                <a:cs typeface="微软雅黑" panose="020B0503020204020204" charset="-122"/>
              </a:rPr>
              <a:t>汽机真空系统严密性试验加压检查</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6.</a:t>
            </a:r>
            <a:r>
              <a:rPr lang="zh-CN" altLang="en-US" sz="1600" dirty="0" smtClean="0">
                <a:latin typeface="微软雅黑" panose="020B0503020204020204" charset="-122"/>
                <a:ea typeface="微软雅黑" panose="020B0503020204020204" charset="-122"/>
                <a:cs typeface="微软雅黑" panose="020B0503020204020204" charset="-122"/>
              </a:rPr>
              <a:t>高压加热器汽侧冲洗工艺</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7.</a:t>
            </a:r>
            <a:r>
              <a:rPr lang="zh-CN" altLang="en-US" sz="1600" dirty="0" smtClean="0">
                <a:latin typeface="微软雅黑" panose="020B0503020204020204" charset="-122"/>
                <a:ea typeface="微软雅黑" panose="020B0503020204020204" charset="-122"/>
                <a:cs typeface="微软雅黑" panose="020B0503020204020204" charset="-122"/>
              </a:rPr>
              <a:t>汽机（含小机）本体保温优化工艺</a:t>
            </a:r>
            <a:endParaRPr lang="en-US" altLang="zh-CN" sz="1600" dirty="0" smtClean="0">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399415" y="1089025"/>
            <a:ext cx="1690370" cy="368300"/>
          </a:xfrm>
          <a:prstGeom prst="rect">
            <a:avLst/>
          </a:prstGeom>
        </p:spPr>
        <p:txBody>
          <a:bodyPr wrap="square">
            <a:spAutoFit/>
          </a:bodyPr>
          <a:lstStyle/>
          <a:p>
            <a:pPr lvl="0" algn="ctr"/>
            <a:r>
              <a:rPr lang="en-US" altLang="zh-CN" b="1" dirty="0" smtClean="0">
                <a:solidFill>
                  <a:srgbClr val="FF0000"/>
                </a:solidFill>
                <a:latin typeface="微软雅黑" panose="020B0503020204020204" charset="-122"/>
                <a:ea typeface="微软雅黑" panose="020B0503020204020204" charset="-122"/>
                <a:sym typeface="+mn-ea"/>
              </a:rPr>
              <a:t>5.2.2</a:t>
            </a:r>
            <a:r>
              <a:rPr lang="zh-CN" altLang="en-US" b="1" dirty="0" smtClean="0">
                <a:solidFill>
                  <a:srgbClr val="FF0000"/>
                </a:solidFill>
                <a:latin typeface="微软雅黑" panose="020B0503020204020204" charset="-122"/>
                <a:ea typeface="微软雅黑" panose="020B0503020204020204" charset="-122"/>
                <a:sym typeface="+mn-ea"/>
              </a:rPr>
              <a:t>   新工艺</a:t>
            </a:r>
          </a:p>
        </p:txBody>
      </p:sp>
      <p:sp>
        <p:nvSpPr>
          <p:cNvPr id="2" name="矩形 1"/>
          <p:cNvSpPr/>
          <p:nvPr/>
        </p:nvSpPr>
        <p:spPr>
          <a:xfrm>
            <a:off x="4712335" y="1477645"/>
            <a:ext cx="4381500" cy="2676525"/>
          </a:xfrm>
          <a:prstGeom prst="rect">
            <a:avLst/>
          </a:prstGeom>
        </p:spPr>
        <p:txBody>
          <a:bodyPr wrap="square">
            <a:spAutoFit/>
          </a:bodyPr>
          <a:lstStyle/>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sym typeface="+mn-ea"/>
              </a:rPr>
              <a:t>8.</a:t>
            </a:r>
            <a:r>
              <a:rPr lang="zh-CN" altLang="en-US" sz="1600" dirty="0" smtClean="0">
                <a:latin typeface="微软雅黑" panose="020B0503020204020204" charset="-122"/>
                <a:ea typeface="微软雅黑" panose="020B0503020204020204" charset="-122"/>
                <a:cs typeface="微软雅黑" panose="020B0503020204020204" charset="-122"/>
                <a:sym typeface="+mn-ea"/>
              </a:rPr>
              <a:t>管形母线自动氩弧焊焊接技术</a:t>
            </a:r>
            <a:endParaRPr lang="zh-CN" altLang="en-US" sz="1600"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sym typeface="+mn-ea"/>
              </a:rPr>
              <a:t>9.</a:t>
            </a:r>
            <a:r>
              <a:rPr lang="zh-CN" altLang="en-US" sz="1600" dirty="0" smtClean="0">
                <a:latin typeface="微软雅黑" panose="020B0503020204020204" charset="-122"/>
                <a:ea typeface="微软雅黑" panose="020B0503020204020204" charset="-122"/>
                <a:cs typeface="微软雅黑" panose="020B0503020204020204" charset="-122"/>
                <a:sym typeface="+mn-ea"/>
              </a:rPr>
              <a:t>熔化极气体保护焊打底焊接工艺</a:t>
            </a:r>
            <a:endParaRPr lang="en-US" altLang="zh-CN" sz="1600"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10.</a:t>
            </a:r>
            <a:r>
              <a:rPr lang="zh-CN" altLang="en-US" sz="1600" dirty="0" smtClean="0">
                <a:latin typeface="微软雅黑" panose="020B0503020204020204" charset="-122"/>
                <a:ea typeface="微软雅黑" panose="020B0503020204020204" charset="-122"/>
                <a:cs typeface="微软雅黑" panose="020B0503020204020204" charset="-122"/>
              </a:rPr>
              <a:t>大型水工金属结构焊接变形控制技术</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11.</a:t>
            </a:r>
            <a:r>
              <a:rPr lang="zh-CN" altLang="en-US" sz="1600" dirty="0" smtClean="0">
                <a:latin typeface="微软雅黑" panose="020B0503020204020204" charset="-122"/>
                <a:ea typeface="微软雅黑" panose="020B0503020204020204" charset="-122"/>
                <a:cs typeface="微软雅黑" panose="020B0503020204020204" charset="-122"/>
              </a:rPr>
              <a:t>射线数字成像无损探伤检测技术</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12.</a:t>
            </a:r>
            <a:r>
              <a:rPr lang="zh-CN" altLang="en-US" sz="1600" dirty="0" smtClean="0">
                <a:latin typeface="微软雅黑" panose="020B0503020204020204" charset="-122"/>
                <a:ea typeface="微软雅黑" panose="020B0503020204020204" charset="-122"/>
                <a:cs typeface="微软雅黑" panose="020B0503020204020204" charset="-122"/>
              </a:rPr>
              <a:t>衍射时差法超声检探伤测技术</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13.</a:t>
            </a:r>
            <a:r>
              <a:rPr lang="zh-CN" altLang="en-US" sz="1600" dirty="0" smtClean="0">
                <a:latin typeface="微软雅黑" panose="020B0503020204020204" charset="-122"/>
                <a:ea typeface="微软雅黑" panose="020B0503020204020204" charset="-122"/>
                <a:cs typeface="微软雅黑" panose="020B0503020204020204" charset="-122"/>
              </a:rPr>
              <a:t>超声相控阵无损探伤检测技术</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14.</a:t>
            </a:r>
            <a:r>
              <a:rPr lang="zh-CN" altLang="en-US" sz="1600" dirty="0" smtClean="0">
                <a:latin typeface="微软雅黑" panose="020B0503020204020204" charset="-122"/>
                <a:ea typeface="微软雅黑" panose="020B0503020204020204" charset="-122"/>
                <a:cs typeface="微软雅黑" panose="020B0503020204020204" charset="-122"/>
              </a:rPr>
              <a:t>户外</a:t>
            </a:r>
            <a:r>
              <a:rPr lang="en-US" altLang="zh-CN" sz="1600" dirty="0" smtClean="0">
                <a:latin typeface="微软雅黑" panose="020B0503020204020204" charset="-122"/>
                <a:ea typeface="微软雅黑" panose="020B0503020204020204" charset="-122"/>
                <a:cs typeface="微软雅黑" panose="020B0503020204020204" charset="-122"/>
              </a:rPr>
              <a:t>GIS</a:t>
            </a:r>
            <a:r>
              <a:rPr lang="zh-CN" altLang="en-US" sz="1600" dirty="0" smtClean="0">
                <a:latin typeface="微软雅黑" panose="020B0503020204020204" charset="-122"/>
                <a:ea typeface="微软雅黑" panose="020B0503020204020204" charset="-122"/>
                <a:cs typeface="微软雅黑" panose="020B0503020204020204" charset="-122"/>
              </a:rPr>
              <a:t>安装洁净化施工工艺</a:t>
            </a:r>
            <a:endParaRPr lang="en-US" altLang="zh-CN" sz="1600" dirty="0" smtClean="0">
              <a:latin typeface="微软雅黑" panose="020B0503020204020204" charset="-122"/>
              <a:ea typeface="微软雅黑" panose="020B0503020204020204" charset="-122"/>
              <a:cs typeface="微软雅黑" panose="020B0503020204020204" charset="-122"/>
            </a:endParaRPr>
          </a:p>
        </p:txBody>
      </p:sp>
      <p:sp>
        <p:nvSpPr>
          <p:cNvPr id="6" name="矩形 5"/>
          <p:cNvSpPr/>
          <p:nvPr/>
        </p:nvSpPr>
        <p:spPr>
          <a:xfrm>
            <a:off x="444158" y="5015761"/>
            <a:ext cx="5904656" cy="1568450"/>
          </a:xfrm>
          <a:prstGeom prst="rect">
            <a:avLst/>
          </a:prstGeom>
        </p:spPr>
        <p:txBody>
          <a:bodyPr wrap="square">
            <a:spAutoFit/>
          </a:bodyPr>
          <a:lstStyle/>
          <a:p>
            <a:pPr fontAlgn="auto">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a:t>
            </a:r>
            <a:r>
              <a:rPr lang="zh-CN" altLang="en-US" sz="1600" dirty="0" smtClean="0">
                <a:latin typeface="微软雅黑" panose="020B0503020204020204" charset="-122"/>
                <a:ea typeface="微软雅黑" panose="020B0503020204020204" charset="-122"/>
                <a:cs typeface="微软雅黑" panose="020B0503020204020204" charset="-122"/>
              </a:rPr>
              <a:t>过程能耗管控系统</a:t>
            </a:r>
          </a:p>
          <a:p>
            <a:pPr fontAlgn="auto">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2.</a:t>
            </a:r>
            <a:r>
              <a:rPr lang="zh-CN" altLang="en-US" sz="1600" dirty="0" smtClean="0">
                <a:latin typeface="微软雅黑" panose="020B0503020204020204" charset="-122"/>
                <a:ea typeface="微软雅黑" panose="020B0503020204020204" charset="-122"/>
                <a:cs typeface="微软雅黑" panose="020B0503020204020204" charset="-122"/>
              </a:rPr>
              <a:t>火电厂水务集中处理系统</a:t>
            </a:r>
          </a:p>
          <a:p>
            <a:pPr fontAlgn="auto">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3.</a:t>
            </a:r>
            <a:r>
              <a:rPr lang="zh-CN" altLang="en-US" sz="1600" dirty="0" smtClean="0">
                <a:latin typeface="微软雅黑" panose="020B0503020204020204" charset="-122"/>
                <a:ea typeface="微软雅黑" panose="020B0503020204020204" charset="-122"/>
                <a:cs typeface="微软雅黑" panose="020B0503020204020204" charset="-122"/>
              </a:rPr>
              <a:t>六氟化硫气体回收再利用</a:t>
            </a:r>
          </a:p>
          <a:p>
            <a:pPr fontAlgn="auto">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4.</a:t>
            </a:r>
            <a:r>
              <a:rPr lang="zh-CN" altLang="en-US" sz="1600" dirty="0" smtClean="0">
                <a:latin typeface="微软雅黑" panose="020B0503020204020204" charset="-122"/>
                <a:ea typeface="微软雅黑" panose="020B0503020204020204" charset="-122"/>
                <a:cs typeface="微软雅黑" panose="020B0503020204020204" charset="-122"/>
              </a:rPr>
              <a:t>全密封绝缘油处理系统</a:t>
            </a:r>
            <a:endParaRPr lang="en-US" altLang="zh-CN" sz="1600" dirty="0" smtClean="0">
              <a:latin typeface="微软雅黑" panose="020B0503020204020204" charset="-122"/>
              <a:ea typeface="微软雅黑" panose="020B0503020204020204" charset="-122"/>
              <a:cs typeface="微软雅黑" panose="020B0503020204020204" charset="-122"/>
            </a:endParaRPr>
          </a:p>
        </p:txBody>
      </p:sp>
      <p:sp>
        <p:nvSpPr>
          <p:cNvPr id="7" name="矩形 6"/>
          <p:cNvSpPr/>
          <p:nvPr/>
        </p:nvSpPr>
        <p:spPr>
          <a:xfrm>
            <a:off x="375920" y="4469130"/>
            <a:ext cx="1710055" cy="368300"/>
          </a:xfrm>
          <a:prstGeom prst="rect">
            <a:avLst/>
          </a:prstGeom>
        </p:spPr>
        <p:txBody>
          <a:bodyPr wrap="square">
            <a:spAutoFit/>
          </a:bodyPr>
          <a:lstStyle/>
          <a:p>
            <a:pPr lvl="0" algn="ctr"/>
            <a:r>
              <a:rPr lang="en-US" altLang="zh-CN" b="1" dirty="0" smtClean="0">
                <a:solidFill>
                  <a:srgbClr val="FF0000"/>
                </a:solidFill>
                <a:latin typeface="微软雅黑" panose="020B0503020204020204" charset="-122"/>
                <a:ea typeface="微软雅黑" panose="020B0503020204020204" charset="-122"/>
                <a:sym typeface="+mn-ea"/>
              </a:rPr>
              <a:t>5.2.3</a:t>
            </a:r>
            <a:r>
              <a:rPr lang="zh-CN" altLang="en-US" b="1" dirty="0" smtClean="0">
                <a:solidFill>
                  <a:srgbClr val="FF0000"/>
                </a:solidFill>
                <a:latin typeface="微软雅黑" panose="020B0503020204020204" charset="-122"/>
                <a:ea typeface="微软雅黑" panose="020B0503020204020204" charset="-122"/>
                <a:sym typeface="+mn-ea"/>
              </a:rPr>
              <a:t>   新流程</a:t>
            </a: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fld id="{0C913308-F349-4B6D-A68A-DD1791B4A57B}" type="slidenum">
              <a:rPr lang="zh-CN" altLang="en-US" smtClean="0"/>
              <a:pPr/>
              <a:t>75</a:t>
            </a:fld>
            <a:endParaRPr lang="zh-CN" altLang="en-US" dirty="0"/>
          </a:p>
        </p:txBody>
      </p:sp>
      <p:sp>
        <p:nvSpPr>
          <p:cNvPr id="5" name="矩形 4"/>
          <p:cNvSpPr/>
          <p:nvPr/>
        </p:nvSpPr>
        <p:spPr>
          <a:xfrm>
            <a:off x="362585" y="1405890"/>
            <a:ext cx="3428365" cy="5262245"/>
          </a:xfrm>
          <a:prstGeom prst="rect">
            <a:avLst/>
          </a:prstGeom>
        </p:spPr>
        <p:txBody>
          <a:bodyPr wrap="square">
            <a:spAutoFit/>
          </a:bodyPr>
          <a:lstStyle/>
          <a:p>
            <a:pPr fontAlgn="auto">
              <a:lnSpc>
                <a:spcPct val="150000"/>
              </a:lnSpc>
              <a:spcBef>
                <a:spcPts val="0"/>
              </a:spcBef>
              <a:spcAft>
                <a:spcPts val="0"/>
              </a:spcAft>
            </a:pP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rPr>
              <a:t>1.</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rPr>
              <a:t>海水淡化装置</a:t>
            </a:r>
          </a:p>
          <a:p>
            <a:pPr fontAlgn="auto">
              <a:lnSpc>
                <a:spcPct val="150000"/>
              </a:lnSpc>
              <a:spcBef>
                <a:spcPts val="0"/>
              </a:spcBef>
              <a:spcAft>
                <a:spcPts val="0"/>
              </a:spcAft>
            </a:pP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rPr>
              <a:t>2.</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rPr>
              <a:t>设备模块化集成</a:t>
            </a:r>
          </a:p>
          <a:p>
            <a:pPr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rPr>
              <a:t>3.</a:t>
            </a:r>
            <a:r>
              <a:rPr lang="zh-CN" altLang="en-US" sz="1600" dirty="0" smtClean="0">
                <a:latin typeface="微软雅黑" panose="020B0503020204020204" charset="-122"/>
                <a:ea typeface="微软雅黑" panose="020B0503020204020204" charset="-122"/>
                <a:cs typeface="微软雅黑" panose="020B0503020204020204" charset="-122"/>
              </a:rPr>
              <a:t>凝汽器螺旋纽带除垢装置</a:t>
            </a:r>
          </a:p>
          <a:p>
            <a:pPr fontAlgn="auto">
              <a:lnSpc>
                <a:spcPct val="150000"/>
              </a:lnSpc>
              <a:spcBef>
                <a:spcPts val="0"/>
              </a:spcBef>
              <a:spcAft>
                <a:spcPts val="0"/>
              </a:spcAft>
            </a:pP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rPr>
              <a:t>4.</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rPr>
              <a:t>电力巡检机器人应用技术</a:t>
            </a:r>
          </a:p>
          <a:p>
            <a:pPr fontAlgn="auto">
              <a:lnSpc>
                <a:spcPct val="150000"/>
              </a:lnSpc>
              <a:spcBef>
                <a:spcPts val="0"/>
              </a:spcBef>
              <a:spcAft>
                <a:spcPts val="0"/>
              </a:spcAft>
            </a:pP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rPr>
              <a:t>5.</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rPr>
              <a:t>无人机勘测、巡检应用技术</a:t>
            </a:r>
          </a:p>
          <a:p>
            <a:pPr fontAlgn="auto">
              <a:lnSpc>
                <a:spcPct val="150000"/>
              </a:lnSpc>
              <a:spcBef>
                <a:spcPts val="0"/>
              </a:spcBef>
              <a:spcAft>
                <a:spcPts val="0"/>
              </a:spcAft>
            </a:pP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rPr>
              <a:t>6.</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rPr>
              <a:t>智能</a:t>
            </a: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rPr>
              <a:t>GIS</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rPr>
              <a:t>应用技术</a:t>
            </a:r>
          </a:p>
          <a:p>
            <a:pPr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rPr>
              <a:t>7.</a:t>
            </a:r>
            <a:r>
              <a:rPr lang="zh-CN" altLang="en-US" sz="1600" dirty="0" smtClean="0">
                <a:latin typeface="微软雅黑" panose="020B0503020204020204" charset="-122"/>
                <a:ea typeface="微软雅黑" panose="020B0503020204020204" charset="-122"/>
                <a:cs typeface="微软雅黑" panose="020B0503020204020204" charset="-122"/>
              </a:rPr>
              <a:t>直流零磁通</a:t>
            </a:r>
            <a:r>
              <a:rPr lang="en-US" altLang="zh-CN" sz="1600" dirty="0" smtClean="0">
                <a:latin typeface="微软雅黑" panose="020B0503020204020204" charset="-122"/>
                <a:ea typeface="微软雅黑" panose="020B0503020204020204" charset="-122"/>
                <a:cs typeface="微软雅黑" panose="020B0503020204020204" charset="-122"/>
              </a:rPr>
              <a:t>CT</a:t>
            </a:r>
            <a:r>
              <a:rPr lang="zh-CN" altLang="en-US" sz="1600" dirty="0" smtClean="0">
                <a:latin typeface="微软雅黑" panose="020B0503020204020204" charset="-122"/>
                <a:ea typeface="微软雅黑" panose="020B0503020204020204" charset="-122"/>
                <a:cs typeface="微软雅黑" panose="020B0503020204020204" charset="-122"/>
              </a:rPr>
              <a:t>测量装置</a:t>
            </a:r>
            <a:endParaRPr lang="en-US" altLang="zh-CN" sz="1600" dirty="0" smtClean="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rPr>
              <a:t>8.</a:t>
            </a:r>
            <a:r>
              <a:rPr lang="zh-CN" altLang="en-US" sz="1600" dirty="0" smtClean="0">
                <a:latin typeface="微软雅黑" panose="020B0503020204020204" charset="-122"/>
                <a:ea typeface="微软雅黑" panose="020B0503020204020204" charset="-122"/>
                <a:cs typeface="微软雅黑" panose="020B0503020204020204" charset="-122"/>
              </a:rPr>
              <a:t>直流纯光</a:t>
            </a:r>
            <a:r>
              <a:rPr lang="en-US" altLang="zh-CN" sz="1600" dirty="0" smtClean="0">
                <a:latin typeface="微软雅黑" panose="020B0503020204020204" charset="-122"/>
                <a:ea typeface="微软雅黑" panose="020B0503020204020204" charset="-122"/>
                <a:cs typeface="微软雅黑" panose="020B0503020204020204" charset="-122"/>
              </a:rPr>
              <a:t>CT</a:t>
            </a:r>
            <a:r>
              <a:rPr lang="zh-CN" altLang="en-US" sz="1600" dirty="0" smtClean="0">
                <a:latin typeface="微软雅黑" panose="020B0503020204020204" charset="-122"/>
                <a:ea typeface="微软雅黑" panose="020B0503020204020204" charset="-122"/>
                <a:cs typeface="微软雅黑" panose="020B0503020204020204" charset="-122"/>
              </a:rPr>
              <a:t>测量装置</a:t>
            </a:r>
          </a:p>
          <a:p>
            <a:pPr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rPr>
              <a:t>9.</a:t>
            </a:r>
            <a:r>
              <a:rPr lang="zh-CN" altLang="en-US" sz="1600" dirty="0" smtClean="0">
                <a:latin typeface="微软雅黑" panose="020B0503020204020204" charset="-122"/>
                <a:ea typeface="微软雅黑" panose="020B0503020204020204" charset="-122"/>
                <a:cs typeface="微软雅黑" panose="020B0503020204020204" charset="-122"/>
              </a:rPr>
              <a:t>直流</a:t>
            </a:r>
            <a:r>
              <a:rPr lang="en-US" altLang="zh-CN" sz="1600" dirty="0" smtClean="0">
                <a:latin typeface="微软雅黑" panose="020B0503020204020204" charset="-122"/>
                <a:ea typeface="微软雅黑" panose="020B0503020204020204" charset="-122"/>
                <a:cs typeface="微软雅黑" panose="020B0503020204020204" charset="-122"/>
              </a:rPr>
              <a:t>5000A</a:t>
            </a:r>
            <a:r>
              <a:rPr lang="zh-CN" altLang="en-US" sz="1600" dirty="0" smtClean="0">
                <a:latin typeface="微软雅黑" panose="020B0503020204020204" charset="-122"/>
                <a:ea typeface="微软雅黑" panose="020B0503020204020204" charset="-122"/>
                <a:cs typeface="微软雅黑" panose="020B0503020204020204" charset="-122"/>
              </a:rPr>
              <a:t>穿墙套管</a:t>
            </a:r>
          </a:p>
          <a:p>
            <a:pPr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sym typeface="+mn-ea"/>
              </a:rPr>
              <a:t>10.SF6</a:t>
            </a:r>
            <a:r>
              <a:rPr lang="zh-CN" altLang="en-US" sz="1600" dirty="0" smtClean="0">
                <a:latin typeface="微软雅黑" panose="020B0503020204020204" charset="-122"/>
                <a:ea typeface="微软雅黑" panose="020B0503020204020204" charset="-122"/>
                <a:cs typeface="微软雅黑" panose="020B0503020204020204" charset="-122"/>
                <a:sym typeface="+mn-ea"/>
              </a:rPr>
              <a:t>气体绝缘变压器</a:t>
            </a:r>
            <a:endParaRPr lang="zh-CN" altLang="en-US" sz="1600" dirty="0" smtClean="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sym typeface="+mn-ea"/>
              </a:rPr>
              <a:t>11.220kV</a:t>
            </a:r>
            <a:r>
              <a:rPr lang="zh-CN" altLang="en-US" sz="1600" dirty="0" smtClean="0">
                <a:latin typeface="微软雅黑" panose="020B0503020204020204" charset="-122"/>
                <a:ea typeface="微软雅黑" panose="020B0503020204020204" charset="-122"/>
                <a:cs typeface="微软雅黑" panose="020B0503020204020204" charset="-122"/>
                <a:sym typeface="+mn-ea"/>
              </a:rPr>
              <a:t>高阻抗电力变压器</a:t>
            </a:r>
            <a:endParaRPr lang="zh-CN" altLang="en-US" sz="1600" dirty="0" smtClean="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sym typeface="+mn-ea"/>
              </a:rPr>
              <a:t>12.</a:t>
            </a:r>
            <a:r>
              <a:rPr lang="zh-CN" altLang="en-US" sz="1600" dirty="0" smtClean="0">
                <a:latin typeface="微软雅黑" panose="020B0503020204020204" charset="-122"/>
                <a:ea typeface="微软雅黑" panose="020B0503020204020204" charset="-122"/>
                <a:cs typeface="微软雅黑" panose="020B0503020204020204" charset="-122"/>
                <a:sym typeface="+mn-ea"/>
              </a:rPr>
              <a:t>光学电流互感器</a:t>
            </a:r>
            <a:endParaRPr lang="zh-CN" altLang="en-US" sz="1600" dirty="0" smtClean="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sym typeface="+mn-ea"/>
              </a:rPr>
              <a:t>13.</a:t>
            </a:r>
            <a:r>
              <a:rPr lang="zh-CN" altLang="en-US" sz="1600" dirty="0" smtClean="0">
                <a:latin typeface="微软雅黑" panose="020B0503020204020204" charset="-122"/>
                <a:ea typeface="微软雅黑" panose="020B0503020204020204" charset="-122"/>
                <a:cs typeface="微软雅黑" panose="020B0503020204020204" charset="-122"/>
                <a:sym typeface="+mn-ea"/>
              </a:rPr>
              <a:t>固定串补和可控串补（</a:t>
            </a:r>
            <a:r>
              <a:rPr lang="en-US" altLang="zh-CN" sz="1600" dirty="0" smtClean="0">
                <a:latin typeface="微软雅黑" panose="020B0503020204020204" charset="-122"/>
                <a:ea typeface="微软雅黑" panose="020B0503020204020204" charset="-122"/>
                <a:cs typeface="微软雅黑" panose="020B0503020204020204" charset="-122"/>
                <a:sym typeface="+mn-ea"/>
              </a:rPr>
              <a:t>TCSC</a:t>
            </a:r>
            <a:r>
              <a:rPr lang="zh-CN" altLang="en-US" sz="1600" dirty="0" smtClean="0">
                <a:latin typeface="微软雅黑" panose="020B0503020204020204" charset="-122"/>
                <a:ea typeface="微软雅黑" panose="020B0503020204020204" charset="-122"/>
                <a:cs typeface="微软雅黑" panose="020B0503020204020204" charset="-122"/>
                <a:sym typeface="+mn-ea"/>
              </a:rPr>
              <a:t>）</a:t>
            </a:r>
            <a:endParaRPr lang="zh-CN" altLang="en-US" sz="1600" dirty="0" smtClean="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sym typeface="+mn-ea"/>
              </a:rPr>
              <a:t>14.</a:t>
            </a:r>
            <a:r>
              <a:rPr lang="zh-CN" altLang="en-US" sz="1600" dirty="0" smtClean="0">
                <a:latin typeface="微软雅黑" panose="020B0503020204020204" charset="-122"/>
                <a:ea typeface="微软雅黑" panose="020B0503020204020204" charset="-122"/>
                <a:cs typeface="微软雅黑" panose="020B0503020204020204" charset="-122"/>
                <a:sym typeface="+mn-ea"/>
              </a:rPr>
              <a:t>静止无功补偿（</a:t>
            </a:r>
            <a:r>
              <a:rPr lang="en-US" altLang="zh-CN" sz="1600" dirty="0" smtClean="0">
                <a:latin typeface="微软雅黑" panose="020B0503020204020204" charset="-122"/>
                <a:ea typeface="微软雅黑" panose="020B0503020204020204" charset="-122"/>
                <a:cs typeface="微软雅黑" panose="020B0503020204020204" charset="-122"/>
                <a:sym typeface="+mn-ea"/>
              </a:rPr>
              <a:t>SVC</a:t>
            </a:r>
            <a:r>
              <a:rPr lang="zh-CN" altLang="en-US" sz="1600" dirty="0" smtClean="0">
                <a:latin typeface="微软雅黑" panose="020B0503020204020204" charset="-122"/>
                <a:ea typeface="微软雅黑" panose="020B0503020204020204" charset="-122"/>
                <a:cs typeface="微软雅黑" panose="020B0503020204020204" charset="-122"/>
                <a:sym typeface="+mn-ea"/>
              </a:rPr>
              <a:t>）</a:t>
            </a:r>
            <a:endParaRPr lang="en-US" altLang="zh-CN" sz="1600" dirty="0" smtClean="0">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362585" y="1007110"/>
            <a:ext cx="1651635" cy="368300"/>
          </a:xfrm>
          <a:prstGeom prst="rect">
            <a:avLst/>
          </a:prstGeom>
        </p:spPr>
        <p:txBody>
          <a:bodyPr wrap="square">
            <a:spAutoFit/>
          </a:bodyPr>
          <a:lstStyle/>
          <a:p>
            <a:pPr lvl="0" algn="ctr"/>
            <a:r>
              <a:rPr lang="en-US" altLang="zh-CN" b="1" dirty="0" smtClean="0">
                <a:solidFill>
                  <a:srgbClr val="FF0000"/>
                </a:solidFill>
                <a:latin typeface="微软雅黑" panose="020B0503020204020204" charset="-122"/>
                <a:ea typeface="微软雅黑" panose="020B0503020204020204" charset="-122"/>
                <a:sym typeface="+mn-ea"/>
              </a:rPr>
              <a:t>5.2.4</a:t>
            </a:r>
            <a:r>
              <a:rPr lang="zh-CN" altLang="en-US" b="1" dirty="0" smtClean="0">
                <a:solidFill>
                  <a:srgbClr val="FF0000"/>
                </a:solidFill>
                <a:latin typeface="微软雅黑" panose="020B0503020204020204" charset="-122"/>
                <a:ea typeface="微软雅黑" panose="020B0503020204020204" charset="-122"/>
                <a:sym typeface="+mn-ea"/>
              </a:rPr>
              <a:t>   新装备</a:t>
            </a:r>
          </a:p>
        </p:txBody>
      </p:sp>
      <p:sp>
        <p:nvSpPr>
          <p:cNvPr id="2" name="矩形 1"/>
          <p:cNvSpPr/>
          <p:nvPr/>
        </p:nvSpPr>
        <p:spPr>
          <a:xfrm>
            <a:off x="3791585" y="1389380"/>
            <a:ext cx="5201285" cy="5262245"/>
          </a:xfrm>
          <a:prstGeom prst="rect">
            <a:avLst/>
          </a:prstGeom>
        </p:spPr>
        <p:txBody>
          <a:bodyPr wrap="square">
            <a:spAutoFit/>
          </a:bodyPr>
          <a:lstStyle/>
          <a:p>
            <a:pPr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sym typeface="+mn-ea"/>
              </a:rPr>
              <a:t>15.</a:t>
            </a:r>
            <a:r>
              <a:rPr lang="zh-CN" altLang="en-US" sz="1600" dirty="0" smtClean="0">
                <a:latin typeface="微软雅黑" panose="020B0503020204020204" charset="-122"/>
                <a:ea typeface="微软雅黑" panose="020B0503020204020204" charset="-122"/>
                <a:cs typeface="微软雅黑" panose="020B0503020204020204" charset="-122"/>
                <a:sym typeface="+mn-ea"/>
              </a:rPr>
              <a:t>雷电监测分析系统</a:t>
            </a:r>
            <a:endParaRPr lang="zh-CN" altLang="en-US" sz="1600" dirty="0" smtClean="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sym typeface="+mn-ea"/>
              </a:rPr>
              <a:t>16.GIS</a:t>
            </a:r>
            <a:r>
              <a:rPr lang="zh-CN" altLang="en-US" sz="1600" dirty="0" smtClean="0">
                <a:latin typeface="微软雅黑" panose="020B0503020204020204" charset="-122"/>
                <a:ea typeface="微软雅黑" panose="020B0503020204020204" charset="-122"/>
                <a:cs typeface="微软雅黑" panose="020B0503020204020204" charset="-122"/>
                <a:sym typeface="+mn-ea"/>
              </a:rPr>
              <a:t>局部放电在线检测与诊断系统</a:t>
            </a:r>
            <a:endParaRPr lang="zh-CN" altLang="en-US" sz="1600" dirty="0" smtClean="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sym typeface="+mn-ea"/>
              </a:rPr>
              <a:t>17.SF6</a:t>
            </a:r>
            <a:r>
              <a:rPr lang="zh-CN" altLang="en-US" sz="1600" dirty="0" smtClean="0">
                <a:latin typeface="微软雅黑" panose="020B0503020204020204" charset="-122"/>
                <a:ea typeface="微软雅黑" panose="020B0503020204020204" charset="-122"/>
                <a:cs typeface="微软雅黑" panose="020B0503020204020204" charset="-122"/>
                <a:sym typeface="+mn-ea"/>
              </a:rPr>
              <a:t>全封闭组合电器内部闪络故障在线自动定位系统</a:t>
            </a:r>
            <a:endParaRPr lang="zh-CN" altLang="en-US" sz="1600" dirty="0" smtClean="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sym typeface="+mn-ea"/>
              </a:rPr>
              <a:t>18.</a:t>
            </a:r>
            <a:r>
              <a:rPr lang="zh-CN" altLang="en-US" sz="1600" dirty="0" smtClean="0">
                <a:latin typeface="微软雅黑" panose="020B0503020204020204" charset="-122"/>
                <a:ea typeface="微软雅黑" panose="020B0503020204020204" charset="-122"/>
                <a:cs typeface="微软雅黑" panose="020B0503020204020204" charset="-122"/>
                <a:sym typeface="+mn-ea"/>
              </a:rPr>
              <a:t>自能式六氟化硫（</a:t>
            </a:r>
            <a:r>
              <a:rPr lang="en-US" altLang="zh-CN" sz="1600" dirty="0" smtClean="0">
                <a:latin typeface="微软雅黑" panose="020B0503020204020204" charset="-122"/>
                <a:ea typeface="微软雅黑" panose="020B0503020204020204" charset="-122"/>
                <a:cs typeface="微软雅黑" panose="020B0503020204020204" charset="-122"/>
                <a:sym typeface="+mn-ea"/>
              </a:rPr>
              <a:t>SF6</a:t>
            </a:r>
            <a:r>
              <a:rPr lang="zh-CN" altLang="en-US" sz="1600" dirty="0" smtClean="0">
                <a:latin typeface="微软雅黑" panose="020B0503020204020204" charset="-122"/>
                <a:ea typeface="微软雅黑" panose="020B0503020204020204" charset="-122"/>
                <a:cs typeface="微软雅黑" panose="020B0503020204020204" charset="-122"/>
                <a:sym typeface="+mn-ea"/>
              </a:rPr>
              <a:t>）断路器</a:t>
            </a:r>
            <a:endParaRPr lang="zh-CN" altLang="en-US" sz="1600" dirty="0" smtClean="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sym typeface="+mn-ea"/>
              </a:rPr>
              <a:t>19.</a:t>
            </a:r>
            <a:r>
              <a:rPr lang="zh-CN" altLang="en-US" sz="1600" dirty="0" smtClean="0">
                <a:latin typeface="微软雅黑" panose="020B0503020204020204" charset="-122"/>
                <a:ea typeface="微软雅黑" panose="020B0503020204020204" charset="-122"/>
                <a:cs typeface="微软雅黑" panose="020B0503020204020204" charset="-122"/>
                <a:sym typeface="+mn-ea"/>
              </a:rPr>
              <a:t>新型高压隔离开关</a:t>
            </a:r>
          </a:p>
          <a:p>
            <a:pPr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sym typeface="+mn-ea"/>
              </a:rPr>
              <a:t>20.</a:t>
            </a:r>
            <a:r>
              <a:rPr lang="zh-CN" altLang="en-US" sz="1600" dirty="0" smtClean="0">
                <a:latin typeface="微软雅黑" panose="020B0503020204020204" charset="-122"/>
                <a:ea typeface="微软雅黑" panose="020B0503020204020204" charset="-122"/>
                <a:cs typeface="微软雅黑" panose="020B0503020204020204" charset="-122"/>
                <a:sym typeface="+mn-ea"/>
              </a:rPr>
              <a:t>新型节能变压器</a:t>
            </a:r>
            <a:endParaRPr lang="zh-CN" altLang="en-US" sz="1600" dirty="0" smtClean="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sym typeface="+mn-ea"/>
              </a:rPr>
              <a:t>21.</a:t>
            </a:r>
            <a:r>
              <a:rPr lang="zh-CN" altLang="en-US" sz="1600" dirty="0" smtClean="0">
                <a:latin typeface="微软雅黑" panose="020B0503020204020204" charset="-122"/>
                <a:ea typeface="微软雅黑" panose="020B0503020204020204" charset="-122"/>
                <a:cs typeface="微软雅黑" panose="020B0503020204020204" charset="-122"/>
                <a:sym typeface="+mn-ea"/>
              </a:rPr>
              <a:t>自动调容调压变压器</a:t>
            </a:r>
            <a:endParaRPr lang="zh-CN" altLang="en-US" sz="1600" dirty="0" smtClean="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sym typeface="+mn-ea"/>
              </a:rPr>
              <a:t>22.</a:t>
            </a:r>
            <a:r>
              <a:rPr lang="zh-CN" altLang="en-US" sz="1600" dirty="0" smtClean="0">
                <a:latin typeface="微软雅黑" panose="020B0503020204020204" charset="-122"/>
                <a:ea typeface="微软雅黑" panose="020B0503020204020204" charset="-122"/>
                <a:cs typeface="微软雅黑" panose="020B0503020204020204" charset="-122"/>
                <a:sym typeface="+mn-ea"/>
              </a:rPr>
              <a:t>二次航空插头组件</a:t>
            </a:r>
            <a:endParaRPr lang="zh-CN" altLang="en-US" sz="1600" dirty="0" smtClean="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sym typeface="+mn-ea"/>
              </a:rPr>
              <a:t>23.</a:t>
            </a:r>
            <a:r>
              <a:rPr lang="zh-CN" altLang="en-US" sz="1600" dirty="0" smtClean="0">
                <a:latin typeface="微软雅黑" panose="020B0503020204020204" charset="-122"/>
                <a:ea typeface="微软雅黑" panose="020B0503020204020204" charset="-122"/>
                <a:cs typeface="微软雅黑" panose="020B0503020204020204" charset="-122"/>
                <a:sym typeface="+mn-ea"/>
              </a:rPr>
              <a:t>可移动布氏硬度压痕自动测量装置</a:t>
            </a:r>
            <a:endParaRPr lang="zh-CN" altLang="en-US" sz="1600" dirty="0" smtClean="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sym typeface="+mn-ea"/>
              </a:rPr>
              <a:t>24.</a:t>
            </a:r>
            <a:r>
              <a:rPr lang="zh-CN" altLang="en-US" sz="1600" dirty="0" smtClean="0">
                <a:latin typeface="微软雅黑" panose="020B0503020204020204" charset="-122"/>
                <a:ea typeface="微软雅黑" panose="020B0503020204020204" charset="-122"/>
                <a:cs typeface="微软雅黑" panose="020B0503020204020204" charset="-122"/>
                <a:sym typeface="+mn-ea"/>
              </a:rPr>
              <a:t>新型中频感应加热焊接热处理设备</a:t>
            </a:r>
            <a:endParaRPr lang="zh-CN" altLang="en-US" sz="1600" dirty="0" smtClean="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0"/>
              </a:spcBef>
              <a:spcAft>
                <a:spcPts val="0"/>
              </a:spcAft>
            </a:pP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25.</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新型数字化工业电子内窥镜装置</a:t>
            </a:r>
            <a:endPar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0"/>
              </a:spcBef>
              <a:spcAft>
                <a:spcPts val="0"/>
              </a:spcAft>
            </a:pP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26.</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管道内壁行走探测装置</a:t>
            </a:r>
            <a:endPar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0"/>
              </a:spcBef>
              <a:spcAft>
                <a:spcPts val="0"/>
              </a:spcAft>
            </a:pPr>
            <a:r>
              <a:rPr lang="en-US" altLang="zh-CN" sz="1600" dirty="0" smtClean="0">
                <a:latin typeface="微软雅黑" panose="020B0503020204020204" charset="-122"/>
                <a:ea typeface="微软雅黑" panose="020B0503020204020204" charset="-122"/>
                <a:cs typeface="微软雅黑" panose="020B0503020204020204" charset="-122"/>
                <a:sym typeface="+mn-ea"/>
              </a:rPr>
              <a:t>27.</a:t>
            </a:r>
            <a:r>
              <a:rPr lang="zh-CN" altLang="en-US" sz="1600" dirty="0" smtClean="0">
                <a:latin typeface="微软雅黑" panose="020B0503020204020204" charset="-122"/>
                <a:ea typeface="微软雅黑" panose="020B0503020204020204" charset="-122"/>
                <a:cs typeface="微软雅黑" panose="020B0503020204020204" charset="-122"/>
                <a:sym typeface="+mn-ea"/>
              </a:rPr>
              <a:t>手持式激光合金元素分析仪</a:t>
            </a:r>
            <a:endParaRPr lang="zh-CN" altLang="en-US" sz="1600" dirty="0" smtClean="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0"/>
              </a:spcBef>
              <a:spcAft>
                <a:spcPts val="0"/>
              </a:spcAft>
            </a:pP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28.</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互联网</a:t>
            </a:r>
            <a:r>
              <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工程管理应用技术</a:t>
            </a:r>
            <a:endPar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fld id="{0C913308-F349-4B6D-A68A-DD1791B4A57B}" type="slidenum">
              <a:rPr lang="zh-CN" altLang="en-US" smtClean="0"/>
              <a:pPr/>
              <a:t>76</a:t>
            </a:fld>
            <a:endParaRPr lang="zh-CN" altLang="en-US" dirty="0"/>
          </a:p>
        </p:txBody>
      </p:sp>
      <p:sp>
        <p:nvSpPr>
          <p:cNvPr id="5" name="矩形 4"/>
          <p:cNvSpPr/>
          <p:nvPr/>
        </p:nvSpPr>
        <p:spPr>
          <a:xfrm>
            <a:off x="399415" y="1484630"/>
            <a:ext cx="4744085" cy="4154170"/>
          </a:xfrm>
          <a:prstGeom prst="rect">
            <a:avLst/>
          </a:prstGeom>
        </p:spPr>
        <p:txBody>
          <a:bodyPr wrap="square">
            <a:spAutoFit/>
          </a:bodyPr>
          <a:lstStyle/>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1.400MPa </a:t>
            </a:r>
            <a:r>
              <a:rPr lang="zh-CN" altLang="en-US" sz="1600" dirty="0" smtClean="0">
                <a:latin typeface="微软雅黑" panose="020B0503020204020204" charset="-122"/>
                <a:ea typeface="微软雅黑" panose="020B0503020204020204" charset="-122"/>
                <a:cs typeface="微软雅黑" panose="020B0503020204020204" charset="-122"/>
              </a:rPr>
              <a:t>及以上高强钢筋</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2.</a:t>
            </a:r>
            <a:r>
              <a:rPr lang="zh-CN" altLang="en-US" sz="1600" dirty="0" smtClean="0">
                <a:latin typeface="微软雅黑" panose="020B0503020204020204" charset="-122"/>
                <a:ea typeface="微软雅黑" panose="020B0503020204020204" charset="-122"/>
                <a:cs typeface="微软雅黑" panose="020B0503020204020204" charset="-122"/>
              </a:rPr>
              <a:t>新型奥氏体耐热不锈钢</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3.</a:t>
            </a:r>
            <a:r>
              <a:rPr lang="zh-CN" altLang="en-US" sz="1600" dirty="0" smtClean="0">
                <a:latin typeface="微软雅黑" panose="020B0503020204020204" charset="-122"/>
                <a:ea typeface="微软雅黑" panose="020B0503020204020204" charset="-122"/>
                <a:cs typeface="微软雅黑" panose="020B0503020204020204" charset="-122"/>
              </a:rPr>
              <a:t>新型铁素体耐热钢</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4.</a:t>
            </a:r>
            <a:r>
              <a:rPr lang="zh-CN" altLang="en-US" sz="1600" dirty="0" smtClean="0">
                <a:latin typeface="微软雅黑" panose="020B0503020204020204" charset="-122"/>
                <a:ea typeface="微软雅黑" panose="020B0503020204020204" charset="-122"/>
                <a:cs typeface="微软雅黑" panose="020B0503020204020204" charset="-122"/>
              </a:rPr>
              <a:t>钛复合板内衬材料</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5.</a:t>
            </a:r>
            <a:r>
              <a:rPr lang="zh-CN" altLang="en-US" sz="1600" dirty="0" smtClean="0">
                <a:latin typeface="微软雅黑" panose="020B0503020204020204" charset="-122"/>
                <a:ea typeface="微软雅黑" panose="020B0503020204020204" charset="-122"/>
                <a:cs typeface="微软雅黑" panose="020B0503020204020204" charset="-122"/>
              </a:rPr>
              <a:t>新型保温、隔热、隔音材料</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6.</a:t>
            </a:r>
            <a:r>
              <a:rPr lang="zh-CN" altLang="en-US" sz="1600" dirty="0" smtClean="0">
                <a:latin typeface="微软雅黑" panose="020B0503020204020204" charset="-122"/>
                <a:ea typeface="微软雅黑" panose="020B0503020204020204" charset="-122"/>
                <a:cs typeface="微软雅黑" panose="020B0503020204020204" charset="-122"/>
              </a:rPr>
              <a:t>防水、防火、抗震等功能的新型建筑材料及制品</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7.</a:t>
            </a:r>
            <a:r>
              <a:rPr lang="zh-CN" altLang="en-US" sz="1600" dirty="0" smtClean="0">
                <a:latin typeface="微软雅黑" panose="020B0503020204020204" charset="-122"/>
                <a:ea typeface="微软雅黑" panose="020B0503020204020204" charset="-122"/>
                <a:cs typeface="微软雅黑" panose="020B0503020204020204" charset="-122"/>
              </a:rPr>
              <a:t>柔性石墨密封材料</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8.</a:t>
            </a:r>
            <a:r>
              <a:rPr lang="zh-CN" altLang="en-US" sz="1600" dirty="0" smtClean="0">
                <a:latin typeface="微软雅黑" panose="020B0503020204020204" charset="-122"/>
                <a:ea typeface="微软雅黑" panose="020B0503020204020204" charset="-122"/>
                <a:cs typeface="微软雅黑" panose="020B0503020204020204" charset="-122"/>
              </a:rPr>
              <a:t>无收缩二次灌浆材料</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9.</a:t>
            </a:r>
            <a:r>
              <a:rPr lang="zh-CN" altLang="en-US" sz="1600" dirty="0" smtClean="0">
                <a:latin typeface="微软雅黑" panose="020B0503020204020204" charset="-122"/>
                <a:ea typeface="微软雅黑" panose="020B0503020204020204" charset="-122"/>
                <a:cs typeface="微软雅黑" panose="020B0503020204020204" charset="-122"/>
              </a:rPr>
              <a:t>高强钢在输电线路中的应用</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10.</a:t>
            </a:r>
            <a:r>
              <a:rPr lang="zh-CN" altLang="en-US" sz="1600" dirty="0" smtClean="0">
                <a:latin typeface="微软雅黑" panose="020B0503020204020204" charset="-122"/>
                <a:ea typeface="微软雅黑" panose="020B0503020204020204" charset="-122"/>
                <a:cs typeface="微软雅黑" panose="020B0503020204020204" charset="-122"/>
              </a:rPr>
              <a:t>节能降噪金具应用</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11.</a:t>
            </a:r>
            <a:r>
              <a:rPr lang="zh-CN" altLang="en-US" sz="1600" dirty="0" smtClean="0">
                <a:latin typeface="微软雅黑" panose="020B0503020204020204" charset="-122"/>
                <a:ea typeface="微软雅黑" panose="020B0503020204020204" charset="-122"/>
                <a:cs typeface="微软雅黑" panose="020B0503020204020204" charset="-122"/>
              </a:rPr>
              <a:t>碳纤维复合芯导线</a:t>
            </a:r>
            <a:endParaRPr lang="en-US" altLang="zh-CN" sz="1600" dirty="0" smtClean="0">
              <a:latin typeface="微软雅黑" panose="020B0503020204020204" charset="-122"/>
              <a:ea typeface="微软雅黑" panose="020B0503020204020204" charset="-122"/>
              <a:cs typeface="微软雅黑" panose="020B0503020204020204" charset="-122"/>
            </a:endParaRPr>
          </a:p>
        </p:txBody>
      </p:sp>
      <p:sp>
        <p:nvSpPr>
          <p:cNvPr id="6" name="矩形 5"/>
          <p:cNvSpPr/>
          <p:nvPr/>
        </p:nvSpPr>
        <p:spPr>
          <a:xfrm>
            <a:off x="399415" y="1014095"/>
            <a:ext cx="1645920" cy="368300"/>
          </a:xfrm>
          <a:prstGeom prst="rect">
            <a:avLst/>
          </a:prstGeom>
        </p:spPr>
        <p:txBody>
          <a:bodyPr wrap="square">
            <a:spAutoFit/>
          </a:bodyPr>
          <a:lstStyle/>
          <a:p>
            <a:pPr lvl="0" algn="ctr"/>
            <a:r>
              <a:rPr lang="en-US" altLang="zh-CN" b="1" dirty="0" smtClean="0">
                <a:solidFill>
                  <a:srgbClr val="FF0000"/>
                </a:solidFill>
                <a:latin typeface="微软雅黑" panose="020B0503020204020204" charset="-122"/>
                <a:ea typeface="微软雅黑" panose="020B0503020204020204" charset="-122"/>
              </a:rPr>
              <a:t>5.2.5</a:t>
            </a:r>
            <a:r>
              <a:rPr lang="zh-CN" altLang="en-US" b="1" dirty="0" smtClean="0">
                <a:solidFill>
                  <a:srgbClr val="FF0000"/>
                </a:solidFill>
                <a:latin typeface="微软雅黑" panose="020B0503020204020204" charset="-122"/>
                <a:ea typeface="微软雅黑" panose="020B0503020204020204" charset="-122"/>
              </a:rPr>
              <a:t>   新材料</a:t>
            </a:r>
          </a:p>
        </p:txBody>
      </p:sp>
      <p:sp>
        <p:nvSpPr>
          <p:cNvPr id="2" name="矩形 1"/>
          <p:cNvSpPr/>
          <p:nvPr/>
        </p:nvSpPr>
        <p:spPr>
          <a:xfrm>
            <a:off x="5207000" y="1484630"/>
            <a:ext cx="3683000" cy="4154170"/>
          </a:xfrm>
          <a:prstGeom prst="rect">
            <a:avLst/>
          </a:prstGeom>
        </p:spPr>
        <p:txBody>
          <a:bodyPr wrap="square">
            <a:spAutoFit/>
          </a:bodyPr>
          <a:lstStyle/>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12.1000mm</a:t>
            </a:r>
            <a:r>
              <a:rPr lang="en-US" altLang="zh-CN" sz="1600" baseline="30000" dirty="0" smtClean="0">
                <a:latin typeface="微软雅黑" panose="020B0503020204020204" charset="-122"/>
                <a:ea typeface="微软雅黑" panose="020B0503020204020204" charset="-122"/>
                <a:cs typeface="微软雅黑" panose="020B0503020204020204" charset="-122"/>
              </a:rPr>
              <a:t>2</a:t>
            </a:r>
            <a:r>
              <a:rPr lang="en-US" altLang="zh-CN" sz="1600" dirty="0" smtClean="0">
                <a:latin typeface="微软雅黑" panose="020B0503020204020204" charset="-122"/>
                <a:ea typeface="微软雅黑" panose="020B0503020204020204" charset="-122"/>
                <a:cs typeface="微软雅黑" panose="020B0503020204020204" charset="-122"/>
              </a:rPr>
              <a:t> </a:t>
            </a:r>
            <a:r>
              <a:rPr lang="zh-CN" altLang="en-US" sz="1600" dirty="0" smtClean="0">
                <a:latin typeface="微软雅黑" panose="020B0503020204020204" charset="-122"/>
                <a:ea typeface="微软雅黑" panose="020B0503020204020204" charset="-122"/>
                <a:cs typeface="微软雅黑" panose="020B0503020204020204" charset="-122"/>
              </a:rPr>
              <a:t>大截面导线</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13.</a:t>
            </a:r>
            <a:r>
              <a:rPr lang="zh-CN" altLang="en-US" sz="1600" dirty="0" smtClean="0">
                <a:latin typeface="微软雅黑" panose="020B0503020204020204" charset="-122"/>
                <a:ea typeface="微软雅黑" panose="020B0503020204020204" charset="-122"/>
                <a:cs typeface="微软雅黑" panose="020B0503020204020204" charset="-122"/>
              </a:rPr>
              <a:t>耐热铝合金导线</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14.</a:t>
            </a:r>
            <a:r>
              <a:rPr lang="zh-CN" altLang="en-US" sz="1600" dirty="0" smtClean="0">
                <a:latin typeface="微软雅黑" panose="020B0503020204020204" charset="-122"/>
                <a:ea typeface="微软雅黑" panose="020B0503020204020204" charset="-122"/>
                <a:cs typeface="微软雅黑" panose="020B0503020204020204" charset="-122"/>
              </a:rPr>
              <a:t>新型绝缘子</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15.</a:t>
            </a:r>
            <a:r>
              <a:rPr lang="zh-CN" altLang="en-US" sz="1600" dirty="0" smtClean="0">
                <a:latin typeface="微软雅黑" panose="020B0503020204020204" charset="-122"/>
                <a:ea typeface="微软雅黑" panose="020B0503020204020204" charset="-122"/>
                <a:cs typeface="微软雅黑" panose="020B0503020204020204" charset="-122"/>
              </a:rPr>
              <a:t>混合硝酸盐（储能介质）</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16.</a:t>
            </a:r>
            <a:r>
              <a:rPr lang="zh-CN" altLang="en-US" sz="1600" dirty="0" smtClean="0">
                <a:latin typeface="微软雅黑" panose="020B0503020204020204" charset="-122"/>
                <a:ea typeface="微软雅黑" panose="020B0503020204020204" charset="-122"/>
                <a:cs typeface="微软雅黑" panose="020B0503020204020204" charset="-122"/>
              </a:rPr>
              <a:t>新型起爆器材应用</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17.</a:t>
            </a:r>
            <a:r>
              <a:rPr lang="zh-CN" altLang="en-US" sz="1600" dirty="0" smtClean="0">
                <a:latin typeface="微软雅黑" panose="020B0503020204020204" charset="-122"/>
                <a:ea typeface="微软雅黑" panose="020B0503020204020204" charset="-122"/>
                <a:cs typeface="微软雅黑" panose="020B0503020204020204" charset="-122"/>
              </a:rPr>
              <a:t>新型化学灌浆浆材应用</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18.</a:t>
            </a:r>
            <a:r>
              <a:rPr lang="zh-CN" altLang="en-US" sz="1600" dirty="0" smtClean="0">
                <a:latin typeface="微软雅黑" panose="020B0503020204020204" charset="-122"/>
                <a:ea typeface="微软雅黑" panose="020B0503020204020204" charset="-122"/>
                <a:cs typeface="微软雅黑" panose="020B0503020204020204" charset="-122"/>
              </a:rPr>
              <a:t>新型节能灯具</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19.</a:t>
            </a:r>
            <a:r>
              <a:rPr lang="zh-CN" altLang="en-US" sz="1600" dirty="0" smtClean="0">
                <a:latin typeface="微软雅黑" panose="020B0503020204020204" charset="-122"/>
                <a:ea typeface="微软雅黑" panose="020B0503020204020204" charset="-122"/>
                <a:cs typeface="微软雅黑" panose="020B0503020204020204" charset="-122"/>
              </a:rPr>
              <a:t>抽屉式电缆槽盒</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20.</a:t>
            </a:r>
            <a:r>
              <a:rPr lang="zh-CN" altLang="en-US" sz="1600" dirty="0" smtClean="0">
                <a:latin typeface="微软雅黑" panose="020B0503020204020204" charset="-122"/>
                <a:ea typeface="微软雅黑" panose="020B0503020204020204" charset="-122"/>
                <a:cs typeface="微软雅黑" panose="020B0503020204020204" charset="-122"/>
              </a:rPr>
              <a:t>变电站光缆接续端子箱</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21.</a:t>
            </a:r>
            <a:r>
              <a:rPr lang="zh-CN" altLang="en-US" sz="1600" dirty="0" smtClean="0">
                <a:latin typeface="微软雅黑" panose="020B0503020204020204" charset="-122"/>
                <a:ea typeface="微软雅黑" panose="020B0503020204020204" charset="-122"/>
                <a:cs typeface="微软雅黑" panose="020B0503020204020204" charset="-122"/>
              </a:rPr>
              <a:t>新型复合电缆沟盖板</a:t>
            </a: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22.</a:t>
            </a:r>
            <a:r>
              <a:rPr lang="zh-CN" altLang="en-US" sz="1600" dirty="0" smtClean="0">
                <a:latin typeface="微软雅黑" panose="020B0503020204020204" charset="-122"/>
                <a:ea typeface="微软雅黑" panose="020B0503020204020204" charset="-122"/>
                <a:cs typeface="微软雅黑" panose="020B0503020204020204" charset="-122"/>
              </a:rPr>
              <a:t>扩径导线应用</a:t>
            </a:r>
            <a:endParaRPr lang="en-US" altLang="zh-CN" sz="1600" dirty="0" smtClean="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91"/>
          <p:cNvSpPr>
            <a:spLocks noChangeArrowheads="1"/>
          </p:cNvSpPr>
          <p:nvPr/>
        </p:nvSpPr>
        <p:spPr bwMode="auto">
          <a:xfrm>
            <a:off x="842010" y="1698625"/>
            <a:ext cx="7620635" cy="3538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fontAlgn="auto">
              <a:lnSpc>
                <a:spcPct val="150000"/>
              </a:lnSpc>
              <a:spcAft>
                <a:spcPts val="600"/>
              </a:spcAft>
            </a:pPr>
            <a:r>
              <a:rPr lang="zh-CN" altLang="en-US" dirty="0" smtClean="0">
                <a:latin typeface="微软雅黑" panose="020B0503020204020204" charset="-122"/>
                <a:ea typeface="微软雅黑" panose="020B0503020204020204" charset="-122"/>
                <a:cs typeface="微软雅黑" panose="020B0503020204020204" charset="-122"/>
                <a:sym typeface="+mn-ea"/>
              </a:rPr>
              <a:t>国家重点节能低碳技术推广目录中</a:t>
            </a:r>
            <a:r>
              <a:rPr lang="zh-CN" altLang="en-US"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dirty="0" smtClean="0">
                <a:solidFill>
                  <a:srgbClr val="FF0000"/>
                </a:solidFill>
                <a:latin typeface="微软雅黑" panose="020B0503020204020204" charset="-122"/>
                <a:ea typeface="微软雅黑" panose="020B0503020204020204" charset="-122"/>
                <a:cs typeface="微软雅黑" panose="020B0503020204020204" charset="-122"/>
              </a:rPr>
              <a:t>8</a:t>
            </a:r>
            <a:r>
              <a:rPr lang="zh-CN" altLang="en-US" dirty="0" smtClean="0">
                <a:solidFill>
                  <a:srgbClr val="FF0000"/>
                </a:solidFill>
                <a:latin typeface="微软雅黑" panose="020B0503020204020204" charset="-122"/>
                <a:ea typeface="微软雅黑" panose="020B0503020204020204" charset="-122"/>
                <a:cs typeface="微软雅黑" panose="020B0503020204020204" charset="-122"/>
              </a:rPr>
              <a:t>项适用于核电行业：</a:t>
            </a:r>
            <a:endParaRPr lang="en-US" altLang="zh-CN" sz="1600" dirty="0" smtClean="0">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1</a:t>
            </a:r>
            <a:r>
              <a:rPr lang="zh-CN" altLang="en-US" sz="1600" dirty="0" smtClean="0">
                <a:latin typeface="微软雅黑" panose="020B0503020204020204" charset="-122"/>
                <a:ea typeface="微软雅黑" panose="020B0503020204020204" charset="-122"/>
                <a:cs typeface="微软雅黑" panose="020B0503020204020204" charset="-122"/>
              </a:rPr>
              <a:t>、自然通风逆流湿式冷却塔风水匹配强化换热技术</a:t>
            </a:r>
            <a:endParaRPr lang="en-US" altLang="zh-CN" sz="1600"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2</a:t>
            </a:r>
            <a:r>
              <a:rPr lang="zh-CN" altLang="en-US" sz="1600" dirty="0" smtClean="0">
                <a:latin typeface="微软雅黑" panose="020B0503020204020204" charset="-122"/>
                <a:ea typeface="微软雅黑" panose="020B0503020204020204" charset="-122"/>
                <a:cs typeface="微软雅黑" panose="020B0503020204020204" charset="-122"/>
              </a:rPr>
              <a:t>、冷却塔用离心式高效喷溅装置技术</a:t>
            </a:r>
            <a:endParaRPr lang="en-US" altLang="zh-CN" sz="1600"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3</a:t>
            </a:r>
            <a:r>
              <a:rPr lang="zh-CN" altLang="en-US" sz="1600" dirty="0" smtClean="0">
                <a:latin typeface="微软雅黑" panose="020B0503020204020204" charset="-122"/>
                <a:ea typeface="微软雅黑" panose="020B0503020204020204" charset="-122"/>
                <a:cs typeface="微软雅黑" panose="020B0503020204020204" charset="-122"/>
              </a:rPr>
              <a:t>、可控自动调容调压配电变压器技术</a:t>
            </a:r>
            <a:endParaRPr lang="en-US" altLang="zh-CN" sz="1600"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4</a:t>
            </a:r>
            <a:r>
              <a:rPr lang="zh-CN" altLang="en-US" sz="1600" dirty="0" smtClean="0">
                <a:latin typeface="微软雅黑" panose="020B0503020204020204" charset="-122"/>
                <a:ea typeface="微软雅黑" panose="020B0503020204020204" charset="-122"/>
                <a:cs typeface="微软雅黑" panose="020B0503020204020204" charset="-122"/>
              </a:rPr>
              <a:t>、全光纤电流</a:t>
            </a:r>
            <a:r>
              <a:rPr lang="en-US" altLang="zh-CN" sz="1600" dirty="0" smtClean="0">
                <a:latin typeface="微软雅黑" panose="020B0503020204020204" charset="-122"/>
                <a:ea typeface="微软雅黑" panose="020B0503020204020204" charset="-122"/>
                <a:cs typeface="微软雅黑" panose="020B0503020204020204" charset="-122"/>
              </a:rPr>
              <a:t>/</a:t>
            </a:r>
            <a:r>
              <a:rPr lang="zh-CN" altLang="en-US" sz="1600" dirty="0" smtClean="0">
                <a:latin typeface="微软雅黑" panose="020B0503020204020204" charset="-122"/>
                <a:ea typeface="微软雅黑" panose="020B0503020204020204" charset="-122"/>
                <a:cs typeface="微软雅黑" panose="020B0503020204020204" charset="-122"/>
              </a:rPr>
              <a:t>电压互感器技术</a:t>
            </a:r>
            <a:endParaRPr lang="en-US" altLang="zh-CN" sz="1600"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5</a:t>
            </a:r>
            <a:r>
              <a:rPr lang="zh-CN" altLang="en-US" sz="1600" dirty="0" smtClean="0">
                <a:latin typeface="微软雅黑" panose="020B0503020204020204" charset="-122"/>
                <a:ea typeface="微软雅黑" panose="020B0503020204020204" charset="-122"/>
                <a:cs typeface="微软雅黑" panose="020B0503020204020204" charset="-122"/>
              </a:rPr>
              <a:t>、变频器调速节能技术</a:t>
            </a:r>
            <a:endParaRPr lang="en-US" altLang="zh-CN" sz="1600"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6</a:t>
            </a:r>
            <a:r>
              <a:rPr lang="zh-CN" altLang="en-US" sz="1600" dirty="0" smtClean="0">
                <a:latin typeface="微软雅黑" panose="020B0503020204020204" charset="-122"/>
                <a:ea typeface="微软雅黑" panose="020B0503020204020204" charset="-122"/>
                <a:cs typeface="微软雅黑" panose="020B0503020204020204" charset="-122"/>
              </a:rPr>
              <a:t>、基于架空地线绝缘接地方式的交流输电线路节能技术</a:t>
            </a:r>
            <a:endParaRPr lang="en-US" altLang="zh-CN" sz="1600"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7</a:t>
            </a:r>
            <a:r>
              <a:rPr lang="zh-CN" altLang="en-US" sz="1600" dirty="0" smtClean="0">
                <a:latin typeface="微软雅黑" panose="020B0503020204020204" charset="-122"/>
                <a:ea typeface="微软雅黑" panose="020B0503020204020204" charset="-122"/>
                <a:cs typeface="微软雅黑" panose="020B0503020204020204" charset="-122"/>
              </a:rPr>
              <a:t>、基于快速涡流驱动及短路识别的电网运行控制技术</a:t>
            </a:r>
            <a:endParaRPr lang="en-US" altLang="zh-CN" sz="1600"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8</a:t>
            </a:r>
            <a:r>
              <a:rPr lang="zh-CN" altLang="en-US" sz="1600" dirty="0" smtClean="0">
                <a:latin typeface="微软雅黑" panose="020B0503020204020204" charset="-122"/>
                <a:ea typeface="微软雅黑" panose="020B0503020204020204" charset="-122"/>
                <a:cs typeface="微软雅黑" panose="020B0503020204020204" charset="-122"/>
              </a:rPr>
              <a:t>、新型节能导线应用技术</a:t>
            </a:r>
            <a:endParaRPr lang="en-US" altLang="zh-CN" sz="1600" dirty="0" smtClean="0">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77</a:t>
            </a:fld>
            <a:endParaRPr lang="zh-CN" altLang="en-US" dirty="0"/>
          </a:p>
        </p:txBody>
      </p:sp>
      <p:sp>
        <p:nvSpPr>
          <p:cNvPr id="27650" name="Rectangle 2"/>
          <p:cNvSpPr>
            <a:spLocks noGrp="1" noChangeArrowheads="1"/>
          </p:cNvSpPr>
          <p:nvPr>
            <p:ph type="title" idx="4294967295"/>
          </p:nvPr>
        </p:nvSpPr>
        <p:spPr>
          <a:xfrm>
            <a:off x="447675" y="991394"/>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rPr>
              <a:t>第三章  </a:t>
            </a:r>
            <a:r>
              <a:rPr lang="zh-CN" altLang="en-US" sz="24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重点节能低碳技术</a:t>
            </a:r>
            <a:endParaRPr lang="en-US" sz="24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91"/>
          <p:cNvSpPr>
            <a:spLocks noChangeArrowheads="1"/>
          </p:cNvSpPr>
          <p:nvPr/>
        </p:nvSpPr>
        <p:spPr bwMode="auto">
          <a:xfrm>
            <a:off x="476885" y="1689100"/>
            <a:ext cx="8170545" cy="216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457200" algn="just" fontAlgn="auto">
              <a:lnSpc>
                <a:spcPct val="150000"/>
              </a:lnSpc>
              <a:extLst>
                <a:ext uri="{35155182-B16C-46BC-9424-99874614C6A1}">
                  <wpsdc:indentchars xmlns="" xmlns:wpsdc="http://www.wps.cn/officeDocument/2017/drawingmlCustomData" val="200" checksum="59296752"/>
                </a:ext>
              </a:extLst>
            </a:pPr>
            <a:r>
              <a:rPr lang="zh-CN" altLang="zh-CN" dirty="0" smtClean="0">
                <a:solidFill>
                  <a:srgbClr val="FF0000"/>
                </a:solidFill>
                <a:latin typeface="微软雅黑" panose="020B0503020204020204" charset="-122"/>
                <a:ea typeface="微软雅黑" panose="020B0503020204020204" charset="-122"/>
                <a:cs typeface="微软雅黑" panose="020B0503020204020204" charset="-122"/>
              </a:rPr>
              <a:t>自主创新</a:t>
            </a:r>
            <a:r>
              <a:rPr lang="zh-CN" altLang="en-US" dirty="0" smtClean="0">
                <a:solidFill>
                  <a:srgbClr val="FF0000"/>
                </a:solidFill>
                <a:latin typeface="微软雅黑" panose="020B0503020204020204" charset="-122"/>
                <a:ea typeface="微软雅黑" panose="020B0503020204020204" charset="-122"/>
                <a:cs typeface="微软雅黑" panose="020B0503020204020204" charset="-122"/>
              </a:rPr>
              <a:t>技术应是</a:t>
            </a:r>
            <a:r>
              <a:rPr lang="zh-CN" altLang="zh-CN" dirty="0" smtClean="0">
                <a:solidFill>
                  <a:srgbClr val="FF0000"/>
                </a:solidFill>
                <a:latin typeface="微软雅黑" panose="020B0503020204020204" charset="-122"/>
                <a:ea typeface="微软雅黑" panose="020B0503020204020204" charset="-122"/>
                <a:cs typeface="微软雅黑" panose="020B0503020204020204" charset="-122"/>
              </a:rPr>
              <a:t>已通过省部（行业）级鉴定评价达到国内领域先进水平的技术</a:t>
            </a:r>
            <a:r>
              <a:rPr lang="zh-CN" altLang="en-US" dirty="0" smtClean="0">
                <a:latin typeface="微软雅黑" panose="020B0503020204020204" charset="-122"/>
                <a:ea typeface="微软雅黑" panose="020B0503020204020204" charset="-122"/>
                <a:cs typeface="微软雅黑" panose="020B0503020204020204" charset="-122"/>
              </a:rPr>
              <a:t>，包括：</a:t>
            </a:r>
          </a:p>
          <a:p>
            <a:pPr indent="457200" algn="just" fontAlgn="auto">
              <a:lnSpc>
                <a:spcPct val="150000"/>
              </a:lnSpc>
              <a:extLst>
                <a:ext uri="{35155182-B16C-46BC-9424-99874614C6A1}">
                  <wpsdc:indentchars xmlns="" xmlns:wpsdc="http://www.wps.cn/officeDocument/2017/drawingmlCustomData" val="200" checksum="59296752"/>
                </a:ext>
              </a:extLst>
            </a:pPr>
            <a:r>
              <a:rPr lang="en-US" altLang="zh-CN" dirty="0" smtClean="0">
                <a:latin typeface="微软雅黑" panose="020B0503020204020204" charset="-122"/>
                <a:ea typeface="微软雅黑" panose="020B0503020204020204" charset="-122"/>
                <a:cs typeface="微软雅黑" panose="020B0503020204020204" charset="-122"/>
              </a:rPr>
              <a:t>1</a:t>
            </a:r>
            <a:r>
              <a:rPr lang="zh-CN" altLang="en-US" dirty="0" smtClean="0">
                <a:latin typeface="微软雅黑" panose="020B0503020204020204" charset="-122"/>
                <a:ea typeface="微软雅黑" panose="020B0503020204020204" charset="-122"/>
                <a:cs typeface="微软雅黑" panose="020B0503020204020204" charset="-122"/>
              </a:rPr>
              <a:t>、</a:t>
            </a:r>
            <a:r>
              <a:rPr lang="zh-CN" altLang="zh-CN" dirty="0" smtClean="0">
                <a:latin typeface="微软雅黑" panose="020B0503020204020204" charset="-122"/>
                <a:ea typeface="微软雅黑" panose="020B0503020204020204" charset="-122"/>
                <a:cs typeface="微软雅黑" panose="020B0503020204020204" charset="-122"/>
              </a:rPr>
              <a:t>国内首创或行业首创（应有查新报告）；</a:t>
            </a:r>
          </a:p>
          <a:p>
            <a:pPr indent="457200" algn="just" fontAlgn="auto">
              <a:lnSpc>
                <a:spcPct val="150000"/>
              </a:lnSpc>
              <a:extLst>
                <a:ext uri="{35155182-B16C-46BC-9424-99874614C6A1}">
                  <wpsdc:indentchars xmlns="" xmlns:wpsdc="http://www.wps.cn/officeDocument/2017/drawingmlCustomData" val="200" checksum="59296752"/>
                </a:ext>
              </a:extLst>
            </a:pPr>
            <a:r>
              <a:rPr lang="en-US" altLang="zh-CN" dirty="0" smtClean="0">
                <a:latin typeface="微软雅黑" panose="020B0503020204020204" charset="-122"/>
                <a:ea typeface="微软雅黑" panose="020B0503020204020204" charset="-122"/>
                <a:cs typeface="微软雅黑" panose="020B0503020204020204" charset="-122"/>
              </a:rPr>
              <a:t>2</a:t>
            </a:r>
            <a:r>
              <a:rPr lang="zh-CN" altLang="en-US" dirty="0" smtClean="0">
                <a:latin typeface="微软雅黑" panose="020B0503020204020204" charset="-122"/>
                <a:ea typeface="微软雅黑" panose="020B0503020204020204" charset="-122"/>
                <a:cs typeface="微软雅黑" panose="020B0503020204020204" charset="-122"/>
              </a:rPr>
              <a:t>、</a:t>
            </a:r>
            <a:r>
              <a:rPr lang="zh-CN" altLang="zh-CN" dirty="0" smtClean="0">
                <a:latin typeface="微软雅黑" panose="020B0503020204020204" charset="-122"/>
                <a:ea typeface="微软雅黑" panose="020B0503020204020204" charset="-122"/>
                <a:cs typeface="微软雅黑" panose="020B0503020204020204" charset="-122"/>
              </a:rPr>
              <a:t>省部级及以上有关技术委员会出具关键技术评审报告或相关证明；</a:t>
            </a:r>
          </a:p>
          <a:p>
            <a:pPr indent="457200" algn="just" fontAlgn="auto">
              <a:lnSpc>
                <a:spcPct val="150000"/>
              </a:lnSpc>
              <a:extLst>
                <a:ext uri="{35155182-B16C-46BC-9424-99874614C6A1}">
                  <wpsdc:indentchars xmlns="" xmlns:wpsdc="http://www.wps.cn/officeDocument/2017/drawingmlCustomData" val="200" checksum="59296752"/>
                </a:ext>
              </a:extLst>
            </a:pPr>
            <a:r>
              <a:rPr lang="en-US" altLang="zh-CN" dirty="0" smtClean="0">
                <a:latin typeface="微软雅黑" panose="020B0503020204020204" charset="-122"/>
                <a:ea typeface="微软雅黑" panose="020B0503020204020204" charset="-122"/>
                <a:cs typeface="微软雅黑" panose="020B0503020204020204" charset="-122"/>
              </a:rPr>
              <a:t>3</a:t>
            </a:r>
            <a:r>
              <a:rPr lang="zh-CN" altLang="en-US" dirty="0" smtClean="0">
                <a:latin typeface="微软雅黑" panose="020B0503020204020204" charset="-122"/>
                <a:ea typeface="微软雅黑" panose="020B0503020204020204" charset="-122"/>
                <a:cs typeface="微软雅黑" panose="020B0503020204020204" charset="-122"/>
              </a:rPr>
              <a:t>、</a:t>
            </a:r>
            <a:r>
              <a:rPr lang="zh-CN" altLang="zh-CN" dirty="0" smtClean="0">
                <a:latin typeface="微软雅黑" panose="020B0503020204020204" charset="-122"/>
                <a:ea typeface="微软雅黑" panose="020B0503020204020204" charset="-122"/>
                <a:cs typeface="微软雅黑" panose="020B0503020204020204" charset="-122"/>
              </a:rPr>
              <a:t>新纪录（工期、造价、用地、连续运行天数等新纪录，应有查新报告）。</a:t>
            </a: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78</a:t>
            </a:fld>
            <a:endParaRPr lang="zh-CN" altLang="en-US" dirty="0"/>
          </a:p>
        </p:txBody>
      </p:sp>
      <p:sp>
        <p:nvSpPr>
          <p:cNvPr id="27650" name="Rectangle 2"/>
          <p:cNvSpPr>
            <a:spLocks noGrp="1" noChangeArrowheads="1"/>
          </p:cNvSpPr>
          <p:nvPr>
            <p:ph type="title" idx="4294967295"/>
          </p:nvPr>
        </p:nvSpPr>
        <p:spPr>
          <a:xfrm>
            <a:off x="447675" y="991394"/>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rPr>
              <a:t>第四章  自主创新技术</a:t>
            </a:r>
            <a:endParaRPr lang="en-US" sz="24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99060" y="833120"/>
            <a:ext cx="8946515" cy="6015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25000"/>
              </a:lnSpc>
              <a:spcAft>
                <a:spcPts val="0"/>
              </a:spcAft>
            </a:pPr>
            <a:r>
              <a:rPr lang="en-US" altLang="zh-CN" sz="1800"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1.1.7 土地使用证</a:t>
            </a:r>
            <a:endParaRPr lang="zh-CN" altLang="en-US" sz="1600" b="1" dirty="0">
              <a:solidFill>
                <a:prstClr val="black"/>
              </a:solidFill>
              <a:latin typeface="微软雅黑" panose="020B0503020204020204" charset="-122"/>
              <a:ea typeface="微软雅黑" panose="020B0503020204020204" charset="-122"/>
              <a:cs typeface="Times New Roman" panose="02020603050405020304" pitchFamily="18" charset="0"/>
              <a:sym typeface="+mn-ea"/>
            </a:endParaRPr>
          </a:p>
          <a:p>
            <a:pPr indent="307340" algn="just" fontAlgn="auto">
              <a:lnSpc>
                <a:spcPct val="125000"/>
              </a:lnSpc>
              <a:spcAft>
                <a:spcPts val="0"/>
              </a:spcAft>
            </a:pPr>
            <a:r>
              <a:rPr lang="en-US" altLang="zh-CN"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1</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a:t>
            </a:r>
            <a:r>
              <a:rPr lang="zh-CN" altLang="en-US" sz="1600" b="1"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办理流程</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a:t>
            </a:r>
          </a:p>
          <a:p>
            <a:pPr indent="307340" algn="just" fontAlgn="auto">
              <a:lnSpc>
                <a:spcPct val="125000"/>
              </a:lnSpc>
              <a:spcBef>
                <a:spcPts val="0"/>
              </a:spcBef>
              <a:spcAft>
                <a:spcPts val="0"/>
              </a:spcAft>
            </a:pP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以划拨方式提供国有土地的，建设单位向项目所在地县级以上人民政府提交建设用地规划许可、项目核准文件、建设用地批准书等材料，经审查通过后颁发土地使用证。</a:t>
            </a:r>
          </a:p>
          <a:p>
            <a:pPr indent="307340" algn="just" fontAlgn="auto">
              <a:lnSpc>
                <a:spcPct val="125000"/>
              </a:lnSpc>
              <a:spcBef>
                <a:spcPts val="0"/>
              </a:spcBef>
              <a:spcAft>
                <a:spcPts val="0"/>
              </a:spcAft>
            </a:pP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以出让方式提供国有土地的，建设单位向项目所在地县级以上人民政府提交土地出让批复文件、土地出让金证明文件、建设用地批准书等材料，经审查通过后颁发土地使用证。</a:t>
            </a:r>
          </a:p>
          <a:p>
            <a:pPr indent="307340" algn="just" fontAlgn="auto">
              <a:lnSpc>
                <a:spcPct val="125000"/>
              </a:lnSpc>
              <a:spcAft>
                <a:spcPts val="0"/>
              </a:spcAft>
            </a:pPr>
            <a:r>
              <a:rPr lang="en-US" altLang="zh-CN" sz="1600" kern="100" spc="80" dirty="0">
                <a:latin typeface="微软雅黑" panose="020B0503020204020204" charset="-122"/>
                <a:ea typeface="微软雅黑" panose="020B0503020204020204" charset="-122"/>
                <a:cs typeface="微软雅黑" panose="020B0503020204020204" charset="-122"/>
                <a:sym typeface="+mn-ea"/>
              </a:rPr>
              <a:t>2</a:t>
            </a:r>
            <a:r>
              <a:rPr lang="zh-CN" altLang="en-US" sz="1600" kern="100" spc="80" dirty="0">
                <a:latin typeface="微软雅黑" panose="020B0503020204020204" charset="-122"/>
                <a:ea typeface="微软雅黑" panose="020B0503020204020204" charset="-122"/>
                <a:cs typeface="微软雅黑" panose="020B0503020204020204" charset="-122"/>
                <a:sym typeface="+mn-ea"/>
              </a:rPr>
              <a:t>）</a:t>
            </a:r>
            <a:r>
              <a:rPr lang="zh-CN" altLang="zh-CN" sz="1600" b="1" kern="100" spc="80" dirty="0">
                <a:latin typeface="微软雅黑" panose="020B0503020204020204" charset="-122"/>
                <a:ea typeface="微软雅黑" panose="020B0503020204020204" charset="-122"/>
                <a:cs typeface="微软雅黑" panose="020B0503020204020204" charset="-122"/>
                <a:sym typeface="+mn-ea"/>
              </a:rPr>
              <a:t>取得时间</a:t>
            </a:r>
            <a:r>
              <a:rPr lang="zh-CN" altLang="zh-CN" sz="1600" kern="100" spc="80" dirty="0">
                <a:latin typeface="微软雅黑" panose="020B0503020204020204" charset="-122"/>
                <a:ea typeface="微软雅黑" panose="020B0503020204020204" charset="-122"/>
                <a:cs typeface="微软雅黑" panose="020B0503020204020204" charset="-122"/>
                <a:sym typeface="+mn-ea"/>
              </a:rPr>
              <a:t>：</a:t>
            </a: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项目开工前。</a:t>
            </a:r>
          </a:p>
          <a:p>
            <a:pPr indent="0" algn="just" fontAlgn="auto">
              <a:lnSpc>
                <a:spcPct val="125000"/>
              </a:lnSpc>
              <a:spcBef>
                <a:spcPts val="600"/>
              </a:spcBef>
              <a:spcAft>
                <a:spcPts val="0"/>
              </a:spcAft>
            </a:pPr>
            <a:r>
              <a:rPr lang="en-US" altLang="zh-CN" sz="1800"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1.1.8 海域使用证</a:t>
            </a:r>
            <a:endParaRPr lang="zh-CN" altLang="en-US" sz="1600" b="1" dirty="0">
              <a:solidFill>
                <a:prstClr val="black"/>
              </a:solidFill>
              <a:latin typeface="微软雅黑" panose="020B0503020204020204" charset="-122"/>
              <a:ea typeface="微软雅黑" panose="020B0503020204020204" charset="-122"/>
              <a:cs typeface="Times New Roman" panose="02020603050405020304" pitchFamily="18" charset="0"/>
              <a:sym typeface="+mn-ea"/>
            </a:endParaRPr>
          </a:p>
          <a:p>
            <a:pPr indent="307340" algn="just" fontAlgn="auto">
              <a:lnSpc>
                <a:spcPct val="125000"/>
              </a:lnSpc>
              <a:spcAft>
                <a:spcPts val="0"/>
              </a:spcAft>
            </a:pPr>
            <a:r>
              <a:rPr lang="en-US" altLang="zh-CN"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1</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a:t>
            </a:r>
            <a:r>
              <a:rPr lang="zh-CN" altLang="zh-CN" sz="1600" b="1" kern="100" spc="80" dirty="0">
                <a:latin typeface="微软雅黑" panose="020B0503020204020204" charset="-122"/>
                <a:ea typeface="微软雅黑" panose="020B0503020204020204" charset="-122"/>
                <a:cs typeface="微软雅黑" panose="020B0503020204020204" charset="-122"/>
                <a:sym typeface="+mn-ea"/>
              </a:rPr>
              <a:t>取得时间</a:t>
            </a:r>
            <a:r>
              <a:rPr lang="zh-CN" altLang="zh-CN" sz="1600" kern="100" spc="80" dirty="0">
                <a:latin typeface="微软雅黑" panose="020B0503020204020204" charset="-122"/>
                <a:ea typeface="微软雅黑" panose="020B0503020204020204" charset="-122"/>
                <a:cs typeface="微软雅黑" panose="020B0503020204020204" charset="-122"/>
                <a:sym typeface="+mn-ea"/>
              </a:rPr>
              <a:t>：</a:t>
            </a: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海工项目开工前。</a:t>
            </a:r>
          </a:p>
          <a:p>
            <a:pPr indent="0" algn="just" fontAlgn="auto">
              <a:lnSpc>
                <a:spcPct val="125000"/>
              </a:lnSpc>
              <a:spcBef>
                <a:spcPts val="600"/>
              </a:spcBef>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1.1.9 </a:t>
            </a:r>
            <a:r>
              <a:rPr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建设项目用地规划许可证</a:t>
            </a:r>
            <a:endParaRPr sz="1600" b="1" dirty="0">
              <a:solidFill>
                <a:prstClr val="black"/>
              </a:solidFill>
              <a:latin typeface="微软雅黑" panose="020B0503020204020204" charset="-122"/>
              <a:ea typeface="微软雅黑" panose="020B0503020204020204" charset="-122"/>
              <a:cs typeface="Times New Roman" panose="02020603050405020304" pitchFamily="18" charset="0"/>
              <a:sym typeface="+mn-ea"/>
            </a:endParaRPr>
          </a:p>
          <a:p>
            <a:pPr indent="307340" algn="just" fontAlgn="auto">
              <a:lnSpc>
                <a:spcPct val="125000"/>
              </a:lnSpc>
              <a:spcBef>
                <a:spcPts val="0"/>
              </a:spcBef>
              <a:spcAft>
                <a:spcPts val="0"/>
              </a:spcAft>
            </a:pPr>
            <a:r>
              <a:rPr lang="en-US" altLang="zh-CN"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1</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a:t>
            </a:r>
            <a:r>
              <a:rPr lang="zh-CN" altLang="en-US" sz="1600" b="1"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办理流程</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：建设单位向项目所在市（县）城乡规划（自然资源）主管部门提交建设用地规划许可申请等材料，经城乡规划（自然资源）主管部门审核通过后颁发《建设项目用地规划许可证》。</a:t>
            </a:r>
          </a:p>
          <a:p>
            <a:pPr indent="307340" algn="just" fontAlgn="auto">
              <a:lnSpc>
                <a:spcPct val="125000"/>
              </a:lnSpc>
              <a:spcBef>
                <a:spcPts val="0"/>
              </a:spcBef>
              <a:spcAft>
                <a:spcPts val="0"/>
              </a:spcAft>
            </a:pPr>
            <a:r>
              <a:rPr lang="en-US" altLang="zh-CN" sz="1600" kern="100" spc="80" dirty="0">
                <a:latin typeface="微软雅黑" panose="020B0503020204020204" charset="-122"/>
                <a:ea typeface="微软雅黑" panose="020B0503020204020204" charset="-122"/>
                <a:cs typeface="微软雅黑" panose="020B0503020204020204" charset="-122"/>
                <a:sym typeface="+mn-ea"/>
              </a:rPr>
              <a:t>2</a:t>
            </a:r>
            <a:r>
              <a:rPr lang="zh-CN" altLang="en-US" sz="1600" kern="100" spc="80" dirty="0">
                <a:latin typeface="微软雅黑" panose="020B0503020204020204" charset="-122"/>
                <a:ea typeface="微软雅黑" panose="020B0503020204020204" charset="-122"/>
                <a:cs typeface="微软雅黑" panose="020B0503020204020204" charset="-122"/>
                <a:sym typeface="+mn-ea"/>
              </a:rPr>
              <a:t>）</a:t>
            </a:r>
            <a:r>
              <a:rPr lang="zh-CN" altLang="zh-CN" sz="1600" b="1" kern="100" spc="80" dirty="0">
                <a:latin typeface="微软雅黑" panose="020B0503020204020204" charset="-122"/>
                <a:ea typeface="微软雅黑" panose="020B0503020204020204" charset="-122"/>
                <a:cs typeface="微软雅黑" panose="020B0503020204020204" charset="-122"/>
                <a:sym typeface="+mn-ea"/>
              </a:rPr>
              <a:t>取得时间</a:t>
            </a:r>
            <a:r>
              <a:rPr lang="zh-CN" altLang="zh-CN" sz="1600" kern="100" spc="80" dirty="0">
                <a:latin typeface="微软雅黑" panose="020B0503020204020204" charset="-122"/>
                <a:ea typeface="微软雅黑" panose="020B0503020204020204" charset="-122"/>
                <a:cs typeface="微软雅黑" panose="020B0503020204020204" charset="-122"/>
                <a:sym typeface="+mn-ea"/>
              </a:rPr>
              <a:t>：</a:t>
            </a: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办理土地用地申请手续前。</a:t>
            </a:r>
          </a:p>
          <a:p>
            <a:pPr indent="0" algn="just" fontAlgn="auto">
              <a:lnSpc>
                <a:spcPct val="125000"/>
              </a:lnSpc>
              <a:spcBef>
                <a:spcPts val="600"/>
              </a:spcBef>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1.1.10 建设工程规划许可证</a:t>
            </a:r>
            <a:endParaRPr lang="zh-CN" altLang="en-US" sz="1600" b="1" dirty="0">
              <a:solidFill>
                <a:prstClr val="black"/>
              </a:solidFill>
              <a:latin typeface="微软雅黑" panose="020B0503020204020204" charset="-122"/>
              <a:ea typeface="微软雅黑" panose="020B0503020204020204" charset="-122"/>
              <a:cs typeface="Times New Roman" panose="02020603050405020304" pitchFamily="18" charset="0"/>
              <a:sym typeface="+mn-ea"/>
            </a:endParaRPr>
          </a:p>
          <a:p>
            <a:pPr indent="307340" algn="just" fontAlgn="auto">
              <a:lnSpc>
                <a:spcPct val="125000"/>
              </a:lnSpc>
              <a:spcBef>
                <a:spcPts val="0"/>
              </a:spcBef>
              <a:spcAft>
                <a:spcPts val="0"/>
              </a:spcAft>
            </a:pPr>
            <a:r>
              <a:rPr lang="en-US" altLang="zh-CN"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1</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a:t>
            </a:r>
            <a:r>
              <a:rPr lang="zh-CN" altLang="en-US" sz="1600" b="1"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办理流程</a:t>
            </a:r>
            <a:r>
              <a:rPr lang="zh-CN" altLang="en-US" sz="1600"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建设单位向项目所在市（县）城乡规划主管部门提交《建设工程规划许可证》申请表、使用土地的有关证明文件、建设工程设计方案、修建性详细规划等材料。经城乡规划主管部门审核通过后颁发《建设工程规划许可证》。</a:t>
            </a:r>
          </a:p>
          <a:p>
            <a:pPr indent="307340" algn="just" fontAlgn="auto">
              <a:lnSpc>
                <a:spcPct val="125000"/>
              </a:lnSpc>
              <a:spcBef>
                <a:spcPts val="0"/>
              </a:spcBef>
              <a:spcAft>
                <a:spcPts val="0"/>
              </a:spcAft>
            </a:pPr>
            <a:r>
              <a:rPr lang="en-US" altLang="zh-CN" sz="1600" kern="100" spc="80" dirty="0">
                <a:latin typeface="微软雅黑" panose="020B0503020204020204" charset="-122"/>
                <a:ea typeface="微软雅黑" panose="020B0503020204020204" charset="-122"/>
                <a:cs typeface="微软雅黑" panose="020B0503020204020204" charset="-122"/>
                <a:sym typeface="+mn-ea"/>
              </a:rPr>
              <a:t>2</a:t>
            </a:r>
            <a:r>
              <a:rPr lang="zh-CN" altLang="en-US" sz="1600" kern="100" spc="80" dirty="0">
                <a:latin typeface="微软雅黑" panose="020B0503020204020204" charset="-122"/>
                <a:ea typeface="微软雅黑" panose="020B0503020204020204" charset="-122"/>
                <a:cs typeface="微软雅黑" panose="020B0503020204020204" charset="-122"/>
                <a:sym typeface="+mn-ea"/>
              </a:rPr>
              <a:t>）</a:t>
            </a:r>
            <a:r>
              <a:rPr lang="zh-CN" altLang="zh-CN" sz="1600" b="1" kern="100" spc="80" dirty="0">
                <a:latin typeface="微软雅黑" panose="020B0503020204020204" charset="-122"/>
                <a:ea typeface="微软雅黑" panose="020B0503020204020204" charset="-122"/>
                <a:cs typeface="微软雅黑" panose="020B0503020204020204" charset="-122"/>
                <a:sym typeface="+mn-ea"/>
              </a:rPr>
              <a:t>取得时间</a:t>
            </a:r>
            <a:r>
              <a:rPr lang="zh-CN" altLang="zh-CN" sz="1600" kern="100" spc="80" dirty="0">
                <a:latin typeface="微软雅黑" panose="020B0503020204020204" charset="-122"/>
                <a:ea typeface="微软雅黑" panose="020B0503020204020204" charset="-122"/>
                <a:cs typeface="微软雅黑" panose="020B0503020204020204" charset="-122"/>
                <a:sym typeface="+mn-ea"/>
              </a:rPr>
              <a:t>：</a:t>
            </a: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项目开工前。</a:t>
            </a: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8</a:t>
            </a:fld>
            <a:endParaRPr lang="zh-CN" altLang="en-US" dirty="0"/>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31"/>
          <p:cNvSpPr>
            <a:spLocks noChangeArrowheads="1"/>
          </p:cNvSpPr>
          <p:nvPr/>
        </p:nvSpPr>
        <p:spPr bwMode="auto">
          <a:xfrm>
            <a:off x="173355" y="1379855"/>
            <a:ext cx="8778240" cy="2599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0" algn="just" fontAlgn="auto">
              <a:lnSpc>
                <a:spcPct val="150000"/>
              </a:lnSpc>
              <a:spcBef>
                <a:spcPts val="0"/>
              </a:spcBef>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1.2.1 </a:t>
            </a:r>
            <a:r>
              <a:rPr lang="zh-CN" altLang="en-US"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环境影响报告书（运行阶段）的批复</a:t>
            </a:r>
          </a:p>
          <a:p>
            <a:pPr indent="307340" algn="just" fontAlgn="auto">
              <a:lnSpc>
                <a:spcPct val="150000"/>
              </a:lnSpc>
              <a:spcBef>
                <a:spcPts val="0"/>
              </a:spcBef>
              <a:spcAft>
                <a:spcPts val="0"/>
              </a:spcAft>
            </a:pPr>
            <a:r>
              <a:rPr lang="zh-CN" altLang="zh-CN" sz="1600" b="1" kern="100" spc="80" dirty="0">
                <a:latin typeface="微软雅黑" panose="020B0503020204020204" charset="-122"/>
                <a:ea typeface="微软雅黑" panose="020B0503020204020204" charset="-122"/>
                <a:cs typeface="微软雅黑" panose="020B0503020204020204" charset="-122"/>
                <a:sym typeface="+mn-ea"/>
              </a:rPr>
              <a:t>取得时间</a:t>
            </a:r>
            <a:r>
              <a:rPr lang="zh-CN" altLang="zh-CN" sz="1600" kern="100" spc="80" dirty="0">
                <a:latin typeface="微软雅黑" panose="020B0503020204020204" charset="-122"/>
                <a:ea typeface="微软雅黑" panose="020B0503020204020204" charset="-122"/>
                <a:cs typeface="微软雅黑" panose="020B0503020204020204" charset="-122"/>
                <a:sym typeface="+mn-ea"/>
              </a:rPr>
              <a:t>：</a:t>
            </a: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运行许可证颁发前（注：按国务院环境保护主管部门现行有关规定执行）</a:t>
            </a:r>
            <a:r>
              <a:rPr lang="zh-CN" altLang="zh-CN" sz="1600" kern="100" spc="80" dirty="0">
                <a:latin typeface="微软雅黑" panose="020B0503020204020204" charset="-122"/>
                <a:ea typeface="微软雅黑" panose="020B0503020204020204" charset="-122"/>
                <a:cs typeface="微软雅黑" panose="020B0503020204020204" charset="-122"/>
                <a:sym typeface="+mn-ea"/>
              </a:rPr>
              <a:t>。</a:t>
            </a:r>
            <a:endParaRPr lang="zh-CN" altLang="zh-CN" kern="100" spc="80" dirty="0">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600"/>
              </a:spcBef>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1.2.2 </a:t>
            </a:r>
            <a:r>
              <a:rPr lang="en-US" altLang="zh-CN" b="1"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运行许可证</a:t>
            </a:r>
            <a:endParaRPr lang="zh-CN" altLang="en-US" b="1" dirty="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a:p>
            <a:pPr indent="307340" algn="just" fontAlgn="auto">
              <a:lnSpc>
                <a:spcPct val="150000"/>
              </a:lnSpc>
              <a:spcBef>
                <a:spcPts val="0"/>
              </a:spcBef>
              <a:spcAft>
                <a:spcPts val="0"/>
              </a:spcAft>
            </a:pPr>
            <a:r>
              <a:rPr lang="zh-CN" altLang="zh-CN" sz="1600" b="1"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取得时间</a:t>
            </a:r>
            <a:r>
              <a:rPr lang="zh-CN" altLang="zh-CN" sz="1600" kern="100" spc="80" dirty="0">
                <a:solidFill>
                  <a:srgbClr val="FF0000"/>
                </a:solidFill>
                <a:latin typeface="微软雅黑" panose="020B0503020204020204" charset="-122"/>
                <a:ea typeface="微软雅黑" panose="020B0503020204020204" charset="-122"/>
                <a:cs typeface="微软雅黑" panose="020B0503020204020204" charset="-122"/>
                <a:sym typeface="+mn-ea"/>
              </a:rPr>
              <a:t>：核电机组首次装料前。</a:t>
            </a:r>
            <a:endParaRPr lang="zh-CN" altLang="zh-CN" kern="100" spc="8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600"/>
              </a:spcBef>
              <a:spcAft>
                <a:spcPts val="0"/>
              </a:spcAft>
            </a:pPr>
            <a:r>
              <a:rPr lang="en-US" altLang="zh-CN" b="1"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1.2.3 质量监督检查报告</a:t>
            </a:r>
            <a:endParaRPr lang="zh-CN" altLang="en-US" b="1" dirty="0">
              <a:solidFill>
                <a:prstClr val="black"/>
              </a:solidFill>
              <a:latin typeface="微软雅黑" panose="020B0503020204020204" charset="-122"/>
              <a:ea typeface="微软雅黑" panose="020B0503020204020204" charset="-122"/>
              <a:cs typeface="Times New Roman" panose="02020603050405020304" pitchFamily="18" charset="0"/>
              <a:sym typeface="+mn-ea"/>
            </a:endParaRPr>
          </a:p>
          <a:p>
            <a:pPr indent="307340" algn="just" fontAlgn="auto">
              <a:lnSpc>
                <a:spcPct val="150000"/>
              </a:lnSpc>
              <a:spcBef>
                <a:spcPts val="0"/>
              </a:spcBef>
              <a:spcAft>
                <a:spcPts val="0"/>
              </a:spcAft>
            </a:pPr>
            <a:r>
              <a:rPr lang="zh-CN" altLang="zh-CN" sz="1600" b="1" kern="100" spc="80" dirty="0">
                <a:latin typeface="微软雅黑" panose="020B0503020204020204" charset="-122"/>
                <a:ea typeface="微软雅黑" panose="020B0503020204020204" charset="-122"/>
                <a:cs typeface="微软雅黑" panose="020B0503020204020204" charset="-122"/>
                <a:sym typeface="+mn-ea"/>
              </a:rPr>
              <a:t>取得时间</a:t>
            </a:r>
            <a:r>
              <a:rPr lang="zh-CN" altLang="zh-CN" sz="1600" kern="100" spc="80" dirty="0">
                <a:latin typeface="微软雅黑" panose="020B0503020204020204" charset="-122"/>
                <a:ea typeface="微软雅黑" panose="020B0503020204020204" charset="-122"/>
                <a:cs typeface="微软雅黑" panose="020B0503020204020204" charset="-122"/>
                <a:sym typeface="+mn-ea"/>
              </a:rPr>
              <a:t>：机组商运前。</a:t>
            </a:r>
            <a:endParaRPr lang="zh-CN" altLang="zh-CN" sz="1600" kern="100" spc="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9</a:t>
            </a:fld>
            <a:endParaRPr lang="zh-CN" altLang="en-US" dirty="0"/>
          </a:p>
        </p:txBody>
      </p:sp>
      <p:sp>
        <p:nvSpPr>
          <p:cNvPr id="27650" name="Rectangle 2"/>
          <p:cNvSpPr>
            <a:spLocks noGrp="1" noChangeArrowheads="1"/>
          </p:cNvSpPr>
          <p:nvPr>
            <p:ph type="title" idx="4294967295"/>
          </p:nvPr>
        </p:nvSpPr>
        <p:spPr>
          <a:xfrm>
            <a:off x="447675" y="919639"/>
            <a:ext cx="8229600" cy="460375"/>
          </a:xfrm>
          <a:prstGeom prst="rect">
            <a:avLst/>
          </a:prstGeom>
        </p:spPr>
        <p:txBody>
          <a:bodyPr>
            <a:spAutoFit/>
          </a:bodyPr>
          <a:lstStyle/>
          <a:p>
            <a:r>
              <a:rPr lang="zh-CN" altLang="en-US" sz="2400" dirty="0">
                <a:latin typeface="微软雅黑" panose="020B0503020204020204" charset="-122"/>
                <a:ea typeface="微软雅黑" panose="020B0503020204020204" charset="-122"/>
              </a:rPr>
              <a:t>第二章  </a:t>
            </a:r>
            <a:r>
              <a:rPr lang="zh-CN" altLang="en-US" sz="2400" dirty="0" err="1">
                <a:latin typeface="微软雅黑" panose="020B0503020204020204" charset="-122"/>
                <a:ea typeface="微软雅黑" panose="020B0503020204020204" charset="-122"/>
                <a:sym typeface="+mn-ea"/>
              </a:rPr>
              <a:t>工程建设阶段</a:t>
            </a: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5"/>
  <p:tag name="RESOURCELIB_SHAPETYPE" val="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默认设计模板_3">
  <a:themeElements>
    <a:clrScheme name="默认设计模板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3">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600" b="0" i="0" u="none" strike="noStrike" cap="none" normalizeH="0" baseline="0" smtClean="0">
            <a:ln>
              <a:noFill/>
            </a:ln>
            <a:solidFill>
              <a:srgbClr val="00AAE8"/>
            </a:solidFill>
            <a:effectLst/>
            <a:latin typeface="Arial" panose="020B0604020202020204" pitchFamily="34" charset="0"/>
            <a:ea typeface="方正兰亭大黑_GBK"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600" b="0" i="0" u="none" strike="noStrike" cap="none" normalizeH="0" baseline="0" smtClean="0">
            <a:ln>
              <a:noFill/>
            </a:ln>
            <a:solidFill>
              <a:srgbClr val="00AAE8"/>
            </a:solidFill>
            <a:effectLst/>
            <a:latin typeface="Arial" panose="020B0604020202020204" pitchFamily="34" charset="0"/>
            <a:ea typeface="方正兰亭大黑_GBK" pitchFamily="2" charset="-122"/>
          </a:defRPr>
        </a:defPPr>
      </a:lstStyle>
    </a:lnDef>
  </a:objectDefaults>
  <a:extraClrSchemeLst>
    <a:extraClrScheme>
      <a:clrScheme name="默认设计模板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9351</Words>
  <Application>Microsoft Office PowerPoint</Application>
  <PresentationFormat>全屏显示(4:3)</PresentationFormat>
  <Paragraphs>914</Paragraphs>
  <Slides>79</Slides>
  <Notes>64</Notes>
  <HiddenSlides>0</HiddenSlides>
  <MMClips>0</MMClips>
  <ScaleCrop>false</ScaleCrop>
  <HeadingPairs>
    <vt:vector size="4" baseType="variant">
      <vt:variant>
        <vt:lpstr>主题</vt:lpstr>
      </vt:variant>
      <vt:variant>
        <vt:i4>4</vt:i4>
      </vt:variant>
      <vt:variant>
        <vt:lpstr>幻灯片标题</vt:lpstr>
      </vt:variant>
      <vt:variant>
        <vt:i4>79</vt:i4>
      </vt:variant>
    </vt:vector>
  </HeadingPairs>
  <TitlesOfParts>
    <vt:vector size="83" baseType="lpstr">
      <vt:lpstr>Office 主题</vt:lpstr>
      <vt:lpstr>1_自定义设计方案</vt:lpstr>
      <vt:lpstr>自定义设计方案</vt:lpstr>
      <vt:lpstr>默认设计模板_3</vt:lpstr>
      <vt:lpstr>幻灯片 1</vt:lpstr>
      <vt:lpstr>幻灯片 2</vt:lpstr>
      <vt:lpstr>幻灯片 3</vt:lpstr>
      <vt:lpstr>幻灯片 4</vt:lpstr>
      <vt:lpstr>幻灯片 5</vt:lpstr>
      <vt:lpstr>第一章  工程准备阶段</vt:lpstr>
      <vt:lpstr>幻灯片 7</vt:lpstr>
      <vt:lpstr>幻灯片 8</vt:lpstr>
      <vt:lpstr>第二章  工程建设阶段</vt:lpstr>
      <vt:lpstr>第三章  工程竣工验收阶段</vt:lpstr>
      <vt:lpstr>幻灯片 11</vt:lpstr>
      <vt:lpstr>第四章  合法合规文件存档要求</vt:lpstr>
      <vt:lpstr>幻灯片 13</vt:lpstr>
      <vt:lpstr>幻灯片 14</vt:lpstr>
      <vt:lpstr>幻灯片 15</vt:lpstr>
      <vt:lpstr>第一章  安全设施设计</vt:lpstr>
      <vt:lpstr>幻灯片 17</vt:lpstr>
      <vt:lpstr>第二章  安全设施标识</vt:lpstr>
      <vt:lpstr>幻灯片 19</vt:lpstr>
      <vt:lpstr>幻灯片 20</vt:lpstr>
      <vt:lpstr>第三章  工业安全</vt:lpstr>
      <vt:lpstr>幻灯片 22</vt:lpstr>
      <vt:lpstr>幻灯片 23</vt:lpstr>
      <vt:lpstr>幻灯片 24</vt:lpstr>
      <vt:lpstr>第四章  辐射防护</vt:lpstr>
      <vt:lpstr>第五章  安全目标及制度规程</vt:lpstr>
      <vt:lpstr>幻灯片 27</vt:lpstr>
      <vt:lpstr>幻灯片 28</vt:lpstr>
      <vt:lpstr>第六章  隐患排查治理</vt:lpstr>
      <vt:lpstr>第七章  辐射防护管理</vt:lpstr>
      <vt:lpstr>幻灯片 31</vt:lpstr>
      <vt:lpstr>幻灯片 32</vt:lpstr>
      <vt:lpstr>幻灯片 33</vt:lpstr>
      <vt:lpstr>第一章  调试组织与管理</vt:lpstr>
      <vt:lpstr>幻灯片 35</vt:lpstr>
      <vt:lpstr>第二章  调试技术准备</vt:lpstr>
      <vt:lpstr>幻灯片 37</vt:lpstr>
      <vt:lpstr>第三章  调试进度管理</vt:lpstr>
      <vt:lpstr>幻灯片 39</vt:lpstr>
      <vt:lpstr>第四章  调试人员培训与授权</vt:lpstr>
      <vt:lpstr>第五章  调试过程管理</vt:lpstr>
      <vt:lpstr>幻灯片 42</vt:lpstr>
      <vt:lpstr>第六章  调试移交管理</vt:lpstr>
      <vt:lpstr>幻灯片 44</vt:lpstr>
      <vt:lpstr>幻灯片 45</vt:lpstr>
      <vt:lpstr>幻灯片 46</vt:lpstr>
      <vt:lpstr>第一章  绿色施工管理</vt:lpstr>
      <vt:lpstr>第二章  节能与能源利用</vt:lpstr>
      <vt:lpstr>幻灯片 49</vt:lpstr>
      <vt:lpstr>幻灯片 50</vt:lpstr>
      <vt:lpstr>第三章  节地与土地资源利用</vt:lpstr>
      <vt:lpstr>幻灯片 52</vt:lpstr>
      <vt:lpstr>第四章  节水与水资源利用</vt:lpstr>
      <vt:lpstr>幻灯片 54</vt:lpstr>
      <vt:lpstr>第五章  节材与材料资源利用</vt:lpstr>
      <vt:lpstr>幻灯片 56</vt:lpstr>
      <vt:lpstr>第六章  环境保护</vt:lpstr>
      <vt:lpstr>幻灯片 58</vt:lpstr>
      <vt:lpstr>幻灯片 59</vt:lpstr>
      <vt:lpstr>幻灯片 60</vt:lpstr>
      <vt:lpstr>幻灯片 61</vt:lpstr>
      <vt:lpstr>第一章  建筑业10项新技术</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第二章  电力建设五新技术</vt:lpstr>
      <vt:lpstr>幻灯片 74</vt:lpstr>
      <vt:lpstr>幻灯片 75</vt:lpstr>
      <vt:lpstr>幻灯片 76</vt:lpstr>
      <vt:lpstr>第三章  重点节能低碳技术</vt:lpstr>
      <vt:lpstr>第四章  自主创新技术</vt:lpstr>
      <vt:lpstr>幻灯片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Wen Wei 刘文伟</dc:creator>
  <cp:lastModifiedBy>ZHAOH</cp:lastModifiedBy>
  <cp:revision>1308</cp:revision>
  <cp:lastPrinted>2019-02-27T03:38:00Z</cp:lastPrinted>
  <dcterms:created xsi:type="dcterms:W3CDTF">2019-01-22T12:41:00Z</dcterms:created>
  <dcterms:modified xsi:type="dcterms:W3CDTF">2021-07-24T01:53:15Z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2052-11.8.2.8721</vt:lpwstr>
  </property>
</Properties>
</file>