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8" r:id="rId2"/>
    <p:sldId id="272" r:id="rId3"/>
    <p:sldId id="269" r:id="rId4"/>
    <p:sldId id="301" r:id="rId5"/>
    <p:sldId id="273" r:id="rId6"/>
    <p:sldId id="274" r:id="rId7"/>
    <p:sldId id="277" r:id="rId8"/>
    <p:sldId id="276" r:id="rId9"/>
    <p:sldId id="278" r:id="rId10"/>
    <p:sldId id="282" r:id="rId11"/>
    <p:sldId id="283" r:id="rId12"/>
    <p:sldId id="284" r:id="rId13"/>
    <p:sldId id="285" r:id="rId14"/>
    <p:sldId id="286" r:id="rId15"/>
    <p:sldId id="287" r:id="rId16"/>
    <p:sldId id="288" r:id="rId17"/>
    <p:sldId id="289" r:id="rId18"/>
    <p:sldId id="293" r:id="rId19"/>
    <p:sldId id="290" r:id="rId20"/>
    <p:sldId id="292" r:id="rId21"/>
    <p:sldId id="294" r:id="rId22"/>
    <p:sldId id="295" r:id="rId23"/>
    <p:sldId id="296" r:id="rId24"/>
    <p:sldId id="297" r:id="rId25"/>
    <p:sldId id="298" r:id="rId26"/>
    <p:sldId id="299" r:id="rId27"/>
    <p:sldId id="300" r:id="rId28"/>
    <p:sldId id="291" r:id="rId29"/>
    <p:sldId id="302" r:id="rId30"/>
    <p:sldId id="266" r:id="rId31"/>
  </p:sldIdLst>
  <p:sldSz cx="9144000" cy="5143500" type="screen16x9"/>
  <p:notesSz cx="6889750" cy="100187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8BFE"/>
    <a:srgbClr val="76A1CC"/>
    <a:srgbClr val="0181CC"/>
    <a:srgbClr val="B9E2F8"/>
    <a:srgbClr val="EAF6FC"/>
    <a:srgbClr val="AFAFAF"/>
    <a:srgbClr val="B9B9B9"/>
    <a:srgbClr val="1479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varScale="1">
        <p:scale>
          <a:sx n="145" d="100"/>
          <a:sy n="145" d="100"/>
        </p:scale>
        <p:origin x="630"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D5706C-00A5-4616-9E88-1034FA57D40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ADE87A5D-2A29-410C-9398-1ED649D31B04}">
      <dgm:prSet phldrT="[文本]" custT="1"/>
      <dgm:spPr/>
      <dgm:t>
        <a:bodyPr/>
        <a:lstStyle/>
        <a:p>
          <a:r>
            <a:rPr lang="zh-CN" altLang="en-US" sz="1500" dirty="0" smtClean="0"/>
            <a:t>      </a:t>
          </a:r>
          <a:r>
            <a:rPr lang="zh-CN" altLang="en-US" sz="1800" dirty="0" smtClean="0"/>
            <a:t>概    述</a:t>
          </a:r>
          <a:endParaRPr lang="zh-CN" altLang="en-US" sz="1800" dirty="0"/>
        </a:p>
      </dgm:t>
    </dgm:pt>
    <dgm:pt modelId="{BF209F4C-52CF-41FA-85DE-925E567D5D4A}" type="parTrans" cxnId="{AA8C78F7-A5E7-4606-B0BC-BCD65F1EB2E3}">
      <dgm:prSet/>
      <dgm:spPr/>
      <dgm:t>
        <a:bodyPr/>
        <a:lstStyle/>
        <a:p>
          <a:endParaRPr lang="zh-CN" altLang="en-US"/>
        </a:p>
      </dgm:t>
    </dgm:pt>
    <dgm:pt modelId="{68843AC1-CE35-486B-8A17-FDC81279D3CF}" type="sibTrans" cxnId="{AA8C78F7-A5E7-4606-B0BC-BCD65F1EB2E3}">
      <dgm:prSet/>
      <dgm:spPr/>
      <dgm:t>
        <a:bodyPr/>
        <a:lstStyle/>
        <a:p>
          <a:endParaRPr lang="zh-CN" altLang="en-US"/>
        </a:p>
      </dgm:t>
    </dgm:pt>
    <dgm:pt modelId="{2B8299D9-53DC-44B5-BB7D-3F9E79B843B9}">
      <dgm:prSet phldrT="[文本]" custT="1"/>
      <dgm:spPr/>
      <dgm:t>
        <a:bodyPr/>
        <a:lstStyle/>
        <a:p>
          <a:r>
            <a:rPr lang="zh-CN" altLang="en-US" sz="1500" dirty="0" smtClean="0"/>
            <a:t>     </a:t>
          </a:r>
          <a:r>
            <a:rPr lang="en-US" altLang="zh-CN" sz="1800" dirty="0" smtClean="0"/>
            <a:t>VCL</a:t>
          </a:r>
          <a:r>
            <a:rPr lang="zh-CN" altLang="en-US" sz="1800" dirty="0" smtClean="0"/>
            <a:t>系统特征</a:t>
          </a:r>
          <a:endParaRPr lang="zh-CN" altLang="en-US" sz="1800" dirty="0"/>
        </a:p>
      </dgm:t>
    </dgm:pt>
    <dgm:pt modelId="{7DE3E17E-9420-430E-B4C3-F02F97E5491D}" type="parTrans" cxnId="{AF86B182-31A9-455D-9748-533FB71FDB91}">
      <dgm:prSet/>
      <dgm:spPr/>
      <dgm:t>
        <a:bodyPr/>
        <a:lstStyle/>
        <a:p>
          <a:endParaRPr lang="zh-CN" altLang="en-US"/>
        </a:p>
      </dgm:t>
    </dgm:pt>
    <dgm:pt modelId="{7924F891-F3D3-4E2B-90E2-74327A7E2052}" type="sibTrans" cxnId="{AF86B182-31A9-455D-9748-533FB71FDB91}">
      <dgm:prSet/>
      <dgm:spPr/>
      <dgm:t>
        <a:bodyPr/>
        <a:lstStyle/>
        <a:p>
          <a:endParaRPr lang="zh-CN" altLang="en-US"/>
        </a:p>
      </dgm:t>
    </dgm:pt>
    <dgm:pt modelId="{BB8EFA74-EC7C-429C-8D7D-44F6AD278C34}">
      <dgm:prSet phldrT="[文本]" custT="1"/>
      <dgm:spPr/>
      <dgm:t>
        <a:bodyPr/>
        <a:lstStyle/>
        <a:p>
          <a:r>
            <a:rPr lang="zh-CN" altLang="en-US" sz="1800" dirty="0" smtClean="0"/>
            <a:t>  </a:t>
          </a:r>
          <a:r>
            <a:rPr lang="zh-CN" sz="1800" dirty="0" smtClean="0"/>
            <a:t>可居留区密封性测试工具</a:t>
          </a:r>
          <a:endParaRPr lang="zh-CN" altLang="en-US" sz="1800" dirty="0"/>
        </a:p>
      </dgm:t>
    </dgm:pt>
    <dgm:pt modelId="{CC4AFBB9-02BB-4919-97D5-5696C08DEDE7}" type="parTrans" cxnId="{A4D13268-EACB-4349-AA7C-AAC6A28B419A}">
      <dgm:prSet/>
      <dgm:spPr/>
      <dgm:t>
        <a:bodyPr/>
        <a:lstStyle/>
        <a:p>
          <a:endParaRPr lang="zh-CN" altLang="en-US"/>
        </a:p>
      </dgm:t>
    </dgm:pt>
    <dgm:pt modelId="{9D0E2043-9869-4C0E-9AF6-E86C086A384B}" type="sibTrans" cxnId="{A4D13268-EACB-4349-AA7C-AAC6A28B419A}">
      <dgm:prSet/>
      <dgm:spPr/>
      <dgm:t>
        <a:bodyPr/>
        <a:lstStyle/>
        <a:p>
          <a:endParaRPr lang="zh-CN" altLang="en-US"/>
        </a:p>
      </dgm:t>
    </dgm:pt>
    <dgm:pt modelId="{3CAB2B3F-1944-4130-9787-70E0BEB95FAD}">
      <dgm:prSet phldrT="[文本]" custT="1"/>
      <dgm:spPr/>
      <dgm:t>
        <a:bodyPr/>
        <a:lstStyle/>
        <a:p>
          <a:r>
            <a:rPr lang="zh-CN" altLang="en-US" sz="1500" dirty="0" smtClean="0"/>
            <a:t>   </a:t>
          </a:r>
          <a:r>
            <a:rPr lang="zh-CN" sz="1800" dirty="0" smtClean="0"/>
            <a:t>效果及评价</a:t>
          </a:r>
          <a:endParaRPr lang="zh-CN" altLang="en-US" sz="1800" dirty="0"/>
        </a:p>
      </dgm:t>
    </dgm:pt>
    <dgm:pt modelId="{7D2070F3-B371-475A-883B-BB71C57814C2}" type="parTrans" cxnId="{0C457B95-7BAE-44B0-B8DB-9915A8D4805F}">
      <dgm:prSet/>
      <dgm:spPr/>
      <dgm:t>
        <a:bodyPr/>
        <a:lstStyle/>
        <a:p>
          <a:endParaRPr lang="zh-CN" altLang="en-US"/>
        </a:p>
      </dgm:t>
    </dgm:pt>
    <dgm:pt modelId="{EA3D8725-2156-47EA-A919-0AC081224BAD}" type="sibTrans" cxnId="{0C457B95-7BAE-44B0-B8DB-9915A8D4805F}">
      <dgm:prSet/>
      <dgm:spPr/>
      <dgm:t>
        <a:bodyPr/>
        <a:lstStyle/>
        <a:p>
          <a:endParaRPr lang="zh-CN" altLang="en-US"/>
        </a:p>
      </dgm:t>
    </dgm:pt>
    <dgm:pt modelId="{0C3EC40E-3763-4CE3-86CA-4819D981F76B}" type="pres">
      <dgm:prSet presAssocID="{AFD5706C-00A5-4616-9E88-1034FA57D406}" presName="linear" presStyleCnt="0">
        <dgm:presLayoutVars>
          <dgm:dir/>
          <dgm:animLvl val="lvl"/>
          <dgm:resizeHandles val="exact"/>
        </dgm:presLayoutVars>
      </dgm:prSet>
      <dgm:spPr/>
      <dgm:t>
        <a:bodyPr/>
        <a:lstStyle/>
        <a:p>
          <a:endParaRPr lang="zh-CN" altLang="en-US"/>
        </a:p>
      </dgm:t>
    </dgm:pt>
    <dgm:pt modelId="{4D1A21F7-E25B-4B39-B54B-D34AD12204C0}" type="pres">
      <dgm:prSet presAssocID="{ADE87A5D-2A29-410C-9398-1ED649D31B04}" presName="parentLin" presStyleCnt="0"/>
      <dgm:spPr/>
    </dgm:pt>
    <dgm:pt modelId="{1D365CB6-BBCD-4EA6-B8DC-776899583980}" type="pres">
      <dgm:prSet presAssocID="{ADE87A5D-2A29-410C-9398-1ED649D31B04}" presName="parentLeftMargin" presStyleLbl="node1" presStyleIdx="0" presStyleCnt="4"/>
      <dgm:spPr/>
      <dgm:t>
        <a:bodyPr/>
        <a:lstStyle/>
        <a:p>
          <a:endParaRPr lang="zh-CN" altLang="en-US"/>
        </a:p>
      </dgm:t>
    </dgm:pt>
    <dgm:pt modelId="{7FE45FF4-963B-4494-824B-37A62B8033FD}" type="pres">
      <dgm:prSet presAssocID="{ADE87A5D-2A29-410C-9398-1ED649D31B04}" presName="parentText" presStyleLbl="node1" presStyleIdx="0" presStyleCnt="4" custScaleX="91396">
        <dgm:presLayoutVars>
          <dgm:chMax val="0"/>
          <dgm:bulletEnabled val="1"/>
        </dgm:presLayoutVars>
      </dgm:prSet>
      <dgm:spPr/>
      <dgm:t>
        <a:bodyPr/>
        <a:lstStyle/>
        <a:p>
          <a:endParaRPr lang="zh-CN" altLang="en-US"/>
        </a:p>
      </dgm:t>
    </dgm:pt>
    <dgm:pt modelId="{86DE231F-3EE2-4A6C-8B30-ECEB04B389BF}" type="pres">
      <dgm:prSet presAssocID="{ADE87A5D-2A29-410C-9398-1ED649D31B04}" presName="negativeSpace" presStyleCnt="0"/>
      <dgm:spPr/>
    </dgm:pt>
    <dgm:pt modelId="{A6CFC615-A392-46DA-9376-134326396B44}" type="pres">
      <dgm:prSet presAssocID="{ADE87A5D-2A29-410C-9398-1ED649D31B04}" presName="childText" presStyleLbl="conFgAcc1" presStyleIdx="0" presStyleCnt="4">
        <dgm:presLayoutVars>
          <dgm:bulletEnabled val="1"/>
        </dgm:presLayoutVars>
      </dgm:prSet>
      <dgm:spPr/>
    </dgm:pt>
    <dgm:pt modelId="{A9126065-878F-4FD2-B06F-25521108FB04}" type="pres">
      <dgm:prSet presAssocID="{68843AC1-CE35-486B-8A17-FDC81279D3CF}" presName="spaceBetweenRectangles" presStyleCnt="0"/>
      <dgm:spPr/>
    </dgm:pt>
    <dgm:pt modelId="{7D50686F-BAC4-489C-80A7-0C941B69EB6B}" type="pres">
      <dgm:prSet presAssocID="{2B8299D9-53DC-44B5-BB7D-3F9E79B843B9}" presName="parentLin" presStyleCnt="0"/>
      <dgm:spPr/>
    </dgm:pt>
    <dgm:pt modelId="{8EE7CD5F-A5E8-42FD-8526-199FC3DCCA38}" type="pres">
      <dgm:prSet presAssocID="{2B8299D9-53DC-44B5-BB7D-3F9E79B843B9}" presName="parentLeftMargin" presStyleLbl="node1" presStyleIdx="0" presStyleCnt="4"/>
      <dgm:spPr/>
      <dgm:t>
        <a:bodyPr/>
        <a:lstStyle/>
        <a:p>
          <a:endParaRPr lang="zh-CN" altLang="en-US"/>
        </a:p>
      </dgm:t>
    </dgm:pt>
    <dgm:pt modelId="{25D5C2F8-FDE2-4925-B435-5EAE36D06AF7}" type="pres">
      <dgm:prSet presAssocID="{2B8299D9-53DC-44B5-BB7D-3F9E79B843B9}" presName="parentText" presStyleLbl="node1" presStyleIdx="1" presStyleCnt="4" custScaleX="91181">
        <dgm:presLayoutVars>
          <dgm:chMax val="0"/>
          <dgm:bulletEnabled val="1"/>
        </dgm:presLayoutVars>
      </dgm:prSet>
      <dgm:spPr/>
      <dgm:t>
        <a:bodyPr/>
        <a:lstStyle/>
        <a:p>
          <a:endParaRPr lang="zh-CN" altLang="en-US"/>
        </a:p>
      </dgm:t>
    </dgm:pt>
    <dgm:pt modelId="{AB9F0ADC-8DA5-4439-A6C8-FA5D3C08F141}" type="pres">
      <dgm:prSet presAssocID="{2B8299D9-53DC-44B5-BB7D-3F9E79B843B9}" presName="negativeSpace" presStyleCnt="0"/>
      <dgm:spPr/>
    </dgm:pt>
    <dgm:pt modelId="{80379856-FC5C-41AC-8349-712CC69D154E}" type="pres">
      <dgm:prSet presAssocID="{2B8299D9-53DC-44B5-BB7D-3F9E79B843B9}" presName="childText" presStyleLbl="conFgAcc1" presStyleIdx="1" presStyleCnt="4">
        <dgm:presLayoutVars>
          <dgm:bulletEnabled val="1"/>
        </dgm:presLayoutVars>
      </dgm:prSet>
      <dgm:spPr/>
    </dgm:pt>
    <dgm:pt modelId="{F75339DE-C742-4DE6-8401-5A97B275300C}" type="pres">
      <dgm:prSet presAssocID="{7924F891-F3D3-4E2B-90E2-74327A7E2052}" presName="spaceBetweenRectangles" presStyleCnt="0"/>
      <dgm:spPr/>
    </dgm:pt>
    <dgm:pt modelId="{119EA986-3C05-41A9-9879-CBF017254724}" type="pres">
      <dgm:prSet presAssocID="{BB8EFA74-EC7C-429C-8D7D-44F6AD278C34}" presName="parentLin" presStyleCnt="0"/>
      <dgm:spPr/>
    </dgm:pt>
    <dgm:pt modelId="{9DECA615-1BE1-4072-AA31-3887A191A9A2}" type="pres">
      <dgm:prSet presAssocID="{BB8EFA74-EC7C-429C-8D7D-44F6AD278C34}" presName="parentLeftMargin" presStyleLbl="node1" presStyleIdx="1" presStyleCnt="4"/>
      <dgm:spPr/>
      <dgm:t>
        <a:bodyPr/>
        <a:lstStyle/>
        <a:p>
          <a:endParaRPr lang="zh-CN" altLang="en-US"/>
        </a:p>
      </dgm:t>
    </dgm:pt>
    <dgm:pt modelId="{21605359-22CF-4565-855A-DC284C431919}" type="pres">
      <dgm:prSet presAssocID="{BB8EFA74-EC7C-429C-8D7D-44F6AD278C34}" presName="parentText" presStyleLbl="node1" presStyleIdx="2" presStyleCnt="4" custScaleX="91670">
        <dgm:presLayoutVars>
          <dgm:chMax val="0"/>
          <dgm:bulletEnabled val="1"/>
        </dgm:presLayoutVars>
      </dgm:prSet>
      <dgm:spPr/>
      <dgm:t>
        <a:bodyPr/>
        <a:lstStyle/>
        <a:p>
          <a:endParaRPr lang="zh-CN" altLang="en-US"/>
        </a:p>
      </dgm:t>
    </dgm:pt>
    <dgm:pt modelId="{316ACCF2-D8E2-4372-B34D-DF7C38E560F2}" type="pres">
      <dgm:prSet presAssocID="{BB8EFA74-EC7C-429C-8D7D-44F6AD278C34}" presName="negativeSpace" presStyleCnt="0"/>
      <dgm:spPr/>
    </dgm:pt>
    <dgm:pt modelId="{6C4F2A6F-8BBD-4403-AA10-9F59E339A79B}" type="pres">
      <dgm:prSet presAssocID="{BB8EFA74-EC7C-429C-8D7D-44F6AD278C34}" presName="childText" presStyleLbl="conFgAcc1" presStyleIdx="2" presStyleCnt="4">
        <dgm:presLayoutVars>
          <dgm:bulletEnabled val="1"/>
        </dgm:presLayoutVars>
      </dgm:prSet>
      <dgm:spPr/>
    </dgm:pt>
    <dgm:pt modelId="{21AD630B-DFAD-4A0D-9E11-FF84F13D2825}" type="pres">
      <dgm:prSet presAssocID="{9D0E2043-9869-4C0E-9AF6-E86C086A384B}" presName="spaceBetweenRectangles" presStyleCnt="0"/>
      <dgm:spPr/>
    </dgm:pt>
    <dgm:pt modelId="{739B0B35-287C-4747-9D23-207744024DCA}" type="pres">
      <dgm:prSet presAssocID="{3CAB2B3F-1944-4130-9787-70E0BEB95FAD}" presName="parentLin" presStyleCnt="0"/>
      <dgm:spPr/>
    </dgm:pt>
    <dgm:pt modelId="{F8C1AC08-2ED7-4CCD-9911-2399930F749C}" type="pres">
      <dgm:prSet presAssocID="{3CAB2B3F-1944-4130-9787-70E0BEB95FAD}" presName="parentLeftMargin" presStyleLbl="node1" presStyleIdx="2" presStyleCnt="4"/>
      <dgm:spPr/>
      <dgm:t>
        <a:bodyPr/>
        <a:lstStyle/>
        <a:p>
          <a:endParaRPr lang="zh-CN" altLang="en-US"/>
        </a:p>
      </dgm:t>
    </dgm:pt>
    <dgm:pt modelId="{42ACE367-802E-49D3-922C-A78701F75154}" type="pres">
      <dgm:prSet presAssocID="{3CAB2B3F-1944-4130-9787-70E0BEB95FAD}" presName="parentText" presStyleLbl="node1" presStyleIdx="3" presStyleCnt="4" custScaleX="92195">
        <dgm:presLayoutVars>
          <dgm:chMax val="0"/>
          <dgm:bulletEnabled val="1"/>
        </dgm:presLayoutVars>
      </dgm:prSet>
      <dgm:spPr/>
      <dgm:t>
        <a:bodyPr/>
        <a:lstStyle/>
        <a:p>
          <a:endParaRPr lang="zh-CN" altLang="en-US"/>
        </a:p>
      </dgm:t>
    </dgm:pt>
    <dgm:pt modelId="{2B663141-D955-4367-B294-0207B1171DC5}" type="pres">
      <dgm:prSet presAssocID="{3CAB2B3F-1944-4130-9787-70E0BEB95FAD}" presName="negativeSpace" presStyleCnt="0"/>
      <dgm:spPr/>
    </dgm:pt>
    <dgm:pt modelId="{4D6469EC-0807-417D-B88A-E7FC6A33552C}" type="pres">
      <dgm:prSet presAssocID="{3CAB2B3F-1944-4130-9787-70E0BEB95FAD}" presName="childText" presStyleLbl="conFgAcc1" presStyleIdx="3" presStyleCnt="4">
        <dgm:presLayoutVars>
          <dgm:bulletEnabled val="1"/>
        </dgm:presLayoutVars>
      </dgm:prSet>
      <dgm:spPr/>
    </dgm:pt>
  </dgm:ptLst>
  <dgm:cxnLst>
    <dgm:cxn modelId="{A4D13268-EACB-4349-AA7C-AAC6A28B419A}" srcId="{AFD5706C-00A5-4616-9E88-1034FA57D406}" destId="{BB8EFA74-EC7C-429C-8D7D-44F6AD278C34}" srcOrd="2" destOrd="0" parTransId="{CC4AFBB9-02BB-4919-97D5-5696C08DEDE7}" sibTransId="{9D0E2043-9869-4C0E-9AF6-E86C086A384B}"/>
    <dgm:cxn modelId="{29ADA668-12B9-4C8F-8D9F-03286A12A748}" type="presOf" srcId="{3CAB2B3F-1944-4130-9787-70E0BEB95FAD}" destId="{42ACE367-802E-49D3-922C-A78701F75154}" srcOrd="1" destOrd="0" presId="urn:microsoft.com/office/officeart/2005/8/layout/list1"/>
    <dgm:cxn modelId="{A9E955FF-D0ED-4362-9FBE-084011F53FDF}" type="presOf" srcId="{ADE87A5D-2A29-410C-9398-1ED649D31B04}" destId="{7FE45FF4-963B-4494-824B-37A62B8033FD}" srcOrd="1" destOrd="0" presId="urn:microsoft.com/office/officeart/2005/8/layout/list1"/>
    <dgm:cxn modelId="{6478B688-017E-438A-B8F7-617024D08260}" type="presOf" srcId="{2B8299D9-53DC-44B5-BB7D-3F9E79B843B9}" destId="{25D5C2F8-FDE2-4925-B435-5EAE36D06AF7}" srcOrd="1" destOrd="0" presId="urn:microsoft.com/office/officeart/2005/8/layout/list1"/>
    <dgm:cxn modelId="{00421409-DB01-40BE-9F5E-E7FA8A1BC952}" type="presOf" srcId="{BB8EFA74-EC7C-429C-8D7D-44F6AD278C34}" destId="{21605359-22CF-4565-855A-DC284C431919}" srcOrd="1" destOrd="0" presId="urn:microsoft.com/office/officeart/2005/8/layout/list1"/>
    <dgm:cxn modelId="{9CF09401-C1AD-4023-8371-E614A9D4A32A}" type="presOf" srcId="{AFD5706C-00A5-4616-9E88-1034FA57D406}" destId="{0C3EC40E-3763-4CE3-86CA-4819D981F76B}" srcOrd="0" destOrd="0" presId="urn:microsoft.com/office/officeart/2005/8/layout/list1"/>
    <dgm:cxn modelId="{AA8C78F7-A5E7-4606-B0BC-BCD65F1EB2E3}" srcId="{AFD5706C-00A5-4616-9E88-1034FA57D406}" destId="{ADE87A5D-2A29-410C-9398-1ED649D31B04}" srcOrd="0" destOrd="0" parTransId="{BF209F4C-52CF-41FA-85DE-925E567D5D4A}" sibTransId="{68843AC1-CE35-486B-8A17-FDC81279D3CF}"/>
    <dgm:cxn modelId="{A89797D2-B7F2-4C86-9803-A08EE7B5BC1E}" type="presOf" srcId="{3CAB2B3F-1944-4130-9787-70E0BEB95FAD}" destId="{F8C1AC08-2ED7-4CCD-9911-2399930F749C}" srcOrd="0" destOrd="0" presId="urn:microsoft.com/office/officeart/2005/8/layout/list1"/>
    <dgm:cxn modelId="{4F3464DE-EA0B-49D1-B0ED-6C098809CB4A}" type="presOf" srcId="{2B8299D9-53DC-44B5-BB7D-3F9E79B843B9}" destId="{8EE7CD5F-A5E8-42FD-8526-199FC3DCCA38}" srcOrd="0" destOrd="0" presId="urn:microsoft.com/office/officeart/2005/8/layout/list1"/>
    <dgm:cxn modelId="{AF86B182-31A9-455D-9748-533FB71FDB91}" srcId="{AFD5706C-00A5-4616-9E88-1034FA57D406}" destId="{2B8299D9-53DC-44B5-BB7D-3F9E79B843B9}" srcOrd="1" destOrd="0" parTransId="{7DE3E17E-9420-430E-B4C3-F02F97E5491D}" sibTransId="{7924F891-F3D3-4E2B-90E2-74327A7E2052}"/>
    <dgm:cxn modelId="{145E7739-7A50-4329-93DD-1273CF1D29B1}" type="presOf" srcId="{BB8EFA74-EC7C-429C-8D7D-44F6AD278C34}" destId="{9DECA615-1BE1-4072-AA31-3887A191A9A2}" srcOrd="0" destOrd="0" presId="urn:microsoft.com/office/officeart/2005/8/layout/list1"/>
    <dgm:cxn modelId="{0C457B95-7BAE-44B0-B8DB-9915A8D4805F}" srcId="{AFD5706C-00A5-4616-9E88-1034FA57D406}" destId="{3CAB2B3F-1944-4130-9787-70E0BEB95FAD}" srcOrd="3" destOrd="0" parTransId="{7D2070F3-B371-475A-883B-BB71C57814C2}" sibTransId="{EA3D8725-2156-47EA-A919-0AC081224BAD}"/>
    <dgm:cxn modelId="{046A0860-6C34-42B9-AA0E-214263E6AF5A}" type="presOf" srcId="{ADE87A5D-2A29-410C-9398-1ED649D31B04}" destId="{1D365CB6-BBCD-4EA6-B8DC-776899583980}" srcOrd="0" destOrd="0" presId="urn:microsoft.com/office/officeart/2005/8/layout/list1"/>
    <dgm:cxn modelId="{2D8684F8-849A-45A8-95B5-865519D9730C}" type="presParOf" srcId="{0C3EC40E-3763-4CE3-86CA-4819D981F76B}" destId="{4D1A21F7-E25B-4B39-B54B-D34AD12204C0}" srcOrd="0" destOrd="0" presId="urn:microsoft.com/office/officeart/2005/8/layout/list1"/>
    <dgm:cxn modelId="{30ADE5F2-F4E0-4373-BFA5-1746967E5871}" type="presParOf" srcId="{4D1A21F7-E25B-4B39-B54B-D34AD12204C0}" destId="{1D365CB6-BBCD-4EA6-B8DC-776899583980}" srcOrd="0" destOrd="0" presId="urn:microsoft.com/office/officeart/2005/8/layout/list1"/>
    <dgm:cxn modelId="{BC2D41E5-8B38-404B-927C-5348D9E7D676}" type="presParOf" srcId="{4D1A21F7-E25B-4B39-B54B-D34AD12204C0}" destId="{7FE45FF4-963B-4494-824B-37A62B8033FD}" srcOrd="1" destOrd="0" presId="urn:microsoft.com/office/officeart/2005/8/layout/list1"/>
    <dgm:cxn modelId="{C0E4B559-08A6-4F14-B190-7DDC0BBEE160}" type="presParOf" srcId="{0C3EC40E-3763-4CE3-86CA-4819D981F76B}" destId="{86DE231F-3EE2-4A6C-8B30-ECEB04B389BF}" srcOrd="1" destOrd="0" presId="urn:microsoft.com/office/officeart/2005/8/layout/list1"/>
    <dgm:cxn modelId="{F8FD13D5-51EE-41C0-A83D-6E586710E244}" type="presParOf" srcId="{0C3EC40E-3763-4CE3-86CA-4819D981F76B}" destId="{A6CFC615-A392-46DA-9376-134326396B44}" srcOrd="2" destOrd="0" presId="urn:microsoft.com/office/officeart/2005/8/layout/list1"/>
    <dgm:cxn modelId="{745BF65A-E7B6-4217-B7D1-EA4BF9511892}" type="presParOf" srcId="{0C3EC40E-3763-4CE3-86CA-4819D981F76B}" destId="{A9126065-878F-4FD2-B06F-25521108FB04}" srcOrd="3" destOrd="0" presId="urn:microsoft.com/office/officeart/2005/8/layout/list1"/>
    <dgm:cxn modelId="{86CAE003-C057-41CE-8737-FF653F0B6966}" type="presParOf" srcId="{0C3EC40E-3763-4CE3-86CA-4819D981F76B}" destId="{7D50686F-BAC4-489C-80A7-0C941B69EB6B}" srcOrd="4" destOrd="0" presId="urn:microsoft.com/office/officeart/2005/8/layout/list1"/>
    <dgm:cxn modelId="{B59E3AC4-7994-4CD1-BF5F-44C123E0EF73}" type="presParOf" srcId="{7D50686F-BAC4-489C-80A7-0C941B69EB6B}" destId="{8EE7CD5F-A5E8-42FD-8526-199FC3DCCA38}" srcOrd="0" destOrd="0" presId="urn:microsoft.com/office/officeart/2005/8/layout/list1"/>
    <dgm:cxn modelId="{F9024E54-C22C-48B4-887F-22764BA90A3E}" type="presParOf" srcId="{7D50686F-BAC4-489C-80A7-0C941B69EB6B}" destId="{25D5C2F8-FDE2-4925-B435-5EAE36D06AF7}" srcOrd="1" destOrd="0" presId="urn:microsoft.com/office/officeart/2005/8/layout/list1"/>
    <dgm:cxn modelId="{FC566189-1993-4404-8082-82304E1690DF}" type="presParOf" srcId="{0C3EC40E-3763-4CE3-86CA-4819D981F76B}" destId="{AB9F0ADC-8DA5-4439-A6C8-FA5D3C08F141}" srcOrd="5" destOrd="0" presId="urn:microsoft.com/office/officeart/2005/8/layout/list1"/>
    <dgm:cxn modelId="{6A88BF87-079E-4FCC-9F20-77C760DD3E0C}" type="presParOf" srcId="{0C3EC40E-3763-4CE3-86CA-4819D981F76B}" destId="{80379856-FC5C-41AC-8349-712CC69D154E}" srcOrd="6" destOrd="0" presId="urn:microsoft.com/office/officeart/2005/8/layout/list1"/>
    <dgm:cxn modelId="{87F799BF-4FC9-4882-8163-A42F211DA331}" type="presParOf" srcId="{0C3EC40E-3763-4CE3-86CA-4819D981F76B}" destId="{F75339DE-C742-4DE6-8401-5A97B275300C}" srcOrd="7" destOrd="0" presId="urn:microsoft.com/office/officeart/2005/8/layout/list1"/>
    <dgm:cxn modelId="{B887E969-B379-4303-88DF-16782BA0F19C}" type="presParOf" srcId="{0C3EC40E-3763-4CE3-86CA-4819D981F76B}" destId="{119EA986-3C05-41A9-9879-CBF017254724}" srcOrd="8" destOrd="0" presId="urn:microsoft.com/office/officeart/2005/8/layout/list1"/>
    <dgm:cxn modelId="{0E4478F9-52CE-46F0-A0CC-32871A157116}" type="presParOf" srcId="{119EA986-3C05-41A9-9879-CBF017254724}" destId="{9DECA615-1BE1-4072-AA31-3887A191A9A2}" srcOrd="0" destOrd="0" presId="urn:microsoft.com/office/officeart/2005/8/layout/list1"/>
    <dgm:cxn modelId="{CCD11413-647A-4799-B211-7C4A3FEABEDB}" type="presParOf" srcId="{119EA986-3C05-41A9-9879-CBF017254724}" destId="{21605359-22CF-4565-855A-DC284C431919}" srcOrd="1" destOrd="0" presId="urn:microsoft.com/office/officeart/2005/8/layout/list1"/>
    <dgm:cxn modelId="{4303472B-C084-4D05-B4B0-DB59AE3A12A8}" type="presParOf" srcId="{0C3EC40E-3763-4CE3-86CA-4819D981F76B}" destId="{316ACCF2-D8E2-4372-B34D-DF7C38E560F2}" srcOrd="9" destOrd="0" presId="urn:microsoft.com/office/officeart/2005/8/layout/list1"/>
    <dgm:cxn modelId="{E6FE4C5D-CD47-4083-AFBC-EFEC3E48F2DF}" type="presParOf" srcId="{0C3EC40E-3763-4CE3-86CA-4819D981F76B}" destId="{6C4F2A6F-8BBD-4403-AA10-9F59E339A79B}" srcOrd="10" destOrd="0" presId="urn:microsoft.com/office/officeart/2005/8/layout/list1"/>
    <dgm:cxn modelId="{65ADC752-398D-4667-91D2-3FD4D9E1A746}" type="presParOf" srcId="{0C3EC40E-3763-4CE3-86CA-4819D981F76B}" destId="{21AD630B-DFAD-4A0D-9E11-FF84F13D2825}" srcOrd="11" destOrd="0" presId="urn:microsoft.com/office/officeart/2005/8/layout/list1"/>
    <dgm:cxn modelId="{DCE90006-6FC2-43CD-8C9D-AAD3A19779B2}" type="presParOf" srcId="{0C3EC40E-3763-4CE3-86CA-4819D981F76B}" destId="{739B0B35-287C-4747-9D23-207744024DCA}" srcOrd="12" destOrd="0" presId="urn:microsoft.com/office/officeart/2005/8/layout/list1"/>
    <dgm:cxn modelId="{65FC03B2-53E9-4494-81F8-F2D29E04CC26}" type="presParOf" srcId="{739B0B35-287C-4747-9D23-207744024DCA}" destId="{F8C1AC08-2ED7-4CCD-9911-2399930F749C}" srcOrd="0" destOrd="0" presId="urn:microsoft.com/office/officeart/2005/8/layout/list1"/>
    <dgm:cxn modelId="{E9092016-27D6-4A3E-8528-9054C1FB62E8}" type="presParOf" srcId="{739B0B35-287C-4747-9D23-207744024DCA}" destId="{42ACE367-802E-49D3-922C-A78701F75154}" srcOrd="1" destOrd="0" presId="urn:microsoft.com/office/officeart/2005/8/layout/list1"/>
    <dgm:cxn modelId="{F8D3AF07-E4D7-456E-A16E-EA018C5749F0}" type="presParOf" srcId="{0C3EC40E-3763-4CE3-86CA-4819D981F76B}" destId="{2B663141-D955-4367-B294-0207B1171DC5}" srcOrd="13" destOrd="0" presId="urn:microsoft.com/office/officeart/2005/8/layout/list1"/>
    <dgm:cxn modelId="{55F48AA2-4CD6-4762-8D12-8FCEF892C867}" type="presParOf" srcId="{0C3EC40E-3763-4CE3-86CA-4819D981F76B}" destId="{4D6469EC-0807-417D-B88A-E7FC6A33552C}"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FC615-A392-46DA-9376-134326396B44}">
      <dsp:nvSpPr>
        <dsp:cNvPr id="0" name=""/>
        <dsp:cNvSpPr/>
      </dsp:nvSpPr>
      <dsp:spPr>
        <a:xfrm>
          <a:off x="0" y="286851"/>
          <a:ext cx="468052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E45FF4-963B-4494-824B-37A62B8033FD}">
      <dsp:nvSpPr>
        <dsp:cNvPr id="0" name=""/>
        <dsp:cNvSpPr/>
      </dsp:nvSpPr>
      <dsp:spPr>
        <a:xfrm>
          <a:off x="234026" y="6411"/>
          <a:ext cx="2994465"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39" tIns="0" rIns="123839" bIns="0" numCol="1" spcCol="1270" anchor="ctr" anchorCtr="0">
          <a:noAutofit/>
        </a:bodyPr>
        <a:lstStyle/>
        <a:p>
          <a:pPr lvl="0" algn="l" defTabSz="666750">
            <a:lnSpc>
              <a:spcPct val="90000"/>
            </a:lnSpc>
            <a:spcBef>
              <a:spcPct val="0"/>
            </a:spcBef>
            <a:spcAft>
              <a:spcPct val="35000"/>
            </a:spcAft>
          </a:pPr>
          <a:r>
            <a:rPr lang="zh-CN" altLang="en-US" sz="1500" kern="1200" dirty="0" smtClean="0"/>
            <a:t>      </a:t>
          </a:r>
          <a:r>
            <a:rPr lang="zh-CN" altLang="en-US" sz="1800" kern="1200" dirty="0" smtClean="0"/>
            <a:t>概    述</a:t>
          </a:r>
          <a:endParaRPr lang="zh-CN" altLang="en-US" sz="1800" kern="1200" dirty="0"/>
        </a:p>
      </dsp:txBody>
      <dsp:txXfrm>
        <a:off x="261406" y="33791"/>
        <a:ext cx="2939705" cy="506120"/>
      </dsp:txXfrm>
    </dsp:sp>
    <dsp:sp modelId="{80379856-FC5C-41AC-8349-712CC69D154E}">
      <dsp:nvSpPr>
        <dsp:cNvPr id="0" name=""/>
        <dsp:cNvSpPr/>
      </dsp:nvSpPr>
      <dsp:spPr>
        <a:xfrm>
          <a:off x="0" y="1148692"/>
          <a:ext cx="468052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D5C2F8-FDE2-4925-B435-5EAE36D06AF7}">
      <dsp:nvSpPr>
        <dsp:cNvPr id="0" name=""/>
        <dsp:cNvSpPr/>
      </dsp:nvSpPr>
      <dsp:spPr>
        <a:xfrm>
          <a:off x="234026" y="868252"/>
          <a:ext cx="2987421"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39" tIns="0" rIns="123839" bIns="0" numCol="1" spcCol="1270" anchor="ctr" anchorCtr="0">
          <a:noAutofit/>
        </a:bodyPr>
        <a:lstStyle/>
        <a:p>
          <a:pPr lvl="0" algn="l" defTabSz="666750">
            <a:lnSpc>
              <a:spcPct val="90000"/>
            </a:lnSpc>
            <a:spcBef>
              <a:spcPct val="0"/>
            </a:spcBef>
            <a:spcAft>
              <a:spcPct val="35000"/>
            </a:spcAft>
          </a:pPr>
          <a:r>
            <a:rPr lang="zh-CN" altLang="en-US" sz="1500" kern="1200" dirty="0" smtClean="0"/>
            <a:t>     </a:t>
          </a:r>
          <a:r>
            <a:rPr lang="en-US" altLang="zh-CN" sz="1800" kern="1200" dirty="0" smtClean="0"/>
            <a:t>VCL</a:t>
          </a:r>
          <a:r>
            <a:rPr lang="zh-CN" altLang="en-US" sz="1800" kern="1200" dirty="0" smtClean="0"/>
            <a:t>系统特征</a:t>
          </a:r>
          <a:endParaRPr lang="zh-CN" altLang="en-US" sz="1800" kern="1200" dirty="0"/>
        </a:p>
      </dsp:txBody>
      <dsp:txXfrm>
        <a:off x="261406" y="895632"/>
        <a:ext cx="2932661" cy="506120"/>
      </dsp:txXfrm>
    </dsp:sp>
    <dsp:sp modelId="{6C4F2A6F-8BBD-4403-AA10-9F59E339A79B}">
      <dsp:nvSpPr>
        <dsp:cNvPr id="0" name=""/>
        <dsp:cNvSpPr/>
      </dsp:nvSpPr>
      <dsp:spPr>
        <a:xfrm>
          <a:off x="0" y="2010532"/>
          <a:ext cx="468052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605359-22CF-4565-855A-DC284C431919}">
      <dsp:nvSpPr>
        <dsp:cNvPr id="0" name=""/>
        <dsp:cNvSpPr/>
      </dsp:nvSpPr>
      <dsp:spPr>
        <a:xfrm>
          <a:off x="234026" y="1730092"/>
          <a:ext cx="3003442"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39" tIns="0" rIns="123839" bIns="0" numCol="1" spcCol="1270" anchor="ctr" anchorCtr="0">
          <a:noAutofit/>
        </a:bodyPr>
        <a:lstStyle/>
        <a:p>
          <a:pPr lvl="0" algn="l" defTabSz="800100">
            <a:lnSpc>
              <a:spcPct val="90000"/>
            </a:lnSpc>
            <a:spcBef>
              <a:spcPct val="0"/>
            </a:spcBef>
            <a:spcAft>
              <a:spcPct val="35000"/>
            </a:spcAft>
          </a:pPr>
          <a:r>
            <a:rPr lang="zh-CN" altLang="en-US" sz="1800" kern="1200" dirty="0" smtClean="0"/>
            <a:t>  </a:t>
          </a:r>
          <a:r>
            <a:rPr lang="zh-CN" sz="1800" kern="1200" dirty="0" smtClean="0"/>
            <a:t>可居留区密封性测试工具</a:t>
          </a:r>
          <a:endParaRPr lang="zh-CN" altLang="en-US" sz="1800" kern="1200" dirty="0"/>
        </a:p>
      </dsp:txBody>
      <dsp:txXfrm>
        <a:off x="261406" y="1757472"/>
        <a:ext cx="2948682" cy="506120"/>
      </dsp:txXfrm>
    </dsp:sp>
    <dsp:sp modelId="{4D6469EC-0807-417D-B88A-E7FC6A33552C}">
      <dsp:nvSpPr>
        <dsp:cNvPr id="0" name=""/>
        <dsp:cNvSpPr/>
      </dsp:nvSpPr>
      <dsp:spPr>
        <a:xfrm>
          <a:off x="0" y="2872372"/>
          <a:ext cx="468052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ACE367-802E-49D3-922C-A78701F75154}">
      <dsp:nvSpPr>
        <dsp:cNvPr id="0" name=""/>
        <dsp:cNvSpPr/>
      </dsp:nvSpPr>
      <dsp:spPr>
        <a:xfrm>
          <a:off x="234026" y="2591932"/>
          <a:ext cx="3020643"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39" tIns="0" rIns="123839" bIns="0" numCol="1" spcCol="1270" anchor="ctr" anchorCtr="0">
          <a:noAutofit/>
        </a:bodyPr>
        <a:lstStyle/>
        <a:p>
          <a:pPr lvl="0" algn="l" defTabSz="666750">
            <a:lnSpc>
              <a:spcPct val="90000"/>
            </a:lnSpc>
            <a:spcBef>
              <a:spcPct val="0"/>
            </a:spcBef>
            <a:spcAft>
              <a:spcPct val="35000"/>
            </a:spcAft>
          </a:pPr>
          <a:r>
            <a:rPr lang="zh-CN" altLang="en-US" sz="1500" kern="1200" dirty="0" smtClean="0"/>
            <a:t>   </a:t>
          </a:r>
          <a:r>
            <a:rPr lang="zh-CN" sz="1800" kern="1200" dirty="0" smtClean="0"/>
            <a:t>效果及评价</a:t>
          </a:r>
          <a:endParaRPr lang="zh-CN" altLang="en-US" sz="1800" kern="1200" dirty="0"/>
        </a:p>
      </dsp:txBody>
      <dsp:txXfrm>
        <a:off x="261406" y="2619312"/>
        <a:ext cx="2965883"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xmlns="" id="{3DC0F9E5-33C5-43DF-8240-5AD06DE1BF52}"/>
              </a:ext>
            </a:extLst>
          </p:cNvPr>
          <p:cNvSpPr>
            <a:spLocks noGrp="1"/>
          </p:cNvSpPr>
          <p:nvPr>
            <p:ph type="hdr" sz="quarter"/>
          </p:nvPr>
        </p:nvSpPr>
        <p:spPr>
          <a:xfrm>
            <a:off x="0" y="0"/>
            <a:ext cx="2985558" cy="502676"/>
          </a:xfrm>
          <a:prstGeom prst="rect">
            <a:avLst/>
          </a:prstGeom>
        </p:spPr>
        <p:txBody>
          <a:bodyPr vert="horz" lIns="96616" tIns="48308" rIns="96616" bIns="48308" rtlCol="0"/>
          <a:lstStyle>
            <a:lvl1pPr algn="l">
              <a:defRPr sz="1300"/>
            </a:lvl1pPr>
          </a:lstStyle>
          <a:p>
            <a:endParaRPr lang="zh-CN" altLang="en-US"/>
          </a:p>
        </p:txBody>
      </p:sp>
      <p:sp>
        <p:nvSpPr>
          <p:cNvPr id="3" name="日期占位符 2">
            <a:extLst>
              <a:ext uri="{FF2B5EF4-FFF2-40B4-BE49-F238E27FC236}">
                <a16:creationId xmlns:a16="http://schemas.microsoft.com/office/drawing/2014/main" xmlns="" id="{476B8C2B-F247-4D01-9D3A-6E59C577ADD4}"/>
              </a:ext>
            </a:extLst>
          </p:cNvPr>
          <p:cNvSpPr>
            <a:spLocks noGrp="1"/>
          </p:cNvSpPr>
          <p:nvPr>
            <p:ph type="dt" sz="quarter" idx="1"/>
          </p:nvPr>
        </p:nvSpPr>
        <p:spPr>
          <a:xfrm>
            <a:off x="3902597" y="0"/>
            <a:ext cx="2985558" cy="502676"/>
          </a:xfrm>
          <a:prstGeom prst="rect">
            <a:avLst/>
          </a:prstGeom>
        </p:spPr>
        <p:txBody>
          <a:bodyPr vert="horz" lIns="96616" tIns="48308" rIns="96616" bIns="48308" rtlCol="0"/>
          <a:lstStyle>
            <a:lvl1pPr algn="r">
              <a:defRPr sz="1300"/>
            </a:lvl1pPr>
          </a:lstStyle>
          <a:p>
            <a:fld id="{7C2D36FE-DD61-4825-973F-3E9B3DFFCD97}" type="datetimeFigureOut">
              <a:rPr lang="zh-CN" altLang="en-US" smtClean="0"/>
              <a:t>2021-5-7</a:t>
            </a:fld>
            <a:endParaRPr lang="zh-CN" altLang="en-US"/>
          </a:p>
        </p:txBody>
      </p:sp>
      <p:sp>
        <p:nvSpPr>
          <p:cNvPr id="4" name="页脚占位符 3">
            <a:extLst>
              <a:ext uri="{FF2B5EF4-FFF2-40B4-BE49-F238E27FC236}">
                <a16:creationId xmlns:a16="http://schemas.microsoft.com/office/drawing/2014/main" xmlns="" id="{608329D4-F6EC-4B2F-8A43-9C30F558B72D}"/>
              </a:ext>
            </a:extLst>
          </p:cNvPr>
          <p:cNvSpPr>
            <a:spLocks noGrp="1"/>
          </p:cNvSpPr>
          <p:nvPr>
            <p:ph type="ftr" sz="quarter" idx="2"/>
          </p:nvPr>
        </p:nvSpPr>
        <p:spPr>
          <a:xfrm>
            <a:off x="0" y="9516039"/>
            <a:ext cx="2985558" cy="502674"/>
          </a:xfrm>
          <a:prstGeom prst="rect">
            <a:avLst/>
          </a:prstGeom>
        </p:spPr>
        <p:txBody>
          <a:bodyPr vert="horz" lIns="96616" tIns="48308" rIns="96616" bIns="48308" rtlCol="0" anchor="b"/>
          <a:lstStyle>
            <a:lvl1pPr algn="l">
              <a:defRPr sz="1300"/>
            </a:lvl1pPr>
          </a:lstStyle>
          <a:p>
            <a:endParaRPr lang="zh-CN" altLang="en-US"/>
          </a:p>
        </p:txBody>
      </p:sp>
      <p:sp>
        <p:nvSpPr>
          <p:cNvPr id="5" name="灯片编号占位符 4">
            <a:extLst>
              <a:ext uri="{FF2B5EF4-FFF2-40B4-BE49-F238E27FC236}">
                <a16:creationId xmlns:a16="http://schemas.microsoft.com/office/drawing/2014/main" xmlns="" id="{95E57DC6-9591-4999-9137-F0CB8C302AE4}"/>
              </a:ext>
            </a:extLst>
          </p:cNvPr>
          <p:cNvSpPr>
            <a:spLocks noGrp="1"/>
          </p:cNvSpPr>
          <p:nvPr>
            <p:ph type="sldNum" sz="quarter" idx="3"/>
          </p:nvPr>
        </p:nvSpPr>
        <p:spPr>
          <a:xfrm>
            <a:off x="3902597" y="9516039"/>
            <a:ext cx="2985558" cy="502674"/>
          </a:xfrm>
          <a:prstGeom prst="rect">
            <a:avLst/>
          </a:prstGeom>
        </p:spPr>
        <p:txBody>
          <a:bodyPr vert="horz" lIns="96616" tIns="48308" rIns="96616" bIns="48308" rtlCol="0" anchor="b"/>
          <a:lstStyle>
            <a:lvl1pPr algn="r">
              <a:defRPr sz="1300"/>
            </a:lvl1pPr>
          </a:lstStyle>
          <a:p>
            <a:fld id="{C2EB25D6-9E47-4B24-AB2A-D729E319C953}" type="slidenum">
              <a:rPr lang="zh-CN" altLang="en-US" smtClean="0"/>
              <a:t>‹#›</a:t>
            </a:fld>
            <a:endParaRPr lang="zh-CN" altLang="en-US"/>
          </a:p>
        </p:txBody>
      </p:sp>
    </p:spTree>
    <p:extLst>
      <p:ext uri="{BB962C8B-B14F-4D97-AF65-F5344CB8AC3E}">
        <p14:creationId xmlns:p14="http://schemas.microsoft.com/office/powerpoint/2010/main" val="628507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86088" cy="50165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902075" y="0"/>
            <a:ext cx="2986088" cy="501650"/>
          </a:xfrm>
          <a:prstGeom prst="rect">
            <a:avLst/>
          </a:prstGeom>
        </p:spPr>
        <p:txBody>
          <a:bodyPr vert="horz" lIns="91440" tIns="45720" rIns="91440" bIns="45720" rtlCol="0"/>
          <a:lstStyle>
            <a:lvl1pPr algn="r">
              <a:defRPr sz="1200"/>
            </a:lvl1pPr>
          </a:lstStyle>
          <a:p>
            <a:fld id="{B0D5235D-ACEA-4202-A85A-8F52942CD96F}" type="datetimeFigureOut">
              <a:rPr lang="zh-CN" altLang="en-US" smtClean="0"/>
              <a:t>2021-5-7</a:t>
            </a:fld>
            <a:endParaRPr lang="zh-CN" altLang="en-US"/>
          </a:p>
        </p:txBody>
      </p:sp>
      <p:sp>
        <p:nvSpPr>
          <p:cNvPr id="4" name="幻灯片图像占位符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8975" y="4821238"/>
            <a:ext cx="5511800" cy="3944937"/>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517063"/>
            <a:ext cx="2986088" cy="50165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02075" y="9517063"/>
            <a:ext cx="2986088" cy="501650"/>
          </a:xfrm>
          <a:prstGeom prst="rect">
            <a:avLst/>
          </a:prstGeom>
        </p:spPr>
        <p:txBody>
          <a:bodyPr vert="horz" lIns="91440" tIns="45720" rIns="91440" bIns="45720" rtlCol="0" anchor="b"/>
          <a:lstStyle>
            <a:lvl1pPr algn="r">
              <a:defRPr sz="1200"/>
            </a:lvl1pPr>
          </a:lstStyle>
          <a:p>
            <a:fld id="{D5A57D6E-46E0-4209-8023-D5C15D9E5414}" type="slidenum">
              <a:rPr lang="zh-CN" altLang="en-US" smtClean="0"/>
              <a:t>‹#›</a:t>
            </a:fld>
            <a:endParaRPr lang="zh-CN" altLang="en-US"/>
          </a:p>
        </p:txBody>
      </p:sp>
    </p:spTree>
    <p:extLst>
      <p:ext uri="{BB962C8B-B14F-4D97-AF65-F5344CB8AC3E}">
        <p14:creationId xmlns:p14="http://schemas.microsoft.com/office/powerpoint/2010/main" val="1413063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47C85D7-36D0-40ED-B51A-E73645DC3296}" type="slidenum">
              <a:rPr lang="zh-CN" altLang="en-US" smtClean="0"/>
              <a:t>10</a:t>
            </a:fld>
            <a:endParaRPr lang="zh-CN" altLang="en-US"/>
          </a:p>
        </p:txBody>
      </p:sp>
    </p:spTree>
    <p:extLst>
      <p:ext uri="{BB962C8B-B14F-4D97-AF65-F5344CB8AC3E}">
        <p14:creationId xmlns:p14="http://schemas.microsoft.com/office/powerpoint/2010/main" val="32205294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4.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0F8EFDDB-29FA-4137-8204-013B825C06A9}"/>
              </a:ext>
            </a:extLst>
          </p:cNvPr>
          <p:cNvPicPr>
            <a:picLocks noChangeAspect="1"/>
          </p:cNvPicPr>
          <p:nvPr userDrawn="1"/>
        </p:nvPicPr>
        <p:blipFill>
          <a:blip r:embed="rId2"/>
          <a:stretch>
            <a:fillRect/>
          </a:stretch>
        </p:blipFill>
        <p:spPr>
          <a:xfrm>
            <a:off x="0" y="0"/>
            <a:ext cx="9141292" cy="5143500"/>
          </a:xfrm>
          <a:prstGeom prst="rect">
            <a:avLst/>
          </a:prstGeom>
        </p:spPr>
      </p:pic>
      <p:pic>
        <p:nvPicPr>
          <p:cNvPr id="9" name="图片 8">
            <a:extLst>
              <a:ext uri="{FF2B5EF4-FFF2-40B4-BE49-F238E27FC236}">
                <a16:creationId xmlns:a16="http://schemas.microsoft.com/office/drawing/2014/main" xmlns="" id="{653D0C38-8AE4-4724-BE73-950AB0AFDCED}"/>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6444208" y="483518"/>
            <a:ext cx="2310584" cy="493819"/>
          </a:xfrm>
          <a:prstGeom prst="rect">
            <a:avLst/>
          </a:prstGeom>
        </p:spPr>
      </p:pic>
      <p:sp>
        <p:nvSpPr>
          <p:cNvPr id="2" name="矩形 1"/>
          <p:cNvSpPr/>
          <p:nvPr userDrawn="1"/>
        </p:nvSpPr>
        <p:spPr>
          <a:xfrm>
            <a:off x="7380312" y="4443958"/>
            <a:ext cx="1374480" cy="576064"/>
          </a:xfrm>
          <a:prstGeom prst="rect">
            <a:avLst/>
          </a:prstGeom>
          <a:solidFill>
            <a:srgbClr val="018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userDrawn="1"/>
        </p:nvPicPr>
        <p:blipFill rotWithShape="1">
          <a:blip r:embed="rId5" cstate="print">
            <a:biLevel thresh="25000"/>
            <a:extLst>
              <a:ext uri="{28A0092B-C50C-407E-A947-70E740481C1C}">
                <a14:useLocalDpi xmlns:a14="http://schemas.microsoft.com/office/drawing/2010/main" val="0"/>
              </a:ext>
            </a:extLst>
          </a:blip>
          <a:srcRect l="26375"/>
          <a:stretch/>
        </p:blipFill>
        <p:spPr>
          <a:xfrm>
            <a:off x="7185708" y="4288896"/>
            <a:ext cx="1763688" cy="731126"/>
          </a:xfrm>
          <a:prstGeom prst="rect">
            <a:avLst/>
          </a:prstGeom>
        </p:spPr>
      </p:pic>
      <p:pic>
        <p:nvPicPr>
          <p:cNvPr id="10" name="图片 9"/>
          <p:cNvPicPr>
            <a:picLocks noChangeAspect="1"/>
          </p:cNvPicPr>
          <p:nvPr userDrawn="1"/>
        </p:nvPicPr>
        <p:blipFill>
          <a:blip r:embed="rId6" cstate="print">
            <a:biLevel thresh="25000"/>
            <a:extLst>
              <a:ext uri="{28A0092B-C50C-407E-A947-70E740481C1C}">
                <a14:useLocalDpi xmlns:a14="http://schemas.microsoft.com/office/drawing/2010/main" val="0"/>
              </a:ext>
            </a:extLst>
          </a:blip>
          <a:stretch>
            <a:fillRect/>
          </a:stretch>
        </p:blipFill>
        <p:spPr>
          <a:xfrm>
            <a:off x="251520" y="299891"/>
            <a:ext cx="3086249" cy="711843"/>
          </a:xfrm>
          <a:prstGeom prst="rect">
            <a:avLst/>
          </a:prstGeom>
        </p:spPr>
      </p:pic>
    </p:spTree>
    <p:extLst>
      <p:ext uri="{BB962C8B-B14F-4D97-AF65-F5344CB8AC3E}">
        <p14:creationId xmlns:p14="http://schemas.microsoft.com/office/powerpoint/2010/main" val="1265333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结尾">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 id="{DBC85FE1-48F3-424D-A774-8DE49856657F}"/>
              </a:ext>
            </a:extLst>
          </p:cNvPr>
          <p:cNvPicPr>
            <a:picLocks noChangeAspect="1"/>
          </p:cNvPicPr>
          <p:nvPr userDrawn="1"/>
        </p:nvPicPr>
        <p:blipFill>
          <a:blip r:embed="rId2"/>
          <a:stretch>
            <a:fillRect/>
          </a:stretch>
        </p:blipFill>
        <p:spPr>
          <a:xfrm>
            <a:off x="0" y="0"/>
            <a:ext cx="9141292" cy="5143500"/>
          </a:xfrm>
          <a:prstGeom prst="rect">
            <a:avLst/>
          </a:prstGeom>
        </p:spPr>
      </p:pic>
      <p:sp>
        <p:nvSpPr>
          <p:cNvPr id="9" name="文本框 8">
            <a:extLst>
              <a:ext uri="{FF2B5EF4-FFF2-40B4-BE49-F238E27FC236}">
                <a16:creationId xmlns:a16="http://schemas.microsoft.com/office/drawing/2014/main" xmlns="" id="{0B8AB009-06E3-45EC-8A89-85F2B065552B}"/>
              </a:ext>
            </a:extLst>
          </p:cNvPr>
          <p:cNvSpPr txBox="1"/>
          <p:nvPr userDrawn="1"/>
        </p:nvSpPr>
        <p:spPr>
          <a:xfrm>
            <a:off x="0" y="1815823"/>
            <a:ext cx="9144000" cy="1077218"/>
          </a:xfrm>
          <a:prstGeom prst="rect">
            <a:avLst/>
          </a:prstGeom>
          <a:noFill/>
        </p:spPr>
        <p:txBody>
          <a:bodyPr wrap="square"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感谢支持</a:t>
            </a:r>
            <a:endParaRPr lang="en-US" altLang="zh-CN" sz="4800" b="1" dirty="0">
              <a:solidFill>
                <a:schemeClr val="bg1"/>
              </a:solidFill>
              <a:latin typeface="微软雅黑" panose="020B0503020204020204" pitchFamily="34" charset="-122"/>
              <a:ea typeface="微软雅黑" panose="020B0503020204020204" pitchFamily="34" charset="-122"/>
            </a:endParaRPr>
          </a:p>
          <a:p>
            <a:pPr algn="ctr"/>
            <a:r>
              <a:rPr lang="en-US" altLang="zh-CN" sz="1600" dirty="0">
                <a:solidFill>
                  <a:schemeClr val="bg1">
                    <a:lumMod val="85000"/>
                  </a:schemeClr>
                </a:solidFill>
                <a:latin typeface="微软雅黑" panose="020B0503020204020204" pitchFamily="34" charset="-122"/>
                <a:ea typeface="微软雅黑" panose="020B0503020204020204" pitchFamily="34" charset="-122"/>
              </a:rPr>
              <a:t>Thank you for supporting</a:t>
            </a:r>
            <a:endParaRPr lang="zh-CN" altLang="en-US" sz="1600" dirty="0">
              <a:solidFill>
                <a:schemeClr val="bg1">
                  <a:lumMod val="85000"/>
                </a:schemeClr>
              </a:solidFill>
              <a:latin typeface="微软雅黑" panose="020B0503020204020204" pitchFamily="34" charset="-122"/>
              <a:ea typeface="微软雅黑" panose="020B0503020204020204" pitchFamily="34" charset="-122"/>
            </a:endParaRPr>
          </a:p>
        </p:txBody>
      </p:sp>
      <p:pic>
        <p:nvPicPr>
          <p:cNvPr id="2" name="图片 1">
            <a:extLst>
              <a:ext uri="{FF2B5EF4-FFF2-40B4-BE49-F238E27FC236}">
                <a16:creationId xmlns:a16="http://schemas.microsoft.com/office/drawing/2014/main" xmlns="" id="{A8F1B348-755A-4561-A2C8-66D2262022A7}"/>
              </a:ext>
            </a:extLst>
          </p:cNvPr>
          <p:cNvPicPr>
            <a:picLocks noChangeAspect="1"/>
          </p:cNvPicPr>
          <p:nvPr userDrawn="1"/>
        </p:nvPicPr>
        <p:blipFill>
          <a:blip r:embed="rId3"/>
          <a:stretch>
            <a:fillRect/>
          </a:stretch>
        </p:blipFill>
        <p:spPr>
          <a:xfrm>
            <a:off x="2916792" y="3182484"/>
            <a:ext cx="3310415" cy="896190"/>
          </a:xfrm>
          <a:prstGeom prst="rect">
            <a:avLst/>
          </a:prstGeom>
        </p:spPr>
      </p:pic>
      <p:sp>
        <p:nvSpPr>
          <p:cNvPr id="5" name="矩形 4"/>
          <p:cNvSpPr/>
          <p:nvPr userDrawn="1"/>
        </p:nvSpPr>
        <p:spPr>
          <a:xfrm>
            <a:off x="7380312" y="4443958"/>
            <a:ext cx="1374480" cy="576064"/>
          </a:xfrm>
          <a:prstGeom prst="rect">
            <a:avLst/>
          </a:prstGeom>
          <a:solidFill>
            <a:srgbClr val="018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4" cstate="print">
            <a:biLevel thresh="25000"/>
            <a:extLst>
              <a:ext uri="{28A0092B-C50C-407E-A947-70E740481C1C}">
                <a14:useLocalDpi xmlns:a14="http://schemas.microsoft.com/office/drawing/2010/main" val="0"/>
              </a:ext>
            </a:extLst>
          </a:blip>
          <a:srcRect l="26375"/>
          <a:stretch/>
        </p:blipFill>
        <p:spPr>
          <a:xfrm>
            <a:off x="7185708" y="4299942"/>
            <a:ext cx="1763688" cy="731126"/>
          </a:xfrm>
          <a:prstGeom prst="rect">
            <a:avLst/>
          </a:prstGeom>
        </p:spPr>
      </p:pic>
      <p:pic>
        <p:nvPicPr>
          <p:cNvPr id="7" name="图片 6"/>
          <p:cNvPicPr>
            <a:picLocks noChangeAspect="1"/>
          </p:cNvPicPr>
          <p:nvPr userDrawn="1"/>
        </p:nvPicPr>
        <p:blipFill>
          <a:blip r:embed="rId5" cstate="print">
            <a:biLevel thresh="25000"/>
            <a:extLst>
              <a:ext uri="{28A0092B-C50C-407E-A947-70E740481C1C}">
                <a14:useLocalDpi xmlns:a14="http://schemas.microsoft.com/office/drawing/2010/main" val="0"/>
              </a:ext>
            </a:extLst>
          </a:blip>
          <a:stretch>
            <a:fillRect/>
          </a:stretch>
        </p:blipFill>
        <p:spPr>
          <a:xfrm>
            <a:off x="251520" y="299891"/>
            <a:ext cx="3086249" cy="711843"/>
          </a:xfrm>
          <a:prstGeom prst="rect">
            <a:avLst/>
          </a:prstGeom>
        </p:spPr>
      </p:pic>
    </p:spTree>
    <p:extLst>
      <p:ext uri="{BB962C8B-B14F-4D97-AF65-F5344CB8AC3E}">
        <p14:creationId xmlns:p14="http://schemas.microsoft.com/office/powerpoint/2010/main" val="2471384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正文空白1">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BDEEE72C-73BE-4397-936B-E6999A61A359}"/>
              </a:ext>
            </a:extLst>
          </p:cNvPr>
          <p:cNvGrpSpPr>
            <a:grpSpLocks/>
          </p:cNvGrpSpPr>
          <p:nvPr userDrawn="1"/>
        </p:nvGrpSpPr>
        <p:grpSpPr bwMode="auto">
          <a:xfrm>
            <a:off x="1" y="5047341"/>
            <a:ext cx="4572000" cy="96159"/>
            <a:chOff x="0" y="0"/>
            <a:chExt cx="12192000" cy="224288"/>
          </a:xfrm>
          <a:solidFill>
            <a:srgbClr val="0181CC"/>
          </a:solidFill>
        </p:grpSpPr>
        <p:sp>
          <p:nvSpPr>
            <p:cNvPr id="4" name="矩形 1">
              <a:extLst>
                <a:ext uri="{FF2B5EF4-FFF2-40B4-BE49-F238E27FC236}">
                  <a16:creationId xmlns:a16="http://schemas.microsoft.com/office/drawing/2014/main" xmlns="" id="{EDF75954-A248-4BEC-BD33-D887B6A47F5B}"/>
                </a:ext>
              </a:extLst>
            </p:cNvPr>
            <p:cNvSpPr>
              <a:spLocks noChangeArrowheads="1"/>
            </p:cNvSpPr>
            <p:nvPr/>
          </p:nvSpPr>
          <p:spPr bwMode="auto">
            <a:xfrm>
              <a:off x="0" y="1"/>
              <a:ext cx="3916392" cy="2242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defRPr/>
              </a:pPr>
              <a:endParaRPr lang="zh-CN" altLang="en-US" sz="1800">
                <a:solidFill>
                  <a:srgbClr val="FFFFFF"/>
                </a:solidFill>
              </a:endParaRPr>
            </a:p>
          </p:txBody>
        </p:sp>
        <p:sp>
          <p:nvSpPr>
            <p:cNvPr id="5" name="矩形 26">
              <a:extLst>
                <a:ext uri="{FF2B5EF4-FFF2-40B4-BE49-F238E27FC236}">
                  <a16:creationId xmlns:a16="http://schemas.microsoft.com/office/drawing/2014/main" xmlns="" id="{C1EB3ADD-4667-48C2-99CC-6BB7310D1DE2}"/>
                </a:ext>
              </a:extLst>
            </p:cNvPr>
            <p:cNvSpPr>
              <a:spLocks noChangeArrowheads="1"/>
            </p:cNvSpPr>
            <p:nvPr/>
          </p:nvSpPr>
          <p:spPr bwMode="auto">
            <a:xfrm>
              <a:off x="3916392" y="1"/>
              <a:ext cx="3916392" cy="2242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defRPr/>
              </a:pPr>
              <a:endParaRPr lang="zh-CN" altLang="en-US" sz="1800">
                <a:solidFill>
                  <a:srgbClr val="FFFFFF"/>
                </a:solidFill>
              </a:endParaRPr>
            </a:p>
          </p:txBody>
        </p:sp>
        <p:sp>
          <p:nvSpPr>
            <p:cNvPr id="6" name="矩形 27">
              <a:extLst>
                <a:ext uri="{FF2B5EF4-FFF2-40B4-BE49-F238E27FC236}">
                  <a16:creationId xmlns:a16="http://schemas.microsoft.com/office/drawing/2014/main" xmlns="" id="{55CCF323-B19F-4FB1-A6B2-1E9C2E4E62D8}"/>
                </a:ext>
              </a:extLst>
            </p:cNvPr>
            <p:cNvSpPr>
              <a:spLocks noChangeArrowheads="1"/>
            </p:cNvSpPr>
            <p:nvPr/>
          </p:nvSpPr>
          <p:spPr bwMode="auto">
            <a:xfrm>
              <a:off x="7832784" y="0"/>
              <a:ext cx="4359216" cy="22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defRPr/>
              </a:pPr>
              <a:endParaRPr lang="zh-CN" altLang="en-US" sz="1800">
                <a:solidFill>
                  <a:srgbClr val="FFFFFF"/>
                </a:solidFill>
              </a:endParaRPr>
            </a:p>
          </p:txBody>
        </p:sp>
      </p:grpSp>
      <p:grpSp>
        <p:nvGrpSpPr>
          <p:cNvPr id="7" name="组合 2">
            <a:extLst>
              <a:ext uri="{FF2B5EF4-FFF2-40B4-BE49-F238E27FC236}">
                <a16:creationId xmlns:a16="http://schemas.microsoft.com/office/drawing/2014/main" xmlns="" id="{AFEAF5D4-E522-426A-9E09-AA646D5DB978}"/>
              </a:ext>
            </a:extLst>
          </p:cNvPr>
          <p:cNvGrpSpPr>
            <a:grpSpLocks/>
          </p:cNvGrpSpPr>
          <p:nvPr userDrawn="1"/>
        </p:nvGrpSpPr>
        <p:grpSpPr bwMode="auto">
          <a:xfrm>
            <a:off x="4572001" y="5047341"/>
            <a:ext cx="4572000" cy="103226"/>
            <a:chOff x="0" y="0"/>
            <a:chExt cx="12192000" cy="224288"/>
          </a:xfrm>
          <a:solidFill>
            <a:schemeClr val="tx2">
              <a:lumMod val="20000"/>
              <a:lumOff val="80000"/>
            </a:schemeClr>
          </a:solidFill>
        </p:grpSpPr>
        <p:sp>
          <p:nvSpPr>
            <p:cNvPr id="8" name="矩形 1">
              <a:extLst>
                <a:ext uri="{FF2B5EF4-FFF2-40B4-BE49-F238E27FC236}">
                  <a16:creationId xmlns:a16="http://schemas.microsoft.com/office/drawing/2014/main" xmlns="" id="{C29A56D0-A795-40B3-BE10-5EA15A14E300}"/>
                </a:ext>
              </a:extLst>
            </p:cNvPr>
            <p:cNvSpPr>
              <a:spLocks noChangeArrowheads="1"/>
            </p:cNvSpPr>
            <p:nvPr/>
          </p:nvSpPr>
          <p:spPr bwMode="auto">
            <a:xfrm>
              <a:off x="0" y="1"/>
              <a:ext cx="3916392" cy="2242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defRPr/>
              </a:pPr>
              <a:endParaRPr lang="zh-CN" altLang="en-US" sz="1800">
                <a:solidFill>
                  <a:srgbClr val="FFFFFF"/>
                </a:solidFill>
              </a:endParaRPr>
            </a:p>
          </p:txBody>
        </p:sp>
        <p:sp>
          <p:nvSpPr>
            <p:cNvPr id="9" name="矩形 26">
              <a:extLst>
                <a:ext uri="{FF2B5EF4-FFF2-40B4-BE49-F238E27FC236}">
                  <a16:creationId xmlns:a16="http://schemas.microsoft.com/office/drawing/2014/main" xmlns="" id="{3D343BF6-7153-4193-8DEE-4FEE354F7F39}"/>
                </a:ext>
              </a:extLst>
            </p:cNvPr>
            <p:cNvSpPr>
              <a:spLocks noChangeArrowheads="1"/>
            </p:cNvSpPr>
            <p:nvPr/>
          </p:nvSpPr>
          <p:spPr bwMode="auto">
            <a:xfrm>
              <a:off x="3916392" y="1"/>
              <a:ext cx="3916392" cy="2242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defRPr/>
              </a:pPr>
              <a:endParaRPr lang="zh-CN" altLang="en-US" sz="1800">
                <a:solidFill>
                  <a:srgbClr val="FFFFFF"/>
                </a:solidFill>
              </a:endParaRPr>
            </a:p>
          </p:txBody>
        </p:sp>
        <p:sp>
          <p:nvSpPr>
            <p:cNvPr id="10" name="矩形 27">
              <a:extLst>
                <a:ext uri="{FF2B5EF4-FFF2-40B4-BE49-F238E27FC236}">
                  <a16:creationId xmlns:a16="http://schemas.microsoft.com/office/drawing/2014/main" xmlns="" id="{9DA46A07-3844-482B-B68A-04E5C0080961}"/>
                </a:ext>
              </a:extLst>
            </p:cNvPr>
            <p:cNvSpPr>
              <a:spLocks noChangeArrowheads="1"/>
            </p:cNvSpPr>
            <p:nvPr/>
          </p:nvSpPr>
          <p:spPr bwMode="auto">
            <a:xfrm>
              <a:off x="7832784" y="0"/>
              <a:ext cx="4359216" cy="22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defRPr/>
              </a:pPr>
              <a:endParaRPr lang="zh-CN" altLang="en-US" sz="1800">
                <a:solidFill>
                  <a:srgbClr val="FFFFFF"/>
                </a:solidFill>
              </a:endParaRPr>
            </a:p>
          </p:txBody>
        </p:sp>
      </p:grpSp>
      <p:pic>
        <p:nvPicPr>
          <p:cNvPr id="11" name="图片 10">
            <a:extLst>
              <a:ext uri="{FF2B5EF4-FFF2-40B4-BE49-F238E27FC236}">
                <a16:creationId xmlns:a16="http://schemas.microsoft.com/office/drawing/2014/main" xmlns="" id="{39A1F9FA-4826-4EAA-8F9E-206C7738955E}"/>
              </a:ext>
            </a:extLst>
          </p:cNvPr>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r="5244" b="30110"/>
          <a:stretch/>
        </p:blipFill>
        <p:spPr bwMode="auto">
          <a:xfrm>
            <a:off x="6200059" y="3579863"/>
            <a:ext cx="2943941" cy="15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6932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正文空白2">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891D5FF6-6C42-42C9-B013-F3BC74DC4C99}"/>
              </a:ext>
            </a:extLst>
          </p:cNvPr>
          <p:cNvPicPr>
            <a:picLocks noChangeAspect="1"/>
          </p:cNvPicPr>
          <p:nvPr userDrawn="1"/>
        </p:nvPicPr>
        <p:blipFill>
          <a:blip r:embed="rId2"/>
          <a:stretch>
            <a:fillRect/>
          </a:stretch>
        </p:blipFill>
        <p:spPr>
          <a:xfrm>
            <a:off x="0" y="-9524"/>
            <a:ext cx="9141292" cy="5143500"/>
          </a:xfrm>
          <a:prstGeom prst="rect">
            <a:avLst/>
          </a:prstGeom>
        </p:spPr>
      </p:pic>
      <p:pic>
        <p:nvPicPr>
          <p:cNvPr id="3" name="图片 2">
            <a:extLst>
              <a:ext uri="{FF2B5EF4-FFF2-40B4-BE49-F238E27FC236}">
                <a16:creationId xmlns:a16="http://schemas.microsoft.com/office/drawing/2014/main" xmlns="" id="{8AD2E15F-B9D4-4AB8-AB48-C82F40766DAF}"/>
              </a:ext>
            </a:extLst>
          </p:cNvPr>
          <p:cNvPicPr>
            <a:picLocks noChangeAspect="1"/>
          </p:cNvPicPr>
          <p:nvPr userDrawn="1"/>
        </p:nvPicPr>
        <p:blipFill rotWithShape="1">
          <a:blip r:embed="rId3" cstate="print"/>
          <a:srcRect l="-1" r="683"/>
          <a:stretch/>
        </p:blipFill>
        <p:spPr>
          <a:xfrm>
            <a:off x="2" y="-9524"/>
            <a:ext cx="9149715" cy="652285"/>
          </a:xfrm>
          <a:prstGeom prst="rect">
            <a:avLst/>
          </a:prstGeom>
        </p:spPr>
      </p:pic>
      <p:pic>
        <p:nvPicPr>
          <p:cNvPr id="5" name="图片 4"/>
          <p:cNvPicPr>
            <a:picLocks noChangeAspect="1"/>
          </p:cNvPicPr>
          <p:nvPr userDrawn="1"/>
        </p:nvPicPr>
        <p:blipFill>
          <a:blip r:embed="rId4" cstate="print">
            <a:biLevel thresh="25000"/>
            <a:extLst>
              <a:ext uri="{28A0092B-C50C-407E-A947-70E740481C1C}">
                <a14:useLocalDpi xmlns:a14="http://schemas.microsoft.com/office/drawing/2010/main" val="0"/>
              </a:ext>
            </a:extLst>
          </a:blip>
          <a:stretch>
            <a:fillRect/>
          </a:stretch>
        </p:blipFill>
        <p:spPr>
          <a:xfrm>
            <a:off x="6660232" y="51470"/>
            <a:ext cx="2497570" cy="576064"/>
          </a:xfrm>
          <a:prstGeom prst="rect">
            <a:avLst/>
          </a:prstGeom>
        </p:spPr>
      </p:pic>
    </p:spTree>
    <p:extLst>
      <p:ext uri="{BB962C8B-B14F-4D97-AF65-F5344CB8AC3E}">
        <p14:creationId xmlns:p14="http://schemas.microsoft.com/office/powerpoint/2010/main" val="301443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正文空白页3">
    <p:spTree>
      <p:nvGrpSpPr>
        <p:cNvPr id="1" name=""/>
        <p:cNvGrpSpPr/>
        <p:nvPr/>
      </p:nvGrpSpPr>
      <p:grpSpPr>
        <a:xfrm>
          <a:off x="0" y="0"/>
          <a:ext cx="0" cy="0"/>
          <a:chOff x="0" y="0"/>
          <a:chExt cx="0" cy="0"/>
        </a:xfrm>
      </p:grpSpPr>
      <p:sp>
        <p:nvSpPr>
          <p:cNvPr id="2" name="矩形 1"/>
          <p:cNvSpPr/>
          <p:nvPr userDrawn="1"/>
        </p:nvSpPr>
        <p:spPr>
          <a:xfrm>
            <a:off x="0" y="0"/>
            <a:ext cx="9144000" cy="5143500"/>
          </a:xfrm>
          <a:prstGeom prst="rect">
            <a:avLst/>
          </a:prstGeom>
          <a:solidFill>
            <a:srgbClr val="0A83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eaLnBrk="0" fontAlgn="base" hangingPunct="0">
              <a:spcBef>
                <a:spcPct val="0"/>
              </a:spcBef>
              <a:spcAft>
                <a:spcPct val="0"/>
              </a:spcAft>
              <a:defRPr/>
            </a:pPr>
            <a:endParaRPr lang="zh-CN" altLang="en-US" sz="900">
              <a:solidFill>
                <a:prstClr val="white"/>
              </a:solidFill>
            </a:endParaRPr>
          </a:p>
        </p:txBody>
      </p:sp>
      <p:pic>
        <p:nvPicPr>
          <p:cNvPr id="3" name="图片 2"/>
          <p:cNvPicPr>
            <a:picLocks noChangeAspect="1"/>
          </p:cNvPicPr>
          <p:nvPr userDrawn="1"/>
        </p:nvPicPr>
        <p:blipFill>
          <a:blip r:embed="rId2" cstate="print"/>
          <a:stretch>
            <a:fillRect/>
          </a:stretch>
        </p:blipFill>
        <p:spPr>
          <a:xfrm>
            <a:off x="-9525" y="-38099"/>
            <a:ext cx="9186086" cy="669471"/>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88224" y="51470"/>
            <a:ext cx="2497570" cy="576064"/>
          </a:xfrm>
          <a:prstGeom prst="rect">
            <a:avLst/>
          </a:prstGeom>
        </p:spPr>
      </p:pic>
    </p:spTree>
    <p:extLst>
      <p:ext uri="{BB962C8B-B14F-4D97-AF65-F5344CB8AC3E}">
        <p14:creationId xmlns:p14="http://schemas.microsoft.com/office/powerpoint/2010/main" val="203445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0062" y="142876"/>
            <a:ext cx="9174062" cy="4991100"/>
          </a:xfrm>
          <a:prstGeom prst="rect">
            <a:avLst/>
          </a:prstGeom>
        </p:spPr>
      </p:pic>
      <p:sp>
        <p:nvSpPr>
          <p:cNvPr id="4" name="矩形 3"/>
          <p:cNvSpPr/>
          <p:nvPr userDrawn="1"/>
        </p:nvSpPr>
        <p:spPr>
          <a:xfrm>
            <a:off x="-9525" y="0"/>
            <a:ext cx="9144000" cy="5143500"/>
          </a:xfrm>
          <a:prstGeom prst="rect">
            <a:avLst/>
          </a:prstGeom>
          <a:solidFill>
            <a:srgbClr val="0A83CB">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eaLnBrk="0" fontAlgn="base" hangingPunct="0">
              <a:spcBef>
                <a:spcPct val="0"/>
              </a:spcBef>
              <a:spcAft>
                <a:spcPct val="0"/>
              </a:spcAft>
              <a:defRPr/>
            </a:pPr>
            <a:endParaRPr lang="zh-CN" altLang="en-US" sz="900">
              <a:solidFill>
                <a:prstClr val="white"/>
              </a:solidFill>
            </a:endParaRPr>
          </a:p>
        </p:txBody>
      </p:sp>
      <p:pic>
        <p:nvPicPr>
          <p:cNvPr id="5" name="图片 4"/>
          <p:cNvPicPr>
            <a:picLocks noChangeAspect="1"/>
          </p:cNvPicPr>
          <p:nvPr userDrawn="1"/>
        </p:nvPicPr>
        <p:blipFill rotWithShape="1">
          <a:blip r:embed="rId3" cstate="print"/>
          <a:srcRect r="723"/>
          <a:stretch/>
        </p:blipFill>
        <p:spPr>
          <a:xfrm>
            <a:off x="-9525" y="-28574"/>
            <a:ext cx="9163050" cy="669471"/>
          </a:xfrm>
          <a:prstGeom prst="rect">
            <a:avLst/>
          </a:prstGeom>
        </p:spPr>
      </p:pic>
      <p:pic>
        <p:nvPicPr>
          <p:cNvPr id="6" name="图片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88224" y="51470"/>
            <a:ext cx="2497570" cy="576064"/>
          </a:xfrm>
          <a:prstGeom prst="rect">
            <a:avLst/>
          </a:prstGeom>
        </p:spPr>
      </p:pic>
    </p:spTree>
    <p:extLst>
      <p:ext uri="{BB962C8B-B14F-4D97-AF65-F5344CB8AC3E}">
        <p14:creationId xmlns:p14="http://schemas.microsoft.com/office/powerpoint/2010/main" val="2967211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过渡页6">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65" y="-9524"/>
            <a:ext cx="9143037" cy="5153025"/>
          </a:xfrm>
          <a:prstGeom prst="rect">
            <a:avLst/>
          </a:prstGeom>
        </p:spPr>
      </p:pic>
      <p:sp>
        <p:nvSpPr>
          <p:cNvPr id="4" name="矩形 3"/>
          <p:cNvSpPr/>
          <p:nvPr userDrawn="1"/>
        </p:nvSpPr>
        <p:spPr>
          <a:xfrm>
            <a:off x="0" y="0"/>
            <a:ext cx="9163050" cy="5143500"/>
          </a:xfrm>
          <a:prstGeom prst="rect">
            <a:avLst/>
          </a:prstGeom>
          <a:solidFill>
            <a:srgbClr val="0A83CB">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eaLnBrk="0" fontAlgn="base" hangingPunct="0">
              <a:spcBef>
                <a:spcPct val="0"/>
              </a:spcBef>
              <a:spcAft>
                <a:spcPct val="0"/>
              </a:spcAft>
              <a:defRPr/>
            </a:pPr>
            <a:endParaRPr lang="zh-CN" altLang="en-US" sz="900">
              <a:solidFill>
                <a:prstClr val="white"/>
              </a:solidFill>
            </a:endParaRPr>
          </a:p>
        </p:txBody>
      </p:sp>
      <p:pic>
        <p:nvPicPr>
          <p:cNvPr id="5" name="图片 4"/>
          <p:cNvPicPr>
            <a:picLocks noChangeAspect="1"/>
          </p:cNvPicPr>
          <p:nvPr userDrawn="1"/>
        </p:nvPicPr>
        <p:blipFill>
          <a:blip r:embed="rId3" cstate="print"/>
          <a:stretch>
            <a:fillRect/>
          </a:stretch>
        </p:blipFill>
        <p:spPr>
          <a:xfrm>
            <a:off x="-9525" y="-19049"/>
            <a:ext cx="9186086" cy="669471"/>
          </a:xfrm>
          <a:prstGeom prst="rect">
            <a:avLst/>
          </a:prstGeom>
        </p:spPr>
      </p:pic>
      <p:pic>
        <p:nvPicPr>
          <p:cNvPr id="6" name="图片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88224" y="51470"/>
            <a:ext cx="2497570" cy="576064"/>
          </a:xfrm>
          <a:prstGeom prst="rect">
            <a:avLst/>
          </a:prstGeom>
        </p:spPr>
      </p:pic>
    </p:spTree>
    <p:extLst>
      <p:ext uri="{BB962C8B-B14F-4D97-AF65-F5344CB8AC3E}">
        <p14:creationId xmlns:p14="http://schemas.microsoft.com/office/powerpoint/2010/main" val="4080979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p>
        </p:txBody>
      </p:sp>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382"/>
            <a:ext cx="9144000" cy="5126735"/>
          </a:xfrm>
          <a:prstGeom prst="rect">
            <a:avLst/>
          </a:prstGeom>
        </p:spPr>
      </p:pic>
      <p:pic>
        <p:nvPicPr>
          <p:cNvPr id="4" name="图片 3"/>
          <p:cNvPicPr>
            <a:picLocks noChangeAspect="1"/>
          </p:cNvPicPr>
          <p:nvPr userDrawn="1"/>
        </p:nvPicPr>
        <p:blipFill>
          <a:blip r:embed="rId3"/>
          <a:stretch>
            <a:fillRect/>
          </a:stretch>
        </p:blipFill>
        <p:spPr>
          <a:xfrm>
            <a:off x="0" y="1491630"/>
            <a:ext cx="9144793" cy="1286367"/>
          </a:xfrm>
          <a:prstGeom prst="rect">
            <a:avLst/>
          </a:prstGeom>
        </p:spPr>
      </p:pic>
      <p:sp>
        <p:nvSpPr>
          <p:cNvPr id="5" name="矩形 4"/>
          <p:cNvSpPr/>
          <p:nvPr userDrawn="1"/>
        </p:nvSpPr>
        <p:spPr>
          <a:xfrm>
            <a:off x="251520" y="274638"/>
            <a:ext cx="3312368" cy="928960"/>
          </a:xfrm>
          <a:prstGeom prst="rect">
            <a:avLst/>
          </a:prstGeom>
          <a:solidFill>
            <a:srgbClr val="018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userDrawn="1"/>
        </p:nvPicPr>
        <p:blipFill>
          <a:blip r:embed="rId4" cstate="print">
            <a:biLevel thresh="25000"/>
            <a:extLst>
              <a:ext uri="{28A0092B-C50C-407E-A947-70E740481C1C}">
                <a14:useLocalDpi xmlns:a14="http://schemas.microsoft.com/office/drawing/2010/main" val="0"/>
              </a:ext>
            </a:extLst>
          </a:blip>
          <a:stretch>
            <a:fillRect/>
          </a:stretch>
        </p:blipFill>
        <p:spPr>
          <a:xfrm>
            <a:off x="251520" y="299891"/>
            <a:ext cx="3086249" cy="711843"/>
          </a:xfrm>
          <a:prstGeom prst="rect">
            <a:avLst/>
          </a:prstGeom>
        </p:spPr>
      </p:pic>
    </p:spTree>
    <p:extLst>
      <p:ext uri="{BB962C8B-B14F-4D97-AF65-F5344CB8AC3E}">
        <p14:creationId xmlns:p14="http://schemas.microsoft.com/office/powerpoint/2010/main" val="496248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3664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51520" y="299891"/>
            <a:ext cx="3086249" cy="711843"/>
          </a:xfrm>
          <a:prstGeom prst="rect">
            <a:avLst/>
          </a:prstGeom>
        </p:spPr>
      </p:pic>
    </p:spTree>
    <p:extLst>
      <p:ext uri="{BB962C8B-B14F-4D97-AF65-F5344CB8AC3E}">
        <p14:creationId xmlns:p14="http://schemas.microsoft.com/office/powerpoint/2010/main" val="828803190"/>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71" r:id="rId4"/>
    <p:sldLayoutId id="2147483659" r:id="rId5"/>
    <p:sldLayoutId id="2147483660" r:id="rId6"/>
    <p:sldLayoutId id="2147483665" r:id="rId7"/>
    <p:sldLayoutId id="2147483672" r:id="rId8"/>
    <p:sldLayoutId id="2147483674"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3D56B36C-4C5C-4905-8C51-0324188E023B}"/>
              </a:ext>
            </a:extLst>
          </p:cNvPr>
          <p:cNvSpPr txBox="1"/>
          <p:nvPr/>
        </p:nvSpPr>
        <p:spPr>
          <a:xfrm>
            <a:off x="0" y="1851670"/>
            <a:ext cx="9144000" cy="769441"/>
          </a:xfrm>
          <a:prstGeom prst="rect">
            <a:avLst/>
          </a:prstGeom>
          <a:noFill/>
        </p:spPr>
        <p:txBody>
          <a:bodyPr wrap="square" rtlCol="0">
            <a:spAutoFit/>
          </a:bodyPr>
          <a:lstStyle/>
          <a:p>
            <a:pPr algn="ctr"/>
            <a:r>
              <a:rPr lang="zh-CN" altLang="en-US" sz="4400" b="1" dirty="0" smtClean="0">
                <a:solidFill>
                  <a:schemeClr val="bg1"/>
                </a:solidFill>
                <a:latin typeface="微软雅黑" panose="020B0503020204020204" pitchFamily="34" charset="-122"/>
                <a:ea typeface="微软雅黑" panose="020B0503020204020204" pitchFamily="34" charset="-122"/>
              </a:rPr>
              <a:t>主控室可居留区密封性测试技术创新</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3" name="文本框 2">
            <a:extLst>
              <a:ext uri="{FF2B5EF4-FFF2-40B4-BE49-F238E27FC236}">
                <a16:creationId xmlns:a16="http://schemas.microsoft.com/office/drawing/2014/main" xmlns="" id="{C4A7B382-01F9-4603-B6B2-2CD777707D60}"/>
              </a:ext>
            </a:extLst>
          </p:cNvPr>
          <p:cNvSpPr txBox="1"/>
          <p:nvPr/>
        </p:nvSpPr>
        <p:spPr>
          <a:xfrm>
            <a:off x="0" y="3579862"/>
            <a:ext cx="9144000" cy="600164"/>
          </a:xfrm>
          <a:prstGeom prst="rect">
            <a:avLst/>
          </a:prstGeom>
          <a:noFill/>
        </p:spPr>
        <p:txBody>
          <a:bodyPr wrap="square" rtlCol="0">
            <a:spAutoFit/>
          </a:bodyPr>
          <a:lstStyle/>
          <a:p>
            <a:pPr algn="ctr"/>
            <a:endParaRPr lang="en-US" altLang="zh-CN" sz="500" dirty="0">
              <a:solidFill>
                <a:schemeClr val="bg1"/>
              </a:solidFill>
              <a:latin typeface="华文细黑" panose="02010600040101010101" pitchFamily="2" charset="-122"/>
              <a:ea typeface="华文细黑" panose="02010600040101010101" pitchFamily="2" charset="-122"/>
            </a:endParaRPr>
          </a:p>
          <a:p>
            <a:pPr algn="ctr"/>
            <a:r>
              <a:rPr lang="zh-CN" altLang="en-US" sz="2800" dirty="0" smtClean="0">
                <a:solidFill>
                  <a:schemeClr val="bg1"/>
                </a:solidFill>
                <a:latin typeface="华文细黑" panose="02010600040101010101" pitchFamily="2" charset="-122"/>
                <a:ea typeface="华文细黑" panose="02010600040101010101" pitchFamily="2" charset="-122"/>
              </a:rPr>
              <a:t>福清核电有限公司</a:t>
            </a:r>
            <a:endParaRPr lang="en-US" altLang="zh-CN" sz="2800" dirty="0" smtClean="0">
              <a:solidFill>
                <a:schemeClr val="bg1"/>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1830123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5791" y="955292"/>
            <a:ext cx="2304000" cy="1728000"/>
          </a:xfrm>
          <a:prstGeom prst="rect">
            <a:avLst/>
          </a:prstGeom>
        </p:spPr>
      </p:pic>
      <p:sp>
        <p:nvSpPr>
          <p:cNvPr id="34" name="Freeform 4"/>
          <p:cNvSpPr>
            <a:spLocks noEditPoints="1"/>
          </p:cNvSpPr>
          <p:nvPr/>
        </p:nvSpPr>
        <p:spPr bwMode="gray">
          <a:xfrm rot="20292437">
            <a:off x="2734458" y="872713"/>
            <a:ext cx="5507372" cy="3962396"/>
          </a:xfrm>
          <a:custGeom>
            <a:avLst/>
            <a:gdLst>
              <a:gd name="T0" fmla="*/ 1092 w 2820"/>
              <a:gd name="T1" fmla="*/ 50 h 2912"/>
              <a:gd name="T2" fmla="*/ 822 w 2820"/>
              <a:gd name="T3" fmla="*/ 168 h 2912"/>
              <a:gd name="T4" fmla="*/ 594 w 2820"/>
              <a:gd name="T5" fmla="*/ 300 h 2912"/>
              <a:gd name="T6" fmla="*/ 406 w 2820"/>
              <a:gd name="T7" fmla="*/ 446 h 2912"/>
              <a:gd name="T8" fmla="*/ 254 w 2820"/>
              <a:gd name="T9" fmla="*/ 604 h 2912"/>
              <a:gd name="T10" fmla="*/ 140 w 2820"/>
              <a:gd name="T11" fmla="*/ 772 h 2912"/>
              <a:gd name="T12" fmla="*/ 60 w 2820"/>
              <a:gd name="T13" fmla="*/ 944 h 2912"/>
              <a:gd name="T14" fmla="*/ 14 w 2820"/>
              <a:gd name="T15" fmla="*/ 1122 h 2912"/>
              <a:gd name="T16" fmla="*/ 0 w 2820"/>
              <a:gd name="T17" fmla="*/ 1300 h 2912"/>
              <a:gd name="T18" fmla="*/ 18 w 2820"/>
              <a:gd name="T19" fmla="*/ 1476 h 2912"/>
              <a:gd name="T20" fmla="*/ 64 w 2820"/>
              <a:gd name="T21" fmla="*/ 1650 h 2912"/>
              <a:gd name="T22" fmla="*/ 138 w 2820"/>
              <a:gd name="T23" fmla="*/ 1818 h 2912"/>
              <a:gd name="T24" fmla="*/ 238 w 2820"/>
              <a:gd name="T25" fmla="*/ 1978 h 2912"/>
              <a:gd name="T26" fmla="*/ 364 w 2820"/>
              <a:gd name="T27" fmla="*/ 2126 h 2912"/>
              <a:gd name="T28" fmla="*/ 512 w 2820"/>
              <a:gd name="T29" fmla="*/ 2262 h 2912"/>
              <a:gd name="T30" fmla="*/ 684 w 2820"/>
              <a:gd name="T31" fmla="*/ 2382 h 2912"/>
              <a:gd name="T32" fmla="*/ 874 w 2820"/>
              <a:gd name="T33" fmla="*/ 2484 h 2912"/>
              <a:gd name="T34" fmla="*/ 1086 w 2820"/>
              <a:gd name="T35" fmla="*/ 2564 h 2912"/>
              <a:gd name="T36" fmla="*/ 1314 w 2820"/>
              <a:gd name="T37" fmla="*/ 2622 h 2912"/>
              <a:gd name="T38" fmla="*/ 1558 w 2820"/>
              <a:gd name="T39" fmla="*/ 2654 h 2912"/>
              <a:gd name="T40" fmla="*/ 1818 w 2820"/>
              <a:gd name="T41" fmla="*/ 2658 h 2912"/>
              <a:gd name="T42" fmla="*/ 2090 w 2820"/>
              <a:gd name="T43" fmla="*/ 2632 h 2912"/>
              <a:gd name="T44" fmla="*/ 2374 w 2820"/>
              <a:gd name="T45" fmla="*/ 2574 h 2912"/>
              <a:gd name="T46" fmla="*/ 2544 w 2820"/>
              <a:gd name="T47" fmla="*/ 2912 h 2912"/>
              <a:gd name="T48" fmla="*/ 1868 w 2820"/>
              <a:gd name="T49" fmla="*/ 1552 h 2912"/>
              <a:gd name="T50" fmla="*/ 1956 w 2820"/>
              <a:gd name="T51" fmla="*/ 1914 h 2912"/>
              <a:gd name="T52" fmla="*/ 1788 w 2820"/>
              <a:gd name="T53" fmla="*/ 1936 h 2912"/>
              <a:gd name="T54" fmla="*/ 1616 w 2820"/>
              <a:gd name="T55" fmla="*/ 1934 h 2912"/>
              <a:gd name="T56" fmla="*/ 1442 w 2820"/>
              <a:gd name="T57" fmla="*/ 1912 h 2912"/>
              <a:gd name="T58" fmla="*/ 1272 w 2820"/>
              <a:gd name="T59" fmla="*/ 1872 h 2912"/>
              <a:gd name="T60" fmla="*/ 1108 w 2820"/>
              <a:gd name="T61" fmla="*/ 1812 h 2912"/>
              <a:gd name="T62" fmla="*/ 952 w 2820"/>
              <a:gd name="T63" fmla="*/ 1736 h 2912"/>
              <a:gd name="T64" fmla="*/ 810 w 2820"/>
              <a:gd name="T65" fmla="*/ 1646 h 2912"/>
              <a:gd name="T66" fmla="*/ 684 w 2820"/>
              <a:gd name="T67" fmla="*/ 1542 h 2912"/>
              <a:gd name="T68" fmla="*/ 578 w 2820"/>
              <a:gd name="T69" fmla="*/ 1428 h 2912"/>
              <a:gd name="T70" fmla="*/ 494 w 2820"/>
              <a:gd name="T71" fmla="*/ 1304 h 2912"/>
              <a:gd name="T72" fmla="*/ 438 w 2820"/>
              <a:gd name="T73" fmla="*/ 1170 h 2912"/>
              <a:gd name="T74" fmla="*/ 410 w 2820"/>
              <a:gd name="T75" fmla="*/ 1032 h 2912"/>
              <a:gd name="T76" fmla="*/ 416 w 2820"/>
              <a:gd name="T77" fmla="*/ 888 h 2912"/>
              <a:gd name="T78" fmla="*/ 460 w 2820"/>
              <a:gd name="T79" fmla="*/ 742 h 2912"/>
              <a:gd name="T80" fmla="*/ 544 w 2820"/>
              <a:gd name="T81" fmla="*/ 592 h 2912"/>
              <a:gd name="T82" fmla="*/ 670 w 2820"/>
              <a:gd name="T83" fmla="*/ 444 h 2912"/>
              <a:gd name="T84" fmla="*/ 844 w 2820"/>
              <a:gd name="T85" fmla="*/ 298 h 2912"/>
              <a:gd name="T86" fmla="*/ 1070 w 2820"/>
              <a:gd name="T87" fmla="*/ 154 h 2912"/>
              <a:gd name="T88" fmla="*/ 1348 w 2820"/>
              <a:gd name="T89" fmla="*/ 16 h 2912"/>
              <a:gd name="T90" fmla="*/ 1244 w 2820"/>
              <a:gd name="T91" fmla="*/ 0 h 2912"/>
              <a:gd name="T92" fmla="*/ 2820 w 2820"/>
              <a:gd name="T93" fmla="*/ 1934 h 2912"/>
              <a:gd name="T94" fmla="*/ 2820 w 2820"/>
              <a:gd name="T95" fmla="*/ 1934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lnTo>
                  <a:pt x="1244" y="0"/>
                </a:lnTo>
                <a:lnTo>
                  <a:pt x="1244" y="0"/>
                </a:lnTo>
                <a:close/>
                <a:moveTo>
                  <a:pt x="2820" y="1934"/>
                </a:moveTo>
                <a:lnTo>
                  <a:pt x="2820" y="1934"/>
                </a:lnTo>
                <a:lnTo>
                  <a:pt x="2820" y="1934"/>
                </a:lnTo>
                <a:close/>
              </a:path>
            </a:pathLst>
          </a:custGeom>
          <a:gradFill rotWithShape="1">
            <a:gsLst>
              <a:gs pos="0">
                <a:schemeClr val="hlink"/>
              </a:gs>
              <a:gs pos="100000">
                <a:schemeClr val="accent1"/>
              </a:gs>
            </a:gsLst>
            <a:lin ang="5400000" scaled="1"/>
          </a:gradFill>
          <a:ln>
            <a:noFill/>
          </a:ln>
          <a:effectLst>
            <a:outerShdw dist="206741" dir="8249373" algn="ctr" rotWithShape="0">
              <a:srgbClr val="C1D1D3">
                <a:alpha val="50000"/>
              </a:srgbClr>
            </a:outerShdw>
          </a:effectLst>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grpSp>
        <p:nvGrpSpPr>
          <p:cNvPr id="36" name="Group 34"/>
          <p:cNvGrpSpPr>
            <a:grpSpLocks/>
          </p:cNvGrpSpPr>
          <p:nvPr/>
        </p:nvGrpSpPr>
        <p:grpSpPr bwMode="auto">
          <a:xfrm>
            <a:off x="2647163" y="874024"/>
            <a:ext cx="3556000" cy="4083050"/>
            <a:chOff x="880" y="1124"/>
            <a:chExt cx="2240" cy="2572"/>
          </a:xfrm>
        </p:grpSpPr>
        <p:sp>
          <p:nvSpPr>
            <p:cNvPr id="37" name="Oval 35"/>
            <p:cNvSpPr>
              <a:spLocks noChangeArrowheads="1"/>
            </p:cNvSpPr>
            <p:nvPr/>
          </p:nvSpPr>
          <p:spPr bwMode="gray">
            <a:xfrm rot="-723406">
              <a:off x="2089" y="3276"/>
              <a:ext cx="906" cy="420"/>
            </a:xfrm>
            <a:prstGeom prst="ellipse">
              <a:avLst/>
            </a:prstGeom>
            <a:solidFill>
              <a:srgbClr val="0F2145">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 name="Oval 36"/>
            <p:cNvSpPr>
              <a:spLocks noChangeArrowheads="1"/>
            </p:cNvSpPr>
            <p:nvPr/>
          </p:nvSpPr>
          <p:spPr bwMode="gray">
            <a:xfrm>
              <a:off x="2046" y="2508"/>
              <a:ext cx="1074" cy="1075"/>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39" name="Oval 37"/>
            <p:cNvSpPr>
              <a:spLocks noChangeArrowheads="1"/>
            </p:cNvSpPr>
            <p:nvPr/>
          </p:nvSpPr>
          <p:spPr bwMode="gray">
            <a:xfrm>
              <a:off x="2059" y="2514"/>
              <a:ext cx="1049" cy="1048"/>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40" name="Oval 38"/>
            <p:cNvSpPr>
              <a:spLocks noChangeArrowheads="1"/>
            </p:cNvSpPr>
            <p:nvPr/>
          </p:nvSpPr>
          <p:spPr bwMode="gray">
            <a:xfrm>
              <a:off x="2070" y="2524"/>
              <a:ext cx="998" cy="980"/>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41" name="Oval 39"/>
            <p:cNvSpPr>
              <a:spLocks noChangeArrowheads="1"/>
            </p:cNvSpPr>
            <p:nvPr/>
          </p:nvSpPr>
          <p:spPr bwMode="gray">
            <a:xfrm>
              <a:off x="2128" y="2552"/>
              <a:ext cx="888" cy="795"/>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43" name="Oval 41"/>
            <p:cNvSpPr>
              <a:spLocks noChangeArrowheads="1"/>
            </p:cNvSpPr>
            <p:nvPr/>
          </p:nvSpPr>
          <p:spPr bwMode="gray">
            <a:xfrm rot="-772996">
              <a:off x="928" y="2892"/>
              <a:ext cx="714" cy="384"/>
            </a:xfrm>
            <a:prstGeom prst="ellipse">
              <a:avLst/>
            </a:prstGeom>
            <a:solidFill>
              <a:srgbClr val="0F2145">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44" name="Group 42"/>
            <p:cNvGrpSpPr>
              <a:grpSpLocks/>
            </p:cNvGrpSpPr>
            <p:nvPr/>
          </p:nvGrpSpPr>
          <p:grpSpPr bwMode="auto">
            <a:xfrm>
              <a:off x="880" y="2268"/>
              <a:ext cx="864" cy="908"/>
              <a:chOff x="732" y="2112"/>
              <a:chExt cx="842" cy="860"/>
            </a:xfrm>
          </p:grpSpPr>
          <p:sp>
            <p:nvSpPr>
              <p:cNvPr id="57" name="Oval 43"/>
              <p:cNvSpPr>
                <a:spLocks noChangeArrowheads="1"/>
              </p:cNvSpPr>
              <p:nvPr/>
            </p:nvSpPr>
            <p:spPr bwMode="gray">
              <a:xfrm>
                <a:off x="732" y="2112"/>
                <a:ext cx="842" cy="860"/>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58" name="Oval 44"/>
              <p:cNvSpPr>
                <a:spLocks noChangeArrowheads="1"/>
              </p:cNvSpPr>
              <p:nvPr/>
            </p:nvSpPr>
            <p:spPr bwMode="gray">
              <a:xfrm>
                <a:off x="743" y="2117"/>
                <a:ext cx="821" cy="838"/>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59" name="Oval 45"/>
              <p:cNvSpPr>
                <a:spLocks noChangeArrowheads="1"/>
              </p:cNvSpPr>
              <p:nvPr/>
            </p:nvSpPr>
            <p:spPr bwMode="gray">
              <a:xfrm>
                <a:off x="751" y="2125"/>
                <a:ext cx="781" cy="784"/>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60" name="Oval 46"/>
              <p:cNvSpPr>
                <a:spLocks noChangeArrowheads="1"/>
              </p:cNvSpPr>
              <p:nvPr/>
            </p:nvSpPr>
            <p:spPr bwMode="gray">
              <a:xfrm>
                <a:off x="795" y="2147"/>
                <a:ext cx="695" cy="63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sp>
          <p:nvSpPr>
            <p:cNvPr id="45" name="Oval 48"/>
            <p:cNvSpPr>
              <a:spLocks noChangeArrowheads="1"/>
            </p:cNvSpPr>
            <p:nvPr/>
          </p:nvSpPr>
          <p:spPr bwMode="gray">
            <a:xfrm>
              <a:off x="892" y="1777"/>
              <a:ext cx="576" cy="336"/>
            </a:xfrm>
            <a:prstGeom prst="ellipse">
              <a:avLst/>
            </a:prstGeom>
            <a:solidFill>
              <a:srgbClr val="0F2145">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6" name="Oval 49"/>
            <p:cNvSpPr>
              <a:spLocks noChangeArrowheads="1"/>
            </p:cNvSpPr>
            <p:nvPr/>
          </p:nvSpPr>
          <p:spPr bwMode="gray">
            <a:xfrm>
              <a:off x="945" y="1516"/>
              <a:ext cx="645" cy="645"/>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47" name="Oval 50"/>
            <p:cNvSpPr>
              <a:spLocks noChangeArrowheads="1"/>
            </p:cNvSpPr>
            <p:nvPr/>
          </p:nvSpPr>
          <p:spPr bwMode="gray">
            <a:xfrm>
              <a:off x="944" y="1510"/>
              <a:ext cx="630" cy="630"/>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48" name="Oval 51"/>
            <p:cNvSpPr>
              <a:spLocks noChangeArrowheads="1"/>
            </p:cNvSpPr>
            <p:nvPr/>
          </p:nvSpPr>
          <p:spPr bwMode="gray">
            <a:xfrm>
              <a:off x="980" y="1525"/>
              <a:ext cx="599" cy="588"/>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49" name="Oval 52"/>
            <p:cNvSpPr>
              <a:spLocks noChangeArrowheads="1"/>
            </p:cNvSpPr>
            <p:nvPr/>
          </p:nvSpPr>
          <p:spPr bwMode="gray">
            <a:xfrm>
              <a:off x="1026" y="1555"/>
              <a:ext cx="534" cy="477"/>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51" name="Oval 54"/>
            <p:cNvSpPr>
              <a:spLocks noChangeArrowheads="1"/>
            </p:cNvSpPr>
            <p:nvPr/>
          </p:nvSpPr>
          <p:spPr bwMode="gray">
            <a:xfrm>
              <a:off x="1614" y="1488"/>
              <a:ext cx="432" cy="132"/>
            </a:xfrm>
            <a:prstGeom prst="ellipse">
              <a:avLst/>
            </a:prstGeom>
            <a:solidFill>
              <a:srgbClr val="0F2145">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2" name="Oval 55"/>
            <p:cNvSpPr>
              <a:spLocks noChangeArrowheads="1"/>
            </p:cNvSpPr>
            <p:nvPr/>
          </p:nvSpPr>
          <p:spPr bwMode="gray">
            <a:xfrm>
              <a:off x="1691" y="1152"/>
              <a:ext cx="430" cy="430"/>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53" name="Oval 56"/>
            <p:cNvSpPr>
              <a:spLocks noChangeArrowheads="1"/>
            </p:cNvSpPr>
            <p:nvPr/>
          </p:nvSpPr>
          <p:spPr bwMode="gray">
            <a:xfrm>
              <a:off x="1694" y="1124"/>
              <a:ext cx="419" cy="420"/>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54" name="Oval 57"/>
            <p:cNvSpPr>
              <a:spLocks noChangeArrowheads="1"/>
            </p:cNvSpPr>
            <p:nvPr/>
          </p:nvSpPr>
          <p:spPr bwMode="gray">
            <a:xfrm>
              <a:off x="1701" y="1158"/>
              <a:ext cx="399" cy="392"/>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55" name="Oval 58"/>
            <p:cNvSpPr>
              <a:spLocks noChangeArrowheads="1"/>
            </p:cNvSpPr>
            <p:nvPr/>
          </p:nvSpPr>
          <p:spPr bwMode="gray">
            <a:xfrm>
              <a:off x="1724" y="1170"/>
              <a:ext cx="355" cy="317"/>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56" name="Text Box 59"/>
            <p:cNvSpPr txBox="1">
              <a:spLocks noChangeArrowheads="1"/>
            </p:cNvSpPr>
            <p:nvPr/>
          </p:nvSpPr>
          <p:spPr bwMode="gray">
            <a:xfrm>
              <a:off x="1065" y="1736"/>
              <a:ext cx="43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smtClean="0">
                  <a:solidFill>
                    <a:srgbClr val="1479BE"/>
                  </a:solidFill>
                  <a:latin typeface="微软雅黑" panose="020B0503020204020204" pitchFamily="34" charset="-122"/>
                  <a:ea typeface="微软雅黑" panose="020B0503020204020204" pitchFamily="34" charset="-122"/>
                  <a:cs typeface="+mn-ea"/>
                </a:rPr>
                <a:t>理论</a:t>
              </a:r>
              <a:endParaRPr lang="en-US" altLang="zh-CN" sz="2000" b="1" dirty="0">
                <a:solidFill>
                  <a:srgbClr val="1479BE"/>
                </a:solidFill>
                <a:latin typeface="微软雅黑" panose="020B0503020204020204" pitchFamily="34" charset="-122"/>
                <a:ea typeface="微软雅黑" panose="020B0503020204020204" pitchFamily="34" charset="-122"/>
                <a:cs typeface="+mn-ea"/>
              </a:endParaRPr>
            </a:p>
          </p:txBody>
        </p:sp>
      </p:grpSp>
      <p:sp>
        <p:nvSpPr>
          <p:cNvPr id="69" name="Text Box 59"/>
          <p:cNvSpPr txBox="1">
            <a:spLocks noChangeArrowheads="1"/>
          </p:cNvSpPr>
          <p:nvPr/>
        </p:nvSpPr>
        <p:spPr bwMode="gray">
          <a:xfrm>
            <a:off x="3962936" y="1025152"/>
            <a:ext cx="6463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b="1" dirty="0" smtClean="0">
                <a:solidFill>
                  <a:srgbClr val="1479BE"/>
                </a:solidFill>
                <a:latin typeface="微软雅黑" panose="020B0503020204020204" pitchFamily="34" charset="-122"/>
                <a:ea typeface="微软雅黑" panose="020B0503020204020204" pitchFamily="34" charset="-122"/>
                <a:cs typeface="+mn-ea"/>
              </a:rPr>
              <a:t>调研</a:t>
            </a:r>
            <a:endParaRPr lang="en-US" altLang="zh-CN" b="1" dirty="0">
              <a:solidFill>
                <a:srgbClr val="1479BE"/>
              </a:solidFill>
              <a:latin typeface="微软雅黑" panose="020B0503020204020204" pitchFamily="34" charset="-122"/>
              <a:ea typeface="微软雅黑" panose="020B0503020204020204" pitchFamily="34" charset="-122"/>
              <a:cs typeface="+mn-ea"/>
            </a:endParaRPr>
          </a:p>
        </p:txBody>
      </p:sp>
      <p:sp>
        <p:nvSpPr>
          <p:cNvPr id="70" name="Text Box 59"/>
          <p:cNvSpPr txBox="1">
            <a:spLocks noChangeArrowheads="1"/>
          </p:cNvSpPr>
          <p:nvPr/>
        </p:nvSpPr>
        <p:spPr bwMode="gray">
          <a:xfrm>
            <a:off x="2901353" y="3111041"/>
            <a:ext cx="8002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400" b="1" dirty="0" smtClean="0">
                <a:solidFill>
                  <a:srgbClr val="1479BE"/>
                </a:solidFill>
                <a:latin typeface="微软雅黑" panose="020B0503020204020204" pitchFamily="34" charset="-122"/>
                <a:ea typeface="微软雅黑" panose="020B0503020204020204" pitchFamily="34" charset="-122"/>
                <a:cs typeface="+mn-ea"/>
              </a:rPr>
              <a:t>开发</a:t>
            </a:r>
            <a:endParaRPr lang="en-US" altLang="zh-CN" sz="2400" b="1" dirty="0">
              <a:solidFill>
                <a:srgbClr val="1479BE"/>
              </a:solidFill>
              <a:latin typeface="微软雅黑" panose="020B0503020204020204" pitchFamily="34" charset="-122"/>
              <a:ea typeface="微软雅黑" panose="020B0503020204020204" pitchFamily="34" charset="-122"/>
              <a:cs typeface="+mn-ea"/>
            </a:endParaRPr>
          </a:p>
        </p:txBody>
      </p:sp>
      <p:sp>
        <p:nvSpPr>
          <p:cNvPr id="71" name="Text Box 59"/>
          <p:cNvSpPr txBox="1">
            <a:spLocks noChangeArrowheads="1"/>
          </p:cNvSpPr>
          <p:nvPr/>
        </p:nvSpPr>
        <p:spPr bwMode="gray">
          <a:xfrm>
            <a:off x="4809867" y="3538474"/>
            <a:ext cx="110799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3600" b="1" dirty="0" smtClean="0">
                <a:solidFill>
                  <a:srgbClr val="1479BE"/>
                </a:solidFill>
                <a:latin typeface="微软雅黑" panose="020B0503020204020204" pitchFamily="34" charset="-122"/>
                <a:ea typeface="微软雅黑" panose="020B0503020204020204" pitchFamily="34" charset="-122"/>
                <a:cs typeface="+mn-ea"/>
              </a:rPr>
              <a:t>实践</a:t>
            </a:r>
            <a:endParaRPr lang="en-US" altLang="zh-CN" sz="3600" b="1" dirty="0">
              <a:solidFill>
                <a:srgbClr val="1479BE"/>
              </a:solidFill>
              <a:latin typeface="微软雅黑" panose="020B0503020204020204" pitchFamily="34" charset="-122"/>
              <a:ea typeface="微软雅黑" panose="020B0503020204020204" pitchFamily="34" charset="-122"/>
              <a:cs typeface="+mn-ea"/>
            </a:endParaRPr>
          </a:p>
        </p:txBody>
      </p:sp>
      <p:sp>
        <p:nvSpPr>
          <p:cNvPr id="50" name="矩形 49"/>
          <p:cNvSpPr/>
          <p:nvPr/>
        </p:nvSpPr>
        <p:spPr>
          <a:xfrm>
            <a:off x="1081329" y="1426513"/>
            <a:ext cx="1695090" cy="1569660"/>
          </a:xfrm>
          <a:prstGeom prst="rect">
            <a:avLst/>
          </a:prstGeom>
        </p:spPr>
        <p:txBody>
          <a:bodyPr wrap="square">
            <a:spAutoFit/>
          </a:bodyPr>
          <a:lstStyle/>
          <a:p>
            <a:pPr marL="285750" indent="-285750">
              <a:buFont typeface="Wingdings" panose="05000000000000000000" pitchFamily="2" charset="2"/>
              <a:buChar char="l"/>
            </a:pPr>
            <a:r>
              <a:rPr lang="zh-CN" altLang="zh-CN" sz="1600" dirty="0"/>
              <a:t>守恒法测量自由</a:t>
            </a:r>
            <a:r>
              <a:rPr lang="zh-CN" altLang="zh-CN" sz="1600" dirty="0" smtClean="0"/>
              <a:t>容积</a:t>
            </a:r>
            <a:endParaRPr lang="en-US" altLang="zh-CN" sz="1600" dirty="0" smtClean="0"/>
          </a:p>
          <a:p>
            <a:pPr marL="285750" indent="-285750">
              <a:buFont typeface="Wingdings" panose="05000000000000000000" pitchFamily="2" charset="2"/>
              <a:buChar char="l"/>
            </a:pPr>
            <a:r>
              <a:rPr lang="zh-CN" altLang="zh-CN" sz="1600" dirty="0"/>
              <a:t>浓度衰减法测内漏</a:t>
            </a:r>
            <a:r>
              <a:rPr lang="zh-CN" altLang="zh-CN" sz="1600" dirty="0" smtClean="0"/>
              <a:t>量</a:t>
            </a:r>
            <a:endParaRPr lang="en-US" altLang="zh-CN" sz="1600" dirty="0" smtClean="0"/>
          </a:p>
          <a:p>
            <a:pPr marL="285750" indent="-285750">
              <a:buFont typeface="Wingdings" panose="05000000000000000000" pitchFamily="2" charset="2"/>
              <a:buChar char="l"/>
            </a:pPr>
            <a:r>
              <a:rPr lang="zh-CN" altLang="zh-CN" sz="1600" dirty="0"/>
              <a:t>恒流量注入法测内漏量</a:t>
            </a:r>
            <a:endParaRPr lang="en-US" altLang="zh-CN" sz="1600" b="1" dirty="0">
              <a:solidFill>
                <a:srgbClr val="4F81BD"/>
              </a:solidFill>
              <a:latin typeface="微软雅黑" panose="020B0503020204020204" pitchFamily="34" charset="-122"/>
              <a:ea typeface="微软雅黑" panose="020B0503020204020204" pitchFamily="34" charset="-122"/>
              <a:cs typeface="+mn-ea"/>
            </a:endParaRPr>
          </a:p>
        </p:txBody>
      </p:sp>
      <p:sp>
        <p:nvSpPr>
          <p:cNvPr id="61" name="矩形 60"/>
          <p:cNvSpPr/>
          <p:nvPr/>
        </p:nvSpPr>
        <p:spPr>
          <a:xfrm>
            <a:off x="4078760" y="1667965"/>
            <a:ext cx="2041854" cy="830997"/>
          </a:xfrm>
          <a:prstGeom prst="rect">
            <a:avLst/>
          </a:prstGeom>
        </p:spPr>
        <p:txBody>
          <a:bodyPr wrap="square">
            <a:spAutoFit/>
          </a:bodyPr>
          <a:lstStyle/>
          <a:p>
            <a:pPr marL="285750" indent="-285750">
              <a:buFont typeface="Wingdings" panose="05000000000000000000" pitchFamily="2" charset="2"/>
              <a:buChar char="l"/>
            </a:pPr>
            <a:r>
              <a:rPr lang="zh-CN" altLang="zh-CN" sz="1600" dirty="0"/>
              <a:t>充分借鉴国内外先进技术和同行电厂经验</a:t>
            </a:r>
            <a:endParaRPr lang="en-US" altLang="zh-CN" sz="1600" b="1" dirty="0">
              <a:solidFill>
                <a:srgbClr val="4F81BD"/>
              </a:solidFill>
              <a:latin typeface="微软雅黑" panose="020B0503020204020204" pitchFamily="34" charset="-122"/>
              <a:ea typeface="微软雅黑" panose="020B0503020204020204" pitchFamily="34" charset="-122"/>
              <a:cs typeface="+mn-ea"/>
            </a:endParaRPr>
          </a:p>
        </p:txBody>
      </p:sp>
      <p:sp>
        <p:nvSpPr>
          <p:cNvPr id="73" name="矩形 72"/>
          <p:cNvSpPr/>
          <p:nvPr/>
        </p:nvSpPr>
        <p:spPr>
          <a:xfrm>
            <a:off x="6217653" y="4236775"/>
            <a:ext cx="2852138" cy="861774"/>
          </a:xfrm>
          <a:prstGeom prst="rect">
            <a:avLst/>
          </a:prstGeom>
        </p:spPr>
        <p:txBody>
          <a:bodyPr wrap="square">
            <a:spAutoFit/>
          </a:bodyPr>
          <a:lstStyle/>
          <a:p>
            <a:pPr marL="285750" indent="-285750">
              <a:buFont typeface="Wingdings" panose="05000000000000000000" pitchFamily="2" charset="2"/>
              <a:buChar char="l"/>
            </a:pPr>
            <a:r>
              <a:rPr lang="en-US" altLang="zh-CN" sz="1600" dirty="0"/>
              <a:t>SF</a:t>
            </a:r>
            <a:r>
              <a:rPr lang="en-US" altLang="zh-CN" sz="1600" baseline="-25000" dirty="0"/>
              <a:t>6</a:t>
            </a:r>
            <a:r>
              <a:rPr lang="zh-CN" altLang="en-US" sz="1600" dirty="0" smtClean="0"/>
              <a:t>作为</a:t>
            </a:r>
            <a:r>
              <a:rPr lang="zh-CN" altLang="zh-CN" sz="1600" dirty="0" smtClean="0"/>
              <a:t>示</a:t>
            </a:r>
            <a:r>
              <a:rPr lang="zh-CN" altLang="zh-CN" sz="1600" dirty="0"/>
              <a:t>踪</a:t>
            </a:r>
            <a:r>
              <a:rPr lang="zh-CN" altLang="zh-CN" sz="1600" dirty="0" smtClean="0"/>
              <a:t>气体</a:t>
            </a:r>
            <a:r>
              <a:rPr lang="zh-CN" altLang="en-US" sz="1600" dirty="0" smtClean="0"/>
              <a:t>完成福清</a:t>
            </a:r>
            <a:r>
              <a:rPr lang="en-US" altLang="zh-CN" sz="1600" dirty="0" smtClean="0"/>
              <a:t>5</a:t>
            </a:r>
            <a:r>
              <a:rPr lang="zh-CN" altLang="en-US" sz="1600" dirty="0" smtClean="0"/>
              <a:t>号机组主控可居留区密封性测试</a:t>
            </a:r>
            <a:endParaRPr lang="en-US" altLang="zh-CN" sz="1600" b="1" dirty="0">
              <a:solidFill>
                <a:srgbClr val="4F81BD"/>
              </a:solidFill>
              <a:latin typeface="微软雅黑" panose="020B0503020204020204" pitchFamily="34" charset="-122"/>
              <a:ea typeface="微软雅黑" panose="020B0503020204020204" pitchFamily="34" charset="-122"/>
              <a:cs typeface="+mn-ea"/>
            </a:endParaRPr>
          </a:p>
        </p:txBody>
      </p:sp>
      <p:sp>
        <p:nvSpPr>
          <p:cNvPr id="64" name="文本框 37"/>
          <p:cNvSpPr txBox="1">
            <a:spLocks noChangeArrowheads="1"/>
          </p:cNvSpPr>
          <p:nvPr/>
        </p:nvSpPr>
        <p:spPr bwMode="auto">
          <a:xfrm>
            <a:off x="387109" y="220669"/>
            <a:ext cx="54726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lvl="0"/>
            <a:r>
              <a:rPr lang="zh-CN" altLang="zh-CN" sz="3600" b="1" dirty="0"/>
              <a:t>可居留区密封性测试工具</a:t>
            </a:r>
            <a:endParaRPr lang="zh-CN" altLang="en-US" sz="3600" b="1" dirty="0"/>
          </a:p>
        </p:txBody>
      </p:sp>
      <p:cxnSp>
        <p:nvCxnSpPr>
          <p:cNvPr id="65" name="直接连接符 38"/>
          <p:cNvCxnSpPr>
            <a:cxnSpLocks noChangeShapeType="1"/>
          </p:cNvCxnSpPr>
          <p:nvPr/>
        </p:nvCxnSpPr>
        <p:spPr bwMode="auto">
          <a:xfrm flipV="1">
            <a:off x="491007" y="805806"/>
            <a:ext cx="4899688" cy="7786"/>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1072464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95536" y="555526"/>
            <a:ext cx="54726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lvl="0"/>
            <a:r>
              <a:rPr lang="zh-CN" altLang="zh-CN" sz="3600" b="1" dirty="0"/>
              <a:t>可居留区密封性测试工具</a:t>
            </a:r>
            <a:endParaRPr lang="zh-CN" altLang="en-US" sz="3600" b="1" dirty="0"/>
          </a:p>
        </p:txBody>
      </p:sp>
      <p:cxnSp>
        <p:nvCxnSpPr>
          <p:cNvPr id="3" name="直接连接符 38"/>
          <p:cNvCxnSpPr>
            <a:cxnSpLocks noChangeShapeType="1"/>
          </p:cNvCxnSpPr>
          <p:nvPr/>
        </p:nvCxnSpPr>
        <p:spPr bwMode="auto">
          <a:xfrm flipV="1">
            <a:off x="536408" y="1201857"/>
            <a:ext cx="4899688" cy="7786"/>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sp>
        <p:nvSpPr>
          <p:cNvPr id="7" name="矩形 6"/>
          <p:cNvSpPr/>
          <p:nvPr/>
        </p:nvSpPr>
        <p:spPr>
          <a:xfrm>
            <a:off x="505319" y="1347614"/>
            <a:ext cx="7845408" cy="3000821"/>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dirty="0" smtClean="0"/>
              <a:t>理论基础</a:t>
            </a:r>
            <a:endParaRPr lang="en-US" altLang="zh-CN" dirty="0" smtClean="0"/>
          </a:p>
          <a:p>
            <a:pPr>
              <a:lnSpc>
                <a:spcPct val="150000"/>
              </a:lnSpc>
            </a:pPr>
            <a:r>
              <a:rPr lang="en-US" altLang="zh-CN" dirty="0" smtClean="0"/>
              <a:t>1</a:t>
            </a:r>
            <a:r>
              <a:rPr lang="zh-CN" altLang="en-US" dirty="0" smtClean="0"/>
              <a:t>、</a:t>
            </a:r>
            <a:r>
              <a:rPr lang="zh-CN" altLang="zh-CN" dirty="0"/>
              <a:t>守恒法测量自由容积</a:t>
            </a:r>
            <a:endParaRPr lang="en-US" altLang="zh-CN" dirty="0" smtClean="0"/>
          </a:p>
          <a:p>
            <a:pPr indent="457200">
              <a:lnSpc>
                <a:spcPct val="150000"/>
              </a:lnSpc>
            </a:pPr>
            <a:r>
              <a:rPr lang="zh-CN" altLang="zh-CN" dirty="0"/>
              <a:t>无论是浓度衰减法或是恒流量注入法试验模型，都需要先计算出主控室可居留区域的有效自由容积。在主控室可居留区域空气内部循环的状态下，向主控室可居留区域注入一定量的</a:t>
            </a:r>
            <a:r>
              <a:rPr lang="en-US" altLang="zh-CN" dirty="0"/>
              <a:t>SF</a:t>
            </a:r>
            <a:r>
              <a:rPr lang="en-US" altLang="zh-CN" baseline="-25000" dirty="0"/>
              <a:t>6</a:t>
            </a:r>
            <a:r>
              <a:rPr lang="zh-CN" altLang="zh-CN" dirty="0"/>
              <a:t>气体</a:t>
            </a:r>
            <a:r>
              <a:rPr lang="zh-CN" altLang="zh-CN" dirty="0" smtClean="0"/>
              <a:t>，浓度</a:t>
            </a:r>
            <a:r>
              <a:rPr lang="zh-CN" altLang="zh-CN" dirty="0"/>
              <a:t>达到平衡后在可居留区域的不同区域取样分析，计算出平衡状态下主控室可居留区域</a:t>
            </a:r>
            <a:r>
              <a:rPr lang="en-US" altLang="zh-CN" dirty="0"/>
              <a:t>SF</a:t>
            </a:r>
            <a:r>
              <a:rPr lang="en-US" altLang="zh-CN" baseline="-25000" dirty="0"/>
              <a:t>6</a:t>
            </a:r>
            <a:r>
              <a:rPr lang="zh-CN" altLang="zh-CN" dirty="0"/>
              <a:t>浓度，利用守恒定律计算出主控室可居留区域的自由容积</a:t>
            </a:r>
            <a:r>
              <a:rPr lang="zh-CN" altLang="zh-CN" dirty="0" smtClean="0"/>
              <a:t>。</a:t>
            </a:r>
            <a:endParaRPr lang="zh-CN" altLang="en-US" dirty="0"/>
          </a:p>
        </p:txBody>
      </p:sp>
    </p:spTree>
    <p:extLst>
      <p:ext uri="{BB962C8B-B14F-4D97-AF65-F5344CB8AC3E}">
        <p14:creationId xmlns:p14="http://schemas.microsoft.com/office/powerpoint/2010/main" val="4062881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95536" y="555526"/>
            <a:ext cx="54726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lvl="0"/>
            <a:r>
              <a:rPr lang="zh-CN" altLang="zh-CN" sz="3600" b="1" dirty="0"/>
              <a:t>可居留区密封性测试工具</a:t>
            </a:r>
            <a:endParaRPr lang="zh-CN" altLang="en-US" sz="3600" b="1" dirty="0"/>
          </a:p>
        </p:txBody>
      </p:sp>
      <p:cxnSp>
        <p:nvCxnSpPr>
          <p:cNvPr id="3" name="直接连接符 38"/>
          <p:cNvCxnSpPr>
            <a:cxnSpLocks noChangeShapeType="1"/>
          </p:cNvCxnSpPr>
          <p:nvPr/>
        </p:nvCxnSpPr>
        <p:spPr bwMode="auto">
          <a:xfrm flipV="1">
            <a:off x="536408" y="1201857"/>
            <a:ext cx="4899688" cy="7786"/>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sp>
        <p:nvSpPr>
          <p:cNvPr id="7" name="矩形 6"/>
          <p:cNvSpPr/>
          <p:nvPr/>
        </p:nvSpPr>
        <p:spPr>
          <a:xfrm>
            <a:off x="505319" y="1347614"/>
            <a:ext cx="7845408" cy="3000821"/>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dirty="0" smtClean="0"/>
              <a:t>理论基础</a:t>
            </a:r>
            <a:endParaRPr lang="en-US" altLang="zh-CN" dirty="0" smtClean="0"/>
          </a:p>
          <a:p>
            <a:pPr>
              <a:lnSpc>
                <a:spcPct val="150000"/>
              </a:lnSpc>
            </a:pPr>
            <a:r>
              <a:rPr lang="en-US" altLang="zh-CN" dirty="0" smtClean="0"/>
              <a:t>2</a:t>
            </a:r>
            <a:r>
              <a:rPr lang="zh-CN" altLang="en-US" dirty="0" smtClean="0"/>
              <a:t>、</a:t>
            </a:r>
            <a:r>
              <a:rPr lang="zh-CN" altLang="zh-CN" dirty="0"/>
              <a:t>浓度衰减法测内漏</a:t>
            </a:r>
            <a:r>
              <a:rPr lang="zh-CN" altLang="zh-CN" dirty="0" smtClean="0"/>
              <a:t>量</a:t>
            </a:r>
            <a:endParaRPr lang="en-US" altLang="zh-CN" dirty="0" smtClean="0"/>
          </a:p>
          <a:p>
            <a:pPr indent="457200">
              <a:lnSpc>
                <a:spcPct val="150000"/>
              </a:lnSpc>
            </a:pPr>
            <a:r>
              <a:rPr lang="zh-CN" altLang="zh-CN" dirty="0"/>
              <a:t>按照一定的注入</a:t>
            </a:r>
            <a:r>
              <a:rPr lang="zh-CN" altLang="zh-CN" dirty="0" smtClean="0"/>
              <a:t>速率向主</a:t>
            </a:r>
            <a:r>
              <a:rPr lang="zh-CN" altLang="zh-CN" dirty="0"/>
              <a:t>控室可居留区空间内注入事先计算过的一定量的</a:t>
            </a:r>
            <a:r>
              <a:rPr lang="en-US" altLang="zh-CN" dirty="0"/>
              <a:t>SF</a:t>
            </a:r>
            <a:r>
              <a:rPr lang="en-US" altLang="zh-CN" baseline="-25000" dirty="0"/>
              <a:t>6</a:t>
            </a:r>
            <a:r>
              <a:rPr lang="zh-CN" altLang="zh-CN" dirty="0"/>
              <a:t>气体，在通风系统循环运行状态下，经过一定时间后在主控可居留区域的不同区域进行空气取样，并记录</a:t>
            </a:r>
            <a:r>
              <a:rPr lang="en-US" altLang="zh-CN" dirty="0"/>
              <a:t>SF</a:t>
            </a:r>
            <a:r>
              <a:rPr lang="en-US" altLang="zh-CN" baseline="-25000" dirty="0"/>
              <a:t>6</a:t>
            </a:r>
            <a:r>
              <a:rPr lang="zh-CN" altLang="zh-CN" dirty="0"/>
              <a:t>气体的第一次平衡所耗费时间，以及相应的</a:t>
            </a:r>
            <a:r>
              <a:rPr lang="en-US" altLang="zh-CN" dirty="0"/>
              <a:t>SF</a:t>
            </a:r>
            <a:r>
              <a:rPr lang="en-US" altLang="zh-CN" baseline="-25000" dirty="0"/>
              <a:t>6</a:t>
            </a:r>
            <a:r>
              <a:rPr lang="zh-CN" altLang="zh-CN" dirty="0"/>
              <a:t>气体平衡浓度。间隔一定时间后，进行第二次平衡浓度测量。利用两次测得的平衡浓度计算换气率，便可计算出主控室可居留区域的内漏量。</a:t>
            </a:r>
            <a:endParaRPr lang="zh-CN" altLang="en-US" dirty="0"/>
          </a:p>
        </p:txBody>
      </p:sp>
    </p:spTree>
    <p:extLst>
      <p:ext uri="{BB962C8B-B14F-4D97-AF65-F5344CB8AC3E}">
        <p14:creationId xmlns:p14="http://schemas.microsoft.com/office/powerpoint/2010/main" val="32769111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95536" y="555526"/>
            <a:ext cx="54726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lvl="0"/>
            <a:r>
              <a:rPr lang="zh-CN" altLang="zh-CN" sz="3600" b="1" dirty="0"/>
              <a:t>可居留区密封性测试工具</a:t>
            </a:r>
            <a:endParaRPr lang="zh-CN" altLang="en-US" sz="3600" b="1" dirty="0"/>
          </a:p>
        </p:txBody>
      </p:sp>
      <p:cxnSp>
        <p:nvCxnSpPr>
          <p:cNvPr id="3" name="直接连接符 38"/>
          <p:cNvCxnSpPr>
            <a:cxnSpLocks noChangeShapeType="1"/>
          </p:cNvCxnSpPr>
          <p:nvPr/>
        </p:nvCxnSpPr>
        <p:spPr bwMode="auto">
          <a:xfrm flipV="1">
            <a:off x="536408" y="1201857"/>
            <a:ext cx="4899688" cy="7786"/>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sp>
        <p:nvSpPr>
          <p:cNvPr id="7" name="矩形 6"/>
          <p:cNvSpPr/>
          <p:nvPr/>
        </p:nvSpPr>
        <p:spPr>
          <a:xfrm>
            <a:off x="505319" y="1347614"/>
            <a:ext cx="7845408" cy="2169825"/>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dirty="0" smtClean="0"/>
              <a:t>理论基础</a:t>
            </a:r>
            <a:endParaRPr lang="en-US" altLang="zh-CN" dirty="0" smtClean="0"/>
          </a:p>
          <a:p>
            <a:pPr>
              <a:lnSpc>
                <a:spcPct val="150000"/>
              </a:lnSpc>
            </a:pPr>
            <a:r>
              <a:rPr lang="en-US" altLang="zh-CN" dirty="0" smtClean="0"/>
              <a:t>3</a:t>
            </a:r>
            <a:r>
              <a:rPr lang="zh-CN" altLang="en-US" dirty="0" smtClean="0"/>
              <a:t>、</a:t>
            </a:r>
            <a:r>
              <a:rPr lang="zh-CN" altLang="zh-CN" dirty="0"/>
              <a:t>恒流量注入法测内漏</a:t>
            </a:r>
            <a:r>
              <a:rPr lang="zh-CN" altLang="zh-CN" dirty="0" smtClean="0"/>
              <a:t>量</a:t>
            </a:r>
            <a:endParaRPr lang="en-US" altLang="zh-CN" dirty="0" smtClean="0"/>
          </a:p>
          <a:p>
            <a:pPr indent="457200">
              <a:lnSpc>
                <a:spcPct val="150000"/>
              </a:lnSpc>
            </a:pPr>
            <a:r>
              <a:rPr lang="zh-CN" altLang="zh-CN" dirty="0"/>
              <a:t>恒流量注入法，则是向固定容积内以选定速率进行</a:t>
            </a:r>
            <a:r>
              <a:rPr lang="en-US" altLang="zh-CN" dirty="0"/>
              <a:t>SF</a:t>
            </a:r>
            <a:r>
              <a:rPr lang="en-US" altLang="zh-CN" baseline="-25000" dirty="0"/>
              <a:t>6</a:t>
            </a:r>
            <a:r>
              <a:rPr lang="zh-CN" altLang="zh-CN" dirty="0"/>
              <a:t>气体的注入，经过一定时间的混合、平衡，在可居留区域的不同点进行空气样品的采集。经过间隔一定时间的两次取样，便可计算出主控室可居留区域的内漏量。</a:t>
            </a:r>
            <a:endParaRPr lang="zh-CN" altLang="en-US" dirty="0"/>
          </a:p>
        </p:txBody>
      </p:sp>
    </p:spTree>
    <p:extLst>
      <p:ext uri="{BB962C8B-B14F-4D97-AF65-F5344CB8AC3E}">
        <p14:creationId xmlns:p14="http://schemas.microsoft.com/office/powerpoint/2010/main" val="3609489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95536" y="555526"/>
            <a:ext cx="54726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lvl="0"/>
            <a:r>
              <a:rPr lang="zh-CN" altLang="zh-CN" sz="3600" b="1" dirty="0"/>
              <a:t>可居留区密封性测试工具</a:t>
            </a:r>
            <a:endParaRPr lang="zh-CN" altLang="en-US" sz="3600" b="1" dirty="0"/>
          </a:p>
        </p:txBody>
      </p:sp>
      <p:cxnSp>
        <p:nvCxnSpPr>
          <p:cNvPr id="3" name="直接连接符 38"/>
          <p:cNvCxnSpPr>
            <a:cxnSpLocks noChangeShapeType="1"/>
          </p:cNvCxnSpPr>
          <p:nvPr/>
        </p:nvCxnSpPr>
        <p:spPr bwMode="auto">
          <a:xfrm flipV="1">
            <a:off x="536408" y="1201857"/>
            <a:ext cx="4899688" cy="7786"/>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sp>
        <p:nvSpPr>
          <p:cNvPr id="7" name="矩形 6"/>
          <p:cNvSpPr/>
          <p:nvPr/>
        </p:nvSpPr>
        <p:spPr>
          <a:xfrm>
            <a:off x="505319" y="1347614"/>
            <a:ext cx="3850657" cy="3831818"/>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dirty="0" smtClean="0"/>
              <a:t>试验装置</a:t>
            </a:r>
            <a:endParaRPr lang="en-US" altLang="zh-CN" dirty="0" smtClean="0"/>
          </a:p>
          <a:p>
            <a:pPr>
              <a:lnSpc>
                <a:spcPct val="150000"/>
              </a:lnSpc>
            </a:pPr>
            <a:r>
              <a:rPr lang="en-US" altLang="zh-CN" dirty="0" smtClean="0"/>
              <a:t>1</a:t>
            </a:r>
            <a:r>
              <a:rPr lang="zh-CN" altLang="en-US" dirty="0" smtClean="0"/>
              <a:t>、</a:t>
            </a:r>
            <a:r>
              <a:rPr lang="zh-CN" altLang="zh-CN" dirty="0"/>
              <a:t>超声</a:t>
            </a:r>
            <a:r>
              <a:rPr lang="zh-CN" altLang="zh-CN" dirty="0" smtClean="0"/>
              <a:t>探测仪</a:t>
            </a:r>
            <a:endParaRPr lang="en-US" altLang="zh-CN" dirty="0" smtClean="0"/>
          </a:p>
          <a:p>
            <a:pPr indent="457200">
              <a:lnSpc>
                <a:spcPct val="150000"/>
              </a:lnSpc>
            </a:pPr>
            <a:r>
              <a:rPr lang="zh-CN" altLang="zh-CN" dirty="0"/>
              <a:t>为了确保内漏量测试的</a:t>
            </a:r>
            <a:r>
              <a:rPr lang="zh-CN" altLang="zh-CN" dirty="0" smtClean="0"/>
              <a:t>成功</a:t>
            </a:r>
            <a:r>
              <a:rPr lang="zh-CN" altLang="en-US" dirty="0"/>
              <a:t>几率</a:t>
            </a:r>
            <a:r>
              <a:rPr lang="zh-CN" altLang="zh-CN" dirty="0" smtClean="0"/>
              <a:t>，</a:t>
            </a:r>
            <a:r>
              <a:rPr lang="zh-CN" altLang="zh-CN" dirty="0"/>
              <a:t>在进行</a:t>
            </a:r>
            <a:r>
              <a:rPr lang="en-US" altLang="zh-CN" dirty="0"/>
              <a:t>SF</a:t>
            </a:r>
            <a:r>
              <a:rPr lang="en-US" altLang="zh-CN" baseline="-25000" dirty="0"/>
              <a:t>6</a:t>
            </a:r>
            <a:r>
              <a:rPr lang="zh-CN" altLang="zh-CN" dirty="0"/>
              <a:t>示踪法测量前，首先对主控室可居留区域的所有孔洞及边界的密封性进行测试。为此使用了超声探测法，旨在不破坏实体的前提下对主控室可居留区域的边界孔洞和边界门进行密封性检测。</a:t>
            </a:r>
            <a:endParaRPr lang="zh-CN" altLang="en-US"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6000" y="2139702"/>
            <a:ext cx="4608000" cy="2592000"/>
          </a:xfrm>
          <a:prstGeom prst="rect">
            <a:avLst/>
          </a:prstGeom>
        </p:spPr>
      </p:pic>
    </p:spTree>
    <p:extLst>
      <p:ext uri="{BB962C8B-B14F-4D97-AF65-F5344CB8AC3E}">
        <p14:creationId xmlns:p14="http://schemas.microsoft.com/office/powerpoint/2010/main" val="1420469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95536" y="555526"/>
            <a:ext cx="54726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lvl="0"/>
            <a:r>
              <a:rPr lang="zh-CN" altLang="zh-CN" sz="3600" b="1" dirty="0"/>
              <a:t>可居留区密封性测试工具</a:t>
            </a:r>
            <a:endParaRPr lang="zh-CN" altLang="en-US" sz="3600" b="1" dirty="0"/>
          </a:p>
        </p:txBody>
      </p:sp>
      <p:cxnSp>
        <p:nvCxnSpPr>
          <p:cNvPr id="3" name="直接连接符 38"/>
          <p:cNvCxnSpPr>
            <a:cxnSpLocks noChangeShapeType="1"/>
          </p:cNvCxnSpPr>
          <p:nvPr/>
        </p:nvCxnSpPr>
        <p:spPr bwMode="auto">
          <a:xfrm flipV="1">
            <a:off x="536408" y="1201857"/>
            <a:ext cx="4899688" cy="7786"/>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sp>
        <p:nvSpPr>
          <p:cNvPr id="7" name="矩形 6"/>
          <p:cNvSpPr/>
          <p:nvPr/>
        </p:nvSpPr>
        <p:spPr>
          <a:xfrm>
            <a:off x="505319" y="1347614"/>
            <a:ext cx="4138689" cy="3416320"/>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dirty="0" smtClean="0"/>
              <a:t>试验装置</a:t>
            </a:r>
            <a:endParaRPr lang="en-US" altLang="zh-CN" dirty="0" smtClean="0"/>
          </a:p>
          <a:p>
            <a:pPr>
              <a:lnSpc>
                <a:spcPct val="150000"/>
              </a:lnSpc>
            </a:pPr>
            <a:r>
              <a:rPr lang="en-US" altLang="zh-CN" dirty="0" smtClean="0"/>
              <a:t>2</a:t>
            </a:r>
            <a:r>
              <a:rPr lang="zh-CN" altLang="en-US" dirty="0" smtClean="0"/>
              <a:t>、</a:t>
            </a:r>
            <a:r>
              <a:rPr lang="en-US" altLang="zh-CN" dirty="0"/>
              <a:t>SF</a:t>
            </a:r>
            <a:r>
              <a:rPr lang="en-US" altLang="zh-CN" baseline="-25000" dirty="0"/>
              <a:t>6</a:t>
            </a:r>
            <a:r>
              <a:rPr lang="zh-CN" altLang="zh-CN" dirty="0"/>
              <a:t>示踪检测</a:t>
            </a:r>
            <a:r>
              <a:rPr lang="zh-CN" altLang="zh-CN" dirty="0" smtClean="0"/>
              <a:t>装置</a:t>
            </a:r>
            <a:endParaRPr lang="en-US" altLang="zh-CN" dirty="0" smtClean="0"/>
          </a:p>
          <a:p>
            <a:pPr>
              <a:lnSpc>
                <a:spcPct val="150000"/>
              </a:lnSpc>
            </a:pPr>
            <a:r>
              <a:rPr lang="en-US" altLang="zh-CN" dirty="0"/>
              <a:t>SF</a:t>
            </a:r>
            <a:r>
              <a:rPr lang="en-US" altLang="zh-CN" baseline="-25000" dirty="0"/>
              <a:t>6</a:t>
            </a:r>
            <a:r>
              <a:rPr lang="zh-CN" altLang="zh-CN" dirty="0"/>
              <a:t>示踪检测装置包括标准气瓶、流量控制装置、注入装置、检测装置等，借助系统送风管路接口，向送风管线注入恒定流量的</a:t>
            </a:r>
            <a:r>
              <a:rPr lang="en-US" altLang="zh-CN" dirty="0"/>
              <a:t>SF</a:t>
            </a:r>
            <a:r>
              <a:rPr lang="en-US" altLang="zh-CN" baseline="-25000" dirty="0"/>
              <a:t>6</a:t>
            </a:r>
            <a:r>
              <a:rPr lang="zh-CN" altLang="zh-CN" dirty="0"/>
              <a:t>气体，示踪气体、新风和回风一起进入主控</a:t>
            </a:r>
            <a:r>
              <a:rPr lang="zh-CN" altLang="zh-CN" dirty="0" smtClean="0"/>
              <a:t>室</a:t>
            </a:r>
            <a:r>
              <a:rPr lang="zh-CN" altLang="en-US" dirty="0"/>
              <a:t>可居留</a:t>
            </a:r>
            <a:r>
              <a:rPr lang="zh-CN" altLang="zh-CN" dirty="0" smtClean="0"/>
              <a:t>边界</a:t>
            </a:r>
            <a:r>
              <a:rPr lang="zh-CN" altLang="zh-CN" dirty="0" smtClean="0"/>
              <a:t>。</a:t>
            </a:r>
            <a:r>
              <a:rPr lang="zh-CN" altLang="zh-CN" dirty="0"/>
              <a:t>装置</a:t>
            </a:r>
            <a:r>
              <a:rPr lang="zh-CN" altLang="zh-CN" dirty="0" smtClean="0"/>
              <a:t>见</a:t>
            </a:r>
            <a:r>
              <a:rPr lang="zh-CN" altLang="en-US" dirty="0" smtClean="0"/>
              <a:t>右</a:t>
            </a:r>
            <a:r>
              <a:rPr lang="zh-CN" altLang="zh-CN" dirty="0" smtClean="0"/>
              <a:t>图</a:t>
            </a:r>
            <a:r>
              <a:rPr lang="zh-CN" altLang="en-US" dirty="0" smtClean="0"/>
              <a:t>。</a:t>
            </a:r>
            <a:endParaRPr lang="zh-CN" altLang="en-US" dirty="0"/>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40" y="1995686"/>
            <a:ext cx="3935688" cy="2952000"/>
          </a:xfrm>
          <a:prstGeom prst="rect">
            <a:avLst/>
          </a:prstGeom>
        </p:spPr>
      </p:pic>
    </p:spTree>
    <p:extLst>
      <p:ext uri="{BB962C8B-B14F-4D97-AF65-F5344CB8AC3E}">
        <p14:creationId xmlns:p14="http://schemas.microsoft.com/office/powerpoint/2010/main" val="36163331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95536" y="555526"/>
            <a:ext cx="54726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lvl="0"/>
            <a:r>
              <a:rPr lang="zh-CN" altLang="zh-CN" sz="3600" b="1" dirty="0"/>
              <a:t>可居留区密封性测试工具</a:t>
            </a:r>
            <a:endParaRPr lang="zh-CN" altLang="en-US" sz="3600" b="1" dirty="0"/>
          </a:p>
        </p:txBody>
      </p:sp>
      <p:cxnSp>
        <p:nvCxnSpPr>
          <p:cNvPr id="3" name="直接连接符 38"/>
          <p:cNvCxnSpPr>
            <a:cxnSpLocks noChangeShapeType="1"/>
          </p:cNvCxnSpPr>
          <p:nvPr/>
        </p:nvCxnSpPr>
        <p:spPr bwMode="auto">
          <a:xfrm flipV="1">
            <a:off x="536408" y="1201857"/>
            <a:ext cx="4899688" cy="7786"/>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sp>
        <p:nvSpPr>
          <p:cNvPr id="7" name="矩形 6"/>
          <p:cNvSpPr/>
          <p:nvPr/>
        </p:nvSpPr>
        <p:spPr>
          <a:xfrm>
            <a:off x="505319" y="1347614"/>
            <a:ext cx="7845408" cy="3000821"/>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dirty="0" smtClean="0"/>
              <a:t>工程实践</a:t>
            </a:r>
            <a:endParaRPr lang="en-US" altLang="zh-CN" dirty="0" smtClean="0"/>
          </a:p>
          <a:p>
            <a:pPr>
              <a:lnSpc>
                <a:spcPct val="150000"/>
              </a:lnSpc>
            </a:pPr>
            <a:r>
              <a:rPr lang="en-US" altLang="zh-CN" dirty="0" smtClean="0"/>
              <a:t>1</a:t>
            </a:r>
            <a:r>
              <a:rPr lang="zh-CN" altLang="en-US" dirty="0" smtClean="0"/>
              <a:t>、提前准备</a:t>
            </a:r>
            <a:endParaRPr lang="en-US" altLang="zh-CN" dirty="0" smtClean="0"/>
          </a:p>
          <a:p>
            <a:pPr indent="457200">
              <a:lnSpc>
                <a:spcPct val="150000"/>
              </a:lnSpc>
            </a:pPr>
            <a:r>
              <a:rPr lang="zh-CN" altLang="en-US" dirty="0" smtClean="0"/>
              <a:t>为提高</a:t>
            </a:r>
            <a:r>
              <a:rPr lang="zh-CN" altLang="zh-CN" dirty="0"/>
              <a:t>可居留区域</a:t>
            </a:r>
            <a:r>
              <a:rPr lang="zh-CN" altLang="zh-CN" dirty="0" smtClean="0"/>
              <a:t>密封性</a:t>
            </a:r>
            <a:r>
              <a:rPr lang="zh-CN" altLang="en-US" dirty="0" smtClean="0"/>
              <a:t>，提前编制边界气密性验证方案</a:t>
            </a:r>
            <a:r>
              <a:rPr lang="zh-CN" altLang="zh-CN" dirty="0" smtClean="0"/>
              <a:t>。</a:t>
            </a:r>
            <a:endParaRPr lang="en-US" altLang="zh-CN" dirty="0" smtClean="0"/>
          </a:p>
          <a:p>
            <a:pPr indent="457200">
              <a:lnSpc>
                <a:spcPct val="150000"/>
              </a:lnSpc>
            </a:pPr>
            <a:r>
              <a:rPr lang="zh-CN" altLang="zh-CN" dirty="0" smtClean="0"/>
              <a:t>《</a:t>
            </a:r>
            <a:r>
              <a:rPr lang="zh-CN" altLang="zh-CN" dirty="0"/>
              <a:t>福清核电厂</a:t>
            </a:r>
            <a:r>
              <a:rPr lang="en-US" altLang="zh-CN" dirty="0"/>
              <a:t>5</a:t>
            </a:r>
            <a:r>
              <a:rPr lang="zh-CN" altLang="zh-CN" dirty="0"/>
              <a:t>号机组主控室可居留区域边界孔洞及边界门密封性检测方案》、《福清核电厂</a:t>
            </a:r>
            <a:r>
              <a:rPr lang="en-US" altLang="zh-CN" dirty="0"/>
              <a:t>5</a:t>
            </a:r>
            <a:r>
              <a:rPr lang="zh-CN" altLang="zh-CN" dirty="0"/>
              <a:t>号机组主控室可居留区域边界管道、阀门及设备密封性检测方案》，上述两本工程方案作</a:t>
            </a:r>
            <a:r>
              <a:rPr lang="zh-CN" altLang="zh-CN" dirty="0" smtClean="0"/>
              <a:t>为主</a:t>
            </a:r>
            <a:r>
              <a:rPr lang="zh-CN" altLang="zh-CN" dirty="0"/>
              <a:t>控室可居留区域气密性</a:t>
            </a:r>
            <a:r>
              <a:rPr lang="zh-CN" altLang="zh-CN" dirty="0" smtClean="0"/>
              <a:t>检查执行</a:t>
            </a:r>
            <a:r>
              <a:rPr lang="zh-CN" altLang="zh-CN" dirty="0"/>
              <a:t>的</a:t>
            </a:r>
            <a:r>
              <a:rPr lang="zh-CN" altLang="zh-CN" dirty="0" smtClean="0"/>
              <a:t>必要条件</a:t>
            </a:r>
            <a:r>
              <a:rPr lang="zh-CN" altLang="en-US" dirty="0" smtClean="0"/>
              <a:t>。</a:t>
            </a:r>
            <a:endParaRPr lang="zh-CN" altLang="en-US" dirty="0"/>
          </a:p>
        </p:txBody>
      </p:sp>
    </p:spTree>
    <p:extLst>
      <p:ext uri="{BB962C8B-B14F-4D97-AF65-F5344CB8AC3E}">
        <p14:creationId xmlns:p14="http://schemas.microsoft.com/office/powerpoint/2010/main" val="16254080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95536" y="555526"/>
            <a:ext cx="54726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lvl="0"/>
            <a:r>
              <a:rPr lang="zh-CN" altLang="zh-CN" sz="3600" b="1" dirty="0"/>
              <a:t>可居留区密封性测试工具</a:t>
            </a:r>
            <a:endParaRPr lang="zh-CN" altLang="en-US" sz="3600" b="1" dirty="0"/>
          </a:p>
        </p:txBody>
      </p:sp>
      <p:cxnSp>
        <p:nvCxnSpPr>
          <p:cNvPr id="3" name="直接连接符 38"/>
          <p:cNvCxnSpPr>
            <a:cxnSpLocks noChangeShapeType="1"/>
          </p:cNvCxnSpPr>
          <p:nvPr/>
        </p:nvCxnSpPr>
        <p:spPr bwMode="auto">
          <a:xfrm flipV="1">
            <a:off x="536408" y="1201857"/>
            <a:ext cx="4899688" cy="7786"/>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sp>
        <p:nvSpPr>
          <p:cNvPr id="7" name="矩形 6"/>
          <p:cNvSpPr/>
          <p:nvPr/>
        </p:nvSpPr>
        <p:spPr>
          <a:xfrm>
            <a:off x="505319" y="1347614"/>
            <a:ext cx="7845408" cy="2585323"/>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dirty="0" smtClean="0"/>
              <a:t>工程实践</a:t>
            </a:r>
            <a:endParaRPr lang="en-US" altLang="zh-CN" dirty="0" smtClean="0"/>
          </a:p>
          <a:p>
            <a:pPr>
              <a:lnSpc>
                <a:spcPct val="150000"/>
              </a:lnSpc>
            </a:pPr>
            <a:r>
              <a:rPr lang="en-US" altLang="zh-CN" dirty="0" smtClean="0"/>
              <a:t>2</a:t>
            </a:r>
            <a:r>
              <a:rPr lang="zh-CN" altLang="en-US" dirty="0" smtClean="0"/>
              <a:t>、风险分析</a:t>
            </a:r>
            <a:endParaRPr lang="en-US" altLang="zh-CN" dirty="0" smtClean="0"/>
          </a:p>
          <a:p>
            <a:pPr indent="457200">
              <a:lnSpc>
                <a:spcPct val="150000"/>
              </a:lnSpc>
            </a:pPr>
            <a:r>
              <a:rPr lang="en-US" altLang="zh-CN" dirty="0"/>
              <a:t>SF</a:t>
            </a:r>
            <a:r>
              <a:rPr lang="en-US" altLang="zh-CN" baseline="-25000" dirty="0"/>
              <a:t>6</a:t>
            </a:r>
            <a:r>
              <a:rPr lang="zh-CN" altLang="zh-CN" dirty="0" smtClean="0"/>
              <a:t>示</a:t>
            </a:r>
            <a:r>
              <a:rPr lang="zh-CN" altLang="zh-CN" dirty="0"/>
              <a:t>踪气体注入时需要严格控制注入量，避免引起可居留区域内人员的中毒</a:t>
            </a:r>
            <a:r>
              <a:rPr lang="zh-CN" altLang="zh-CN" dirty="0" smtClean="0"/>
              <a:t>或</a:t>
            </a:r>
            <a:r>
              <a:rPr lang="zh-CN" altLang="en-US" dirty="0" smtClean="0"/>
              <a:t>窒息。</a:t>
            </a:r>
            <a:endParaRPr lang="en-US" altLang="zh-CN" dirty="0" smtClean="0"/>
          </a:p>
          <a:p>
            <a:pPr indent="457200">
              <a:lnSpc>
                <a:spcPct val="150000"/>
              </a:lnSpc>
            </a:pPr>
            <a:r>
              <a:rPr lang="zh-CN" altLang="zh-CN" dirty="0"/>
              <a:t>专人值守或</a:t>
            </a:r>
            <a:r>
              <a:rPr lang="zh-CN" altLang="zh-CN" dirty="0" smtClean="0"/>
              <a:t>巡检</a:t>
            </a:r>
            <a:r>
              <a:rPr lang="zh-CN" altLang="en-US" dirty="0" smtClean="0"/>
              <a:t>，确保</a:t>
            </a:r>
            <a:r>
              <a:rPr lang="zh-CN" altLang="zh-CN" dirty="0" smtClean="0"/>
              <a:t>边界</a:t>
            </a:r>
            <a:r>
              <a:rPr lang="zh-CN" altLang="zh-CN" dirty="0"/>
              <a:t>门在试验过程中的意外打开，造成试验数据的错误，导致试验</a:t>
            </a:r>
            <a:r>
              <a:rPr lang="zh-CN" altLang="zh-CN" dirty="0" smtClean="0"/>
              <a:t>失败</a:t>
            </a:r>
            <a:r>
              <a:rPr lang="zh-CN" altLang="en-US" dirty="0" smtClean="0"/>
              <a:t>。</a:t>
            </a:r>
            <a:endParaRPr lang="zh-CN" altLang="en-US" dirty="0"/>
          </a:p>
        </p:txBody>
      </p:sp>
    </p:spTree>
    <p:extLst>
      <p:ext uri="{BB962C8B-B14F-4D97-AF65-F5344CB8AC3E}">
        <p14:creationId xmlns:p14="http://schemas.microsoft.com/office/powerpoint/2010/main" val="37065173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95536" y="555526"/>
            <a:ext cx="54726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lvl="0"/>
            <a:r>
              <a:rPr lang="zh-CN" altLang="zh-CN" sz="3600" b="1" dirty="0"/>
              <a:t>可居留区密封性测试工具</a:t>
            </a:r>
            <a:endParaRPr lang="zh-CN" altLang="en-US" sz="3600" b="1" dirty="0"/>
          </a:p>
        </p:txBody>
      </p:sp>
      <p:cxnSp>
        <p:nvCxnSpPr>
          <p:cNvPr id="3" name="直接连接符 38"/>
          <p:cNvCxnSpPr>
            <a:cxnSpLocks noChangeShapeType="1"/>
          </p:cNvCxnSpPr>
          <p:nvPr/>
        </p:nvCxnSpPr>
        <p:spPr bwMode="auto">
          <a:xfrm flipV="1">
            <a:off x="536408" y="1201857"/>
            <a:ext cx="4899688" cy="7786"/>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sp>
        <p:nvSpPr>
          <p:cNvPr id="7" name="矩形 6"/>
          <p:cNvSpPr/>
          <p:nvPr/>
        </p:nvSpPr>
        <p:spPr>
          <a:xfrm>
            <a:off x="505319" y="1347614"/>
            <a:ext cx="3778649" cy="1754326"/>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dirty="0" smtClean="0"/>
              <a:t>工程实践</a:t>
            </a:r>
            <a:endParaRPr lang="en-US" altLang="zh-CN" dirty="0" smtClean="0"/>
          </a:p>
          <a:p>
            <a:pPr>
              <a:lnSpc>
                <a:spcPct val="150000"/>
              </a:lnSpc>
            </a:pPr>
            <a:r>
              <a:rPr lang="en-US" altLang="zh-CN" dirty="0" smtClean="0"/>
              <a:t>3</a:t>
            </a:r>
            <a:r>
              <a:rPr lang="zh-CN" altLang="en-US" dirty="0" smtClean="0"/>
              <a:t>、试验实施</a:t>
            </a:r>
            <a:endParaRPr lang="en-US" altLang="zh-CN" dirty="0" smtClean="0"/>
          </a:p>
          <a:p>
            <a:pPr indent="457200">
              <a:lnSpc>
                <a:spcPct val="150000"/>
              </a:lnSpc>
            </a:pPr>
            <a:r>
              <a:rPr lang="zh-CN" altLang="en-US" dirty="0" smtClean="0"/>
              <a:t>试验执行前，超声波检漏仪检测可居留边界密封性。</a:t>
            </a:r>
            <a:endParaRPr lang="zh-CN" altLang="en-US" dirty="0"/>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7983" y="1805940"/>
            <a:ext cx="4608000" cy="2592000"/>
          </a:xfrm>
          <a:prstGeom prst="rect">
            <a:avLst/>
          </a:prstGeom>
        </p:spPr>
      </p:pic>
    </p:spTree>
    <p:extLst>
      <p:ext uri="{BB962C8B-B14F-4D97-AF65-F5344CB8AC3E}">
        <p14:creationId xmlns:p14="http://schemas.microsoft.com/office/powerpoint/2010/main" val="40608279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95536" y="555526"/>
            <a:ext cx="54726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lvl="0"/>
            <a:r>
              <a:rPr lang="zh-CN" altLang="zh-CN" sz="3600" b="1" dirty="0"/>
              <a:t>可居留区密封性测试工具</a:t>
            </a:r>
            <a:endParaRPr lang="zh-CN" altLang="en-US" sz="3600" b="1" dirty="0"/>
          </a:p>
        </p:txBody>
      </p:sp>
      <p:cxnSp>
        <p:nvCxnSpPr>
          <p:cNvPr id="3" name="直接连接符 38"/>
          <p:cNvCxnSpPr>
            <a:cxnSpLocks noChangeShapeType="1"/>
          </p:cNvCxnSpPr>
          <p:nvPr/>
        </p:nvCxnSpPr>
        <p:spPr bwMode="auto">
          <a:xfrm flipV="1">
            <a:off x="536408" y="1201857"/>
            <a:ext cx="4899688" cy="7786"/>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sp>
        <p:nvSpPr>
          <p:cNvPr id="7" name="矩形 6"/>
          <p:cNvSpPr/>
          <p:nvPr/>
        </p:nvSpPr>
        <p:spPr>
          <a:xfrm>
            <a:off x="505319" y="1347614"/>
            <a:ext cx="3778649" cy="2169825"/>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dirty="0" smtClean="0"/>
              <a:t>工程实践</a:t>
            </a:r>
            <a:endParaRPr lang="en-US" altLang="zh-CN" dirty="0" smtClean="0"/>
          </a:p>
          <a:p>
            <a:pPr>
              <a:lnSpc>
                <a:spcPct val="150000"/>
              </a:lnSpc>
            </a:pPr>
            <a:r>
              <a:rPr lang="en-US" altLang="zh-CN" dirty="0" smtClean="0"/>
              <a:t>3</a:t>
            </a:r>
            <a:r>
              <a:rPr lang="zh-CN" altLang="en-US" dirty="0" smtClean="0"/>
              <a:t>、试验实施</a:t>
            </a:r>
            <a:endParaRPr lang="en-US" altLang="zh-CN" dirty="0" smtClean="0"/>
          </a:p>
          <a:p>
            <a:pPr indent="457200">
              <a:lnSpc>
                <a:spcPct val="150000"/>
              </a:lnSpc>
            </a:pPr>
            <a:r>
              <a:rPr lang="zh-CN" altLang="en-US" dirty="0" smtClean="0"/>
              <a:t>试验执行前，确保</a:t>
            </a:r>
            <a:r>
              <a:rPr lang="zh-CN" altLang="zh-CN" dirty="0"/>
              <a:t>主控室可居留区域</a:t>
            </a:r>
            <a:r>
              <a:rPr lang="en-US" altLang="zh-CN" dirty="0" smtClean="0"/>
              <a:t>SF</a:t>
            </a:r>
            <a:r>
              <a:rPr lang="en-US" altLang="zh-CN" baseline="-25000" dirty="0" smtClean="0"/>
              <a:t>6</a:t>
            </a:r>
            <a:r>
              <a:rPr lang="zh-CN" altLang="zh-CN" dirty="0" smtClean="0"/>
              <a:t>空气</a:t>
            </a:r>
            <a:r>
              <a:rPr lang="zh-CN" altLang="zh-CN" dirty="0"/>
              <a:t>取样测点应</a:t>
            </a:r>
            <a:r>
              <a:rPr lang="zh-CN" altLang="zh-CN" dirty="0" smtClean="0"/>
              <a:t>先</a:t>
            </a:r>
            <a:r>
              <a:rPr lang="zh-CN" altLang="en-US" dirty="0" smtClean="0"/>
              <a:t>选定</a:t>
            </a:r>
            <a:r>
              <a:rPr lang="zh-CN" altLang="zh-CN" dirty="0" smtClean="0"/>
              <a:t>布置</a:t>
            </a:r>
            <a:r>
              <a:rPr lang="zh-CN" altLang="zh-CN" dirty="0"/>
              <a:t>完成</a:t>
            </a:r>
            <a:r>
              <a:rPr lang="zh-CN" altLang="en-US" dirty="0" smtClean="0"/>
              <a:t>。</a:t>
            </a:r>
            <a:endParaRPr lang="zh-CN" altLang="en-US"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1347614"/>
            <a:ext cx="2700000" cy="3600000"/>
          </a:xfrm>
          <a:prstGeom prst="rect">
            <a:avLst/>
          </a:prstGeom>
        </p:spPr>
      </p:pic>
    </p:spTree>
    <p:extLst>
      <p:ext uri="{BB962C8B-B14F-4D97-AF65-F5344CB8AC3E}">
        <p14:creationId xmlns:p14="http://schemas.microsoft.com/office/powerpoint/2010/main" val="1415940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标题 4"/>
          <p:cNvSpPr txBox="1">
            <a:spLocks/>
          </p:cNvSpPr>
          <p:nvPr/>
        </p:nvSpPr>
        <p:spPr>
          <a:xfrm>
            <a:off x="6630772" y="2301234"/>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smtClean="0">
                <a:solidFill>
                  <a:schemeClr val="bg1"/>
                </a:solidFill>
                <a:latin typeface="方正兰亭黑简体" panose="02000000000000000000" pitchFamily="2" charset="-122"/>
                <a:ea typeface="方正兰亭黑简体" panose="02000000000000000000" pitchFamily="2" charset="-122"/>
              </a:rPr>
              <a:t>1</a:t>
            </a:r>
          </a:p>
        </p:txBody>
      </p:sp>
      <p:graphicFrame>
        <p:nvGraphicFramePr>
          <p:cNvPr id="15" name="图示 14"/>
          <p:cNvGraphicFramePr/>
          <p:nvPr>
            <p:extLst>
              <p:ext uri="{D42A27DB-BD31-4B8C-83A1-F6EECF244321}">
                <p14:modId xmlns:p14="http://schemas.microsoft.com/office/powerpoint/2010/main" val="418258438"/>
              </p:ext>
            </p:extLst>
          </p:nvPr>
        </p:nvGraphicFramePr>
        <p:xfrm>
          <a:off x="3491880" y="1449825"/>
          <a:ext cx="4680520" cy="3357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文本框 37"/>
          <p:cNvSpPr txBox="1">
            <a:spLocks noChangeArrowheads="1"/>
          </p:cNvSpPr>
          <p:nvPr/>
        </p:nvSpPr>
        <p:spPr bwMode="auto">
          <a:xfrm>
            <a:off x="395536" y="555526"/>
            <a:ext cx="1432517" cy="64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sz="3600" b="1" dirty="0">
                <a:solidFill>
                  <a:srgbClr val="000000"/>
                </a:solidFill>
                <a:latin typeface="微软雅黑" pitchFamily="34" charset="-122"/>
                <a:ea typeface="微软雅黑" pitchFamily="34" charset="-122"/>
              </a:rPr>
              <a:t>目</a:t>
            </a:r>
            <a:r>
              <a:rPr lang="zh-CN" sz="3600" b="1" dirty="0">
                <a:solidFill>
                  <a:srgbClr val="0070C0"/>
                </a:solidFill>
                <a:latin typeface="微软雅黑" pitchFamily="34" charset="-122"/>
                <a:ea typeface="微软雅黑" pitchFamily="34" charset="-122"/>
              </a:rPr>
              <a:t>录</a:t>
            </a:r>
          </a:p>
        </p:txBody>
      </p:sp>
      <p:cxnSp>
        <p:nvCxnSpPr>
          <p:cNvPr id="10" name="直接连接符 38"/>
          <p:cNvCxnSpPr>
            <a:cxnSpLocks noChangeShapeType="1"/>
          </p:cNvCxnSpPr>
          <p:nvPr/>
        </p:nvCxnSpPr>
        <p:spPr bwMode="auto">
          <a:xfrm>
            <a:off x="546348" y="1406426"/>
            <a:ext cx="2551113"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sp>
        <p:nvSpPr>
          <p:cNvPr id="11" name="文本框 36"/>
          <p:cNvSpPr txBox="1">
            <a:spLocks noChangeArrowheads="1"/>
          </p:cNvSpPr>
          <p:nvPr/>
        </p:nvSpPr>
        <p:spPr bwMode="auto">
          <a:xfrm>
            <a:off x="923467" y="1055200"/>
            <a:ext cx="1432517" cy="40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en-US" altLang="zh-CN" sz="2000" b="1" dirty="0">
                <a:solidFill>
                  <a:srgbClr val="0070C0"/>
                </a:solidFill>
                <a:latin typeface="微软雅黑" pitchFamily="34" charset="-122"/>
                <a:ea typeface="微软雅黑" pitchFamily="34" charset="-122"/>
              </a:rPr>
              <a:t>Contents</a:t>
            </a:r>
            <a:endParaRPr lang="zh-CN" altLang="en-US" sz="2000" b="1" dirty="0">
              <a:solidFill>
                <a:srgbClr val="0070C0"/>
              </a:solidFill>
              <a:latin typeface="微软雅黑" pitchFamily="34" charset="-122"/>
              <a:ea typeface="微软雅黑" pitchFamily="34" charset="-122"/>
            </a:endParaRPr>
          </a:p>
        </p:txBody>
      </p:sp>
    </p:spTree>
    <p:extLst>
      <p:ext uri="{BB962C8B-B14F-4D97-AF65-F5344CB8AC3E}">
        <p14:creationId xmlns:p14="http://schemas.microsoft.com/office/powerpoint/2010/main" val="4366185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95536" y="555526"/>
            <a:ext cx="54726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lvl="0"/>
            <a:r>
              <a:rPr lang="zh-CN" altLang="zh-CN" sz="3600" b="1" dirty="0"/>
              <a:t>可居留区密封性测试工具</a:t>
            </a:r>
            <a:endParaRPr lang="zh-CN" altLang="en-US" sz="3600" b="1" dirty="0"/>
          </a:p>
        </p:txBody>
      </p:sp>
      <p:cxnSp>
        <p:nvCxnSpPr>
          <p:cNvPr id="3" name="直接连接符 38"/>
          <p:cNvCxnSpPr>
            <a:cxnSpLocks noChangeShapeType="1"/>
          </p:cNvCxnSpPr>
          <p:nvPr/>
        </p:nvCxnSpPr>
        <p:spPr bwMode="auto">
          <a:xfrm flipV="1">
            <a:off x="536408" y="1201857"/>
            <a:ext cx="4899688" cy="7786"/>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sp>
        <p:nvSpPr>
          <p:cNvPr id="7" name="矩形 6"/>
          <p:cNvSpPr/>
          <p:nvPr/>
        </p:nvSpPr>
        <p:spPr>
          <a:xfrm>
            <a:off x="505319" y="1347614"/>
            <a:ext cx="3778649" cy="2169825"/>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dirty="0" smtClean="0"/>
              <a:t>工程实践</a:t>
            </a:r>
            <a:endParaRPr lang="en-US" altLang="zh-CN" dirty="0" smtClean="0"/>
          </a:p>
          <a:p>
            <a:pPr>
              <a:lnSpc>
                <a:spcPct val="150000"/>
              </a:lnSpc>
            </a:pPr>
            <a:r>
              <a:rPr lang="en-US" altLang="zh-CN" dirty="0" smtClean="0"/>
              <a:t>3</a:t>
            </a:r>
            <a:r>
              <a:rPr lang="zh-CN" altLang="en-US" dirty="0" smtClean="0"/>
              <a:t>、试验实施</a:t>
            </a:r>
            <a:endParaRPr lang="en-US" altLang="zh-CN" dirty="0" smtClean="0"/>
          </a:p>
          <a:p>
            <a:pPr indent="457200">
              <a:lnSpc>
                <a:spcPct val="150000"/>
              </a:lnSpc>
            </a:pPr>
            <a:r>
              <a:rPr lang="zh-CN" altLang="en-US" dirty="0" smtClean="0"/>
              <a:t>试验执行前，确保</a:t>
            </a:r>
            <a:r>
              <a:rPr lang="zh-CN" altLang="zh-CN" dirty="0"/>
              <a:t>主控室可居留区域</a:t>
            </a:r>
            <a:r>
              <a:rPr lang="en-US" altLang="zh-CN" dirty="0" smtClean="0"/>
              <a:t>SF</a:t>
            </a:r>
            <a:r>
              <a:rPr lang="en-US" altLang="zh-CN" baseline="-25000" dirty="0" smtClean="0"/>
              <a:t>6</a:t>
            </a:r>
            <a:r>
              <a:rPr lang="zh-CN" altLang="zh-CN" dirty="0"/>
              <a:t>注入装置已经安装就位，调试完成并可用</a:t>
            </a:r>
            <a:r>
              <a:rPr lang="zh-CN" altLang="en-US" dirty="0" smtClean="0"/>
              <a:t>。</a:t>
            </a:r>
            <a:endParaRPr lang="zh-CN" altLang="en-US" dirty="0"/>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984" y="1563638"/>
            <a:ext cx="4464000" cy="3348000"/>
          </a:xfrm>
          <a:prstGeom prst="rect">
            <a:avLst/>
          </a:prstGeom>
        </p:spPr>
      </p:pic>
    </p:spTree>
    <p:extLst>
      <p:ext uri="{BB962C8B-B14F-4D97-AF65-F5344CB8AC3E}">
        <p14:creationId xmlns:p14="http://schemas.microsoft.com/office/powerpoint/2010/main" val="24429742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95536" y="555526"/>
            <a:ext cx="54726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lvl="0"/>
            <a:r>
              <a:rPr lang="zh-CN" altLang="zh-CN" sz="3600" b="1" dirty="0"/>
              <a:t>可居留区密封性测试工具</a:t>
            </a:r>
            <a:endParaRPr lang="zh-CN" altLang="en-US" sz="3600" b="1" dirty="0"/>
          </a:p>
        </p:txBody>
      </p:sp>
      <p:cxnSp>
        <p:nvCxnSpPr>
          <p:cNvPr id="3" name="直接连接符 38"/>
          <p:cNvCxnSpPr>
            <a:cxnSpLocks noChangeShapeType="1"/>
          </p:cNvCxnSpPr>
          <p:nvPr/>
        </p:nvCxnSpPr>
        <p:spPr bwMode="auto">
          <a:xfrm flipV="1">
            <a:off x="536408" y="1201857"/>
            <a:ext cx="4899688" cy="7786"/>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sp>
        <p:nvSpPr>
          <p:cNvPr id="7" name="矩形 6"/>
          <p:cNvSpPr/>
          <p:nvPr/>
        </p:nvSpPr>
        <p:spPr>
          <a:xfrm>
            <a:off x="505319" y="1347614"/>
            <a:ext cx="5146801" cy="2169825"/>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dirty="0" smtClean="0"/>
              <a:t>工程实践</a:t>
            </a:r>
            <a:endParaRPr lang="en-US" altLang="zh-CN" dirty="0" smtClean="0"/>
          </a:p>
          <a:p>
            <a:pPr>
              <a:lnSpc>
                <a:spcPct val="150000"/>
              </a:lnSpc>
            </a:pPr>
            <a:r>
              <a:rPr lang="en-US" altLang="zh-CN" dirty="0" smtClean="0"/>
              <a:t>3</a:t>
            </a:r>
            <a:r>
              <a:rPr lang="zh-CN" altLang="en-US" dirty="0" smtClean="0"/>
              <a:t>、试验实施</a:t>
            </a:r>
            <a:endParaRPr lang="en-US" altLang="zh-CN" dirty="0" smtClean="0"/>
          </a:p>
          <a:p>
            <a:pPr indent="457200">
              <a:lnSpc>
                <a:spcPct val="150000"/>
              </a:lnSpc>
            </a:pPr>
            <a:r>
              <a:rPr lang="zh-CN" altLang="en-US" dirty="0" smtClean="0"/>
              <a:t>试验执行前，确保</a:t>
            </a:r>
            <a:r>
              <a:rPr lang="zh-CN" altLang="zh-CN" dirty="0"/>
              <a:t>主控室可居留区域</a:t>
            </a:r>
            <a:r>
              <a:rPr lang="en-US" altLang="zh-CN" dirty="0" smtClean="0"/>
              <a:t>SF</a:t>
            </a:r>
            <a:r>
              <a:rPr lang="en-US" altLang="zh-CN" baseline="-25000" dirty="0" smtClean="0"/>
              <a:t>6</a:t>
            </a:r>
            <a:r>
              <a:rPr lang="zh-CN" altLang="en-US" dirty="0" smtClean="0"/>
              <a:t>样品分析气</a:t>
            </a:r>
            <a:r>
              <a:rPr lang="zh-CN" altLang="zh-CN" dirty="0" smtClean="0"/>
              <a:t>相色谱仪</a:t>
            </a:r>
            <a:r>
              <a:rPr lang="zh-CN" altLang="zh-CN" dirty="0"/>
              <a:t>成套装置已经安装就位并可用</a:t>
            </a:r>
            <a:r>
              <a:rPr lang="zh-CN" altLang="zh-CN" dirty="0" smtClean="0"/>
              <a:t>，</a:t>
            </a:r>
            <a:r>
              <a:rPr lang="zh-CN" altLang="zh-CN" dirty="0"/>
              <a:t>调试完成并可用</a:t>
            </a:r>
            <a:r>
              <a:rPr lang="zh-CN" altLang="en-US" dirty="0" smtClean="0"/>
              <a:t>。</a:t>
            </a:r>
            <a:endParaRPr lang="zh-CN" altLang="en-US"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959995"/>
            <a:ext cx="3078000" cy="4104000"/>
          </a:xfrm>
          <a:prstGeom prst="rect">
            <a:avLst/>
          </a:prstGeom>
        </p:spPr>
      </p:pic>
    </p:spTree>
    <p:extLst>
      <p:ext uri="{BB962C8B-B14F-4D97-AF65-F5344CB8AC3E}">
        <p14:creationId xmlns:p14="http://schemas.microsoft.com/office/powerpoint/2010/main" val="40980616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95536" y="555526"/>
            <a:ext cx="54726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lvl="0"/>
            <a:r>
              <a:rPr lang="zh-CN" altLang="zh-CN" sz="3600" b="1" dirty="0"/>
              <a:t>可居留区密封性测试工具</a:t>
            </a:r>
            <a:endParaRPr lang="zh-CN" altLang="en-US" sz="3600" b="1" dirty="0"/>
          </a:p>
        </p:txBody>
      </p:sp>
      <p:cxnSp>
        <p:nvCxnSpPr>
          <p:cNvPr id="3" name="直接连接符 38"/>
          <p:cNvCxnSpPr>
            <a:cxnSpLocks noChangeShapeType="1"/>
          </p:cNvCxnSpPr>
          <p:nvPr/>
        </p:nvCxnSpPr>
        <p:spPr bwMode="auto">
          <a:xfrm flipV="1">
            <a:off x="536408" y="1201857"/>
            <a:ext cx="4899688" cy="7786"/>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sp>
        <p:nvSpPr>
          <p:cNvPr id="7" name="矩形 6"/>
          <p:cNvSpPr/>
          <p:nvPr/>
        </p:nvSpPr>
        <p:spPr>
          <a:xfrm>
            <a:off x="505319" y="1347614"/>
            <a:ext cx="3778649" cy="1754326"/>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dirty="0" smtClean="0"/>
              <a:t>工程实践</a:t>
            </a:r>
            <a:endParaRPr lang="en-US" altLang="zh-CN" dirty="0" smtClean="0"/>
          </a:p>
          <a:p>
            <a:pPr>
              <a:lnSpc>
                <a:spcPct val="150000"/>
              </a:lnSpc>
            </a:pPr>
            <a:r>
              <a:rPr lang="en-US" altLang="zh-CN" dirty="0" smtClean="0"/>
              <a:t>3</a:t>
            </a:r>
            <a:r>
              <a:rPr lang="zh-CN" altLang="en-US" dirty="0" smtClean="0"/>
              <a:t>、试验实施</a:t>
            </a:r>
            <a:endParaRPr lang="en-US" altLang="zh-CN" dirty="0" smtClean="0"/>
          </a:p>
          <a:p>
            <a:pPr indent="457200">
              <a:lnSpc>
                <a:spcPct val="150000"/>
              </a:lnSpc>
            </a:pPr>
            <a:r>
              <a:rPr lang="zh-CN" altLang="en-US" dirty="0" smtClean="0"/>
              <a:t>试验执行过程中，可居留边界阀门、边界门的在线状态确认。</a:t>
            </a:r>
            <a:endParaRPr lang="zh-CN" altLang="en-US"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4008" y="1635646"/>
            <a:ext cx="4224000" cy="3168000"/>
          </a:xfrm>
          <a:prstGeom prst="rect">
            <a:avLst/>
          </a:prstGeom>
        </p:spPr>
      </p:pic>
    </p:spTree>
    <p:extLst>
      <p:ext uri="{BB962C8B-B14F-4D97-AF65-F5344CB8AC3E}">
        <p14:creationId xmlns:p14="http://schemas.microsoft.com/office/powerpoint/2010/main" val="19633493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95536" y="555526"/>
            <a:ext cx="54726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lvl="0"/>
            <a:r>
              <a:rPr lang="zh-CN" altLang="zh-CN" sz="3600" b="1" dirty="0"/>
              <a:t>可居留区密封性测试工具</a:t>
            </a:r>
            <a:endParaRPr lang="zh-CN" altLang="en-US" sz="3600" b="1" dirty="0"/>
          </a:p>
        </p:txBody>
      </p:sp>
      <p:cxnSp>
        <p:nvCxnSpPr>
          <p:cNvPr id="3" name="直接连接符 38"/>
          <p:cNvCxnSpPr>
            <a:cxnSpLocks noChangeShapeType="1"/>
          </p:cNvCxnSpPr>
          <p:nvPr/>
        </p:nvCxnSpPr>
        <p:spPr bwMode="auto">
          <a:xfrm flipV="1">
            <a:off x="536408" y="1201857"/>
            <a:ext cx="4899688" cy="7786"/>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sp>
        <p:nvSpPr>
          <p:cNvPr id="7" name="矩形 6"/>
          <p:cNvSpPr/>
          <p:nvPr/>
        </p:nvSpPr>
        <p:spPr>
          <a:xfrm>
            <a:off x="505319" y="1347614"/>
            <a:ext cx="4498729" cy="1754326"/>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dirty="0" smtClean="0"/>
              <a:t>工程实践</a:t>
            </a:r>
            <a:endParaRPr lang="en-US" altLang="zh-CN" dirty="0" smtClean="0"/>
          </a:p>
          <a:p>
            <a:pPr>
              <a:lnSpc>
                <a:spcPct val="150000"/>
              </a:lnSpc>
            </a:pPr>
            <a:r>
              <a:rPr lang="en-US" altLang="zh-CN" dirty="0" smtClean="0"/>
              <a:t>3</a:t>
            </a:r>
            <a:r>
              <a:rPr lang="zh-CN" altLang="en-US" dirty="0" smtClean="0"/>
              <a:t>、试验实施</a:t>
            </a:r>
            <a:endParaRPr lang="en-US" altLang="zh-CN" dirty="0" smtClean="0"/>
          </a:p>
          <a:p>
            <a:pPr indent="457200">
              <a:lnSpc>
                <a:spcPct val="150000"/>
              </a:lnSpc>
            </a:pPr>
            <a:r>
              <a:rPr lang="zh-CN" altLang="en-US" dirty="0" smtClean="0"/>
              <a:t>试验执行过程中，</a:t>
            </a:r>
            <a:r>
              <a:rPr lang="en-US" altLang="zh-CN" dirty="0" smtClean="0"/>
              <a:t>SF</a:t>
            </a:r>
            <a:r>
              <a:rPr lang="en-US" altLang="zh-CN" baseline="-25000" dirty="0" smtClean="0"/>
              <a:t>6</a:t>
            </a:r>
            <a:r>
              <a:rPr lang="zh-CN" altLang="en-US" baseline="-25000" dirty="0"/>
              <a:t> </a:t>
            </a:r>
            <a:r>
              <a:rPr lang="zh-CN" altLang="en-US" dirty="0" smtClean="0"/>
              <a:t> 示踪气体根据调试程序调节至要求的注入速率。</a:t>
            </a:r>
            <a:endParaRPr lang="zh-CN" altLang="en-US" dirty="0"/>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1347614"/>
            <a:ext cx="2673000" cy="3564000"/>
          </a:xfrm>
          <a:prstGeom prst="rect">
            <a:avLst/>
          </a:prstGeom>
        </p:spPr>
      </p:pic>
    </p:spTree>
    <p:extLst>
      <p:ext uri="{BB962C8B-B14F-4D97-AF65-F5344CB8AC3E}">
        <p14:creationId xmlns:p14="http://schemas.microsoft.com/office/powerpoint/2010/main" val="34202214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95536" y="555526"/>
            <a:ext cx="54726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lvl="0"/>
            <a:r>
              <a:rPr lang="zh-CN" altLang="zh-CN" sz="3600" b="1" dirty="0"/>
              <a:t>可居留区密封性测试工具</a:t>
            </a:r>
            <a:endParaRPr lang="zh-CN" altLang="en-US" sz="3600" b="1" dirty="0"/>
          </a:p>
        </p:txBody>
      </p:sp>
      <p:cxnSp>
        <p:nvCxnSpPr>
          <p:cNvPr id="3" name="直接连接符 38"/>
          <p:cNvCxnSpPr>
            <a:cxnSpLocks noChangeShapeType="1"/>
          </p:cNvCxnSpPr>
          <p:nvPr/>
        </p:nvCxnSpPr>
        <p:spPr bwMode="auto">
          <a:xfrm flipV="1">
            <a:off x="536408" y="1201857"/>
            <a:ext cx="4899688" cy="7786"/>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sp>
        <p:nvSpPr>
          <p:cNvPr id="7" name="矩形 6"/>
          <p:cNvSpPr/>
          <p:nvPr/>
        </p:nvSpPr>
        <p:spPr>
          <a:xfrm>
            <a:off x="505319" y="1347614"/>
            <a:ext cx="3490617" cy="2169825"/>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dirty="0" smtClean="0"/>
              <a:t>工程实践</a:t>
            </a:r>
            <a:endParaRPr lang="en-US" altLang="zh-CN" dirty="0" smtClean="0"/>
          </a:p>
          <a:p>
            <a:pPr>
              <a:lnSpc>
                <a:spcPct val="150000"/>
              </a:lnSpc>
            </a:pPr>
            <a:r>
              <a:rPr lang="en-US" altLang="zh-CN" dirty="0" smtClean="0"/>
              <a:t>3</a:t>
            </a:r>
            <a:r>
              <a:rPr lang="zh-CN" altLang="en-US" dirty="0" smtClean="0"/>
              <a:t>、试验实施</a:t>
            </a:r>
            <a:endParaRPr lang="en-US" altLang="zh-CN" dirty="0" smtClean="0"/>
          </a:p>
          <a:p>
            <a:pPr indent="457200">
              <a:lnSpc>
                <a:spcPct val="150000"/>
              </a:lnSpc>
            </a:pPr>
            <a:r>
              <a:rPr lang="zh-CN" altLang="en-US" dirty="0" smtClean="0"/>
              <a:t>试验执行过程中，</a:t>
            </a:r>
            <a:r>
              <a:rPr lang="en-US" altLang="zh-CN" dirty="0" smtClean="0"/>
              <a:t>SF</a:t>
            </a:r>
            <a:r>
              <a:rPr lang="en-US" altLang="zh-CN" baseline="-25000" dirty="0" smtClean="0"/>
              <a:t>6</a:t>
            </a:r>
            <a:r>
              <a:rPr lang="zh-CN" altLang="en-US" baseline="-25000" dirty="0"/>
              <a:t> </a:t>
            </a:r>
            <a:r>
              <a:rPr lang="zh-CN" altLang="en-US" dirty="0" smtClean="0"/>
              <a:t> 示踪气体根据调试程序恒流量注入。试验方法也得到核安全局认可。</a:t>
            </a:r>
            <a:endParaRPr lang="zh-CN" altLang="en-US"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1960" y="1347614"/>
            <a:ext cx="4800000" cy="3600000"/>
          </a:xfrm>
          <a:prstGeom prst="rect">
            <a:avLst/>
          </a:prstGeom>
        </p:spPr>
      </p:pic>
    </p:spTree>
    <p:extLst>
      <p:ext uri="{BB962C8B-B14F-4D97-AF65-F5344CB8AC3E}">
        <p14:creationId xmlns:p14="http://schemas.microsoft.com/office/powerpoint/2010/main" val="16517074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95536" y="555526"/>
            <a:ext cx="54726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lvl="0"/>
            <a:r>
              <a:rPr lang="zh-CN" altLang="zh-CN" sz="3600" b="1" dirty="0"/>
              <a:t>可居留区密封性测试工具</a:t>
            </a:r>
            <a:endParaRPr lang="zh-CN" altLang="en-US" sz="3600" b="1" dirty="0"/>
          </a:p>
        </p:txBody>
      </p:sp>
      <p:cxnSp>
        <p:nvCxnSpPr>
          <p:cNvPr id="3" name="直接连接符 38"/>
          <p:cNvCxnSpPr>
            <a:cxnSpLocks noChangeShapeType="1"/>
          </p:cNvCxnSpPr>
          <p:nvPr/>
        </p:nvCxnSpPr>
        <p:spPr bwMode="auto">
          <a:xfrm flipV="1">
            <a:off x="536408" y="1201857"/>
            <a:ext cx="4899688" cy="7786"/>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sp>
        <p:nvSpPr>
          <p:cNvPr id="7" name="矩形 6"/>
          <p:cNvSpPr/>
          <p:nvPr/>
        </p:nvSpPr>
        <p:spPr>
          <a:xfrm>
            <a:off x="505319" y="1347614"/>
            <a:ext cx="6514953" cy="1338828"/>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dirty="0" smtClean="0"/>
              <a:t>工程实践</a:t>
            </a:r>
            <a:endParaRPr lang="en-US" altLang="zh-CN" dirty="0" smtClean="0"/>
          </a:p>
          <a:p>
            <a:pPr>
              <a:lnSpc>
                <a:spcPct val="150000"/>
              </a:lnSpc>
            </a:pPr>
            <a:r>
              <a:rPr lang="en-US" altLang="zh-CN" dirty="0" smtClean="0"/>
              <a:t>3</a:t>
            </a:r>
            <a:r>
              <a:rPr lang="zh-CN" altLang="en-US" dirty="0" smtClean="0"/>
              <a:t>、试验实施</a:t>
            </a:r>
            <a:endParaRPr lang="en-US" altLang="zh-CN" dirty="0" smtClean="0"/>
          </a:p>
          <a:p>
            <a:pPr indent="457200">
              <a:lnSpc>
                <a:spcPct val="150000"/>
              </a:lnSpc>
            </a:pPr>
            <a:r>
              <a:rPr lang="zh-CN" altLang="en-US" dirty="0" smtClean="0"/>
              <a:t>试验执行过程中，</a:t>
            </a:r>
            <a:r>
              <a:rPr lang="en-US" altLang="zh-CN" dirty="0" smtClean="0"/>
              <a:t>SF</a:t>
            </a:r>
            <a:r>
              <a:rPr lang="en-US" altLang="zh-CN" baseline="-25000" dirty="0" smtClean="0"/>
              <a:t>6</a:t>
            </a:r>
            <a:r>
              <a:rPr lang="zh-CN" altLang="en-US" baseline="-25000" dirty="0"/>
              <a:t> </a:t>
            </a:r>
            <a:r>
              <a:rPr lang="zh-CN" altLang="en-US" dirty="0" smtClean="0"/>
              <a:t> 示踪气体分批次取样。</a:t>
            </a:r>
            <a:endParaRPr lang="zh-CN" altLang="en-US" dirty="0"/>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2185" y="2683935"/>
            <a:ext cx="2880000" cy="2160000"/>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6252" y="2683935"/>
            <a:ext cx="2880000" cy="2160000"/>
          </a:xfrm>
          <a:prstGeom prst="rect">
            <a:avLst/>
          </a:prstGeom>
        </p:spPr>
      </p:pic>
    </p:spTree>
    <p:extLst>
      <p:ext uri="{BB962C8B-B14F-4D97-AF65-F5344CB8AC3E}">
        <p14:creationId xmlns:p14="http://schemas.microsoft.com/office/powerpoint/2010/main" val="24314085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95536" y="555526"/>
            <a:ext cx="54726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lvl="0"/>
            <a:r>
              <a:rPr lang="zh-CN" altLang="zh-CN" sz="3600" b="1" dirty="0"/>
              <a:t>可居留区密封性测试工具</a:t>
            </a:r>
            <a:endParaRPr lang="zh-CN" altLang="en-US" sz="3600" b="1" dirty="0"/>
          </a:p>
        </p:txBody>
      </p:sp>
      <p:cxnSp>
        <p:nvCxnSpPr>
          <p:cNvPr id="3" name="直接连接符 38"/>
          <p:cNvCxnSpPr>
            <a:cxnSpLocks noChangeShapeType="1"/>
          </p:cNvCxnSpPr>
          <p:nvPr/>
        </p:nvCxnSpPr>
        <p:spPr bwMode="auto">
          <a:xfrm flipV="1">
            <a:off x="536408" y="1201857"/>
            <a:ext cx="4899688" cy="7786"/>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sp>
        <p:nvSpPr>
          <p:cNvPr id="7" name="矩形 6"/>
          <p:cNvSpPr/>
          <p:nvPr/>
        </p:nvSpPr>
        <p:spPr>
          <a:xfrm>
            <a:off x="505319" y="1347614"/>
            <a:ext cx="3130577" cy="2169825"/>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dirty="0" smtClean="0"/>
              <a:t>工程实践</a:t>
            </a:r>
            <a:endParaRPr lang="en-US" altLang="zh-CN" dirty="0" smtClean="0"/>
          </a:p>
          <a:p>
            <a:pPr>
              <a:lnSpc>
                <a:spcPct val="150000"/>
              </a:lnSpc>
            </a:pPr>
            <a:r>
              <a:rPr lang="en-US" altLang="zh-CN" dirty="0" smtClean="0"/>
              <a:t>3</a:t>
            </a:r>
            <a:r>
              <a:rPr lang="zh-CN" altLang="en-US" dirty="0" smtClean="0"/>
              <a:t>、试验实施</a:t>
            </a:r>
            <a:endParaRPr lang="en-US" altLang="zh-CN" dirty="0" smtClean="0"/>
          </a:p>
          <a:p>
            <a:pPr indent="457200">
              <a:lnSpc>
                <a:spcPct val="150000"/>
              </a:lnSpc>
            </a:pPr>
            <a:r>
              <a:rPr lang="zh-CN" altLang="en-US" dirty="0" smtClean="0"/>
              <a:t>试验执行过程中，</a:t>
            </a:r>
            <a:r>
              <a:rPr lang="en-US" altLang="zh-CN" dirty="0" smtClean="0"/>
              <a:t>SF</a:t>
            </a:r>
            <a:r>
              <a:rPr lang="en-US" altLang="zh-CN" baseline="-25000" dirty="0" smtClean="0"/>
              <a:t>6</a:t>
            </a:r>
            <a:r>
              <a:rPr lang="zh-CN" altLang="en-US" baseline="-25000" dirty="0"/>
              <a:t> </a:t>
            </a:r>
            <a:r>
              <a:rPr lang="zh-CN" altLang="en-US" dirty="0" smtClean="0"/>
              <a:t> 示踪气体分批次取样完成，并做好记录。</a:t>
            </a:r>
            <a:endParaRPr lang="zh-CN" altLang="en-US"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3968" y="1491630"/>
            <a:ext cx="4560000" cy="3420000"/>
          </a:xfrm>
          <a:prstGeom prst="rect">
            <a:avLst/>
          </a:prstGeom>
        </p:spPr>
      </p:pic>
    </p:spTree>
    <p:extLst>
      <p:ext uri="{BB962C8B-B14F-4D97-AF65-F5344CB8AC3E}">
        <p14:creationId xmlns:p14="http://schemas.microsoft.com/office/powerpoint/2010/main" val="34469312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95536" y="555526"/>
            <a:ext cx="54726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lvl="0"/>
            <a:r>
              <a:rPr lang="zh-CN" altLang="zh-CN" sz="3600" b="1" dirty="0"/>
              <a:t>可居留区密封性测试工具</a:t>
            </a:r>
            <a:endParaRPr lang="zh-CN" altLang="en-US" sz="3600" b="1" dirty="0"/>
          </a:p>
        </p:txBody>
      </p:sp>
      <p:cxnSp>
        <p:nvCxnSpPr>
          <p:cNvPr id="3" name="直接连接符 38"/>
          <p:cNvCxnSpPr>
            <a:cxnSpLocks noChangeShapeType="1"/>
          </p:cNvCxnSpPr>
          <p:nvPr/>
        </p:nvCxnSpPr>
        <p:spPr bwMode="auto">
          <a:xfrm flipV="1">
            <a:off x="536408" y="1201857"/>
            <a:ext cx="4899688" cy="7786"/>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sp>
        <p:nvSpPr>
          <p:cNvPr id="7" name="矩形 6"/>
          <p:cNvSpPr/>
          <p:nvPr/>
        </p:nvSpPr>
        <p:spPr>
          <a:xfrm>
            <a:off x="505319" y="1347614"/>
            <a:ext cx="4642745" cy="1754326"/>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dirty="0" smtClean="0"/>
              <a:t>工程实践</a:t>
            </a:r>
            <a:endParaRPr lang="en-US" altLang="zh-CN" dirty="0" smtClean="0"/>
          </a:p>
          <a:p>
            <a:pPr>
              <a:lnSpc>
                <a:spcPct val="150000"/>
              </a:lnSpc>
            </a:pPr>
            <a:r>
              <a:rPr lang="en-US" altLang="zh-CN" dirty="0" smtClean="0"/>
              <a:t>3</a:t>
            </a:r>
            <a:r>
              <a:rPr lang="zh-CN" altLang="en-US" dirty="0" smtClean="0"/>
              <a:t>、试验实施</a:t>
            </a:r>
            <a:endParaRPr lang="en-US" altLang="zh-CN" dirty="0" smtClean="0"/>
          </a:p>
          <a:p>
            <a:pPr indent="457200">
              <a:lnSpc>
                <a:spcPct val="150000"/>
              </a:lnSpc>
            </a:pPr>
            <a:r>
              <a:rPr lang="zh-CN" altLang="en-US" dirty="0" smtClean="0"/>
              <a:t>试验执行过程中，</a:t>
            </a:r>
            <a:r>
              <a:rPr lang="en-US" altLang="zh-CN" dirty="0" smtClean="0"/>
              <a:t>SF</a:t>
            </a:r>
            <a:r>
              <a:rPr lang="en-US" altLang="zh-CN" baseline="-25000" dirty="0" smtClean="0"/>
              <a:t>6</a:t>
            </a:r>
            <a:r>
              <a:rPr lang="zh-CN" altLang="en-US" baseline="-25000" dirty="0"/>
              <a:t> </a:t>
            </a:r>
            <a:r>
              <a:rPr lang="zh-CN" altLang="en-US" dirty="0" smtClean="0"/>
              <a:t> 示踪气体样品分析、计算，确保测量结果满足设计要求。</a:t>
            </a:r>
            <a:endParaRPr lang="zh-CN" altLang="en-US"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771550"/>
            <a:ext cx="3213000" cy="4284000"/>
          </a:xfrm>
          <a:prstGeom prst="rect">
            <a:avLst/>
          </a:prstGeom>
        </p:spPr>
      </p:pic>
    </p:spTree>
    <p:extLst>
      <p:ext uri="{BB962C8B-B14F-4D97-AF65-F5344CB8AC3E}">
        <p14:creationId xmlns:p14="http://schemas.microsoft.com/office/powerpoint/2010/main" val="10107753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95536" y="555526"/>
            <a:ext cx="34563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lvl="0"/>
            <a:r>
              <a:rPr lang="zh-CN" altLang="zh-CN" sz="3600" b="1" dirty="0" smtClean="0"/>
              <a:t>效果</a:t>
            </a:r>
            <a:r>
              <a:rPr lang="zh-CN" altLang="zh-CN" sz="3600" b="1" dirty="0"/>
              <a:t>及评价</a:t>
            </a:r>
            <a:endParaRPr lang="zh-CN" altLang="en-US" sz="3600" b="1" dirty="0"/>
          </a:p>
        </p:txBody>
      </p:sp>
      <p:cxnSp>
        <p:nvCxnSpPr>
          <p:cNvPr id="3" name="直接连接符 38"/>
          <p:cNvCxnSpPr>
            <a:cxnSpLocks noChangeShapeType="1"/>
          </p:cNvCxnSpPr>
          <p:nvPr/>
        </p:nvCxnSpPr>
        <p:spPr bwMode="auto">
          <a:xfrm flipV="1">
            <a:off x="536408" y="1201857"/>
            <a:ext cx="2163384" cy="7786"/>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sp>
        <p:nvSpPr>
          <p:cNvPr id="7" name="矩形 6"/>
          <p:cNvSpPr/>
          <p:nvPr/>
        </p:nvSpPr>
        <p:spPr>
          <a:xfrm>
            <a:off x="536408" y="1359131"/>
            <a:ext cx="7845408" cy="3831818"/>
          </a:xfrm>
          <a:prstGeom prst="rect">
            <a:avLst/>
          </a:prstGeom>
        </p:spPr>
        <p:txBody>
          <a:bodyPr wrap="square">
            <a:spAutoFit/>
          </a:bodyPr>
          <a:lstStyle/>
          <a:p>
            <a:pPr indent="457200">
              <a:lnSpc>
                <a:spcPct val="150000"/>
              </a:lnSpc>
            </a:pPr>
            <a:r>
              <a:rPr lang="zh-CN" altLang="zh-CN" dirty="0"/>
              <a:t>主控室可居留区域密封性测试工具自构思至投入使用，共计经历了</a:t>
            </a:r>
            <a:r>
              <a:rPr lang="en-US" altLang="zh-CN" dirty="0"/>
              <a:t>3</a:t>
            </a:r>
            <a:r>
              <a:rPr lang="zh-CN" altLang="zh-CN" dirty="0"/>
              <a:t>个年头。目前该工具所涉及的工程方案、调试规程、试验工器具及相应的计算软件都已完成。通过在福清</a:t>
            </a:r>
            <a:r>
              <a:rPr lang="en-US" altLang="zh-CN" dirty="0"/>
              <a:t>5</a:t>
            </a:r>
            <a:r>
              <a:rPr lang="zh-CN" altLang="zh-CN" dirty="0"/>
              <a:t>号机组主控室可居留区域密封性测试的相关实践中，我们看到了超声法对于孔洞，尤其是隐藏在主控室仪控机柜或盘台下方难以发现的电气孔洞的</a:t>
            </a:r>
            <a:r>
              <a:rPr lang="zh-CN" altLang="zh-CN" dirty="0" smtClean="0"/>
              <a:t>漏点</a:t>
            </a:r>
            <a:r>
              <a:rPr lang="zh-CN" altLang="en-US" dirty="0"/>
              <a:t>检测</a:t>
            </a:r>
            <a:r>
              <a:rPr lang="zh-CN" altLang="zh-CN" dirty="0" smtClean="0"/>
              <a:t>，</a:t>
            </a:r>
            <a:r>
              <a:rPr lang="zh-CN" altLang="zh-CN" dirty="0"/>
              <a:t>作用明显。恒流量注入法相对于衰减法测量内漏量，更为稳定和准确。在后续的试验过程中，可</a:t>
            </a:r>
            <a:r>
              <a:rPr lang="zh-CN" altLang="zh-CN" dirty="0" smtClean="0"/>
              <a:t>仅</a:t>
            </a:r>
            <a:r>
              <a:rPr lang="zh-CN" altLang="en-US" dirty="0" smtClean="0"/>
              <a:t>使用</a:t>
            </a:r>
            <a:r>
              <a:rPr lang="zh-CN" altLang="zh-CN" dirty="0" smtClean="0"/>
              <a:t>恒</a:t>
            </a:r>
            <a:r>
              <a:rPr lang="zh-CN" altLang="zh-CN" dirty="0"/>
              <a:t>流量注入法即可准确的测量出可居留区域的内漏</a:t>
            </a:r>
            <a:r>
              <a:rPr lang="zh-CN" altLang="zh-CN" dirty="0" smtClean="0"/>
              <a:t>量</a:t>
            </a:r>
            <a:r>
              <a:rPr lang="zh-CN" altLang="en-US" dirty="0" smtClean="0"/>
              <a:t>。该测试工具</a:t>
            </a:r>
            <a:r>
              <a:rPr lang="zh-CN" altLang="zh-CN" dirty="0" smtClean="0"/>
              <a:t>涉及</a:t>
            </a:r>
            <a:r>
              <a:rPr lang="zh-CN" altLang="zh-CN" dirty="0"/>
              <a:t>的工器具相对便捷、独立，涉及的相关方案通用性强，可操作性强</a:t>
            </a:r>
            <a:r>
              <a:rPr lang="zh-CN" altLang="zh-CN" dirty="0" smtClean="0"/>
              <a:t>，</a:t>
            </a:r>
            <a:r>
              <a:rPr lang="zh-CN" altLang="en-US" dirty="0" smtClean="0"/>
              <a:t>可</a:t>
            </a:r>
            <a:r>
              <a:rPr lang="zh-CN" altLang="zh-CN" dirty="0" smtClean="0"/>
              <a:t>用于</a:t>
            </a:r>
            <a:r>
              <a:rPr lang="zh-CN" altLang="zh-CN" dirty="0"/>
              <a:t>各种独立空间的内漏量测量，具有较强的</a:t>
            </a:r>
            <a:r>
              <a:rPr lang="zh-CN" altLang="zh-CN" dirty="0" smtClean="0"/>
              <a:t>适用性</a:t>
            </a:r>
            <a:r>
              <a:rPr lang="zh-CN" altLang="en-US" dirty="0" smtClean="0"/>
              <a:t>！</a:t>
            </a:r>
            <a:endParaRPr lang="zh-CN" altLang="en-US" dirty="0"/>
          </a:p>
        </p:txBody>
      </p:sp>
    </p:spTree>
    <p:extLst>
      <p:ext uri="{BB962C8B-B14F-4D97-AF65-F5344CB8AC3E}">
        <p14:creationId xmlns:p14="http://schemas.microsoft.com/office/powerpoint/2010/main" val="33309571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793" y="2355724"/>
            <a:ext cx="9144793" cy="1024217"/>
          </a:xfrm>
          <a:prstGeom prst="rect">
            <a:avLst/>
          </a:prstGeom>
          <a:solidFill>
            <a:srgbClr val="1479BE"/>
          </a:solidFill>
          <a:effectLst>
            <a:outerShdw blurRad="50800" dist="50800" dir="5400000" algn="ctr" rotWithShape="0">
              <a:srgbClr val="0181CC"/>
            </a:outerShdw>
          </a:effectLst>
        </p:spPr>
      </p:pic>
      <p:sp>
        <p:nvSpPr>
          <p:cNvPr id="8" name="TextBox 6"/>
          <p:cNvSpPr txBox="1"/>
          <p:nvPr/>
        </p:nvSpPr>
        <p:spPr>
          <a:xfrm>
            <a:off x="3419872" y="2626569"/>
            <a:ext cx="2498804" cy="482525"/>
          </a:xfrm>
          <a:prstGeom prst="rect">
            <a:avLst/>
          </a:prstGeom>
          <a:noFill/>
        </p:spPr>
        <p:txBody>
          <a:bodyPr wrap="none" lIns="81619" tIns="40809" rIns="81619" bIns="40809">
            <a:spAutoFit/>
          </a:bodyPr>
          <a:lstStyle/>
          <a:p>
            <a:pPr>
              <a:defRPr/>
            </a:pPr>
            <a:r>
              <a:rPr lang="zh-CN" altLang="en-US" sz="2600" b="1" dirty="0" smtClean="0">
                <a:solidFill>
                  <a:prstClr val="white"/>
                </a:solidFill>
                <a:latin typeface="微软雅黑" panose="020B0503020204020204" pitchFamily="34" charset="-122"/>
                <a:ea typeface="微软雅黑" panose="020B0503020204020204" pitchFamily="34" charset="-122"/>
                <a:cs typeface="+mn-ea"/>
                <a:sym typeface="+mn-lt"/>
              </a:rPr>
              <a:t>感谢您的聆听！</a:t>
            </a:r>
            <a:endParaRPr lang="zh-CN" altLang="en-US" sz="2600" b="1" dirty="0">
              <a:solidFill>
                <a:prstClr val="white"/>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8971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95536" y="555526"/>
            <a:ext cx="1432517" cy="64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3600" b="1" dirty="0">
                <a:solidFill>
                  <a:srgbClr val="000000"/>
                </a:solidFill>
                <a:latin typeface="微软雅黑" pitchFamily="34" charset="-122"/>
                <a:ea typeface="微软雅黑" pitchFamily="34" charset="-122"/>
              </a:rPr>
              <a:t>概述</a:t>
            </a:r>
            <a:endParaRPr lang="zh-CN" sz="3600" b="1" dirty="0">
              <a:solidFill>
                <a:srgbClr val="0070C0"/>
              </a:solidFill>
              <a:latin typeface="微软雅黑" pitchFamily="34" charset="-122"/>
              <a:ea typeface="微软雅黑" pitchFamily="34" charset="-122"/>
            </a:endParaRPr>
          </a:p>
        </p:txBody>
      </p:sp>
      <p:cxnSp>
        <p:nvCxnSpPr>
          <p:cNvPr id="3" name="直接连接符 38"/>
          <p:cNvCxnSpPr>
            <a:cxnSpLocks noChangeShapeType="1"/>
          </p:cNvCxnSpPr>
          <p:nvPr/>
        </p:nvCxnSpPr>
        <p:spPr bwMode="auto">
          <a:xfrm flipV="1">
            <a:off x="536408" y="1202388"/>
            <a:ext cx="867240" cy="7254"/>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sp>
        <p:nvSpPr>
          <p:cNvPr id="7" name="矩形 6"/>
          <p:cNvSpPr/>
          <p:nvPr/>
        </p:nvSpPr>
        <p:spPr>
          <a:xfrm>
            <a:off x="543016" y="1491630"/>
            <a:ext cx="2732840" cy="1754326"/>
          </a:xfrm>
          <a:prstGeom prst="rect">
            <a:avLst/>
          </a:prstGeom>
        </p:spPr>
        <p:txBody>
          <a:bodyPr wrap="square">
            <a:spAutoFit/>
          </a:bodyPr>
          <a:lstStyle/>
          <a:p>
            <a:pPr indent="457200">
              <a:lnSpc>
                <a:spcPct val="150000"/>
              </a:lnSpc>
            </a:pPr>
            <a:r>
              <a:rPr lang="zh-CN" altLang="en-US" dirty="0">
                <a:cs typeface="Times New Roman" panose="02020603050405020304" pitchFamily="18" charset="0"/>
              </a:rPr>
              <a:t>主控</a:t>
            </a:r>
            <a:r>
              <a:rPr lang="zh-CN" altLang="en-US" dirty="0" smtClean="0">
                <a:cs typeface="Times New Roman" panose="02020603050405020304" pitchFamily="18" charset="0"/>
              </a:rPr>
              <a:t>室可居留区密封性测试，即采取一定的技术手段，测量整个可居留区的空气泄漏量。</a:t>
            </a:r>
            <a:endParaRPr lang="zh-CN" altLang="en-US"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1048040"/>
            <a:ext cx="5184000" cy="3888000"/>
          </a:xfrm>
          <a:prstGeom prst="rect">
            <a:avLst/>
          </a:prstGeom>
        </p:spPr>
      </p:pic>
    </p:spTree>
    <p:extLst>
      <p:ext uri="{BB962C8B-B14F-4D97-AF65-F5344CB8AC3E}">
        <p14:creationId xmlns:p14="http://schemas.microsoft.com/office/powerpoint/2010/main" val="10974826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7694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95536" y="555526"/>
            <a:ext cx="1432517" cy="64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3600" b="1" dirty="0">
                <a:solidFill>
                  <a:srgbClr val="000000"/>
                </a:solidFill>
                <a:latin typeface="微软雅黑" pitchFamily="34" charset="-122"/>
                <a:ea typeface="微软雅黑" pitchFamily="34" charset="-122"/>
              </a:rPr>
              <a:t>概述</a:t>
            </a:r>
            <a:endParaRPr lang="zh-CN" sz="3600" b="1" dirty="0">
              <a:solidFill>
                <a:srgbClr val="0070C0"/>
              </a:solidFill>
              <a:latin typeface="微软雅黑" pitchFamily="34" charset="-122"/>
              <a:ea typeface="微软雅黑" pitchFamily="34" charset="-122"/>
            </a:endParaRPr>
          </a:p>
        </p:txBody>
      </p:sp>
      <p:cxnSp>
        <p:nvCxnSpPr>
          <p:cNvPr id="3" name="直接连接符 38"/>
          <p:cNvCxnSpPr>
            <a:cxnSpLocks noChangeShapeType="1"/>
          </p:cNvCxnSpPr>
          <p:nvPr/>
        </p:nvCxnSpPr>
        <p:spPr bwMode="auto">
          <a:xfrm flipV="1">
            <a:off x="536408" y="1202388"/>
            <a:ext cx="867240" cy="7254"/>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sp>
        <p:nvSpPr>
          <p:cNvPr id="7" name="矩形 6"/>
          <p:cNvSpPr/>
          <p:nvPr/>
        </p:nvSpPr>
        <p:spPr>
          <a:xfrm>
            <a:off x="543016" y="1491630"/>
            <a:ext cx="7845408" cy="3416320"/>
          </a:xfrm>
          <a:prstGeom prst="rect">
            <a:avLst/>
          </a:prstGeom>
        </p:spPr>
        <p:txBody>
          <a:bodyPr wrap="square">
            <a:spAutoFit/>
          </a:bodyPr>
          <a:lstStyle/>
          <a:p>
            <a:pPr indent="457200">
              <a:lnSpc>
                <a:spcPct val="150000"/>
              </a:lnSpc>
            </a:pPr>
            <a:r>
              <a:rPr lang="zh-CN" altLang="zh-CN" dirty="0" smtClean="0">
                <a:cs typeface="Times New Roman" panose="02020603050405020304" pitchFamily="18" charset="0"/>
              </a:rPr>
              <a:t>《核动力厂设计安全规定》</a:t>
            </a:r>
            <a:r>
              <a:rPr lang="zh-CN" altLang="zh-CN" dirty="0">
                <a:cs typeface="Times New Roman" panose="02020603050405020304" pitchFamily="18" charset="0"/>
              </a:rPr>
              <a:t>（</a:t>
            </a:r>
            <a:r>
              <a:rPr lang="en-US" altLang="zh-CN" dirty="0">
                <a:cs typeface="Times New Roman" panose="02020603050405020304" pitchFamily="18" charset="0"/>
              </a:rPr>
              <a:t>HF102-2016</a:t>
            </a:r>
            <a:r>
              <a:rPr lang="zh-CN" altLang="zh-CN" dirty="0">
                <a:cs typeface="Times New Roman" panose="02020603050405020304" pitchFamily="18" charset="0"/>
              </a:rPr>
              <a:t>）要求核动力厂必须采取适当的措施以保证在较长时间内保护控制室人员免于受到事故工况下形成的高辐照水平、放射性物质的释放、火灾、易爆或有毒气体的危害。针对放射性事故，国内核电厂主控室的可居留性评价已形成了比较完整的评价标准、评价体系和评价方法。但在工程应用实践上，尚未形成成熟的主控室可居留性测试手段，各核电厂特别新建项目都在探索、研发这方面的工具</a:t>
            </a:r>
            <a:r>
              <a:rPr lang="zh-CN" altLang="zh-CN" dirty="0" smtClean="0">
                <a:cs typeface="Times New Roman" panose="02020603050405020304" pitchFamily="18" charset="0"/>
              </a:rPr>
              <a:t>。</a:t>
            </a:r>
            <a:endParaRPr lang="en-US" altLang="zh-CN" dirty="0">
              <a:cs typeface="Times New Roman" panose="02020603050405020304" pitchFamily="18" charset="0"/>
            </a:endParaRPr>
          </a:p>
          <a:p>
            <a:pPr indent="457200">
              <a:lnSpc>
                <a:spcPct val="150000"/>
              </a:lnSpc>
            </a:pPr>
            <a:r>
              <a:rPr lang="zh-CN" altLang="zh-CN" dirty="0" smtClean="0"/>
              <a:t>福</a:t>
            </a:r>
            <a:r>
              <a:rPr lang="zh-CN" altLang="zh-CN" dirty="0"/>
              <a:t>清核电</a:t>
            </a:r>
            <a:r>
              <a:rPr lang="en-US" altLang="zh-CN" dirty="0"/>
              <a:t>5</a:t>
            </a:r>
            <a:r>
              <a:rPr lang="zh-CN" altLang="zh-CN" dirty="0"/>
              <a:t>号</a:t>
            </a:r>
            <a:r>
              <a:rPr lang="zh-CN" altLang="zh-CN" dirty="0" smtClean="0"/>
              <a:t>机</a:t>
            </a:r>
            <a:r>
              <a:rPr lang="zh-CN" altLang="zh-CN" dirty="0"/>
              <a:t>组</a:t>
            </a:r>
            <a:r>
              <a:rPr lang="zh-CN" altLang="zh-CN" dirty="0" smtClean="0"/>
              <a:t>“</a:t>
            </a:r>
            <a:r>
              <a:rPr lang="zh-CN" altLang="zh-CN" dirty="0"/>
              <a:t>华龙一号</a:t>
            </a:r>
            <a:r>
              <a:rPr lang="zh-CN" altLang="zh-CN" dirty="0" smtClean="0"/>
              <a:t>” </a:t>
            </a:r>
            <a:r>
              <a:rPr lang="zh-CN" altLang="zh-CN" dirty="0" smtClean="0"/>
              <a:t>作为</a:t>
            </a:r>
            <a:r>
              <a:rPr lang="zh-CN" altLang="zh-CN" dirty="0"/>
              <a:t>我国具有完整自主知识产权的先进三代</a:t>
            </a:r>
            <a:r>
              <a:rPr lang="zh-CN" altLang="zh-CN" dirty="0" smtClean="0"/>
              <a:t>核电，</a:t>
            </a:r>
            <a:r>
              <a:rPr lang="zh-CN" altLang="zh-CN" dirty="0"/>
              <a:t>主控室在设计上充分考虑了事故工况</a:t>
            </a:r>
            <a:r>
              <a:rPr lang="zh-CN" altLang="zh-CN" dirty="0" smtClean="0"/>
              <a:t>下</a:t>
            </a:r>
            <a:r>
              <a:rPr lang="zh-CN" altLang="zh-CN" dirty="0" smtClean="0"/>
              <a:t>可</a:t>
            </a:r>
            <a:r>
              <a:rPr lang="zh-CN" altLang="zh-CN" dirty="0"/>
              <a:t>居留的需求</a:t>
            </a:r>
            <a:r>
              <a:rPr lang="zh-CN" altLang="zh-CN" dirty="0" smtClean="0"/>
              <a:t>，在</a:t>
            </a:r>
            <a:r>
              <a:rPr lang="zh-CN" altLang="zh-CN" dirty="0"/>
              <a:t>厂房布</a:t>
            </a:r>
            <a:endParaRPr lang="zh-CN" altLang="en-US" dirty="0"/>
          </a:p>
        </p:txBody>
      </p:sp>
    </p:spTree>
    <p:extLst>
      <p:ext uri="{BB962C8B-B14F-4D97-AF65-F5344CB8AC3E}">
        <p14:creationId xmlns:p14="http://schemas.microsoft.com/office/powerpoint/2010/main" val="1520197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95536" y="555526"/>
            <a:ext cx="1432517" cy="64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3600" b="1" dirty="0">
                <a:solidFill>
                  <a:srgbClr val="000000"/>
                </a:solidFill>
                <a:latin typeface="微软雅黑" pitchFamily="34" charset="-122"/>
                <a:ea typeface="微软雅黑" pitchFamily="34" charset="-122"/>
              </a:rPr>
              <a:t>概述</a:t>
            </a:r>
            <a:endParaRPr lang="zh-CN" sz="3600" b="1" dirty="0">
              <a:solidFill>
                <a:srgbClr val="0070C0"/>
              </a:solidFill>
              <a:latin typeface="微软雅黑" pitchFamily="34" charset="-122"/>
              <a:ea typeface="微软雅黑" pitchFamily="34" charset="-122"/>
            </a:endParaRPr>
          </a:p>
        </p:txBody>
      </p:sp>
      <p:cxnSp>
        <p:nvCxnSpPr>
          <p:cNvPr id="3" name="直接连接符 38"/>
          <p:cNvCxnSpPr>
            <a:cxnSpLocks noChangeShapeType="1"/>
          </p:cNvCxnSpPr>
          <p:nvPr/>
        </p:nvCxnSpPr>
        <p:spPr bwMode="auto">
          <a:xfrm flipV="1">
            <a:off x="536408" y="1202388"/>
            <a:ext cx="867240" cy="7254"/>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sp>
        <p:nvSpPr>
          <p:cNvPr id="7" name="矩形 6"/>
          <p:cNvSpPr/>
          <p:nvPr/>
        </p:nvSpPr>
        <p:spPr>
          <a:xfrm>
            <a:off x="543016" y="1491630"/>
            <a:ext cx="7845408" cy="1754326"/>
          </a:xfrm>
          <a:prstGeom prst="rect">
            <a:avLst/>
          </a:prstGeom>
        </p:spPr>
        <p:txBody>
          <a:bodyPr wrap="square">
            <a:spAutoFit/>
          </a:bodyPr>
          <a:lstStyle/>
          <a:p>
            <a:pPr>
              <a:lnSpc>
                <a:spcPct val="150000"/>
              </a:lnSpc>
            </a:pPr>
            <a:r>
              <a:rPr lang="zh-CN" altLang="zh-CN" dirty="0" smtClean="0"/>
              <a:t>置</a:t>
            </a:r>
            <a:r>
              <a:rPr lang="zh-CN" altLang="zh-CN" dirty="0"/>
              <a:t>、土建结构及设备安装</a:t>
            </a:r>
            <a:r>
              <a:rPr lang="zh-CN" altLang="zh-CN" dirty="0" smtClean="0"/>
              <a:t>等</a:t>
            </a:r>
            <a:r>
              <a:rPr lang="zh-CN" altLang="en-US" dirty="0"/>
              <a:t>方面</a:t>
            </a:r>
            <a:r>
              <a:rPr lang="zh-CN" altLang="zh-CN" dirty="0" smtClean="0"/>
              <a:t>进行</a:t>
            </a:r>
            <a:r>
              <a:rPr lang="zh-CN" altLang="zh-CN" dirty="0"/>
              <a:t>了针对性的技术改进</a:t>
            </a:r>
            <a:r>
              <a:rPr lang="zh-CN" altLang="zh-CN" dirty="0" smtClean="0"/>
              <a:t>。</a:t>
            </a:r>
            <a:endParaRPr lang="en-US" altLang="zh-CN" dirty="0" smtClean="0"/>
          </a:p>
          <a:p>
            <a:pPr indent="457200">
              <a:lnSpc>
                <a:spcPct val="150000"/>
              </a:lnSpc>
            </a:pPr>
            <a:r>
              <a:rPr lang="zh-CN" altLang="zh-CN" dirty="0"/>
              <a:t>为了确保主控室可居留区域密封性能够满足设计要求，实现保护主控室人员的功能，福清核电</a:t>
            </a:r>
            <a:r>
              <a:rPr lang="en-US" altLang="zh-CN" dirty="0"/>
              <a:t>5</a:t>
            </a:r>
            <a:r>
              <a:rPr lang="zh-CN" altLang="zh-CN" dirty="0"/>
              <a:t>号机组在</a:t>
            </a:r>
            <a:r>
              <a:rPr lang="zh-CN" altLang="zh-CN" dirty="0" smtClean="0"/>
              <a:t>调试</a:t>
            </a:r>
            <a:r>
              <a:rPr lang="zh-CN" altLang="en-US" dirty="0" smtClean="0"/>
              <a:t>过程</a:t>
            </a:r>
            <a:r>
              <a:rPr lang="zh-CN" altLang="zh-CN" dirty="0" smtClean="0"/>
              <a:t>中</a:t>
            </a:r>
            <a:r>
              <a:rPr lang="zh-CN" altLang="zh-CN" dirty="0"/>
              <a:t>，充分借鉴国内外先进技术和同行电厂经验，开发出了主控室可居留区密封性测试工具。</a:t>
            </a:r>
            <a:endParaRPr lang="zh-CN" altLang="en-US" dirty="0"/>
          </a:p>
        </p:txBody>
      </p:sp>
    </p:spTree>
    <p:extLst>
      <p:ext uri="{BB962C8B-B14F-4D97-AF65-F5344CB8AC3E}">
        <p14:creationId xmlns:p14="http://schemas.microsoft.com/office/powerpoint/2010/main" val="2974112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95536" y="555526"/>
            <a:ext cx="34563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en-US" altLang="zh-CN" sz="3600" b="1" dirty="0" smtClean="0">
                <a:solidFill>
                  <a:srgbClr val="000000"/>
                </a:solidFill>
                <a:latin typeface="微软雅黑" pitchFamily="34" charset="-122"/>
                <a:ea typeface="微软雅黑" pitchFamily="34" charset="-122"/>
              </a:rPr>
              <a:t>VCL</a:t>
            </a:r>
            <a:r>
              <a:rPr lang="zh-CN" altLang="en-US" sz="3600" b="1" dirty="0" smtClean="0">
                <a:solidFill>
                  <a:srgbClr val="000000"/>
                </a:solidFill>
                <a:latin typeface="微软雅黑" pitchFamily="34" charset="-122"/>
                <a:ea typeface="微软雅黑" pitchFamily="34" charset="-122"/>
              </a:rPr>
              <a:t>系统特征</a:t>
            </a:r>
            <a:endParaRPr lang="zh-CN" sz="3600" b="1" dirty="0">
              <a:solidFill>
                <a:srgbClr val="0070C0"/>
              </a:solidFill>
              <a:latin typeface="微软雅黑" pitchFamily="34" charset="-122"/>
              <a:ea typeface="微软雅黑" pitchFamily="34" charset="-122"/>
            </a:endParaRPr>
          </a:p>
        </p:txBody>
      </p:sp>
      <p:cxnSp>
        <p:nvCxnSpPr>
          <p:cNvPr id="3" name="直接连接符 38"/>
          <p:cNvCxnSpPr>
            <a:cxnSpLocks noChangeShapeType="1"/>
          </p:cNvCxnSpPr>
          <p:nvPr/>
        </p:nvCxnSpPr>
        <p:spPr bwMode="auto">
          <a:xfrm flipV="1">
            <a:off x="536408" y="1201857"/>
            <a:ext cx="2739448" cy="7785"/>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sp>
        <p:nvSpPr>
          <p:cNvPr id="7" name="矩形 6"/>
          <p:cNvSpPr/>
          <p:nvPr/>
        </p:nvSpPr>
        <p:spPr>
          <a:xfrm>
            <a:off x="543016" y="1491630"/>
            <a:ext cx="7845408" cy="3416320"/>
          </a:xfrm>
          <a:prstGeom prst="rect">
            <a:avLst/>
          </a:prstGeom>
        </p:spPr>
        <p:txBody>
          <a:bodyPr wrap="square">
            <a:spAutoFit/>
          </a:bodyPr>
          <a:lstStyle/>
          <a:p>
            <a:pPr indent="457200">
              <a:lnSpc>
                <a:spcPct val="150000"/>
              </a:lnSpc>
            </a:pPr>
            <a:r>
              <a:rPr lang="zh-CN" altLang="zh-CN" dirty="0"/>
              <a:t>“华龙一号”主控室可居留区域指由主控室空调系统提供通风的整个区域，具有以下基本特征：进风系统设置高效的碘过滤器，用以控制室外污染空气进入房间内对人员产生过量照射；人员出入通道使用密闭性良好的气密门，具有良好的密闭性；主控室屋顶、墙壁使用了较厚的</a:t>
            </a:r>
            <a:r>
              <a:rPr lang="zh-CN" altLang="zh-CN" dirty="0" smtClean="0"/>
              <a:t>钢筋混凝土</a:t>
            </a:r>
            <a:r>
              <a:rPr lang="zh-CN" altLang="en-US" dirty="0" smtClean="0"/>
              <a:t>结构</a:t>
            </a:r>
            <a:r>
              <a:rPr lang="zh-CN" altLang="zh-CN" dirty="0" smtClean="0"/>
              <a:t>，</a:t>
            </a:r>
            <a:r>
              <a:rPr lang="zh-CN" altLang="zh-CN" dirty="0"/>
              <a:t>对放射性烟雨浸没外照射具有良好的屏蔽；电缆穿墙大量采用电缆密封模块系统（</a:t>
            </a:r>
            <a:r>
              <a:rPr lang="en-US" altLang="zh-CN" dirty="0"/>
              <a:t>MCT</a:t>
            </a:r>
            <a:r>
              <a:rPr lang="zh-CN" altLang="zh-CN" dirty="0"/>
              <a:t>），管道孔洞使用高密硅酮泡沫封堵，保证了设备孔洞的密封性</a:t>
            </a:r>
            <a:r>
              <a:rPr lang="zh-CN" altLang="zh-CN" dirty="0" smtClean="0"/>
              <a:t>。</a:t>
            </a:r>
            <a:endParaRPr lang="en-US" altLang="zh-CN" dirty="0" smtClean="0"/>
          </a:p>
          <a:p>
            <a:pPr indent="457200">
              <a:lnSpc>
                <a:spcPct val="150000"/>
              </a:lnSpc>
            </a:pPr>
            <a:r>
              <a:rPr lang="zh-CN" altLang="zh-CN" dirty="0"/>
              <a:t>为进一步提高主控室的可居留性，</a:t>
            </a:r>
            <a:r>
              <a:rPr lang="en-US" altLang="zh-CN" dirty="0"/>
              <a:t>“</a:t>
            </a:r>
            <a:r>
              <a:rPr lang="zh-CN" altLang="zh-CN" dirty="0"/>
              <a:t>华龙一号</a:t>
            </a:r>
            <a:r>
              <a:rPr lang="en-US" altLang="zh-CN" dirty="0"/>
              <a:t>”</a:t>
            </a:r>
            <a:r>
              <a:rPr lang="zh-CN" altLang="zh-CN" dirty="0"/>
              <a:t>将主控室、办公室、技术支持中心、计算机室、卫生设施、走廊、运行人员餐厅等相关房间整合到</a:t>
            </a:r>
            <a:r>
              <a:rPr lang="zh-CN" altLang="zh-CN" dirty="0" smtClean="0"/>
              <a:t>一</a:t>
            </a:r>
            <a:endParaRPr lang="zh-CN" altLang="en-US" dirty="0"/>
          </a:p>
        </p:txBody>
      </p:sp>
    </p:spTree>
    <p:extLst>
      <p:ext uri="{BB962C8B-B14F-4D97-AF65-F5344CB8AC3E}">
        <p14:creationId xmlns:p14="http://schemas.microsoft.com/office/powerpoint/2010/main" val="3897252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95536" y="555526"/>
            <a:ext cx="34563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en-US" altLang="zh-CN" sz="3600" b="1" dirty="0" smtClean="0">
                <a:solidFill>
                  <a:srgbClr val="000000"/>
                </a:solidFill>
                <a:latin typeface="微软雅黑" pitchFamily="34" charset="-122"/>
                <a:ea typeface="微软雅黑" pitchFamily="34" charset="-122"/>
              </a:rPr>
              <a:t>VCL</a:t>
            </a:r>
            <a:r>
              <a:rPr lang="zh-CN" altLang="en-US" sz="3600" b="1" dirty="0" smtClean="0">
                <a:solidFill>
                  <a:srgbClr val="000000"/>
                </a:solidFill>
                <a:latin typeface="微软雅黑" pitchFamily="34" charset="-122"/>
                <a:ea typeface="微软雅黑" pitchFamily="34" charset="-122"/>
              </a:rPr>
              <a:t>系统特征</a:t>
            </a:r>
            <a:endParaRPr lang="zh-CN" sz="3600" b="1" dirty="0">
              <a:solidFill>
                <a:srgbClr val="0070C0"/>
              </a:solidFill>
              <a:latin typeface="微软雅黑" pitchFamily="34" charset="-122"/>
              <a:ea typeface="微软雅黑" pitchFamily="34" charset="-122"/>
            </a:endParaRPr>
          </a:p>
        </p:txBody>
      </p:sp>
      <p:cxnSp>
        <p:nvCxnSpPr>
          <p:cNvPr id="3" name="直接连接符 38"/>
          <p:cNvCxnSpPr>
            <a:cxnSpLocks noChangeShapeType="1"/>
          </p:cNvCxnSpPr>
          <p:nvPr/>
        </p:nvCxnSpPr>
        <p:spPr bwMode="auto">
          <a:xfrm flipV="1">
            <a:off x="536408" y="1201857"/>
            <a:ext cx="2739448" cy="7785"/>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sp>
        <p:nvSpPr>
          <p:cNvPr id="7" name="矩形 6"/>
          <p:cNvSpPr/>
          <p:nvPr/>
        </p:nvSpPr>
        <p:spPr>
          <a:xfrm>
            <a:off x="543016" y="1491630"/>
            <a:ext cx="2228784" cy="2585323"/>
          </a:xfrm>
          <a:prstGeom prst="rect">
            <a:avLst/>
          </a:prstGeom>
        </p:spPr>
        <p:txBody>
          <a:bodyPr wrap="square">
            <a:spAutoFit/>
          </a:bodyPr>
          <a:lstStyle/>
          <a:p>
            <a:pPr>
              <a:lnSpc>
                <a:spcPct val="150000"/>
              </a:lnSpc>
            </a:pPr>
            <a:r>
              <a:rPr lang="zh-CN" altLang="zh-CN" dirty="0" smtClean="0"/>
              <a:t>层</a:t>
            </a:r>
            <a:r>
              <a:rPr lang="zh-CN" altLang="zh-CN" dirty="0"/>
              <a:t>，减少门、贯穿件的数量，提高了可居留区域的密闭性。福清</a:t>
            </a:r>
            <a:r>
              <a:rPr lang="en-US" altLang="zh-CN" dirty="0"/>
              <a:t>5</a:t>
            </a:r>
            <a:r>
              <a:rPr lang="zh-CN" altLang="zh-CN" dirty="0"/>
              <a:t>、</a:t>
            </a:r>
            <a:r>
              <a:rPr lang="en-US" altLang="zh-CN" dirty="0"/>
              <a:t>6</a:t>
            </a:r>
            <a:r>
              <a:rPr lang="zh-CN" altLang="zh-CN" dirty="0"/>
              <a:t>号机组主控室可居留区域</a:t>
            </a:r>
            <a:r>
              <a:rPr lang="zh-CN" altLang="zh-CN" dirty="0" smtClean="0"/>
              <a:t>见</a:t>
            </a:r>
            <a:r>
              <a:rPr lang="zh-CN" altLang="en-US" dirty="0" smtClean="0"/>
              <a:t>右</a:t>
            </a:r>
            <a:r>
              <a:rPr lang="zh-CN" altLang="zh-CN" dirty="0" smtClean="0"/>
              <a:t>图。</a:t>
            </a:r>
            <a:endParaRPr lang="zh-CN" altLang="en-US" dirty="0"/>
          </a:p>
        </p:txBody>
      </p:sp>
      <p:pic>
        <p:nvPicPr>
          <p:cNvPr id="5" name="图片 4"/>
          <p:cNvPicPr/>
          <p:nvPr/>
        </p:nvPicPr>
        <p:blipFill>
          <a:blip r:embed="rId2" cstate="print"/>
          <a:srcRect/>
          <a:stretch>
            <a:fillRect/>
          </a:stretch>
        </p:blipFill>
        <p:spPr bwMode="auto">
          <a:xfrm>
            <a:off x="3240544" y="1491630"/>
            <a:ext cx="5730875" cy="3406140"/>
          </a:xfrm>
          <a:prstGeom prst="rect">
            <a:avLst/>
          </a:prstGeom>
          <a:noFill/>
          <a:ln w="9525">
            <a:noFill/>
            <a:miter lim="800000"/>
            <a:headEnd/>
            <a:tailEnd/>
          </a:ln>
        </p:spPr>
      </p:pic>
    </p:spTree>
    <p:extLst>
      <p:ext uri="{BB962C8B-B14F-4D97-AF65-F5344CB8AC3E}">
        <p14:creationId xmlns:p14="http://schemas.microsoft.com/office/powerpoint/2010/main" val="3457976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95536" y="555526"/>
            <a:ext cx="34563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en-US" altLang="zh-CN" sz="3600" b="1" dirty="0" smtClean="0">
                <a:solidFill>
                  <a:srgbClr val="000000"/>
                </a:solidFill>
                <a:latin typeface="微软雅黑" pitchFamily="34" charset="-122"/>
                <a:ea typeface="微软雅黑" pitchFamily="34" charset="-122"/>
              </a:rPr>
              <a:t>VCL</a:t>
            </a:r>
            <a:r>
              <a:rPr lang="zh-CN" altLang="en-US" sz="3600" b="1" dirty="0" smtClean="0">
                <a:solidFill>
                  <a:srgbClr val="000000"/>
                </a:solidFill>
                <a:latin typeface="微软雅黑" pitchFamily="34" charset="-122"/>
                <a:ea typeface="微软雅黑" pitchFamily="34" charset="-122"/>
              </a:rPr>
              <a:t>系统特征</a:t>
            </a:r>
            <a:endParaRPr lang="zh-CN" sz="3600" b="1" dirty="0">
              <a:solidFill>
                <a:srgbClr val="0070C0"/>
              </a:solidFill>
              <a:latin typeface="微软雅黑" pitchFamily="34" charset="-122"/>
              <a:ea typeface="微软雅黑" pitchFamily="34" charset="-122"/>
            </a:endParaRPr>
          </a:p>
        </p:txBody>
      </p:sp>
      <p:cxnSp>
        <p:nvCxnSpPr>
          <p:cNvPr id="3" name="直接连接符 38"/>
          <p:cNvCxnSpPr>
            <a:cxnSpLocks noChangeShapeType="1"/>
          </p:cNvCxnSpPr>
          <p:nvPr/>
        </p:nvCxnSpPr>
        <p:spPr bwMode="auto">
          <a:xfrm flipV="1">
            <a:off x="536408" y="1201857"/>
            <a:ext cx="2739448" cy="7785"/>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sp>
        <p:nvSpPr>
          <p:cNvPr id="7" name="矩形 6"/>
          <p:cNvSpPr/>
          <p:nvPr/>
        </p:nvSpPr>
        <p:spPr>
          <a:xfrm>
            <a:off x="543016" y="1491630"/>
            <a:ext cx="7845408" cy="3000821"/>
          </a:xfrm>
          <a:prstGeom prst="rect">
            <a:avLst/>
          </a:prstGeom>
        </p:spPr>
        <p:txBody>
          <a:bodyPr wrap="square">
            <a:spAutoFit/>
          </a:bodyPr>
          <a:lstStyle/>
          <a:p>
            <a:pPr indent="457200">
              <a:lnSpc>
                <a:spcPct val="150000"/>
              </a:lnSpc>
            </a:pPr>
            <a:r>
              <a:rPr lang="zh-CN" altLang="zh-CN" dirty="0"/>
              <a:t>主控室空调系统（</a:t>
            </a:r>
            <a:r>
              <a:rPr lang="en-US" altLang="zh-CN" dirty="0"/>
              <a:t>VCL</a:t>
            </a:r>
            <a:r>
              <a:rPr lang="zh-CN" altLang="zh-CN" dirty="0"/>
              <a:t>）为主控室可居留区（位于</a:t>
            </a:r>
            <a:r>
              <a:rPr lang="en-US" altLang="zh-CN" dirty="0"/>
              <a:t>L</a:t>
            </a:r>
            <a:r>
              <a:rPr lang="zh-CN" altLang="zh-CN" dirty="0"/>
              <a:t>厂房</a:t>
            </a:r>
            <a:r>
              <a:rPr lang="en-US" altLang="zh-CN" dirty="0"/>
              <a:t>22.45m</a:t>
            </a:r>
            <a:r>
              <a:rPr lang="zh-CN" altLang="zh-CN" dirty="0"/>
              <a:t>层）服务，维持其可居留性。正常运行情况下，新风与回风混合后经过空调机组处理后送到各个房间。系统采用了双取风口设计，为了保证事故期间</a:t>
            </a:r>
            <a:r>
              <a:rPr lang="zh-CN" altLang="zh-CN" dirty="0" smtClean="0"/>
              <a:t>人员正常呼吸</a:t>
            </a:r>
            <a:r>
              <a:rPr lang="zh-CN" altLang="en-US" dirty="0" smtClean="0"/>
              <a:t>的</a:t>
            </a:r>
            <a:r>
              <a:rPr lang="zh-CN" altLang="zh-CN" dirty="0" smtClean="0"/>
              <a:t>空气</a:t>
            </a:r>
            <a:r>
              <a:rPr lang="zh-CN" altLang="zh-CN" dirty="0"/>
              <a:t>质量，当一个进风口处的放射性物质浓度较高时，切换至另一个风口。同时，系统采用了回风过滤系统，可以将主控室可居留区域的空气通过风机和过滤器循环过滤，可以持续降低区域内碘和气溶胶的浓度。福清</a:t>
            </a:r>
            <a:r>
              <a:rPr lang="en-US" altLang="zh-CN" dirty="0"/>
              <a:t>5</a:t>
            </a:r>
            <a:r>
              <a:rPr lang="zh-CN" altLang="zh-CN" dirty="0"/>
              <a:t>、</a:t>
            </a:r>
            <a:r>
              <a:rPr lang="en-US" altLang="zh-CN" dirty="0"/>
              <a:t>6</a:t>
            </a:r>
            <a:r>
              <a:rPr lang="zh-CN" altLang="zh-CN" dirty="0"/>
              <a:t>号机组主控室空调系统三维图</a:t>
            </a:r>
            <a:r>
              <a:rPr lang="zh-CN" altLang="zh-CN" dirty="0" smtClean="0"/>
              <a:t>见</a:t>
            </a:r>
            <a:r>
              <a:rPr lang="zh-CN" altLang="en-US" dirty="0" smtClean="0"/>
              <a:t>下</a:t>
            </a:r>
            <a:r>
              <a:rPr lang="zh-CN" altLang="zh-CN" dirty="0" smtClean="0"/>
              <a:t>图。</a:t>
            </a:r>
            <a:endParaRPr lang="zh-CN" altLang="en-US" dirty="0"/>
          </a:p>
        </p:txBody>
      </p:sp>
    </p:spTree>
    <p:extLst>
      <p:ext uri="{BB962C8B-B14F-4D97-AF65-F5344CB8AC3E}">
        <p14:creationId xmlns:p14="http://schemas.microsoft.com/office/powerpoint/2010/main" val="3554866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7"/>
          <p:cNvSpPr txBox="1">
            <a:spLocks noChangeArrowheads="1"/>
          </p:cNvSpPr>
          <p:nvPr/>
        </p:nvSpPr>
        <p:spPr bwMode="auto">
          <a:xfrm>
            <a:off x="395536" y="555526"/>
            <a:ext cx="34563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en-US" altLang="zh-CN" sz="3600" b="1" dirty="0" smtClean="0">
                <a:solidFill>
                  <a:srgbClr val="000000"/>
                </a:solidFill>
                <a:latin typeface="微软雅黑" pitchFamily="34" charset="-122"/>
                <a:ea typeface="微软雅黑" pitchFamily="34" charset="-122"/>
              </a:rPr>
              <a:t>VCL</a:t>
            </a:r>
            <a:r>
              <a:rPr lang="zh-CN" altLang="en-US" sz="3600" b="1" dirty="0" smtClean="0">
                <a:solidFill>
                  <a:srgbClr val="000000"/>
                </a:solidFill>
                <a:latin typeface="微软雅黑" pitchFamily="34" charset="-122"/>
                <a:ea typeface="微软雅黑" pitchFamily="34" charset="-122"/>
              </a:rPr>
              <a:t>系统特征</a:t>
            </a:r>
            <a:endParaRPr lang="zh-CN" sz="3600" b="1" dirty="0">
              <a:solidFill>
                <a:srgbClr val="0070C0"/>
              </a:solidFill>
              <a:latin typeface="微软雅黑" pitchFamily="34" charset="-122"/>
              <a:ea typeface="微软雅黑" pitchFamily="34" charset="-122"/>
            </a:endParaRPr>
          </a:p>
        </p:txBody>
      </p:sp>
      <p:cxnSp>
        <p:nvCxnSpPr>
          <p:cNvPr id="3" name="直接连接符 38"/>
          <p:cNvCxnSpPr>
            <a:cxnSpLocks noChangeShapeType="1"/>
          </p:cNvCxnSpPr>
          <p:nvPr/>
        </p:nvCxnSpPr>
        <p:spPr bwMode="auto">
          <a:xfrm flipV="1">
            <a:off x="536408" y="1201857"/>
            <a:ext cx="2739448" cy="7785"/>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pic>
        <p:nvPicPr>
          <p:cNvPr id="5" name="图片 4"/>
          <p:cNvPicPr/>
          <p:nvPr/>
        </p:nvPicPr>
        <p:blipFill>
          <a:blip r:embed="rId2">
            <a:extLst>
              <a:ext uri="{28A0092B-C50C-407E-A947-70E740481C1C}">
                <a14:useLocalDpi xmlns:a14="http://schemas.microsoft.com/office/drawing/2010/main" val="0"/>
              </a:ext>
            </a:extLst>
          </a:blip>
          <a:srcRect/>
          <a:stretch>
            <a:fillRect/>
          </a:stretch>
        </p:blipFill>
        <p:spPr bwMode="auto">
          <a:xfrm>
            <a:off x="3203848" y="1269972"/>
            <a:ext cx="5274310" cy="3260090"/>
          </a:xfrm>
          <a:prstGeom prst="rect">
            <a:avLst/>
          </a:prstGeom>
          <a:noFill/>
          <a:ln>
            <a:noFill/>
          </a:ln>
        </p:spPr>
      </p:pic>
      <p:sp>
        <p:nvSpPr>
          <p:cNvPr id="4" name="矩形 3"/>
          <p:cNvSpPr/>
          <p:nvPr/>
        </p:nvSpPr>
        <p:spPr>
          <a:xfrm>
            <a:off x="536408" y="1779662"/>
            <a:ext cx="2376264" cy="1338828"/>
          </a:xfrm>
          <a:prstGeom prst="rect">
            <a:avLst/>
          </a:prstGeom>
        </p:spPr>
        <p:txBody>
          <a:bodyPr wrap="square">
            <a:spAutoFit/>
          </a:bodyPr>
          <a:lstStyle/>
          <a:p>
            <a:pPr indent="457200">
              <a:lnSpc>
                <a:spcPct val="150000"/>
              </a:lnSpc>
            </a:pPr>
            <a:r>
              <a:rPr lang="zh-CN" altLang="zh-CN" dirty="0"/>
              <a:t>福清</a:t>
            </a:r>
            <a:r>
              <a:rPr lang="en-US" altLang="zh-CN" dirty="0"/>
              <a:t>5</a:t>
            </a:r>
            <a:r>
              <a:rPr lang="zh-CN" altLang="zh-CN" dirty="0"/>
              <a:t>、</a:t>
            </a:r>
            <a:r>
              <a:rPr lang="en-US" altLang="zh-CN" dirty="0"/>
              <a:t>6</a:t>
            </a:r>
            <a:r>
              <a:rPr lang="zh-CN" altLang="zh-CN" dirty="0"/>
              <a:t>号机组主控室空调系统三维图</a:t>
            </a:r>
            <a:r>
              <a:rPr lang="zh-CN" altLang="zh-CN" dirty="0" smtClean="0"/>
              <a:t>见</a:t>
            </a:r>
            <a:r>
              <a:rPr lang="zh-CN" altLang="en-US" dirty="0" smtClean="0"/>
              <a:t>右</a:t>
            </a:r>
            <a:r>
              <a:rPr lang="zh-CN" altLang="zh-CN" dirty="0" smtClean="0"/>
              <a:t>图</a:t>
            </a:r>
            <a:r>
              <a:rPr lang="zh-CN" altLang="zh-CN" dirty="0"/>
              <a:t>。</a:t>
            </a:r>
            <a:endParaRPr lang="zh-CN" altLang="en-US" dirty="0"/>
          </a:p>
        </p:txBody>
      </p:sp>
    </p:spTree>
    <p:extLst>
      <p:ext uri="{BB962C8B-B14F-4D97-AF65-F5344CB8AC3E}">
        <p14:creationId xmlns:p14="http://schemas.microsoft.com/office/powerpoint/2010/main" val="224091429"/>
      </p:ext>
    </p:extLst>
  </p:cSld>
  <p:clrMapOvr>
    <a:masterClrMapping/>
  </p:clrMapOvr>
  <p:timing>
    <p:tnLst>
      <p:par>
        <p:cTn id="1" dur="indefinite" restart="never" nodeType="tmRoot"/>
      </p:par>
    </p:tnLst>
  </p:timing>
</p:sld>
</file>

<file path=ppt/theme/theme1.xml><?xml version="1.0" encoding="utf-8"?>
<a:theme xmlns:a="http://schemas.openxmlformats.org/drawingml/2006/main" name="核趣传媒 主题 nuclearmedia.c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965</TotalTime>
  <Words>1887</Words>
  <Application>Microsoft Office PowerPoint</Application>
  <PresentationFormat>全屏显示(16:9)</PresentationFormat>
  <Paragraphs>111</Paragraphs>
  <Slides>30</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30</vt:i4>
      </vt:variant>
    </vt:vector>
  </HeadingPairs>
  <TitlesOfParts>
    <vt:vector size="40" baseType="lpstr">
      <vt:lpstr>等线</vt:lpstr>
      <vt:lpstr>方正兰亭黑简体</vt:lpstr>
      <vt:lpstr>华文细黑</vt:lpstr>
      <vt:lpstr>宋体</vt:lpstr>
      <vt:lpstr>微软雅黑</vt:lpstr>
      <vt:lpstr>Arial</vt:lpstr>
      <vt:lpstr>Calibri</vt:lpstr>
      <vt:lpstr>Times New Roman</vt:lpstr>
      <vt:lpstr>Wingdings</vt:lpstr>
      <vt:lpstr>核趣传媒 主题 nuclearmedia.cn​​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中国核能电力股份有限公司 2013年工作会议</dc:title>
  <dc:creator>apple</dc:creator>
  <cp:lastModifiedBy>杨宁</cp:lastModifiedBy>
  <cp:revision>121</cp:revision>
  <cp:lastPrinted>2017-12-27T07:23:38Z</cp:lastPrinted>
  <dcterms:created xsi:type="dcterms:W3CDTF">2013-04-02T03:46:25Z</dcterms:created>
  <dcterms:modified xsi:type="dcterms:W3CDTF">2021-05-07T09:56:36Z</dcterms:modified>
</cp:coreProperties>
</file>