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handoutMasterIdLst>
    <p:handoutMasterId r:id="rId37"/>
  </p:handoutMasterIdLst>
  <p:sldIdLst>
    <p:sldId id="256" r:id="rId5"/>
    <p:sldId id="329" r:id="rId6"/>
    <p:sldId id="302" r:id="rId7"/>
    <p:sldId id="291" r:id="rId8"/>
    <p:sldId id="288" r:id="rId9"/>
    <p:sldId id="323" r:id="rId10"/>
    <p:sldId id="320" r:id="rId11"/>
    <p:sldId id="325" r:id="rId12"/>
    <p:sldId id="304" r:id="rId13"/>
    <p:sldId id="301" r:id="rId14"/>
    <p:sldId id="286" r:id="rId15"/>
    <p:sldId id="306" r:id="rId16"/>
    <p:sldId id="307" r:id="rId17"/>
    <p:sldId id="308" r:id="rId18"/>
    <p:sldId id="309" r:id="rId19"/>
    <p:sldId id="310" r:id="rId20"/>
    <p:sldId id="311" r:id="rId21"/>
    <p:sldId id="312" r:id="rId22"/>
    <p:sldId id="313" r:id="rId23"/>
    <p:sldId id="314" r:id="rId24"/>
    <p:sldId id="297" r:id="rId25"/>
    <p:sldId id="321" r:id="rId26"/>
    <p:sldId id="327" r:id="rId27"/>
    <p:sldId id="300" r:id="rId28"/>
    <p:sldId id="298" r:id="rId29"/>
    <p:sldId id="322" r:id="rId30"/>
    <p:sldId id="326" r:id="rId31"/>
    <p:sldId id="328" r:id="rId32"/>
    <p:sldId id="317" r:id="rId33"/>
    <p:sldId id="318" r:id="rId34"/>
    <p:sldId id="319" r:id="rId35"/>
  </p:sldIdLst>
  <p:sldSz cx="12192000" cy="6858000"/>
  <p:notesSz cx="6797675" cy="9928225"/>
  <p:embeddedFontLst>
    <p:embeddedFont>
      <p:font typeface="SimHei" panose="02010609060101010101" pitchFamily="49" charset="-122"/>
      <p:regular r:id="rId38"/>
    </p:embeddedFont>
    <p:embeddedFont>
      <p:font typeface="Calibri" panose="020F0502020204030204" pitchFamily="34" charset="0"/>
      <p:regular r:id="rId39"/>
      <p:bold r:id="rId40"/>
      <p:italic r:id="rId41"/>
      <p:boldItalic r:id="rId42"/>
    </p:embeddedFont>
    <p:embeddedFont>
      <p:font typeface="Century" panose="02040604050505020304" pitchFamily="18" charset="0"/>
      <p:regular r:id="rId43"/>
    </p:embeddedFont>
    <p:embeddedFont>
      <p:font typeface="Impact" panose="020B0806030902050204" pitchFamily="34" charset="0"/>
      <p:regular r:id="rId44"/>
    </p:embeddedFont>
    <p:embeddedFont>
      <p:font typeface="等线" panose="02010600030101010101" pitchFamily="2" charset="-122"/>
      <p:regular r:id="rId45"/>
      <p:bold r:id="rId46"/>
    </p:embeddedFont>
    <p:embeddedFont>
      <p:font typeface="微软雅黑" panose="020B0503020204020204" pitchFamily="34" charset="-122"/>
      <p:regular r:id="rId47"/>
      <p:bold r:id="rId48"/>
    </p:embeddedFont>
  </p:embeddedFontLst>
  <p:defaultTextStyle>
    <a:defPPr>
      <a:defRPr lang="zh-CN"/>
    </a:defPPr>
    <a:lvl1pPr marL="0" lvl="0"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023" lvl="1"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060" lvl="2"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090" lvl="3"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120" lvl="4"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5158" lvl="5"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2178" lvl="6"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199200" lvl="7"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6223" lvl="8" indent="0" algn="l" defTabSz="91406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207">
          <p15:clr>
            <a:srgbClr val="A4A3A4"/>
          </p15:clr>
        </p15:guide>
        <p15:guide id="2" orient="horz" pos="3907">
          <p15:clr>
            <a:srgbClr val="A4A3A4"/>
          </p15:clr>
        </p15:guide>
        <p15:guide id="3" orient="horz" pos="572">
          <p15:clr>
            <a:srgbClr val="A4A3A4"/>
          </p15:clr>
        </p15:guide>
        <p15:guide id="4" orient="horz" pos="891">
          <p15:clr>
            <a:srgbClr val="A4A3A4"/>
          </p15:clr>
        </p15:guide>
        <p15:guide id="5" pos="432">
          <p15:clr>
            <a:srgbClr val="A4A3A4"/>
          </p15:clr>
        </p15:guide>
        <p15:guide id="6" pos="6975">
          <p15:clr>
            <a:srgbClr val="A4A3A4"/>
          </p15:clr>
        </p15:guide>
        <p15:guide id="7" pos="3931">
          <p15:clr>
            <a:srgbClr val="A4A3A4"/>
          </p15:clr>
        </p15:guide>
        <p15:guide id="8" pos="623">
          <p15:clr>
            <a:srgbClr val="A4A3A4"/>
          </p15:clr>
        </p15:guide>
        <p15:guide id="9" pos="7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7"/>
    <a:srgbClr val="A5A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09" autoAdjust="0"/>
  </p:normalViewPr>
  <p:slideViewPr>
    <p:cSldViewPr showGuides="1">
      <p:cViewPr varScale="1">
        <p:scale>
          <a:sx n="119" d="100"/>
          <a:sy n="119" d="100"/>
        </p:scale>
        <p:origin x="234" y="102"/>
      </p:cViewPr>
      <p:guideLst>
        <p:guide orient="horz" pos="1207"/>
        <p:guide orient="horz" pos="3907"/>
        <p:guide orient="horz" pos="572"/>
        <p:guide orient="horz" pos="891"/>
        <p:guide pos="432"/>
        <p:guide pos="6975"/>
        <p:guide pos="3931"/>
        <p:guide pos="623"/>
        <p:guide pos="72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5563" tIns="47781" rIns="95563" bIns="47781" rtlCol="0"/>
          <a:lstStyle>
            <a:lvl1pPr algn="l" fontAlgn="auto">
              <a:spcBef>
                <a:spcPts val="0"/>
              </a:spcBef>
              <a:spcAft>
                <a:spcPts val="0"/>
              </a:spcAft>
              <a:defRPr kumimoji="1" sz="1300">
                <a:latin typeface="+mn-lt"/>
                <a:ea typeface="+mn-ea"/>
              </a:defRPr>
            </a:lvl1pPr>
          </a:lstStyle>
          <a:p>
            <a:pPr defTabSz="955622">
              <a:defRPr/>
            </a:pPr>
            <a:endParaRPr lang="zh-CN" altLang="en-US"/>
          </a:p>
        </p:txBody>
      </p:sp>
      <p:sp>
        <p:nvSpPr>
          <p:cNvPr id="3" name="Date Placeholder 2"/>
          <p:cNvSpPr>
            <a:spLocks noGrp="1"/>
          </p:cNvSpPr>
          <p:nvPr>
            <p:ph type="dt" sz="quarter" idx="1"/>
          </p:nvPr>
        </p:nvSpPr>
        <p:spPr>
          <a:xfrm>
            <a:off x="3850444" y="1"/>
            <a:ext cx="2945659" cy="496412"/>
          </a:xfrm>
          <a:prstGeom prst="rect">
            <a:avLst/>
          </a:prstGeom>
        </p:spPr>
        <p:txBody>
          <a:bodyPr vert="horz" lIns="95563" tIns="47781" rIns="95563" bIns="47781" rtlCol="0"/>
          <a:lstStyle>
            <a:lvl1pPr algn="r" fontAlgn="auto">
              <a:spcBef>
                <a:spcPts val="0"/>
              </a:spcBef>
              <a:spcAft>
                <a:spcPts val="0"/>
              </a:spcAft>
              <a:defRPr kumimoji="1" sz="1300">
                <a:latin typeface="+mn-lt"/>
                <a:ea typeface="+mn-ea"/>
              </a:defRPr>
            </a:lvl1pPr>
          </a:lstStyle>
          <a:p>
            <a:pPr defTabSz="955622">
              <a:defRPr/>
            </a:pPr>
            <a:fld id="{4D237E15-C071-4D01-9525-7AB57CF13642}" type="datetime1">
              <a:rPr lang="en-US" altLang="zh-CN"/>
              <a:pPr defTabSz="955622">
                <a:defRPr/>
              </a:pPr>
              <a:t>5/10/2021</a:t>
            </a:fld>
            <a:endParaRPr lang="zh-CN" altLang="en-US"/>
          </a:p>
        </p:txBody>
      </p:sp>
      <p:sp>
        <p:nvSpPr>
          <p:cNvPr id="4" name="Footer Placeholder 3"/>
          <p:cNvSpPr>
            <a:spLocks noGrp="1"/>
          </p:cNvSpPr>
          <p:nvPr>
            <p:ph type="ftr" sz="quarter" idx="2"/>
          </p:nvPr>
        </p:nvSpPr>
        <p:spPr>
          <a:xfrm>
            <a:off x="1" y="9430092"/>
            <a:ext cx="2945659" cy="496412"/>
          </a:xfrm>
          <a:prstGeom prst="rect">
            <a:avLst/>
          </a:prstGeom>
        </p:spPr>
        <p:txBody>
          <a:bodyPr vert="horz" lIns="95563" tIns="47781" rIns="95563" bIns="47781" rtlCol="0" anchor="b"/>
          <a:lstStyle>
            <a:lvl1pPr algn="l" fontAlgn="auto">
              <a:spcBef>
                <a:spcPts val="0"/>
              </a:spcBef>
              <a:spcAft>
                <a:spcPts val="0"/>
              </a:spcAft>
              <a:defRPr kumimoji="1" sz="1300">
                <a:latin typeface="+mn-lt"/>
                <a:ea typeface="+mn-ea"/>
              </a:defRPr>
            </a:lvl1pPr>
          </a:lstStyle>
          <a:p>
            <a:pPr defTabSz="955622">
              <a:defRPr/>
            </a:pPr>
            <a:endParaRPr lang="zh-CN" altLang="en-US"/>
          </a:p>
        </p:txBody>
      </p:sp>
      <p:sp>
        <p:nvSpPr>
          <p:cNvPr id="5" name="Slide Number Placeholder 4"/>
          <p:cNvSpPr>
            <a:spLocks noGrp="1"/>
          </p:cNvSpPr>
          <p:nvPr>
            <p:ph type="sldNum" sz="quarter" idx="3"/>
          </p:nvPr>
        </p:nvSpPr>
        <p:spPr>
          <a:xfrm>
            <a:off x="3850444" y="9430092"/>
            <a:ext cx="2945659" cy="496412"/>
          </a:xfrm>
          <a:prstGeom prst="rect">
            <a:avLst/>
          </a:prstGeom>
        </p:spPr>
        <p:txBody>
          <a:bodyPr vert="horz" lIns="95563" tIns="47781" rIns="95563" bIns="47781" rtlCol="0" anchor="b"/>
          <a:lstStyle/>
          <a:p>
            <a:pPr lvl="0" algn="r" eaLnBrk="1" hangingPunct="1">
              <a:buNone/>
            </a:pPr>
            <a:fld id="{9A0DB2DC-4C9A-4742-B13C-FB6460FD3503}" type="slidenum">
              <a:rPr lang="zh-CN" altLang="en-US" sz="1300" dirty="0">
                <a:latin typeface="Calibri" panose="020F0502020204030204" pitchFamily="34" charset="0"/>
              </a:rPr>
              <a:t>‹#›</a:t>
            </a:fld>
            <a:endParaRPr lang="zh-CN" altLang="en-US" sz="1300" dirty="0">
              <a:latin typeface="Calibri" panose="020F0502020204030204" pitchFamily="34" charset="0"/>
            </a:endParaRPr>
          </a:p>
        </p:txBody>
      </p:sp>
    </p:spTree>
    <p:extLst>
      <p:ext uri="{BB962C8B-B14F-4D97-AF65-F5344CB8AC3E}">
        <p14:creationId xmlns:p14="http://schemas.microsoft.com/office/powerpoint/2010/main" val="4289973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5563" tIns="47781" rIns="95563" bIns="47781" rtlCol="0"/>
          <a:lstStyle>
            <a:lvl1pPr algn="l" fontAlgn="auto">
              <a:spcBef>
                <a:spcPts val="0"/>
              </a:spcBef>
              <a:spcAft>
                <a:spcPts val="0"/>
              </a:spcAft>
              <a:defRPr kumimoji="1" sz="1300">
                <a:latin typeface="+mn-lt"/>
                <a:ea typeface="+mn-ea"/>
              </a:defRPr>
            </a:lvl1pPr>
          </a:lstStyle>
          <a:p>
            <a:pPr defTabSz="955622">
              <a:defRPr/>
            </a:pPr>
            <a:endParaRPr lang="zh-CN" altLang="en-US"/>
          </a:p>
        </p:txBody>
      </p:sp>
      <p:sp>
        <p:nvSpPr>
          <p:cNvPr id="3" name="Date Placeholder 2"/>
          <p:cNvSpPr>
            <a:spLocks noGrp="1"/>
          </p:cNvSpPr>
          <p:nvPr>
            <p:ph type="dt" idx="1"/>
          </p:nvPr>
        </p:nvSpPr>
        <p:spPr>
          <a:xfrm>
            <a:off x="3850444" y="1"/>
            <a:ext cx="2945659" cy="496412"/>
          </a:xfrm>
          <a:prstGeom prst="rect">
            <a:avLst/>
          </a:prstGeom>
        </p:spPr>
        <p:txBody>
          <a:bodyPr vert="horz" lIns="95563" tIns="47781" rIns="95563" bIns="47781" rtlCol="0"/>
          <a:lstStyle>
            <a:lvl1pPr algn="r" fontAlgn="auto">
              <a:spcBef>
                <a:spcPts val="0"/>
              </a:spcBef>
              <a:spcAft>
                <a:spcPts val="0"/>
              </a:spcAft>
              <a:defRPr kumimoji="1" sz="1300">
                <a:latin typeface="+mn-lt"/>
                <a:ea typeface="+mn-ea"/>
              </a:defRPr>
            </a:lvl1pPr>
          </a:lstStyle>
          <a:p>
            <a:pPr defTabSz="955622">
              <a:defRPr/>
            </a:pPr>
            <a:fld id="{1AF0A83F-2F1A-48D0-9517-B5257563AB8D}" type="datetime1">
              <a:rPr lang="en-US" altLang="zh-CN" smtClean="0"/>
              <a:pPr defTabSz="955622">
                <a:defRPr/>
              </a:pPr>
              <a:t>5/10/2021</a:t>
            </a:fld>
            <a:endParaRPr lang="zh-CN" alt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5563" tIns="47781" rIns="95563" bIns="47781" rtlCol="0" anchor="ctr"/>
          <a:lstStyle/>
          <a:p>
            <a:pPr marL="0" marR="0" lvl="0" indent="0" algn="l" defTabSz="477812"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63" tIns="47781" rIns="95563" bIns="47781" rtlCol="0"/>
          <a:lstStyle/>
          <a:p>
            <a:pPr marL="0" marR="0" lvl="0" indent="0" algn="l" defTabSz="477812" rtl="0" eaLnBrk="0" fontAlgn="base" latinLnBrk="0" hangingPunct="0">
              <a:lnSpc>
                <a:spcPct val="100000"/>
              </a:lnSpc>
              <a:spcBef>
                <a:spcPct val="30000"/>
              </a:spcBef>
              <a:spcAft>
                <a:spcPct val="0"/>
              </a:spcAft>
              <a:buClrTx/>
              <a:buSzTx/>
              <a:buFontTx/>
              <a:buNone/>
              <a:defRPr/>
            </a:pPr>
            <a:r>
              <a:rPr kumimoji="0" lang="en-GB" altLang="zh-CN" sz="13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77812" marR="0" lvl="1" indent="0" algn="l" defTabSz="477812" rtl="0" eaLnBrk="0" fontAlgn="base" latinLnBrk="0" hangingPunct="0">
              <a:lnSpc>
                <a:spcPct val="100000"/>
              </a:lnSpc>
              <a:spcBef>
                <a:spcPct val="30000"/>
              </a:spcBef>
              <a:spcAft>
                <a:spcPct val="0"/>
              </a:spcAft>
              <a:buClrTx/>
              <a:buSzTx/>
              <a:buFontTx/>
              <a:buNone/>
              <a:defRPr/>
            </a:pPr>
            <a:r>
              <a:rPr kumimoji="0" lang="en-GB" altLang="zh-CN" sz="1300" b="0" i="0" u="none" strike="noStrike" kern="1200" cap="none" spc="0" normalizeH="0" baseline="0" noProof="0">
                <a:ln>
                  <a:noFill/>
                </a:ln>
                <a:solidFill>
                  <a:schemeClr val="tx1"/>
                </a:solidFill>
                <a:effectLst/>
                <a:uLnTx/>
                <a:uFillTx/>
                <a:latin typeface="+mn-lt"/>
                <a:ea typeface="+mn-ea"/>
                <a:cs typeface="+mn-cs"/>
              </a:rPr>
              <a:t>Second level</a:t>
            </a:r>
          </a:p>
          <a:p>
            <a:pPr marL="955622" marR="0" lvl="2" indent="0" algn="l" defTabSz="477812" rtl="0" eaLnBrk="0" fontAlgn="base" latinLnBrk="0" hangingPunct="0">
              <a:lnSpc>
                <a:spcPct val="100000"/>
              </a:lnSpc>
              <a:spcBef>
                <a:spcPct val="30000"/>
              </a:spcBef>
              <a:spcAft>
                <a:spcPct val="0"/>
              </a:spcAft>
              <a:buClrTx/>
              <a:buSzTx/>
              <a:buFontTx/>
              <a:buNone/>
              <a:defRPr/>
            </a:pPr>
            <a:r>
              <a:rPr kumimoji="0" lang="en-GB" altLang="zh-CN" sz="1300" b="0" i="0" u="none" strike="noStrike" kern="1200" cap="none" spc="0" normalizeH="0" baseline="0" noProof="0">
                <a:ln>
                  <a:noFill/>
                </a:ln>
                <a:solidFill>
                  <a:schemeClr val="tx1"/>
                </a:solidFill>
                <a:effectLst/>
                <a:uLnTx/>
                <a:uFillTx/>
                <a:latin typeface="+mn-lt"/>
                <a:ea typeface="+mn-ea"/>
                <a:cs typeface="+mn-cs"/>
              </a:rPr>
              <a:t>Third level</a:t>
            </a:r>
          </a:p>
          <a:p>
            <a:pPr marL="1433434" marR="0" lvl="3" indent="0" algn="l" defTabSz="477812" rtl="0" eaLnBrk="0" fontAlgn="base" latinLnBrk="0" hangingPunct="0">
              <a:lnSpc>
                <a:spcPct val="100000"/>
              </a:lnSpc>
              <a:spcBef>
                <a:spcPct val="30000"/>
              </a:spcBef>
              <a:spcAft>
                <a:spcPct val="0"/>
              </a:spcAft>
              <a:buClrTx/>
              <a:buSzTx/>
              <a:buFontTx/>
              <a:buNone/>
              <a:defRPr/>
            </a:pPr>
            <a:r>
              <a:rPr kumimoji="0" lang="en-GB" altLang="zh-CN" sz="1300" b="0" i="0" u="none" strike="noStrike" kern="1200" cap="none" spc="0" normalizeH="0" baseline="0" noProof="0">
                <a:ln>
                  <a:noFill/>
                </a:ln>
                <a:solidFill>
                  <a:schemeClr val="tx1"/>
                </a:solidFill>
                <a:effectLst/>
                <a:uLnTx/>
                <a:uFillTx/>
                <a:latin typeface="+mn-lt"/>
                <a:ea typeface="+mn-ea"/>
                <a:cs typeface="+mn-cs"/>
              </a:rPr>
              <a:t>Fourth level</a:t>
            </a:r>
          </a:p>
          <a:p>
            <a:pPr marL="1911245" marR="0" lvl="4" indent="0" algn="l" defTabSz="477812" rtl="0" eaLnBrk="0" fontAlgn="base" latinLnBrk="0" hangingPunct="0">
              <a:lnSpc>
                <a:spcPct val="100000"/>
              </a:lnSpc>
              <a:spcBef>
                <a:spcPct val="30000"/>
              </a:spcBef>
              <a:spcAft>
                <a:spcPct val="0"/>
              </a:spcAft>
              <a:buClrTx/>
              <a:buSzTx/>
              <a:buFontTx/>
              <a:buNone/>
              <a:defRPr/>
            </a:pPr>
            <a:r>
              <a:rPr kumimoji="0" lang="en-GB" altLang="zh-CN" sz="1300" b="0" i="0" u="none" strike="noStrike" kern="1200" cap="none" spc="0" normalizeH="0" baseline="0" noProof="0">
                <a:ln>
                  <a:noFill/>
                </a:ln>
                <a:solidFill>
                  <a:schemeClr val="tx1"/>
                </a:solidFill>
                <a:effectLst/>
                <a:uLnTx/>
                <a:uFillTx/>
                <a:latin typeface="+mn-lt"/>
                <a:ea typeface="+mn-ea"/>
                <a:cs typeface="+mn-cs"/>
              </a:rPr>
              <a:t>Fifth level</a:t>
            </a: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1" y="9430092"/>
            <a:ext cx="2945659" cy="496412"/>
          </a:xfrm>
          <a:prstGeom prst="rect">
            <a:avLst/>
          </a:prstGeom>
        </p:spPr>
        <p:txBody>
          <a:bodyPr vert="horz" lIns="95563" tIns="47781" rIns="95563" bIns="47781" rtlCol="0" anchor="b"/>
          <a:lstStyle>
            <a:lvl1pPr algn="l" fontAlgn="auto">
              <a:spcBef>
                <a:spcPts val="0"/>
              </a:spcBef>
              <a:spcAft>
                <a:spcPts val="0"/>
              </a:spcAft>
              <a:defRPr kumimoji="1" sz="1300">
                <a:latin typeface="+mn-lt"/>
                <a:ea typeface="+mn-ea"/>
              </a:defRPr>
            </a:lvl1pPr>
          </a:lstStyle>
          <a:p>
            <a:pPr defTabSz="955622">
              <a:defRPr/>
            </a:pPr>
            <a:endParaRPr lang="zh-CN" altLang="en-US"/>
          </a:p>
        </p:txBody>
      </p:sp>
      <p:sp>
        <p:nvSpPr>
          <p:cNvPr id="7" name="Slide Number Placeholder 6"/>
          <p:cNvSpPr>
            <a:spLocks noGrp="1"/>
          </p:cNvSpPr>
          <p:nvPr>
            <p:ph type="sldNum" sz="quarter" idx="5"/>
          </p:nvPr>
        </p:nvSpPr>
        <p:spPr>
          <a:xfrm>
            <a:off x="3850444" y="9430092"/>
            <a:ext cx="2945659" cy="496412"/>
          </a:xfrm>
          <a:prstGeom prst="rect">
            <a:avLst/>
          </a:prstGeom>
        </p:spPr>
        <p:txBody>
          <a:bodyPr vert="horz" lIns="95563" tIns="47781" rIns="95563" bIns="47781" rtlCol="0" anchor="b"/>
          <a:lstStyle/>
          <a:p>
            <a:pPr lvl="0" algn="r" eaLnBrk="1" hangingPunct="1">
              <a:buNone/>
            </a:pPr>
            <a:fld id="{9A0DB2DC-4C9A-4742-B13C-FB6460FD3503}" type="slidenum">
              <a:rPr lang="zh-CN" altLang="en-US" sz="1300" dirty="0">
                <a:latin typeface="Calibri" panose="020F0502020204030204" pitchFamily="34" charset="0"/>
              </a:rPr>
              <a:t>‹#›</a:t>
            </a:fld>
            <a:endParaRPr lang="zh-CN" altLang="en-US" sz="1300" dirty="0">
              <a:latin typeface="Calibri" panose="020F0502020204030204" pitchFamily="34" charset="0"/>
            </a:endParaRPr>
          </a:p>
        </p:txBody>
      </p:sp>
    </p:spTree>
    <p:extLst>
      <p:ext uri="{BB962C8B-B14F-4D97-AF65-F5344CB8AC3E}">
        <p14:creationId xmlns:p14="http://schemas.microsoft.com/office/powerpoint/2010/main" val="3893190122"/>
      </p:ext>
    </p:extLst>
  </p:cSld>
  <p:clrMap bg1="lt1" tx1="dk1" bg2="lt2" tx2="dk2" accent1="accent1" accent2="accent2" accent3="accent3" accent4="accent4" accent5="accent5" accent6="accent6" hlink="hlink" folHlink="folHlink"/>
  <p:hf sldNum="0" hdr="0" ftr="0" dt="0"/>
  <p:notesStyle>
    <a:lvl1pPr algn="l" defTabSz="457023" rtl="0" eaLnBrk="0" fontAlgn="base" hangingPunct="0">
      <a:spcBef>
        <a:spcPct val="30000"/>
      </a:spcBef>
      <a:spcAft>
        <a:spcPct val="0"/>
      </a:spcAft>
      <a:defRPr sz="1200" kern="1200">
        <a:solidFill>
          <a:schemeClr val="tx1"/>
        </a:solidFill>
        <a:latin typeface="+mn-lt"/>
        <a:ea typeface="+mn-ea"/>
        <a:cs typeface="+mn-cs"/>
      </a:defRPr>
    </a:lvl1pPr>
    <a:lvl2pPr marL="457023" algn="l" defTabSz="457023" rtl="0" eaLnBrk="0" fontAlgn="base" hangingPunct="0">
      <a:spcBef>
        <a:spcPct val="30000"/>
      </a:spcBef>
      <a:spcAft>
        <a:spcPct val="0"/>
      </a:spcAft>
      <a:defRPr sz="1200" kern="1200">
        <a:solidFill>
          <a:schemeClr val="tx1"/>
        </a:solidFill>
        <a:latin typeface="+mn-lt"/>
        <a:ea typeface="+mn-ea"/>
        <a:cs typeface="+mn-cs"/>
      </a:defRPr>
    </a:lvl2pPr>
    <a:lvl3pPr marL="914060" algn="l" defTabSz="457023" rtl="0" eaLnBrk="0" fontAlgn="base" hangingPunct="0">
      <a:spcBef>
        <a:spcPct val="30000"/>
      </a:spcBef>
      <a:spcAft>
        <a:spcPct val="0"/>
      </a:spcAft>
      <a:defRPr sz="1200" kern="1200">
        <a:solidFill>
          <a:schemeClr val="tx1"/>
        </a:solidFill>
        <a:latin typeface="+mn-lt"/>
        <a:ea typeface="+mn-ea"/>
        <a:cs typeface="+mn-cs"/>
      </a:defRPr>
    </a:lvl3pPr>
    <a:lvl4pPr marL="1371090" algn="l" defTabSz="457023" rtl="0" eaLnBrk="0" fontAlgn="base" hangingPunct="0">
      <a:spcBef>
        <a:spcPct val="30000"/>
      </a:spcBef>
      <a:spcAft>
        <a:spcPct val="0"/>
      </a:spcAft>
      <a:defRPr sz="1200" kern="1200">
        <a:solidFill>
          <a:schemeClr val="tx1"/>
        </a:solidFill>
        <a:latin typeface="+mn-lt"/>
        <a:ea typeface="+mn-ea"/>
        <a:cs typeface="+mn-cs"/>
      </a:defRPr>
    </a:lvl4pPr>
    <a:lvl5pPr marL="1828120" algn="l" defTabSz="457023" rtl="0" eaLnBrk="0" fontAlgn="base" hangingPunct="0">
      <a:spcBef>
        <a:spcPct val="30000"/>
      </a:spcBef>
      <a:spcAft>
        <a:spcPct val="0"/>
      </a:spcAft>
      <a:defRPr sz="1200" kern="1200">
        <a:solidFill>
          <a:schemeClr val="tx1"/>
        </a:solidFill>
        <a:latin typeface="+mn-lt"/>
        <a:ea typeface="+mn-ea"/>
        <a:cs typeface="+mn-cs"/>
      </a:defRPr>
    </a:lvl5pPr>
    <a:lvl6pPr marL="2285158" algn="l" defTabSz="457023" rtl="0" eaLnBrk="1" latinLnBrk="0" hangingPunct="1">
      <a:defRPr sz="1200" kern="1200">
        <a:solidFill>
          <a:schemeClr val="tx1"/>
        </a:solidFill>
        <a:latin typeface="+mn-lt"/>
        <a:ea typeface="+mn-ea"/>
        <a:cs typeface="+mn-cs"/>
      </a:defRPr>
    </a:lvl6pPr>
    <a:lvl7pPr marL="2742178" algn="l" defTabSz="457023" rtl="0" eaLnBrk="1" latinLnBrk="0" hangingPunct="1">
      <a:defRPr sz="1200" kern="1200">
        <a:solidFill>
          <a:schemeClr val="tx1"/>
        </a:solidFill>
        <a:latin typeface="+mn-lt"/>
        <a:ea typeface="+mn-ea"/>
        <a:cs typeface="+mn-cs"/>
      </a:defRPr>
    </a:lvl7pPr>
    <a:lvl8pPr marL="3199200" algn="l" defTabSz="457023" rtl="0" eaLnBrk="1" latinLnBrk="0" hangingPunct="1">
      <a:defRPr sz="1200" kern="1200">
        <a:solidFill>
          <a:schemeClr val="tx1"/>
        </a:solidFill>
        <a:latin typeface="+mn-lt"/>
        <a:ea typeface="+mn-ea"/>
        <a:cs typeface="+mn-cs"/>
      </a:defRPr>
    </a:lvl8pPr>
    <a:lvl9pPr marL="3656223" algn="l" defTabSz="4570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2075" y="746125"/>
            <a:ext cx="6613525" cy="3721100"/>
          </a:xfrm>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5563" tIns="47781" rIns="95563" bIns="47781" anchor="t"/>
          <a:lstStyle/>
          <a:p>
            <a:pPr lvl="0" eaLnBrk="1" hangingPunct="1">
              <a:spcBef>
                <a:spcPct val="0"/>
              </a:spcBef>
            </a:pPr>
            <a:endParaRPr lang="zh-CN" altLang="en-US" dirty="0"/>
          </a:p>
        </p:txBody>
      </p:sp>
      <p:sp>
        <p:nvSpPr>
          <p:cNvPr id="11267" name="Slide Number Placeholder 3"/>
          <p:cNvSpPr txBox="1">
            <a:spLocks noGrp="1"/>
          </p:cNvSpPr>
          <p:nvPr>
            <p:ph type="sldNum" sz="quarter"/>
          </p:nvPr>
        </p:nvSpPr>
        <p:spPr bwMode="auto">
          <a:noFill/>
          <a:ln>
            <a:noFill/>
            <a:miter lim="800000"/>
          </a:ln>
        </p:spPr>
        <p:txBody>
          <a:bodyPr wrap="square" lIns="95563" tIns="47781" rIns="95563" bIns="47781" numCol="1" rtlCol="0" anchor="b" anchorCtr="0" compatLnSpc="1"/>
          <a:lstStyle/>
          <a:p>
            <a:pPr lvl="0" algn="r" eaLnBrk="1" hangingPunct="1">
              <a:buNone/>
            </a:pPr>
            <a:fld id="{9A0DB2DC-4C9A-4742-B13C-FB6460FD3503}" type="slidenum">
              <a:rPr lang="zh-CN" altLang="en-US" sz="1300" dirty="0">
                <a:latin typeface="Calibri" panose="020F0502020204030204" pitchFamily="34" charset="0"/>
              </a:rPr>
              <a:t>1</a:t>
            </a:fld>
            <a:endParaRPr lang="zh-CN" altLang="en-US" sz="13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t>8</a:t>
            </a:fld>
            <a:endParaRPr lang="zh-CN" altLang="en-US"/>
          </a:p>
        </p:txBody>
      </p:sp>
    </p:spTree>
    <p:extLst>
      <p:ext uri="{BB962C8B-B14F-4D97-AF65-F5344CB8AC3E}">
        <p14:creationId xmlns:p14="http://schemas.microsoft.com/office/powerpoint/2010/main" val="147958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t>9</a:t>
            </a:fld>
            <a:endParaRPr lang="zh-CN" altLang="en-US"/>
          </a:p>
        </p:txBody>
      </p:sp>
    </p:spTree>
    <p:extLst>
      <p:ext uri="{BB962C8B-B14F-4D97-AF65-F5344CB8AC3E}">
        <p14:creationId xmlns:p14="http://schemas.microsoft.com/office/powerpoint/2010/main" val="251699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337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2" descr="D:\Design\2021.03.01PPT模板修改\2.27集团公司_ppt风格(改)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512"/>
            <a:ext cx="12239899" cy="6884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7655" y="1916839"/>
            <a:ext cx="9190004" cy="1038035"/>
          </a:xfrm>
        </p:spPr>
        <p:txBody>
          <a:bodyPr lIns="91410" tIns="45718" rIns="91410" bIns="45718">
            <a:noAutofit/>
          </a:bodyPr>
          <a:lstStyle>
            <a:lvl1pPr>
              <a:defRPr sz="3200">
                <a:solidFill>
                  <a:schemeClr val="bg1"/>
                </a:solidFill>
              </a:defRPr>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697655" y="2964077"/>
            <a:ext cx="6597716" cy="1752600"/>
          </a:xfrm>
        </p:spPr>
        <p:txBody>
          <a:bodyPr lIns="91410" tIns="45718" rIns="107960" bIns="45718">
            <a:noAutofit/>
          </a:bodyPr>
          <a:lstStyle>
            <a:lvl1pPr marL="0" indent="0" algn="l">
              <a:spcBef>
                <a:spcPts val="300"/>
              </a:spcBef>
              <a:buNone/>
              <a:defRPr sz="2000" baseline="0">
                <a:solidFill>
                  <a:schemeClr val="bg1"/>
                </a:solidFill>
              </a:defRPr>
            </a:lvl1pPr>
            <a:lvl2pPr marL="457023" indent="0" algn="ctr">
              <a:buNone/>
              <a:defRPr>
                <a:solidFill>
                  <a:schemeClr val="tx1">
                    <a:tint val="75000"/>
                  </a:schemeClr>
                </a:solidFill>
              </a:defRPr>
            </a:lvl2pPr>
            <a:lvl3pPr marL="914060" indent="0" algn="ctr">
              <a:buNone/>
              <a:defRPr>
                <a:solidFill>
                  <a:schemeClr val="tx1">
                    <a:tint val="75000"/>
                  </a:schemeClr>
                </a:solidFill>
              </a:defRPr>
            </a:lvl3pPr>
            <a:lvl4pPr marL="1371090" indent="0" algn="ctr">
              <a:buNone/>
              <a:defRPr>
                <a:solidFill>
                  <a:schemeClr val="tx1">
                    <a:tint val="75000"/>
                  </a:schemeClr>
                </a:solidFill>
              </a:defRPr>
            </a:lvl4pPr>
            <a:lvl5pPr marL="1828120" indent="0" algn="ctr">
              <a:buNone/>
              <a:defRPr>
                <a:solidFill>
                  <a:schemeClr val="tx1">
                    <a:tint val="75000"/>
                  </a:schemeClr>
                </a:solidFill>
              </a:defRPr>
            </a:lvl5pPr>
            <a:lvl6pPr marL="2285158" indent="0" algn="ctr">
              <a:buNone/>
              <a:defRPr>
                <a:solidFill>
                  <a:schemeClr val="tx1">
                    <a:tint val="75000"/>
                  </a:schemeClr>
                </a:solidFill>
              </a:defRPr>
            </a:lvl6pPr>
            <a:lvl7pPr marL="2742178" indent="0" algn="ctr">
              <a:buNone/>
              <a:defRPr>
                <a:solidFill>
                  <a:schemeClr val="tx1">
                    <a:tint val="75000"/>
                  </a:schemeClr>
                </a:solidFill>
              </a:defRPr>
            </a:lvl7pPr>
            <a:lvl8pPr marL="3199200" indent="0" algn="ctr">
              <a:buNone/>
              <a:defRPr>
                <a:solidFill>
                  <a:schemeClr val="tx1">
                    <a:tint val="75000"/>
                  </a:schemeClr>
                </a:solidFill>
              </a:defRPr>
            </a:lvl8pPr>
            <a:lvl9pPr marL="3656223" indent="0" algn="ctr">
              <a:buNone/>
              <a:defRPr>
                <a:solidFill>
                  <a:schemeClr val="tx1">
                    <a:tint val="75000"/>
                  </a:schemeClr>
                </a:solidFill>
              </a:defRPr>
            </a:lvl9pPr>
          </a:lstStyle>
          <a:p>
            <a:r>
              <a:rPr lang="en-US" altLang="zh-CN" dirty="0"/>
              <a:t>Click to edit Master subtitle style</a:t>
            </a:r>
            <a:endParaRPr lang="zh-CN" altLang="en-US" dirty="0"/>
          </a:p>
        </p:txBody>
      </p:sp>
      <p:sp>
        <p:nvSpPr>
          <p:cNvPr id="10" name="Text Placeholder 9"/>
          <p:cNvSpPr>
            <a:spLocks noGrp="1"/>
          </p:cNvSpPr>
          <p:nvPr>
            <p:ph type="body" sz="quarter" idx="11"/>
          </p:nvPr>
        </p:nvSpPr>
        <p:spPr>
          <a:xfrm>
            <a:off x="687078" y="5067375"/>
            <a:ext cx="5552180" cy="432941"/>
          </a:xfrm>
        </p:spPr>
        <p:txBody>
          <a:bodyPr lIns="91410" tIns="45718" rIns="107960" bIns="45718">
            <a:noAutofit/>
          </a:bodyPr>
          <a:lstStyle>
            <a:lvl1pPr marL="0" indent="0">
              <a:buFontTx/>
              <a:buNone/>
              <a:defRPr sz="1600" baseline="0">
                <a:solidFill>
                  <a:schemeClr val="bg1"/>
                </a:solidFill>
              </a:defRPr>
            </a:lvl1pPr>
          </a:lstStyle>
          <a:p>
            <a:pPr lvl="0"/>
            <a:r>
              <a:rPr lang="en-US" altLang="zh-CN" dirty="0"/>
              <a:t>Click to edit Master text styles</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8" name="Picture 2" descr="D:\Design\2021.03.01PPT模板修改\2.27集团公司_ppt风格(改)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19" y="-27384"/>
            <a:ext cx="12239899" cy="6884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9395" y="2390980"/>
            <a:ext cx="9190004" cy="1038035"/>
          </a:xfrm>
        </p:spPr>
        <p:txBody>
          <a:bodyPr lIns="91410" tIns="45718" rIns="91410" bIns="45718">
            <a:noAutofit/>
          </a:bodyPr>
          <a:lstStyle>
            <a:lvl1pPr>
              <a:defRPr sz="4500">
                <a:solidFill>
                  <a:schemeClr val="bg1"/>
                </a:solidFill>
              </a:defRPr>
            </a:lvl1pPr>
          </a:lstStyle>
          <a:p>
            <a:r>
              <a:rPr lang="en-US" altLang="zh-CN" dirty="0"/>
              <a:t>Click to edit Master title style</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8498" y="896946"/>
            <a:ext cx="10215033" cy="444500"/>
          </a:xfrm>
          <a:prstGeom prst="rect">
            <a:avLst/>
          </a:prstGeom>
        </p:spPr>
        <p:txBody>
          <a:bodyPr lIns="91410" tIns="45718" rIns="91410" bIns="45718">
            <a:noAutofit/>
          </a:bodyPr>
          <a:lstStyle/>
          <a:p>
            <a:r>
              <a:rPr lang="en-US" altLang="zh-CN" dirty="0"/>
              <a:t>Click to edit Master title style</a:t>
            </a:r>
            <a:endParaRPr lang="zh-CN" altLang="en-US" dirty="0"/>
          </a:p>
        </p:txBody>
      </p:sp>
      <p:sp>
        <p:nvSpPr>
          <p:cNvPr id="3" name="Content Placeholder 2"/>
          <p:cNvSpPr>
            <a:spLocks noGrp="1"/>
          </p:cNvSpPr>
          <p:nvPr>
            <p:ph idx="1"/>
          </p:nvPr>
        </p:nvSpPr>
        <p:spPr>
          <a:xfrm>
            <a:off x="988498" y="1989147"/>
            <a:ext cx="10215033" cy="4319587"/>
          </a:xfrm>
          <a:prstGeom prst="rect">
            <a:avLst/>
          </a:prstGeom>
        </p:spPr>
        <p:txBody>
          <a:bodyPr lIns="91410" tIns="45718" rIns="91410" bIns="45718"/>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p:txBody>
      </p:sp>
      <p:sp>
        <p:nvSpPr>
          <p:cNvPr id="7" name="Subtitle 2"/>
          <p:cNvSpPr>
            <a:spLocks noGrp="1"/>
          </p:cNvSpPr>
          <p:nvPr>
            <p:ph type="subTitle" idx="13"/>
          </p:nvPr>
        </p:nvSpPr>
        <p:spPr>
          <a:xfrm>
            <a:off x="991324" y="1311111"/>
            <a:ext cx="10212200" cy="503957"/>
          </a:xfrm>
          <a:prstGeom prst="rect">
            <a:avLst/>
          </a:prstGeom>
        </p:spPr>
        <p:txBody>
          <a:bodyPr lIns="91410" tIns="45718" rIns="107960" bIns="45718">
            <a:noAutofit/>
          </a:bodyPr>
          <a:lstStyle>
            <a:lvl1pPr marL="0" indent="0" algn="l">
              <a:buNone/>
              <a:defRPr sz="2000" baseline="0">
                <a:solidFill>
                  <a:schemeClr val="tx1"/>
                </a:solidFill>
              </a:defRPr>
            </a:lvl1pPr>
            <a:lvl2pPr marL="457023" indent="0" algn="ctr">
              <a:buNone/>
              <a:defRPr>
                <a:solidFill>
                  <a:schemeClr val="tx1">
                    <a:tint val="75000"/>
                  </a:schemeClr>
                </a:solidFill>
              </a:defRPr>
            </a:lvl2pPr>
            <a:lvl3pPr marL="914060" indent="0" algn="ctr">
              <a:buNone/>
              <a:defRPr>
                <a:solidFill>
                  <a:schemeClr val="tx1">
                    <a:tint val="75000"/>
                  </a:schemeClr>
                </a:solidFill>
              </a:defRPr>
            </a:lvl3pPr>
            <a:lvl4pPr marL="1371090" indent="0" algn="ctr">
              <a:buNone/>
              <a:defRPr>
                <a:solidFill>
                  <a:schemeClr val="tx1">
                    <a:tint val="75000"/>
                  </a:schemeClr>
                </a:solidFill>
              </a:defRPr>
            </a:lvl4pPr>
            <a:lvl5pPr marL="1828120" indent="0" algn="ctr">
              <a:buNone/>
              <a:defRPr>
                <a:solidFill>
                  <a:schemeClr val="tx1">
                    <a:tint val="75000"/>
                  </a:schemeClr>
                </a:solidFill>
              </a:defRPr>
            </a:lvl5pPr>
            <a:lvl6pPr marL="2285158" indent="0" algn="ctr">
              <a:buNone/>
              <a:defRPr>
                <a:solidFill>
                  <a:schemeClr val="tx1">
                    <a:tint val="75000"/>
                  </a:schemeClr>
                </a:solidFill>
              </a:defRPr>
            </a:lvl6pPr>
            <a:lvl7pPr marL="2742178" indent="0" algn="ctr">
              <a:buNone/>
              <a:defRPr>
                <a:solidFill>
                  <a:schemeClr val="tx1">
                    <a:tint val="75000"/>
                  </a:schemeClr>
                </a:solidFill>
              </a:defRPr>
            </a:lvl7pPr>
            <a:lvl8pPr marL="3199200" indent="0" algn="ctr">
              <a:buNone/>
              <a:defRPr>
                <a:solidFill>
                  <a:schemeClr val="tx1">
                    <a:tint val="75000"/>
                  </a:schemeClr>
                </a:solidFill>
              </a:defRPr>
            </a:lvl8pPr>
            <a:lvl9pPr marL="3656223" indent="0" algn="ctr">
              <a:buNone/>
              <a:defRPr>
                <a:solidFill>
                  <a:schemeClr val="tx1">
                    <a:tint val="75000"/>
                  </a:schemeClr>
                </a:solidFill>
              </a:defRPr>
            </a:lvl9pPr>
          </a:lstStyle>
          <a:p>
            <a:r>
              <a:rPr lang="en-US" altLang="zh-CN" dirty="0"/>
              <a:t>Click to edit Master subtitle style</a:t>
            </a:r>
            <a:endParaRPr lang="zh-CN" altLang="en-US" dirty="0"/>
          </a:p>
        </p:txBody>
      </p:sp>
    </p:spTree>
    <p:extLst>
      <p:ext uri="{BB962C8B-B14F-4D97-AF65-F5344CB8AC3E}">
        <p14:creationId xmlns:p14="http://schemas.microsoft.com/office/powerpoint/2010/main" val="236899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2021/5/10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1842964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页码">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68" y="-5077"/>
            <a:ext cx="12207805" cy="6868795"/>
          </a:xfrm>
          <a:prstGeom prst="rect">
            <a:avLst/>
          </a:prstGeom>
        </p:spPr>
      </p:pic>
      <p:sp>
        <p:nvSpPr>
          <p:cNvPr id="2" name="Title 1"/>
          <p:cNvSpPr>
            <a:spLocks noGrp="1"/>
          </p:cNvSpPr>
          <p:nvPr>
            <p:ph type="title"/>
          </p:nvPr>
        </p:nvSpPr>
        <p:spPr>
          <a:xfrm>
            <a:off x="988487" y="1412875"/>
            <a:ext cx="10215032" cy="4895850"/>
          </a:xfrm>
        </p:spPr>
        <p:txBody>
          <a:bodyPr tIns="0" bIns="0">
            <a:normAutofit/>
          </a:bodyPr>
          <a:lstStyle>
            <a:lvl1pPr>
              <a:lnSpc>
                <a:spcPct val="120000"/>
              </a:lnSpc>
              <a:defRPr sz="2799"/>
            </a:lvl1pPr>
          </a:lstStyle>
          <a:p>
            <a:r>
              <a:rPr lang="en-US" altLang="zh-CN" dirty="0"/>
              <a:t>Click to edit Master title style</a:t>
            </a:r>
            <a:endParaRPr lang="zh-CN" altLang="en-US" dirty="0"/>
          </a:p>
        </p:txBody>
      </p:sp>
      <p:sp>
        <p:nvSpPr>
          <p:cNvPr id="7" name="Slide Number Placeholder 8"/>
          <p:cNvSpPr>
            <a:spLocks noGrp="1"/>
          </p:cNvSpPr>
          <p:nvPr>
            <p:ph type="sldNum" sz="quarter" idx="4"/>
          </p:nvPr>
        </p:nvSpPr>
        <p:spPr>
          <a:xfrm>
            <a:off x="9300634" y="6383337"/>
            <a:ext cx="2844800" cy="365125"/>
          </a:xfrm>
          <a:prstGeom prst="rect">
            <a:avLst/>
          </a:prstGeom>
        </p:spPr>
        <p:txBody>
          <a:bodyPr vert="horz" wrap="square" lIns="91426" tIns="45712" rIns="91426" bIns="45712" numCol="1" anchor="ctr" anchorCtr="0" compatLnSpc="1"/>
          <a:lstStyle>
            <a:lvl1pPr>
              <a:defRPr sz="2000">
                <a:solidFill>
                  <a:srgbClr val="000000"/>
                </a:solidFill>
              </a:defRPr>
            </a:lvl1pPr>
          </a:lstStyle>
          <a:p>
            <a:fld id="{5B2D091A-0830-4EEF-97B1-6527A4E4CFA9}" type="slidenum">
              <a:rPr lang="zh-CN" altLang="en-US" smtClean="0"/>
              <a:pPr/>
              <a:t>‹#›</a:t>
            </a:fld>
            <a:endParaRPr lang="zh-CN" altLang="en-US" dirty="0"/>
          </a:p>
        </p:txBody>
      </p:sp>
    </p:spTree>
    <p:extLst>
      <p:ext uri="{BB962C8B-B14F-4D97-AF65-F5344CB8AC3E}">
        <p14:creationId xmlns:p14="http://schemas.microsoft.com/office/powerpoint/2010/main" val="17396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D:\Design\2021.03.01PPT模板修改\2.27集团公司_ppt风格(改)2.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6" y="-15773"/>
            <a:ext cx="12220825" cy="687377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023"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06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09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12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p:titleStyle>
    <p:bodyStyle>
      <a:lvl1pPr marL="179645" indent="-17964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640" indent="-21582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460" indent="-17964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280" indent="-21582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6623" indent="-22852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3660" indent="-228520" algn="l" defTabSz="9140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90" indent="-228520" algn="l" defTabSz="9140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20" indent="-228520" algn="l" defTabSz="9140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58" indent="-228520" algn="l" defTabSz="9140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060" rtl="0" eaLnBrk="1" latinLnBrk="0" hangingPunct="1">
        <a:defRPr sz="1900" kern="1200">
          <a:solidFill>
            <a:schemeClr val="tx1"/>
          </a:solidFill>
          <a:latin typeface="+mn-lt"/>
          <a:ea typeface="+mn-ea"/>
          <a:cs typeface="+mn-cs"/>
        </a:defRPr>
      </a:lvl1pPr>
      <a:lvl2pPr marL="457023" algn="l" defTabSz="914060" rtl="0" eaLnBrk="1" latinLnBrk="0" hangingPunct="1">
        <a:defRPr sz="1900" kern="1200">
          <a:solidFill>
            <a:schemeClr val="tx1"/>
          </a:solidFill>
          <a:latin typeface="+mn-lt"/>
          <a:ea typeface="+mn-ea"/>
          <a:cs typeface="+mn-cs"/>
        </a:defRPr>
      </a:lvl2pPr>
      <a:lvl3pPr marL="914060" algn="l" defTabSz="914060" rtl="0" eaLnBrk="1" latinLnBrk="0" hangingPunct="1">
        <a:defRPr sz="1900" kern="1200">
          <a:solidFill>
            <a:schemeClr val="tx1"/>
          </a:solidFill>
          <a:latin typeface="+mn-lt"/>
          <a:ea typeface="+mn-ea"/>
          <a:cs typeface="+mn-cs"/>
        </a:defRPr>
      </a:lvl3pPr>
      <a:lvl4pPr marL="1371090" algn="l" defTabSz="914060" rtl="0" eaLnBrk="1" latinLnBrk="0" hangingPunct="1">
        <a:defRPr sz="1900" kern="1200">
          <a:solidFill>
            <a:schemeClr val="tx1"/>
          </a:solidFill>
          <a:latin typeface="+mn-lt"/>
          <a:ea typeface="+mn-ea"/>
          <a:cs typeface="+mn-cs"/>
        </a:defRPr>
      </a:lvl4pPr>
      <a:lvl5pPr marL="1828120" algn="l" defTabSz="914060" rtl="0" eaLnBrk="1" latinLnBrk="0" hangingPunct="1">
        <a:defRPr sz="1900" kern="1200">
          <a:solidFill>
            <a:schemeClr val="tx1"/>
          </a:solidFill>
          <a:latin typeface="+mn-lt"/>
          <a:ea typeface="+mn-ea"/>
          <a:cs typeface="+mn-cs"/>
        </a:defRPr>
      </a:lvl5pPr>
      <a:lvl6pPr marL="2285158" algn="l" defTabSz="914060" rtl="0" eaLnBrk="1" latinLnBrk="0" hangingPunct="1">
        <a:defRPr sz="1900" kern="1200">
          <a:solidFill>
            <a:schemeClr val="tx1"/>
          </a:solidFill>
          <a:latin typeface="+mn-lt"/>
          <a:ea typeface="+mn-ea"/>
          <a:cs typeface="+mn-cs"/>
        </a:defRPr>
      </a:lvl6pPr>
      <a:lvl7pPr marL="2742178" algn="l" defTabSz="914060" rtl="0" eaLnBrk="1" latinLnBrk="0" hangingPunct="1">
        <a:defRPr sz="1900" kern="1200">
          <a:solidFill>
            <a:schemeClr val="tx1"/>
          </a:solidFill>
          <a:latin typeface="+mn-lt"/>
          <a:ea typeface="+mn-ea"/>
          <a:cs typeface="+mn-cs"/>
        </a:defRPr>
      </a:lvl7pPr>
      <a:lvl8pPr marL="3199200" algn="l" defTabSz="914060" rtl="0" eaLnBrk="1" latinLnBrk="0" hangingPunct="1">
        <a:defRPr sz="1900" kern="1200">
          <a:solidFill>
            <a:schemeClr val="tx1"/>
          </a:solidFill>
          <a:latin typeface="+mn-lt"/>
          <a:ea typeface="+mn-ea"/>
          <a:cs typeface="+mn-cs"/>
        </a:defRPr>
      </a:lvl8pPr>
      <a:lvl9pPr marL="3656223" algn="l" defTabSz="9140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6.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767408" y="2390775"/>
            <a:ext cx="11456839" cy="1038225"/>
          </a:xfrm>
        </p:spPr>
        <p:txBody>
          <a:bodyPr vert="horz" wrap="square" lIns="0" tIns="45718" rIns="107960" bIns="45718" anchor="t"/>
          <a:lstStyle/>
          <a:p>
            <a:pPr eaLnBrk="1" fontAlgn="t" hangingPunct="1"/>
            <a:r>
              <a:rPr lang="en-US" altLang="zh-CN" dirty="0">
                <a:latin typeface="+mj-ea"/>
                <a:ea typeface="+mj-ea"/>
              </a:rPr>
              <a:t>500kV GIS</a:t>
            </a:r>
            <a:r>
              <a:rPr lang="zh-CN" altLang="en-US" dirty="0">
                <a:latin typeface="+mj-ea"/>
                <a:ea typeface="+mj-ea"/>
              </a:rPr>
              <a:t>开关站不完整串改造施工质量工艺</a:t>
            </a:r>
          </a:p>
        </p:txBody>
      </p:sp>
      <p:sp>
        <p:nvSpPr>
          <p:cNvPr id="8196" name="Text Placeholder 5"/>
          <p:cNvSpPr>
            <a:spLocks noGrp="1"/>
          </p:cNvSpPr>
          <p:nvPr>
            <p:ph type="body" sz="quarter" idx="11"/>
          </p:nvPr>
        </p:nvSpPr>
        <p:spPr>
          <a:xfrm>
            <a:off x="831851" y="5067303"/>
            <a:ext cx="4164012" cy="433388"/>
          </a:xfrm>
        </p:spPr>
        <p:txBody>
          <a:bodyPr vert="horz" wrap="square" lIns="0" tIns="45718" rIns="107960" bIns="45718" anchor="t"/>
          <a:lstStyle/>
          <a:p>
            <a:pPr algn="l" eaLnBrk="1" fontAlgn="t" hangingPunct="1">
              <a:buClrTx/>
              <a:buSzTx/>
            </a:pPr>
            <a:r>
              <a:rPr lang="en-US" altLang="zh-CN" sz="2400" dirty="0"/>
              <a:t>2021</a:t>
            </a:r>
            <a:r>
              <a:rPr lang="zh-CN" altLang="en-US" sz="2400" dirty="0"/>
              <a:t>年</a:t>
            </a:r>
            <a:r>
              <a:rPr lang="en-US" altLang="zh-CN" sz="2400" dirty="0"/>
              <a:t>5</a:t>
            </a:r>
            <a:r>
              <a:rPr lang="zh-CN" altLang="en-US" sz="2400" dirty="0"/>
              <a:t>月</a:t>
            </a:r>
            <a:endParaRPr lang="en-GB" altLang="zh-CN"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t="11753" r="1313" b="23960"/>
          <a:stretch/>
        </p:blipFill>
        <p:spPr>
          <a:xfrm>
            <a:off x="911424" y="1844824"/>
            <a:ext cx="10585176" cy="4533544"/>
          </a:xfrm>
          <a:prstGeom prst="rect">
            <a:avLst/>
          </a:prstGeom>
        </p:spPr>
      </p:pic>
      <p:sp>
        <p:nvSpPr>
          <p:cNvPr id="8" name="平行四边形 7"/>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 name="TextBox 4"/>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10" name="TextBox 5"/>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第一次停电</a:t>
            </a:r>
          </a:p>
        </p:txBody>
      </p:sp>
      <p:sp>
        <p:nvSpPr>
          <p:cNvPr id="11" name="矩形 10"/>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886105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432" y="1434333"/>
            <a:ext cx="8064896" cy="369332"/>
          </a:xfrm>
          <a:prstGeom prst="rect">
            <a:avLst/>
          </a:prstGeom>
        </p:spPr>
        <p:txBody>
          <a:bodyPr wrap="square">
            <a:spAutoFit/>
          </a:bodyPr>
          <a:lstStyle/>
          <a:p>
            <a:r>
              <a:rPr lang="zh-CN" altLang="en-US" dirty="0">
                <a:solidFill>
                  <a:srgbClr val="3B3837"/>
                </a:solidFill>
                <a:latin typeface="微软雅黑" panose="020B0503020204020204" pitchFamily="34" charset="-122"/>
                <a:ea typeface="微软雅黑" panose="020B0503020204020204" pitchFamily="34" charset="-122"/>
              </a:rPr>
              <a:t>相应的气体回收作业完成后将需要扩建的间隔上方的相应母线拆除</a:t>
            </a:r>
          </a:p>
        </p:txBody>
      </p:sp>
      <p:pic>
        <p:nvPicPr>
          <p:cNvPr id="6" name="图片 5"/>
          <p:cNvPicPr>
            <a:picLocks noChangeAspect="1"/>
          </p:cNvPicPr>
          <p:nvPr/>
        </p:nvPicPr>
        <p:blipFill>
          <a:blip r:embed="rId2"/>
          <a:stretch>
            <a:fillRect/>
          </a:stretch>
        </p:blipFill>
        <p:spPr>
          <a:xfrm>
            <a:off x="1343472" y="1907307"/>
            <a:ext cx="9374538" cy="4950693"/>
          </a:xfrm>
          <a:prstGeom prst="rect">
            <a:avLst/>
          </a:prstGeom>
        </p:spPr>
      </p:pic>
      <p:sp>
        <p:nvSpPr>
          <p:cNvPr id="7" name="平行四边形 6">
            <a:extLst>
              <a:ext uri="{FF2B5EF4-FFF2-40B4-BE49-F238E27FC236}">
                <a16:creationId xmlns:a16="http://schemas.microsoft.com/office/drawing/2014/main" id="{D3085D53-0287-4896-A254-5B0BA6DA1A83}"/>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8" name="TextBox 4">
            <a:extLst>
              <a:ext uri="{FF2B5EF4-FFF2-40B4-BE49-F238E27FC236}">
                <a16:creationId xmlns:a16="http://schemas.microsoft.com/office/drawing/2014/main" id="{FC02206F-C0C0-47DB-8388-686E40F423E5}"/>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9" name="TextBox 5">
            <a:extLst>
              <a:ext uri="{FF2B5EF4-FFF2-40B4-BE49-F238E27FC236}">
                <a16:creationId xmlns:a16="http://schemas.microsoft.com/office/drawing/2014/main" id="{DAB07C77-97FF-4890-8634-7F82FF132147}"/>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第一次停电</a:t>
            </a:r>
          </a:p>
        </p:txBody>
      </p:sp>
      <p:sp>
        <p:nvSpPr>
          <p:cNvPr id="10" name="矩形 9">
            <a:extLst>
              <a:ext uri="{FF2B5EF4-FFF2-40B4-BE49-F238E27FC236}">
                <a16:creationId xmlns:a16="http://schemas.microsoft.com/office/drawing/2014/main" id="{14226BEB-5885-455B-B48C-4287CFA2CE0E}"/>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4208742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3432" y="1452064"/>
            <a:ext cx="5493812" cy="369332"/>
          </a:xfrm>
          <a:prstGeom prst="rect">
            <a:avLst/>
          </a:prstGeom>
        </p:spPr>
        <p:txBody>
          <a:bodyPr wrap="none">
            <a:spAutoFit/>
          </a:bodyPr>
          <a:lstStyle/>
          <a:p>
            <a:r>
              <a:rPr lang="zh-CN" altLang="en-US" dirty="0">
                <a:solidFill>
                  <a:srgbClr val="3B3837"/>
                </a:solidFill>
                <a:latin typeface="微软雅黑" panose="020B0503020204020204" pitchFamily="34" charset="-122"/>
                <a:ea typeface="微软雅黑" panose="020B0503020204020204" pitchFamily="34" charset="-122"/>
              </a:rPr>
              <a:t>母线管道拆除后将母线断口位置用试验端盖临时封堵</a:t>
            </a:r>
          </a:p>
        </p:txBody>
      </p:sp>
      <p:pic>
        <p:nvPicPr>
          <p:cNvPr id="9" name="图片 8"/>
          <p:cNvPicPr>
            <a:picLocks noChangeAspect="1"/>
          </p:cNvPicPr>
          <p:nvPr/>
        </p:nvPicPr>
        <p:blipFill>
          <a:blip r:embed="rId2"/>
          <a:stretch>
            <a:fillRect/>
          </a:stretch>
        </p:blipFill>
        <p:spPr>
          <a:xfrm>
            <a:off x="805566" y="2420888"/>
            <a:ext cx="10571841" cy="3744416"/>
          </a:xfrm>
          <a:prstGeom prst="rect">
            <a:avLst/>
          </a:prstGeom>
        </p:spPr>
      </p:pic>
      <p:sp>
        <p:nvSpPr>
          <p:cNvPr id="8" name="平行四边形 7">
            <a:extLst>
              <a:ext uri="{FF2B5EF4-FFF2-40B4-BE49-F238E27FC236}">
                <a16:creationId xmlns:a16="http://schemas.microsoft.com/office/drawing/2014/main" id="{42912F82-4E89-494E-96EA-6B5F17AAEBFD}"/>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2" name="TextBox 4">
            <a:extLst>
              <a:ext uri="{FF2B5EF4-FFF2-40B4-BE49-F238E27FC236}">
                <a16:creationId xmlns:a16="http://schemas.microsoft.com/office/drawing/2014/main" id="{0F989CD7-AF4A-4DC4-B9FB-46EA9B624D1D}"/>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13" name="TextBox 5">
            <a:extLst>
              <a:ext uri="{FF2B5EF4-FFF2-40B4-BE49-F238E27FC236}">
                <a16:creationId xmlns:a16="http://schemas.microsoft.com/office/drawing/2014/main" id="{788F727A-4183-4EE1-9D1C-FF8042813A10}"/>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第一次停电</a:t>
            </a:r>
          </a:p>
        </p:txBody>
      </p:sp>
      <p:sp>
        <p:nvSpPr>
          <p:cNvPr id="14" name="矩形 13">
            <a:extLst>
              <a:ext uri="{FF2B5EF4-FFF2-40B4-BE49-F238E27FC236}">
                <a16:creationId xmlns:a16="http://schemas.microsoft.com/office/drawing/2014/main" id="{C2FA619C-52BB-4FA8-BF82-DF27C82CC01C}"/>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646497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83432" y="1572044"/>
            <a:ext cx="9649072" cy="923330"/>
          </a:xfrm>
          <a:prstGeom prst="rect">
            <a:avLst/>
          </a:prstGeom>
        </p:spPr>
        <p:txBody>
          <a:bodyPr wrap="square">
            <a:spAutoFit/>
          </a:bodyPr>
          <a:lstStyle/>
          <a:p>
            <a:r>
              <a:rPr lang="zh-CN" altLang="en-US" dirty="0">
                <a:solidFill>
                  <a:srgbClr val="3B3837"/>
                </a:solidFill>
                <a:latin typeface="微软雅黑" panose="020B0503020204020204" pitchFamily="34" charset="-122"/>
                <a:ea typeface="微软雅黑" panose="020B0503020204020204" pitchFamily="34" charset="-122"/>
              </a:rPr>
              <a:t>临时封堵工作完成后端部形成独立气室， 按气室处理和气体作业要求对该气室进行抽真空与充气作业并安装好密度继电器（如下图所示），同时将 </a:t>
            </a:r>
            <a:r>
              <a:rPr lang="en-US" altLang="zh-CN" dirty="0">
                <a:solidFill>
                  <a:srgbClr val="3B3837"/>
                </a:solidFill>
                <a:latin typeface="微软雅黑" panose="020B0503020204020204" pitchFamily="34" charset="-122"/>
                <a:ea typeface="微软雅黑" panose="020B0503020204020204" pitchFamily="34" charset="-122"/>
              </a:rPr>
              <a:t>I </a:t>
            </a:r>
            <a:r>
              <a:rPr lang="zh-CN" altLang="en-US" dirty="0">
                <a:solidFill>
                  <a:srgbClr val="3B3837"/>
                </a:solidFill>
                <a:latin typeface="微软雅黑" panose="020B0503020204020204" pitchFamily="34" charset="-122"/>
                <a:ea typeface="微软雅黑" panose="020B0503020204020204" pitchFamily="34" charset="-122"/>
              </a:rPr>
              <a:t>母的其他相应气室的压力恢复到额定状态， 并对所有完成的气室进行检漏和微水测量</a:t>
            </a:r>
          </a:p>
        </p:txBody>
      </p:sp>
      <p:pic>
        <p:nvPicPr>
          <p:cNvPr id="12" name="图片 11"/>
          <p:cNvPicPr>
            <a:picLocks noChangeAspect="1"/>
          </p:cNvPicPr>
          <p:nvPr/>
        </p:nvPicPr>
        <p:blipFill>
          <a:blip r:embed="rId2"/>
          <a:stretch>
            <a:fillRect/>
          </a:stretch>
        </p:blipFill>
        <p:spPr>
          <a:xfrm>
            <a:off x="407368" y="2780928"/>
            <a:ext cx="7445291" cy="3833044"/>
          </a:xfrm>
          <a:prstGeom prst="rect">
            <a:avLst/>
          </a:prstGeom>
        </p:spPr>
      </p:pic>
      <p:pic>
        <p:nvPicPr>
          <p:cNvPr id="13" name="图片 12"/>
          <p:cNvPicPr>
            <a:picLocks noChangeAspect="1"/>
          </p:cNvPicPr>
          <p:nvPr/>
        </p:nvPicPr>
        <p:blipFill>
          <a:blip r:embed="rId3"/>
          <a:stretch>
            <a:fillRect/>
          </a:stretch>
        </p:blipFill>
        <p:spPr>
          <a:xfrm>
            <a:off x="8040216" y="3092190"/>
            <a:ext cx="3819412" cy="3210520"/>
          </a:xfrm>
          <a:prstGeom prst="rect">
            <a:avLst/>
          </a:prstGeom>
        </p:spPr>
      </p:pic>
      <p:sp>
        <p:nvSpPr>
          <p:cNvPr id="11" name="平行四边形 10">
            <a:extLst>
              <a:ext uri="{FF2B5EF4-FFF2-40B4-BE49-F238E27FC236}">
                <a16:creationId xmlns:a16="http://schemas.microsoft.com/office/drawing/2014/main" id="{62D3DCAB-84A1-4927-9D33-6C4AEDA2A4F5}"/>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4" name="TextBox 4">
            <a:extLst>
              <a:ext uri="{FF2B5EF4-FFF2-40B4-BE49-F238E27FC236}">
                <a16:creationId xmlns:a16="http://schemas.microsoft.com/office/drawing/2014/main" id="{D78848CD-3C03-4DC8-B913-27F8107B09F9}"/>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15" name="TextBox 5">
            <a:extLst>
              <a:ext uri="{FF2B5EF4-FFF2-40B4-BE49-F238E27FC236}">
                <a16:creationId xmlns:a16="http://schemas.microsoft.com/office/drawing/2014/main" id="{C7B36123-DBB5-447A-A17D-312825AD6152}"/>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第一次停电</a:t>
            </a:r>
          </a:p>
        </p:txBody>
      </p:sp>
      <p:sp>
        <p:nvSpPr>
          <p:cNvPr id="16" name="矩形 15">
            <a:extLst>
              <a:ext uri="{FF2B5EF4-FFF2-40B4-BE49-F238E27FC236}">
                <a16:creationId xmlns:a16="http://schemas.microsoft.com/office/drawing/2014/main" id="{1D23AA9D-2DEC-4C23-BCF1-6C53598250CF}"/>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2139014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3432" y="1331856"/>
            <a:ext cx="6624736" cy="369332"/>
          </a:xfrm>
          <a:prstGeom prst="rect">
            <a:avLst/>
          </a:prstGeom>
        </p:spPr>
        <p:txBody>
          <a:bodyPr wrap="square">
            <a:spAutoFit/>
          </a:bodyPr>
          <a:lstStyle/>
          <a:p>
            <a:r>
              <a:rPr lang="zh-CN" altLang="en-US" dirty="0">
                <a:solidFill>
                  <a:srgbClr val="3B3837"/>
                </a:solidFill>
                <a:latin typeface="微软雅黑" panose="020B0503020204020204" pitchFamily="34" charset="-122"/>
                <a:ea typeface="微软雅黑" panose="020B0503020204020204" pitchFamily="34" charset="-122"/>
              </a:rPr>
              <a:t>上述步骤完成后将 </a:t>
            </a:r>
            <a:r>
              <a:rPr lang="en-US" altLang="zh-CN" dirty="0">
                <a:solidFill>
                  <a:srgbClr val="3B3837"/>
                </a:solidFill>
                <a:latin typeface="微软雅黑" panose="020B0503020204020204" pitchFamily="34" charset="-122"/>
                <a:ea typeface="微软雅黑" panose="020B0503020204020204" pitchFamily="34" charset="-122"/>
              </a:rPr>
              <a:t>I </a:t>
            </a:r>
            <a:r>
              <a:rPr lang="zh-CN" altLang="en-US" dirty="0">
                <a:solidFill>
                  <a:srgbClr val="3B3837"/>
                </a:solidFill>
                <a:latin typeface="微软雅黑" panose="020B0503020204020204" pitchFamily="34" charset="-122"/>
                <a:ea typeface="微软雅黑" panose="020B0503020204020204" pitchFamily="34" charset="-122"/>
              </a:rPr>
              <a:t>母恢复送电投运， 带电范围如下图所示</a:t>
            </a:r>
          </a:p>
        </p:txBody>
      </p:sp>
      <p:pic>
        <p:nvPicPr>
          <p:cNvPr id="8" name="图片 7"/>
          <p:cNvPicPr>
            <a:picLocks noChangeAspect="1"/>
          </p:cNvPicPr>
          <p:nvPr/>
        </p:nvPicPr>
        <p:blipFill rotWithShape="1">
          <a:blip r:embed="rId2"/>
          <a:srcRect l="1" t="8339" r="-1052"/>
          <a:stretch/>
        </p:blipFill>
        <p:spPr>
          <a:xfrm>
            <a:off x="1775520" y="1778553"/>
            <a:ext cx="8064896" cy="5034823"/>
          </a:xfrm>
          <a:prstGeom prst="rect">
            <a:avLst/>
          </a:prstGeom>
        </p:spPr>
      </p:pic>
      <p:sp>
        <p:nvSpPr>
          <p:cNvPr id="10" name="平行四边形 9">
            <a:extLst>
              <a:ext uri="{FF2B5EF4-FFF2-40B4-BE49-F238E27FC236}">
                <a16:creationId xmlns:a16="http://schemas.microsoft.com/office/drawing/2014/main" id="{0073C306-67AF-4831-8A4A-194DE770FA07}"/>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1" name="TextBox 4">
            <a:extLst>
              <a:ext uri="{FF2B5EF4-FFF2-40B4-BE49-F238E27FC236}">
                <a16:creationId xmlns:a16="http://schemas.microsoft.com/office/drawing/2014/main" id="{2428A264-DA68-49B0-B1B4-4BDE7E20DB08}"/>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12" name="TextBox 5">
            <a:extLst>
              <a:ext uri="{FF2B5EF4-FFF2-40B4-BE49-F238E27FC236}">
                <a16:creationId xmlns:a16="http://schemas.microsoft.com/office/drawing/2014/main" id="{C44D97B2-AF35-4E65-840E-754F9A47429E}"/>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第一次停电</a:t>
            </a:r>
          </a:p>
        </p:txBody>
      </p:sp>
      <p:sp>
        <p:nvSpPr>
          <p:cNvPr id="13" name="矩形 12">
            <a:extLst>
              <a:ext uri="{FF2B5EF4-FFF2-40B4-BE49-F238E27FC236}">
                <a16:creationId xmlns:a16="http://schemas.microsoft.com/office/drawing/2014/main" id="{CFD594EF-BA51-48C5-8F8E-0868978913B0}"/>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3322810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07322" y="1459871"/>
            <a:ext cx="5331588" cy="369332"/>
          </a:xfrm>
          <a:prstGeom prst="rect">
            <a:avLst/>
          </a:prstGeom>
        </p:spPr>
        <p:txBody>
          <a:bodyPr wrap="none">
            <a:spAutoFit/>
          </a:bodyPr>
          <a:lstStyle/>
          <a:p>
            <a:r>
              <a:rPr lang="zh-CN" altLang="en-US" dirty="0">
                <a:solidFill>
                  <a:srgbClr val="3B3837"/>
                </a:solidFill>
                <a:latin typeface="微软雅黑" panose="020B0503020204020204" pitchFamily="34" charset="-122"/>
                <a:ea typeface="微软雅黑" panose="020B0503020204020204" pitchFamily="34" charset="-122"/>
              </a:rPr>
              <a:t>将 </a:t>
            </a:r>
            <a:r>
              <a:rPr lang="en-US" altLang="zh-CN" dirty="0">
                <a:solidFill>
                  <a:srgbClr val="3B3837"/>
                </a:solidFill>
                <a:latin typeface="微软雅黑" panose="020B0503020204020204" pitchFamily="34" charset="-122"/>
                <a:ea typeface="微软雅黑" panose="020B0503020204020204" pitchFamily="34" charset="-122"/>
              </a:rPr>
              <a:t>B3.2 </a:t>
            </a:r>
            <a:r>
              <a:rPr lang="zh-CN" altLang="en-US" dirty="0">
                <a:solidFill>
                  <a:srgbClr val="3B3837"/>
                </a:solidFill>
                <a:latin typeface="微软雅黑" panose="020B0503020204020204" pitchFamily="34" charset="-122"/>
                <a:ea typeface="微软雅黑" panose="020B0503020204020204" pitchFamily="34" charset="-122"/>
              </a:rPr>
              <a:t>间隔三相分别与母线连接的 </a:t>
            </a:r>
            <a:r>
              <a:rPr lang="en-US" altLang="zh-CN" dirty="0">
                <a:solidFill>
                  <a:srgbClr val="3B3837"/>
                </a:solidFill>
                <a:latin typeface="微软雅黑" panose="020B0503020204020204" pitchFamily="34" charset="-122"/>
                <a:ea typeface="微软雅黑" panose="020B0503020204020204" pitchFamily="34" charset="-122"/>
              </a:rPr>
              <a:t>VT </a:t>
            </a:r>
            <a:r>
              <a:rPr lang="zh-CN" altLang="en-US" dirty="0">
                <a:solidFill>
                  <a:srgbClr val="3B3837"/>
                </a:solidFill>
                <a:latin typeface="微软雅黑" panose="020B0503020204020204" pitchFamily="34" charset="-122"/>
                <a:ea typeface="微软雅黑" panose="020B0503020204020204" pitchFamily="34" charset="-122"/>
              </a:rPr>
              <a:t>和 </a:t>
            </a:r>
            <a:r>
              <a:rPr lang="en-US" altLang="zh-CN" dirty="0">
                <a:solidFill>
                  <a:srgbClr val="3B3837"/>
                </a:solidFill>
                <a:latin typeface="微软雅黑" panose="020B0503020204020204" pitchFamily="34" charset="-122"/>
                <a:ea typeface="微软雅黑" panose="020B0503020204020204" pitchFamily="34" charset="-122"/>
              </a:rPr>
              <a:t>VP </a:t>
            </a:r>
            <a:r>
              <a:rPr lang="zh-CN" altLang="en-US" dirty="0">
                <a:solidFill>
                  <a:srgbClr val="3B3837"/>
                </a:solidFill>
                <a:latin typeface="微软雅黑" panose="020B0503020204020204" pitchFamily="34" charset="-122"/>
                <a:ea typeface="微软雅黑" panose="020B0503020204020204" pitchFamily="34" charset="-122"/>
              </a:rPr>
              <a:t>拆除</a:t>
            </a:r>
          </a:p>
        </p:txBody>
      </p:sp>
      <p:pic>
        <p:nvPicPr>
          <p:cNvPr id="8" name="图片 7"/>
          <p:cNvPicPr>
            <a:picLocks noChangeAspect="1"/>
          </p:cNvPicPr>
          <p:nvPr/>
        </p:nvPicPr>
        <p:blipFill>
          <a:blip r:embed="rId2"/>
          <a:stretch>
            <a:fillRect/>
          </a:stretch>
        </p:blipFill>
        <p:spPr>
          <a:xfrm>
            <a:off x="1847528" y="2021982"/>
            <a:ext cx="8180073" cy="4836018"/>
          </a:xfrm>
          <a:prstGeom prst="rect">
            <a:avLst/>
          </a:prstGeom>
        </p:spPr>
      </p:pic>
      <p:sp>
        <p:nvSpPr>
          <p:cNvPr id="5" name="平行四边形 4">
            <a:extLst>
              <a:ext uri="{FF2B5EF4-FFF2-40B4-BE49-F238E27FC236}">
                <a16:creationId xmlns:a16="http://schemas.microsoft.com/office/drawing/2014/main" id="{C7208F8C-CD1D-4C41-A7AD-E8A423273C3C}"/>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TextBox 4">
            <a:extLst>
              <a:ext uri="{FF2B5EF4-FFF2-40B4-BE49-F238E27FC236}">
                <a16:creationId xmlns:a16="http://schemas.microsoft.com/office/drawing/2014/main" id="{BA172D92-3628-421A-A038-EB3CC1B68428}"/>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9" name="TextBox 5">
            <a:extLst>
              <a:ext uri="{FF2B5EF4-FFF2-40B4-BE49-F238E27FC236}">
                <a16:creationId xmlns:a16="http://schemas.microsoft.com/office/drawing/2014/main" id="{9A2021E3-A607-432D-95F8-78D37A5AF3C6}"/>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旧设备拆除及扩展设备就位及安装 </a:t>
            </a:r>
          </a:p>
        </p:txBody>
      </p:sp>
      <p:sp>
        <p:nvSpPr>
          <p:cNvPr id="10" name="矩形 9">
            <a:extLst>
              <a:ext uri="{FF2B5EF4-FFF2-40B4-BE49-F238E27FC236}">
                <a16:creationId xmlns:a16="http://schemas.microsoft.com/office/drawing/2014/main" id="{0FFEA697-5FC1-4AC5-9F65-50470403D859}"/>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736906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3432" y="1497368"/>
            <a:ext cx="6649888" cy="369332"/>
          </a:xfrm>
          <a:prstGeom prst="rect">
            <a:avLst/>
          </a:prstGeom>
        </p:spPr>
        <p:txBody>
          <a:bodyPr wrap="square">
            <a:spAutoFit/>
          </a:bodyPr>
          <a:lstStyle/>
          <a:p>
            <a:r>
              <a:rPr lang="zh-CN" altLang="en-US" dirty="0">
                <a:solidFill>
                  <a:srgbClr val="3B3837"/>
                </a:solidFill>
                <a:latin typeface="微软雅黑" panose="020B0503020204020204" pitchFamily="34" charset="-122"/>
                <a:ea typeface="微软雅黑" panose="020B0503020204020204" pitchFamily="34" charset="-122"/>
              </a:rPr>
              <a:t>依照图纸，把新扩建的 </a:t>
            </a:r>
            <a:r>
              <a:rPr lang="en-US" altLang="zh-CN" dirty="0">
                <a:solidFill>
                  <a:srgbClr val="3B3837"/>
                </a:solidFill>
                <a:latin typeface="微软雅黑" panose="020B0503020204020204" pitchFamily="34" charset="-122"/>
                <a:ea typeface="微软雅黑" panose="020B0503020204020204" pitchFamily="34" charset="-122"/>
              </a:rPr>
              <a:t>B3.1 </a:t>
            </a:r>
            <a:r>
              <a:rPr lang="zh-CN" altLang="en-US" dirty="0">
                <a:solidFill>
                  <a:srgbClr val="3B3837"/>
                </a:solidFill>
                <a:latin typeface="微软雅黑" panose="020B0503020204020204" pitchFamily="34" charset="-122"/>
                <a:ea typeface="微软雅黑" panose="020B0503020204020204" pitchFamily="34" charset="-122"/>
              </a:rPr>
              <a:t>间隔断路器就位尺寸调整并固定</a:t>
            </a:r>
          </a:p>
        </p:txBody>
      </p:sp>
      <p:pic>
        <p:nvPicPr>
          <p:cNvPr id="10" name="图片 9"/>
          <p:cNvPicPr>
            <a:picLocks noChangeAspect="1"/>
          </p:cNvPicPr>
          <p:nvPr/>
        </p:nvPicPr>
        <p:blipFill>
          <a:blip r:embed="rId2"/>
          <a:stretch>
            <a:fillRect/>
          </a:stretch>
        </p:blipFill>
        <p:spPr>
          <a:xfrm>
            <a:off x="911424" y="2204864"/>
            <a:ext cx="3905250" cy="3981450"/>
          </a:xfrm>
          <a:prstGeom prst="rect">
            <a:avLst/>
          </a:prstGeom>
        </p:spPr>
      </p:pic>
      <p:pic>
        <p:nvPicPr>
          <p:cNvPr id="11" name="图片 10"/>
          <p:cNvPicPr>
            <a:picLocks noChangeAspect="1"/>
          </p:cNvPicPr>
          <p:nvPr/>
        </p:nvPicPr>
        <p:blipFill>
          <a:blip r:embed="rId3"/>
          <a:stretch>
            <a:fillRect/>
          </a:stretch>
        </p:blipFill>
        <p:spPr>
          <a:xfrm>
            <a:off x="4943872" y="2297679"/>
            <a:ext cx="5121344" cy="3795820"/>
          </a:xfrm>
          <a:prstGeom prst="rect">
            <a:avLst/>
          </a:prstGeom>
        </p:spPr>
      </p:pic>
      <p:sp>
        <p:nvSpPr>
          <p:cNvPr id="6" name="平行四边形 5">
            <a:extLst>
              <a:ext uri="{FF2B5EF4-FFF2-40B4-BE49-F238E27FC236}">
                <a16:creationId xmlns:a16="http://schemas.microsoft.com/office/drawing/2014/main" id="{09BD59D7-91A8-4699-94DD-1F63CAF53300}"/>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8" name="TextBox 4">
            <a:extLst>
              <a:ext uri="{FF2B5EF4-FFF2-40B4-BE49-F238E27FC236}">
                <a16:creationId xmlns:a16="http://schemas.microsoft.com/office/drawing/2014/main" id="{FECA55AF-F5AA-4AAF-9225-71A69758B9E5}"/>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9" name="TextBox 5">
            <a:extLst>
              <a:ext uri="{FF2B5EF4-FFF2-40B4-BE49-F238E27FC236}">
                <a16:creationId xmlns:a16="http://schemas.microsoft.com/office/drawing/2014/main" id="{08E67388-DF6B-4881-9F70-FB73F3D09095}"/>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旧设备拆除及扩展设备就位及安装 </a:t>
            </a:r>
          </a:p>
        </p:txBody>
      </p:sp>
      <p:sp>
        <p:nvSpPr>
          <p:cNvPr id="12" name="矩形 11">
            <a:extLst>
              <a:ext uri="{FF2B5EF4-FFF2-40B4-BE49-F238E27FC236}">
                <a16:creationId xmlns:a16="http://schemas.microsoft.com/office/drawing/2014/main" id="{A21453A9-9C7B-46E4-ADE5-BF961BB7B0C9}"/>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930435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3432" y="1603523"/>
            <a:ext cx="9289032" cy="646331"/>
          </a:xfrm>
          <a:prstGeom prst="rect">
            <a:avLst/>
          </a:prstGeom>
        </p:spPr>
        <p:txBody>
          <a:bodyPr wrap="square">
            <a:spAutoFit/>
          </a:bodyPr>
          <a:lstStyle/>
          <a:p>
            <a:r>
              <a:rPr lang="zh-CN" altLang="en-US" dirty="0">
                <a:solidFill>
                  <a:srgbClr val="3B3837"/>
                </a:solidFill>
                <a:latin typeface="微软雅黑" panose="020B0503020204020204" pitchFamily="34" charset="-122"/>
                <a:ea typeface="微软雅黑" panose="020B0503020204020204" pitchFamily="34" charset="-122"/>
              </a:rPr>
              <a:t>断路器固定后，安装 </a:t>
            </a:r>
            <a:r>
              <a:rPr lang="en-US" altLang="zh-CN" dirty="0">
                <a:solidFill>
                  <a:srgbClr val="3B3837"/>
                </a:solidFill>
                <a:latin typeface="微软雅黑" panose="020B0503020204020204" pitchFamily="34" charset="-122"/>
                <a:ea typeface="微软雅黑" panose="020B0503020204020204" pitchFamily="34" charset="-122"/>
              </a:rPr>
              <a:t>B3.1 </a:t>
            </a:r>
            <a:r>
              <a:rPr lang="zh-CN" altLang="en-US" dirty="0">
                <a:solidFill>
                  <a:srgbClr val="3B3837"/>
                </a:solidFill>
                <a:latin typeface="微软雅黑" panose="020B0503020204020204" pitchFamily="34" charset="-122"/>
                <a:ea typeface="微软雅黑" panose="020B0503020204020204" pitchFamily="34" charset="-122"/>
              </a:rPr>
              <a:t>断路器前后两端 </a:t>
            </a:r>
            <a:r>
              <a:rPr lang="en-US" altLang="zh-CN" dirty="0">
                <a:solidFill>
                  <a:srgbClr val="3B3837"/>
                </a:solidFill>
                <a:latin typeface="微软雅黑" panose="020B0503020204020204" pitchFamily="34" charset="-122"/>
                <a:ea typeface="微软雅黑" panose="020B0503020204020204" pitchFamily="34" charset="-122"/>
              </a:rPr>
              <a:t>T1/T2 </a:t>
            </a:r>
            <a:r>
              <a:rPr lang="zh-CN" altLang="en-US" dirty="0">
                <a:solidFill>
                  <a:srgbClr val="3B3837"/>
                </a:solidFill>
                <a:latin typeface="微软雅黑" panose="020B0503020204020204" pitchFamily="34" charset="-122"/>
                <a:ea typeface="微软雅黑" panose="020B0503020204020204" pitchFamily="34" charset="-122"/>
              </a:rPr>
              <a:t>三相隔离开关、 </a:t>
            </a:r>
            <a:r>
              <a:rPr lang="en-US" altLang="zh-CN" dirty="0">
                <a:solidFill>
                  <a:srgbClr val="3B3837"/>
                </a:solidFill>
                <a:latin typeface="微软雅黑" panose="020B0503020204020204" pitchFamily="34" charset="-122"/>
                <a:ea typeface="微软雅黑" panose="020B0503020204020204" pitchFamily="34" charset="-122"/>
              </a:rPr>
              <a:t>CT </a:t>
            </a:r>
            <a:r>
              <a:rPr lang="zh-CN" altLang="en-US" dirty="0">
                <a:solidFill>
                  <a:srgbClr val="3B3837"/>
                </a:solidFill>
                <a:latin typeface="微软雅黑" panose="020B0503020204020204" pitchFamily="34" charset="-122"/>
                <a:ea typeface="微软雅黑" panose="020B0503020204020204" pitchFamily="34" charset="-122"/>
              </a:rPr>
              <a:t>和检修平台，然后安装与 </a:t>
            </a:r>
            <a:r>
              <a:rPr lang="en-US" altLang="zh-CN" dirty="0">
                <a:solidFill>
                  <a:srgbClr val="3B3837"/>
                </a:solidFill>
                <a:latin typeface="微软雅黑" panose="020B0503020204020204" pitchFamily="34" charset="-122"/>
                <a:ea typeface="微软雅黑" panose="020B0503020204020204" pitchFamily="34" charset="-122"/>
              </a:rPr>
              <a:t>B3.2 </a:t>
            </a:r>
            <a:r>
              <a:rPr lang="zh-CN" altLang="en-US" dirty="0">
                <a:solidFill>
                  <a:srgbClr val="3B3837"/>
                </a:solidFill>
                <a:latin typeface="微软雅黑" panose="020B0503020204020204" pitchFamily="34" charset="-122"/>
                <a:ea typeface="微软雅黑" panose="020B0503020204020204" pitchFamily="34" charset="-122"/>
              </a:rPr>
              <a:t>的斜拉母线和 </a:t>
            </a:r>
            <a:r>
              <a:rPr lang="en-US" altLang="zh-CN" dirty="0">
                <a:solidFill>
                  <a:srgbClr val="3B3837"/>
                </a:solidFill>
                <a:latin typeface="微软雅黑" panose="020B0503020204020204" pitchFamily="34" charset="-122"/>
                <a:ea typeface="微软雅黑" panose="020B0503020204020204" pitchFamily="34" charset="-122"/>
              </a:rPr>
              <a:t>VP</a:t>
            </a:r>
            <a:endParaRPr lang="zh-CN" altLang="en-US" dirty="0">
              <a:solidFill>
                <a:srgbClr val="3B3837"/>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374429" y="2419147"/>
            <a:ext cx="4695825" cy="4438650"/>
          </a:xfrm>
          <a:prstGeom prst="rect">
            <a:avLst/>
          </a:prstGeom>
        </p:spPr>
      </p:pic>
      <p:pic>
        <p:nvPicPr>
          <p:cNvPr id="11" name="图片 10"/>
          <p:cNvPicPr>
            <a:picLocks noChangeAspect="1"/>
          </p:cNvPicPr>
          <p:nvPr/>
        </p:nvPicPr>
        <p:blipFill>
          <a:blip r:embed="rId3"/>
          <a:stretch>
            <a:fillRect/>
          </a:stretch>
        </p:blipFill>
        <p:spPr>
          <a:xfrm>
            <a:off x="5070254" y="2564904"/>
            <a:ext cx="7145588" cy="3456384"/>
          </a:xfrm>
          <a:prstGeom prst="rect">
            <a:avLst/>
          </a:prstGeom>
        </p:spPr>
      </p:pic>
      <p:sp>
        <p:nvSpPr>
          <p:cNvPr id="6" name="平行四边形 5">
            <a:extLst>
              <a:ext uri="{FF2B5EF4-FFF2-40B4-BE49-F238E27FC236}">
                <a16:creationId xmlns:a16="http://schemas.microsoft.com/office/drawing/2014/main" id="{07619CA2-EF9C-4CB7-9382-DFCDD6FA6D7B}"/>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8" name="TextBox 4">
            <a:extLst>
              <a:ext uri="{FF2B5EF4-FFF2-40B4-BE49-F238E27FC236}">
                <a16:creationId xmlns:a16="http://schemas.microsoft.com/office/drawing/2014/main" id="{3D755A97-1C74-4624-84DD-22FECD1304F7}"/>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9" name="TextBox 5">
            <a:extLst>
              <a:ext uri="{FF2B5EF4-FFF2-40B4-BE49-F238E27FC236}">
                <a16:creationId xmlns:a16="http://schemas.microsoft.com/office/drawing/2014/main" id="{D29622EA-D5DE-46FA-B4DE-6AFD092E1E7B}"/>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旧设备拆除及扩展设备就位及安装 </a:t>
            </a:r>
          </a:p>
        </p:txBody>
      </p:sp>
      <p:sp>
        <p:nvSpPr>
          <p:cNvPr id="12" name="矩形 11">
            <a:extLst>
              <a:ext uri="{FF2B5EF4-FFF2-40B4-BE49-F238E27FC236}">
                <a16:creationId xmlns:a16="http://schemas.microsoft.com/office/drawing/2014/main" id="{05EF1CD1-CA9C-49F7-B878-F47C33240A75}"/>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23107445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83432" y="1690682"/>
            <a:ext cx="4019049" cy="369332"/>
          </a:xfrm>
          <a:prstGeom prst="rect">
            <a:avLst/>
          </a:prstGeom>
        </p:spPr>
        <p:txBody>
          <a:bodyPr wrap="none">
            <a:spAutoFit/>
          </a:bodyPr>
          <a:lstStyle/>
          <a:p>
            <a:r>
              <a:rPr lang="zh-CN" altLang="en-US" dirty="0">
                <a:solidFill>
                  <a:srgbClr val="3B3837"/>
                </a:solidFill>
                <a:latin typeface="微软雅黑" panose="020B0503020204020204" pitchFamily="34" charset="-122"/>
                <a:ea typeface="微软雅黑" panose="020B0503020204020204" pitchFamily="34" charset="-122"/>
              </a:rPr>
              <a:t>安装 </a:t>
            </a:r>
            <a:r>
              <a:rPr lang="en-US" altLang="zh-CN" dirty="0">
                <a:solidFill>
                  <a:srgbClr val="3B3837"/>
                </a:solidFill>
                <a:latin typeface="微软雅黑" panose="020B0503020204020204" pitchFamily="34" charset="-122"/>
                <a:ea typeface="微软雅黑" panose="020B0503020204020204" pitchFamily="34" charset="-122"/>
              </a:rPr>
              <a:t>B3.1 </a:t>
            </a:r>
            <a:r>
              <a:rPr lang="zh-CN" altLang="en-US" dirty="0">
                <a:solidFill>
                  <a:srgbClr val="3B3837"/>
                </a:solidFill>
                <a:latin typeface="微软雅黑" panose="020B0503020204020204" pitchFamily="34" charset="-122"/>
                <a:ea typeface="微软雅黑" panose="020B0503020204020204" pitchFamily="34" charset="-122"/>
              </a:rPr>
              <a:t>间隔的出墙母线和室外母线</a:t>
            </a:r>
          </a:p>
        </p:txBody>
      </p:sp>
      <p:pic>
        <p:nvPicPr>
          <p:cNvPr id="8" name="图片 7"/>
          <p:cNvPicPr>
            <a:picLocks noChangeAspect="1"/>
          </p:cNvPicPr>
          <p:nvPr/>
        </p:nvPicPr>
        <p:blipFill>
          <a:blip r:embed="rId2"/>
          <a:stretch>
            <a:fillRect/>
          </a:stretch>
        </p:blipFill>
        <p:spPr>
          <a:xfrm>
            <a:off x="504422" y="2204864"/>
            <a:ext cx="11183156" cy="3384376"/>
          </a:xfrm>
          <a:prstGeom prst="rect">
            <a:avLst/>
          </a:prstGeom>
        </p:spPr>
      </p:pic>
      <p:sp>
        <p:nvSpPr>
          <p:cNvPr id="4" name="平行四边形 3">
            <a:extLst>
              <a:ext uri="{FF2B5EF4-FFF2-40B4-BE49-F238E27FC236}">
                <a16:creationId xmlns:a16="http://schemas.microsoft.com/office/drawing/2014/main" id="{A5E7AC74-95EE-4F4F-9A55-E6EC58EBDCFE}"/>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TextBox 4">
            <a:extLst>
              <a:ext uri="{FF2B5EF4-FFF2-40B4-BE49-F238E27FC236}">
                <a16:creationId xmlns:a16="http://schemas.microsoft.com/office/drawing/2014/main" id="{468DD4BE-81CE-48B3-A444-A45704679687}"/>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6424B501-5C00-4238-9ECA-7EB75A235A17}"/>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旧设备拆除及扩展设备就位及安装 </a:t>
            </a:r>
          </a:p>
        </p:txBody>
      </p:sp>
      <p:sp>
        <p:nvSpPr>
          <p:cNvPr id="9" name="矩形 8">
            <a:extLst>
              <a:ext uri="{FF2B5EF4-FFF2-40B4-BE49-F238E27FC236}">
                <a16:creationId xmlns:a16="http://schemas.microsoft.com/office/drawing/2014/main" id="{737AFDBD-9DBC-4F60-9B9D-63BE886BDAE9}"/>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36668678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07322" y="1418329"/>
            <a:ext cx="6096000" cy="923330"/>
          </a:xfrm>
          <a:prstGeom prst="rect">
            <a:avLst/>
          </a:prstGeom>
        </p:spPr>
        <p:txBody>
          <a:bodyPr>
            <a:spAutoFit/>
          </a:bodyPr>
          <a:lstStyle/>
          <a:p>
            <a:pPr marL="285750" indent="-285750">
              <a:buFont typeface="Wingdings" panose="05000000000000000000" pitchFamily="2" charset="2"/>
              <a:buChar char="Ø"/>
            </a:pPr>
            <a:r>
              <a:rPr lang="en-US" altLang="zh-CN" dirty="0">
                <a:solidFill>
                  <a:srgbClr val="3B3837"/>
                </a:solidFill>
                <a:latin typeface="微软雅黑" panose="020B0503020204020204" pitchFamily="34" charset="-122"/>
                <a:ea typeface="微软雅黑" panose="020B0503020204020204" pitchFamily="34" charset="-122"/>
              </a:rPr>
              <a:t>B3.1 </a:t>
            </a:r>
            <a:r>
              <a:rPr lang="zh-CN" altLang="en-US" dirty="0">
                <a:solidFill>
                  <a:srgbClr val="3B3837"/>
                </a:solidFill>
                <a:latin typeface="微软雅黑" panose="020B0503020204020204" pitchFamily="34" charset="-122"/>
                <a:ea typeface="微软雅黑" panose="020B0503020204020204" pitchFamily="34" charset="-122"/>
              </a:rPr>
              <a:t>间隔的汇控柜就位固定</a:t>
            </a:r>
          </a:p>
          <a:p>
            <a:pPr marL="285750" indent="-285750">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安装室外试验专用管道和试验套管</a:t>
            </a:r>
          </a:p>
          <a:p>
            <a:pPr marL="285750" indent="-285750">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将下图中标注的位置用试验端盖进行临时封堵</a:t>
            </a:r>
          </a:p>
        </p:txBody>
      </p:sp>
      <p:pic>
        <p:nvPicPr>
          <p:cNvPr id="7" name="图片 6"/>
          <p:cNvPicPr>
            <a:picLocks noChangeAspect="1"/>
          </p:cNvPicPr>
          <p:nvPr/>
        </p:nvPicPr>
        <p:blipFill>
          <a:blip r:embed="rId2"/>
          <a:stretch>
            <a:fillRect/>
          </a:stretch>
        </p:blipFill>
        <p:spPr>
          <a:xfrm>
            <a:off x="1875237" y="2622699"/>
            <a:ext cx="8181203" cy="4190677"/>
          </a:xfrm>
          <a:prstGeom prst="rect">
            <a:avLst/>
          </a:prstGeom>
        </p:spPr>
      </p:pic>
      <p:sp>
        <p:nvSpPr>
          <p:cNvPr id="4" name="平行四边形 3">
            <a:extLst>
              <a:ext uri="{FF2B5EF4-FFF2-40B4-BE49-F238E27FC236}">
                <a16:creationId xmlns:a16="http://schemas.microsoft.com/office/drawing/2014/main" id="{A55E5BD6-44F2-4BCF-8BE9-C791310F01F6}"/>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TextBox 4">
            <a:extLst>
              <a:ext uri="{FF2B5EF4-FFF2-40B4-BE49-F238E27FC236}">
                <a16:creationId xmlns:a16="http://schemas.microsoft.com/office/drawing/2014/main" id="{0A7FF369-ADDB-4134-B815-E2E55EAE9EDD}"/>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8" name="TextBox 5">
            <a:extLst>
              <a:ext uri="{FF2B5EF4-FFF2-40B4-BE49-F238E27FC236}">
                <a16:creationId xmlns:a16="http://schemas.microsoft.com/office/drawing/2014/main" id="{60825B64-2F46-43AF-A46A-A95E13467FF0}"/>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旧设备拆除及扩展设备就位及安装 </a:t>
            </a:r>
          </a:p>
        </p:txBody>
      </p:sp>
      <p:sp>
        <p:nvSpPr>
          <p:cNvPr id="9" name="矩形 8">
            <a:extLst>
              <a:ext uri="{FF2B5EF4-FFF2-40B4-BE49-F238E27FC236}">
                <a16:creationId xmlns:a16="http://schemas.microsoft.com/office/drawing/2014/main" id="{87337B21-AFBE-45F8-BEA8-9A33E5F6A6E8}"/>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1277751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a:extLst>
              <a:ext uri="{FF2B5EF4-FFF2-40B4-BE49-F238E27FC236}">
                <a16:creationId xmlns:a16="http://schemas.microsoft.com/office/drawing/2014/main" id="{E3460BAA-8B2D-4299-8190-6ECAF590E0E7}"/>
              </a:ext>
            </a:extLst>
          </p:cNvPr>
          <p:cNvSpPr>
            <a:spLocks/>
          </p:cNvSpPr>
          <p:nvPr/>
        </p:nvSpPr>
        <p:spPr bwMode="auto">
          <a:xfrm>
            <a:off x="-28563" y="1485696"/>
            <a:ext cx="6129422" cy="4261259"/>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rgbClr val="3B5C94"/>
          </a:solidFill>
          <a:ln w="0">
            <a:noFill/>
            <a:prstDash val="solid"/>
            <a:round/>
            <a:headEnd/>
            <a:tailEnd/>
          </a:ln>
        </p:spPr>
        <p:txBody>
          <a:bodyPr vert="horz" wrap="square" lIns="128580" tIns="64290" rIns="128580" bIns="6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sp>
        <p:nvSpPr>
          <p:cNvPr id="16" name="MH_Number_1">
            <a:extLst>
              <a:ext uri="{FF2B5EF4-FFF2-40B4-BE49-F238E27FC236}">
                <a16:creationId xmlns:a16="http://schemas.microsoft.com/office/drawing/2014/main" id="{8958015B-D7DA-4E5C-AED3-08D31E3C8A80}"/>
              </a:ext>
            </a:extLst>
          </p:cNvPr>
          <p:cNvSpPr/>
          <p:nvPr>
            <p:custDataLst>
              <p:tags r:id="rId1"/>
            </p:custDataLst>
          </p:nvPr>
        </p:nvSpPr>
        <p:spPr>
          <a:xfrm>
            <a:off x="6655471" y="2104157"/>
            <a:ext cx="379667" cy="379667"/>
          </a:xfrm>
          <a:prstGeom prst="ellipse">
            <a:avLst/>
          </a:prstGeom>
          <a:solidFill>
            <a:srgbClr val="3B5C94"/>
          </a:solidFill>
          <a:ln w="28575" cap="flat" cmpd="sng" algn="ctr">
            <a:solidFill>
              <a:sysClr val="window" lastClr="FFFFFF"/>
            </a:solidFill>
            <a:prstDash val="solid"/>
            <a:miter lim="800000"/>
          </a:ln>
          <a:effectLst>
            <a:outerShdw blurRad="203200" dist="1143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9"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rPr>
              <a:t>1</a:t>
            </a:r>
            <a:endParaRPr kumimoji="0" lang="zh-CN" altLang="en-US" sz="2109"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MH_Entry_1">
            <a:extLst>
              <a:ext uri="{FF2B5EF4-FFF2-40B4-BE49-F238E27FC236}">
                <a16:creationId xmlns:a16="http://schemas.microsoft.com/office/drawing/2014/main" id="{89ECC983-907B-40D5-AC32-3B626E293307}"/>
              </a:ext>
            </a:extLst>
          </p:cNvPr>
          <p:cNvSpPr/>
          <p:nvPr>
            <p:custDataLst>
              <p:tags r:id="rId2"/>
            </p:custDataLst>
          </p:nvPr>
        </p:nvSpPr>
        <p:spPr>
          <a:xfrm>
            <a:off x="7360468" y="2136005"/>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cmpd="sng" algn="ctr">
            <a:noFill/>
            <a:prstDash val="solid"/>
            <a:beve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defTabSz="914400" fontAlgn="auto">
              <a:spcBef>
                <a:spcPts val="0"/>
              </a:spcBef>
              <a:spcAft>
                <a:spcPts val="0"/>
              </a:spcAft>
            </a:pPr>
            <a:r>
              <a:rPr lang="zh-CN" altLang="en-US" sz="2531" kern="0" dirty="0">
                <a:solidFill>
                  <a:srgbClr val="3B5C94"/>
                </a:solidFill>
                <a:latin typeface="Calibri" panose="020F0502020204030204"/>
                <a:ea typeface="微软雅黑" panose="020B0503020204020204" pitchFamily="34" charset="-122"/>
                <a:sym typeface="Arial" panose="020B0604020202020204" pitchFamily="34" charset="0"/>
              </a:rPr>
              <a:t>扩建工程概述</a:t>
            </a:r>
          </a:p>
        </p:txBody>
      </p:sp>
      <p:sp>
        <p:nvSpPr>
          <p:cNvPr id="18" name="MH_Number_2">
            <a:extLst>
              <a:ext uri="{FF2B5EF4-FFF2-40B4-BE49-F238E27FC236}">
                <a16:creationId xmlns:a16="http://schemas.microsoft.com/office/drawing/2014/main" id="{CC47B82A-F246-4EC3-BD32-6AF08177894B}"/>
              </a:ext>
            </a:extLst>
          </p:cNvPr>
          <p:cNvSpPr/>
          <p:nvPr>
            <p:custDataLst>
              <p:tags r:id="rId3"/>
            </p:custDataLst>
          </p:nvPr>
        </p:nvSpPr>
        <p:spPr>
          <a:xfrm>
            <a:off x="6655471" y="2973673"/>
            <a:ext cx="379667" cy="379667"/>
          </a:xfrm>
          <a:prstGeom prst="ellipse">
            <a:avLst/>
          </a:prstGeom>
          <a:solidFill>
            <a:srgbClr val="BFBFBF"/>
          </a:solidFill>
          <a:ln w="28575" cap="flat" cmpd="sng" algn="ctr">
            <a:solidFill>
              <a:sysClr val="window" lastClr="FFFFFF"/>
            </a:solidFill>
            <a:prstDash val="solid"/>
            <a:miter lim="800000"/>
          </a:ln>
          <a:effectLst>
            <a:outerShdw blurRad="203200" dist="1143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9" b="1"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rPr>
              <a:t>2</a:t>
            </a:r>
            <a:endParaRPr kumimoji="0" lang="zh-CN" altLang="en-US" sz="2109"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MH_Entry_2">
            <a:extLst>
              <a:ext uri="{FF2B5EF4-FFF2-40B4-BE49-F238E27FC236}">
                <a16:creationId xmlns:a16="http://schemas.microsoft.com/office/drawing/2014/main" id="{EE30F4D3-4AB0-4AAA-B1F3-93F672D4C3C3}"/>
              </a:ext>
            </a:extLst>
          </p:cNvPr>
          <p:cNvSpPr/>
          <p:nvPr>
            <p:custDataLst>
              <p:tags r:id="rId4"/>
            </p:custDataLst>
          </p:nvPr>
        </p:nvSpPr>
        <p:spPr>
          <a:xfrm>
            <a:off x="7360468" y="3005522"/>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cmpd="sng" algn="ctr">
            <a:noFill/>
            <a:prstDash val="solid"/>
            <a:beve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defTabSz="914400" fontAlgn="auto">
              <a:spcBef>
                <a:spcPts val="0"/>
              </a:spcBef>
              <a:spcAft>
                <a:spcPts val="0"/>
              </a:spcAft>
            </a:pPr>
            <a:r>
              <a:rPr lang="zh-CN" altLang="en-US" sz="2531" kern="0" dirty="0">
                <a:solidFill>
                  <a:srgbClr val="BFBFBF"/>
                </a:solidFill>
                <a:latin typeface="Calibri" panose="020F0502020204030204"/>
                <a:ea typeface="微软雅黑" panose="020B0503020204020204" pitchFamily="34" charset="-122"/>
                <a:sym typeface="Arial" panose="020B0604020202020204" pitchFamily="34" charset="0"/>
              </a:rPr>
              <a:t>设备安装施工</a:t>
            </a:r>
          </a:p>
        </p:txBody>
      </p:sp>
      <p:sp>
        <p:nvSpPr>
          <p:cNvPr id="20" name="MH_Number_3">
            <a:extLst>
              <a:ext uri="{FF2B5EF4-FFF2-40B4-BE49-F238E27FC236}">
                <a16:creationId xmlns:a16="http://schemas.microsoft.com/office/drawing/2014/main" id="{29391C2C-16E3-4E0E-AA41-F4F48541119A}"/>
              </a:ext>
            </a:extLst>
          </p:cNvPr>
          <p:cNvSpPr/>
          <p:nvPr>
            <p:custDataLst>
              <p:tags r:id="rId5"/>
            </p:custDataLst>
          </p:nvPr>
        </p:nvSpPr>
        <p:spPr>
          <a:xfrm>
            <a:off x="6655471" y="3843189"/>
            <a:ext cx="379667" cy="379667"/>
          </a:xfrm>
          <a:prstGeom prst="ellipse">
            <a:avLst/>
          </a:prstGeom>
          <a:solidFill>
            <a:srgbClr val="3B5C94"/>
          </a:solidFill>
          <a:ln w="28575" cap="flat" cmpd="sng" algn="ctr">
            <a:solidFill>
              <a:sysClr val="window" lastClr="FFFFFF"/>
            </a:solidFill>
            <a:prstDash val="solid"/>
            <a:miter lim="800000"/>
          </a:ln>
          <a:effectLst>
            <a:outerShdw blurRad="203200" dist="1143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9" b="1"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rPr>
              <a:t>3</a:t>
            </a:r>
            <a:endParaRPr kumimoji="0" lang="zh-CN" altLang="en-US" sz="2109"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3">
            <a:extLst>
              <a:ext uri="{FF2B5EF4-FFF2-40B4-BE49-F238E27FC236}">
                <a16:creationId xmlns:a16="http://schemas.microsoft.com/office/drawing/2014/main" id="{B14F5993-BCAE-4E24-8A6D-E78F60BBE95D}"/>
              </a:ext>
            </a:extLst>
          </p:cNvPr>
          <p:cNvSpPr/>
          <p:nvPr>
            <p:custDataLst>
              <p:tags r:id="rId6"/>
            </p:custDataLst>
          </p:nvPr>
        </p:nvSpPr>
        <p:spPr>
          <a:xfrm>
            <a:off x="7360468" y="3875038"/>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cmpd="sng" algn="ctr">
            <a:noFill/>
            <a:prstDash val="solid"/>
            <a:beve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defTabSz="914400" fontAlgn="auto">
              <a:spcBef>
                <a:spcPts val="0"/>
              </a:spcBef>
              <a:spcAft>
                <a:spcPts val="0"/>
              </a:spcAft>
            </a:pPr>
            <a:r>
              <a:rPr lang="zh-CN" altLang="en-US" sz="2531" kern="0" dirty="0">
                <a:solidFill>
                  <a:srgbClr val="3B5C94"/>
                </a:solidFill>
                <a:latin typeface="Calibri" panose="020F0502020204030204"/>
                <a:ea typeface="微软雅黑" panose="020B0503020204020204" pitchFamily="34" charset="-122"/>
                <a:sym typeface="Arial" panose="020B0604020202020204" pitchFamily="34" charset="0"/>
              </a:rPr>
              <a:t>耐压试验过程</a:t>
            </a:r>
          </a:p>
        </p:txBody>
      </p:sp>
      <p:sp>
        <p:nvSpPr>
          <p:cNvPr id="22" name="MH_Number_4">
            <a:extLst>
              <a:ext uri="{FF2B5EF4-FFF2-40B4-BE49-F238E27FC236}">
                <a16:creationId xmlns:a16="http://schemas.microsoft.com/office/drawing/2014/main" id="{394D9B6D-9840-4823-B758-E981D659DD1C}"/>
              </a:ext>
            </a:extLst>
          </p:cNvPr>
          <p:cNvSpPr/>
          <p:nvPr>
            <p:custDataLst>
              <p:tags r:id="rId7"/>
            </p:custDataLst>
          </p:nvPr>
        </p:nvSpPr>
        <p:spPr>
          <a:xfrm>
            <a:off x="6655471" y="4712705"/>
            <a:ext cx="379667" cy="379667"/>
          </a:xfrm>
          <a:prstGeom prst="ellipse">
            <a:avLst/>
          </a:prstGeom>
          <a:solidFill>
            <a:srgbClr val="BFBFBF"/>
          </a:solidFill>
          <a:ln w="28575" cap="flat" cmpd="sng" algn="ctr">
            <a:solidFill>
              <a:sysClr val="window" lastClr="FFFFFF"/>
            </a:solidFill>
            <a:prstDash val="solid"/>
            <a:miter lim="800000"/>
          </a:ln>
          <a:effectLst>
            <a:outerShdw blurRad="203200" dist="1143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109" b="1"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rPr>
              <a:t>4</a:t>
            </a:r>
            <a:endParaRPr kumimoji="0" lang="zh-CN" altLang="en-US" sz="2109" b="1"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4">
            <a:extLst>
              <a:ext uri="{FF2B5EF4-FFF2-40B4-BE49-F238E27FC236}">
                <a16:creationId xmlns:a16="http://schemas.microsoft.com/office/drawing/2014/main" id="{BBDC78F9-272B-4591-828A-25DA54A41628}"/>
              </a:ext>
            </a:extLst>
          </p:cNvPr>
          <p:cNvSpPr/>
          <p:nvPr>
            <p:custDataLst>
              <p:tags r:id="rId8"/>
            </p:custDataLst>
          </p:nvPr>
        </p:nvSpPr>
        <p:spPr>
          <a:xfrm>
            <a:off x="7360468" y="4744553"/>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cmpd="sng" algn="ctr">
            <a:noFill/>
            <a:prstDash val="solid"/>
            <a:beve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defTabSz="914400" fontAlgn="auto">
              <a:spcBef>
                <a:spcPts val="0"/>
              </a:spcBef>
              <a:spcAft>
                <a:spcPts val="0"/>
              </a:spcAft>
            </a:pPr>
            <a:r>
              <a:rPr lang="zh-CN" altLang="en-US" sz="2531" kern="0" dirty="0">
                <a:solidFill>
                  <a:srgbClr val="BFBFBF"/>
                </a:solidFill>
                <a:latin typeface="Calibri" panose="020F0502020204030204"/>
                <a:ea typeface="微软雅黑" panose="020B0503020204020204" pitchFamily="34" charset="-122"/>
                <a:sym typeface="Arial" panose="020B0604020202020204" pitchFamily="34" charset="0"/>
              </a:rPr>
              <a:t>经验分享总结</a:t>
            </a:r>
          </a:p>
        </p:txBody>
      </p:sp>
      <p:sp>
        <p:nvSpPr>
          <p:cNvPr id="24" name="MH_Others_1">
            <a:extLst>
              <a:ext uri="{FF2B5EF4-FFF2-40B4-BE49-F238E27FC236}">
                <a16:creationId xmlns:a16="http://schemas.microsoft.com/office/drawing/2014/main" id="{5432E183-8E63-4F1E-84E3-1C1AC40A831E}"/>
              </a:ext>
            </a:extLst>
          </p:cNvPr>
          <p:cNvSpPr txBox="1"/>
          <p:nvPr>
            <p:custDataLst>
              <p:tags r:id="rId9"/>
            </p:custDataLst>
          </p:nvPr>
        </p:nvSpPr>
        <p:spPr>
          <a:xfrm>
            <a:off x="2713211" y="1719029"/>
            <a:ext cx="1769715" cy="3794592"/>
          </a:xfrm>
          <a:prstGeom prst="rect">
            <a:avLst/>
          </a:prstGeom>
          <a:noFill/>
        </p:spPr>
        <p:txBody>
          <a:bodyPr vert="eaVert" wrap="square" lIns="0" tIns="0" rIns="0" bIns="0" rtlCol="0" anchor="ctr" anchorCtr="0">
            <a:spAutoFit/>
          </a:bodyPr>
          <a:lstStyle/>
          <a:p>
            <a:pPr algn="ctr" defTabSz="914400"/>
            <a:r>
              <a:rPr lang="zh-CN" altLang="en-US" sz="11500" b="1" dirty="0">
                <a:solidFill>
                  <a:prstClr val="white"/>
                </a:solidFill>
                <a:ea typeface="微软雅黑" panose="020B0503020204020204" pitchFamily="34" charset="-122"/>
                <a:sym typeface="Arial" panose="020B0604020202020204" pitchFamily="34" charset="0"/>
              </a:rPr>
              <a:t>目录</a:t>
            </a:r>
          </a:p>
        </p:txBody>
      </p:sp>
      <p:sp>
        <p:nvSpPr>
          <p:cNvPr id="25" name="MH_Others_2">
            <a:extLst>
              <a:ext uri="{FF2B5EF4-FFF2-40B4-BE49-F238E27FC236}">
                <a16:creationId xmlns:a16="http://schemas.microsoft.com/office/drawing/2014/main" id="{DBA6780A-6D81-48A9-92DB-8BC2AAEAB034}"/>
              </a:ext>
            </a:extLst>
          </p:cNvPr>
          <p:cNvSpPr txBox="1"/>
          <p:nvPr>
            <p:custDataLst>
              <p:tags r:id="rId10"/>
            </p:custDataLst>
          </p:nvPr>
        </p:nvSpPr>
        <p:spPr>
          <a:xfrm rot="5400000">
            <a:off x="865429" y="3277771"/>
            <a:ext cx="3299296" cy="677108"/>
          </a:xfrm>
          <a:prstGeom prst="rect">
            <a:avLst/>
          </a:prstGeom>
          <a:noFill/>
        </p:spPr>
        <p:txBody>
          <a:bodyPr wrap="square" lIns="0" tIns="0" rIns="0" bIns="0">
            <a:spAutoFit/>
          </a:bodyPr>
          <a:lstStyle/>
          <a:p>
            <a:pPr algn="ctr" defTabSz="914400">
              <a:defRPr/>
            </a:pPr>
            <a:r>
              <a:rPr lang="en-US" altLang="zh-CN" sz="4400" b="1" dirty="0">
                <a:solidFill>
                  <a:prstClr val="white"/>
                </a:solidFill>
                <a:ea typeface="微软雅黑" panose="020B0503020204020204" pitchFamily="34" charset="-122"/>
                <a:sym typeface="Arial" panose="020B0604020202020204" pitchFamily="34" charset="0"/>
              </a:rPr>
              <a:t>CONTENTS</a:t>
            </a:r>
            <a:endParaRPr lang="zh-CN" altLang="en-US" sz="4400" b="1" dirty="0">
              <a:solidFill>
                <a:prstClr val="white"/>
              </a:solidFill>
              <a:ea typeface="微软雅黑" panose="020B0503020204020204" pitchFamily="34" charset="-122"/>
              <a:sym typeface="Arial" panose="020B0604020202020204" pitchFamily="34" charset="0"/>
            </a:endParaRPr>
          </a:p>
        </p:txBody>
      </p:sp>
      <p:sp>
        <p:nvSpPr>
          <p:cNvPr id="26" name="任意多边形 15">
            <a:extLst>
              <a:ext uri="{FF2B5EF4-FFF2-40B4-BE49-F238E27FC236}">
                <a16:creationId xmlns:a16="http://schemas.microsoft.com/office/drawing/2014/main" id="{4ABADAC7-87CA-4826-BC46-03FF09B60E6C}"/>
              </a:ext>
            </a:extLst>
          </p:cNvPr>
          <p:cNvSpPr>
            <a:spLocks/>
          </p:cNvSpPr>
          <p:nvPr/>
        </p:nvSpPr>
        <p:spPr bwMode="auto">
          <a:xfrm>
            <a:off x="10677846" y="1485696"/>
            <a:ext cx="2201183" cy="4261259"/>
          </a:xfrm>
          <a:custGeom>
            <a:avLst/>
            <a:gdLst>
              <a:gd name="connsiteX0" fmla="*/ 0 w 4511489"/>
              <a:gd name="connsiteY0" fmla="*/ 0 h 4261259"/>
              <a:gd name="connsiteX1" fmla="*/ 4511489 w 4511489"/>
              <a:gd name="connsiteY1" fmla="*/ 0 h 4261259"/>
              <a:gd name="connsiteX2" fmla="*/ 4511489 w 4511489"/>
              <a:gd name="connsiteY2" fmla="*/ 4261259 h 4261259"/>
              <a:gd name="connsiteX3" fmla="*/ 0 w 4511489"/>
              <a:gd name="connsiteY3" fmla="*/ 4261259 h 4261259"/>
            </a:gdLst>
            <a:ahLst/>
            <a:cxnLst>
              <a:cxn ang="0">
                <a:pos x="connsiteX0" y="connsiteY0"/>
              </a:cxn>
              <a:cxn ang="0">
                <a:pos x="connsiteX1" y="connsiteY1"/>
              </a:cxn>
              <a:cxn ang="0">
                <a:pos x="connsiteX2" y="connsiteY2"/>
              </a:cxn>
              <a:cxn ang="0">
                <a:pos x="connsiteX3" y="connsiteY3"/>
              </a:cxn>
            </a:cxnLst>
            <a:rect l="l" t="t" r="r" b="b"/>
            <a:pathLst>
              <a:path w="4511489" h="4261259">
                <a:moveTo>
                  <a:pt x="0" y="0"/>
                </a:moveTo>
                <a:lnTo>
                  <a:pt x="4511489" y="0"/>
                </a:lnTo>
                <a:lnTo>
                  <a:pt x="4511489" y="4261259"/>
                </a:lnTo>
                <a:lnTo>
                  <a:pt x="0" y="4261259"/>
                </a:lnTo>
                <a:close/>
              </a:path>
            </a:pathLst>
          </a:custGeom>
          <a:solidFill>
            <a:srgbClr val="3B5C94"/>
          </a:solidFill>
          <a:ln w="0">
            <a:noFill/>
            <a:prstDash val="solid"/>
            <a:round/>
            <a:headEnd/>
            <a:tailEnd/>
          </a:ln>
        </p:spPr>
        <p:txBody>
          <a:bodyPr vert="horz" wrap="square" lIns="128580" tIns="64290" rIns="128580" bIns="6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1896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by="(-#ppt_w*2)" calcmode="lin" valueType="num">
                                      <p:cBhvr rctx="PPT">
                                        <p:cTn id="15" dur="500" autoRev="1" fill="hold">
                                          <p:stCondLst>
                                            <p:cond delay="0"/>
                                          </p:stCondLst>
                                        </p:cTn>
                                        <p:tgtEl>
                                          <p:spTgt spid="24"/>
                                        </p:tgtEl>
                                        <p:attrNameLst>
                                          <p:attrName>ppt_w</p:attrName>
                                        </p:attrNameLst>
                                      </p:cBhvr>
                                    </p:anim>
                                    <p:anim by="(#ppt_w*0.50)" calcmode="lin" valueType="num">
                                      <p:cBhvr>
                                        <p:cTn id="16" dur="500" decel="50000" autoRev="1" fill="hold">
                                          <p:stCondLst>
                                            <p:cond delay="0"/>
                                          </p:stCondLst>
                                        </p:cTn>
                                        <p:tgtEl>
                                          <p:spTgt spid="24"/>
                                        </p:tgtEl>
                                        <p:attrNameLst>
                                          <p:attrName>ppt_x</p:attrName>
                                        </p:attrNameLst>
                                      </p:cBhvr>
                                    </p:anim>
                                    <p:anim from="(-#ppt_h/2)" to="(#ppt_y)" calcmode="lin" valueType="num">
                                      <p:cBhvr>
                                        <p:cTn id="17" dur="1000" fill="hold">
                                          <p:stCondLst>
                                            <p:cond delay="0"/>
                                          </p:stCondLst>
                                        </p:cTn>
                                        <p:tgtEl>
                                          <p:spTgt spid="24"/>
                                        </p:tgtEl>
                                        <p:attrNameLst>
                                          <p:attrName>ppt_y</p:attrName>
                                        </p:attrNameLst>
                                      </p:cBhvr>
                                    </p:anim>
                                    <p:animRot by="21600000">
                                      <p:cBhvr>
                                        <p:cTn id="18" dur="1000" fill="hold">
                                          <p:stCondLst>
                                            <p:cond delay="0"/>
                                          </p:stCondLst>
                                        </p:cTn>
                                        <p:tgtEl>
                                          <p:spTgt spid="24"/>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5"/>
                                        </p:tgtEl>
                                        <p:attrNameLst>
                                          <p:attrName>style.visibility</p:attrName>
                                        </p:attrNameLst>
                                      </p:cBhvr>
                                      <p:to>
                                        <p:strVal val="visible"/>
                                      </p:to>
                                    </p:set>
                                    <p:anim by="(-#ppt_w*2)" calcmode="lin" valueType="num">
                                      <p:cBhvr rctx="PPT">
                                        <p:cTn id="21" dur="500" autoRev="1" fill="hold">
                                          <p:stCondLst>
                                            <p:cond delay="0"/>
                                          </p:stCondLst>
                                        </p:cTn>
                                        <p:tgtEl>
                                          <p:spTgt spid="25"/>
                                        </p:tgtEl>
                                        <p:attrNameLst>
                                          <p:attrName>ppt_w</p:attrName>
                                        </p:attrNameLst>
                                      </p:cBhvr>
                                    </p:anim>
                                    <p:anim by="(#ppt_w*0.50)" calcmode="lin" valueType="num">
                                      <p:cBhvr>
                                        <p:cTn id="22" dur="500" decel="50000" autoRev="1" fill="hold">
                                          <p:stCondLst>
                                            <p:cond delay="0"/>
                                          </p:stCondLst>
                                        </p:cTn>
                                        <p:tgtEl>
                                          <p:spTgt spid="25"/>
                                        </p:tgtEl>
                                        <p:attrNameLst>
                                          <p:attrName>ppt_x</p:attrName>
                                        </p:attrNameLst>
                                      </p:cBhvr>
                                    </p:anim>
                                    <p:anim from="(-#ppt_h/2)" to="(#ppt_y)" calcmode="lin" valueType="num">
                                      <p:cBhvr>
                                        <p:cTn id="23" dur="1000" fill="hold">
                                          <p:stCondLst>
                                            <p:cond delay="0"/>
                                          </p:stCondLst>
                                        </p:cTn>
                                        <p:tgtEl>
                                          <p:spTgt spid="25"/>
                                        </p:tgtEl>
                                        <p:attrNameLst>
                                          <p:attrName>ppt_y</p:attrName>
                                        </p:attrNameLst>
                                      </p:cBhvr>
                                    </p:anim>
                                    <p:animRot by="21600000">
                                      <p:cBhvr>
                                        <p:cTn id="24" dur="1000" fill="hold">
                                          <p:stCondLst>
                                            <p:cond delay="0"/>
                                          </p:stCondLst>
                                        </p:cTn>
                                        <p:tgtEl>
                                          <p:spTgt spid="25"/>
                                        </p:tgtEl>
                                        <p:attrNameLst>
                                          <p:attrName>r</p:attrName>
                                        </p:attrNameLst>
                                      </p:cBhvr>
                                    </p:animRot>
                                  </p:childTnLst>
                                </p:cTn>
                              </p:par>
                            </p:childTnLst>
                          </p:cTn>
                        </p:par>
                        <p:par>
                          <p:cTn id="25" fill="hold">
                            <p:stCondLst>
                              <p:cond delay="17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2200"/>
                            </p:stCondLst>
                            <p:childTnLst>
                              <p:par>
                                <p:cTn id="47" presetID="2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p:bldP spid="20" grpId="0" animBg="1"/>
      <p:bldP spid="21" grpId="0"/>
      <p:bldP spid="22" grpId="0" animBg="1"/>
      <p:bldP spid="23" grpId="0"/>
      <p:bldP spid="24" grpId="0"/>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3FE8241E-27D4-40A2-9322-AC26CA35A15C}"/>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TextBox 4">
            <a:extLst>
              <a:ext uri="{FF2B5EF4-FFF2-40B4-BE49-F238E27FC236}">
                <a16:creationId xmlns:a16="http://schemas.microsoft.com/office/drawing/2014/main" id="{B179A358-6040-40D0-BBF4-C4CA1FAB9A4B}"/>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04</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E11E4134-8D3F-4731-908D-6F301DD16217}"/>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真空处理及二次电缆端接 </a:t>
            </a:r>
          </a:p>
        </p:txBody>
      </p:sp>
      <p:sp>
        <p:nvSpPr>
          <p:cNvPr id="8" name="矩形 7">
            <a:extLst>
              <a:ext uri="{FF2B5EF4-FFF2-40B4-BE49-F238E27FC236}">
                <a16:creationId xmlns:a16="http://schemas.microsoft.com/office/drawing/2014/main" id="{16545711-E8C4-49A1-9DC8-16038BF33D62}"/>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29" name="Group 4">
            <a:extLst>
              <a:ext uri="{FF2B5EF4-FFF2-40B4-BE49-F238E27FC236}">
                <a16:creationId xmlns:a16="http://schemas.microsoft.com/office/drawing/2014/main" id="{143D09F6-9028-48EB-AC98-6B349BA0D5F8}"/>
              </a:ext>
            </a:extLst>
          </p:cNvPr>
          <p:cNvGrpSpPr/>
          <p:nvPr/>
        </p:nvGrpSpPr>
        <p:grpSpPr>
          <a:xfrm>
            <a:off x="4074514" y="2082541"/>
            <a:ext cx="3791211" cy="3650715"/>
            <a:chOff x="4200186" y="2320894"/>
            <a:chExt cx="3791627" cy="3651116"/>
          </a:xfrm>
        </p:grpSpPr>
        <p:sp>
          <p:nvSpPr>
            <p:cNvPr id="30" name="Rounded Rectangle 6">
              <a:extLst>
                <a:ext uri="{FF2B5EF4-FFF2-40B4-BE49-F238E27FC236}">
                  <a16:creationId xmlns:a16="http://schemas.microsoft.com/office/drawing/2014/main" id="{A0AC13B6-4DD7-4F29-A3D5-5EFCB266C0FD}"/>
                </a:ext>
              </a:extLst>
            </p:cNvPr>
            <p:cNvSpPr/>
            <p:nvPr/>
          </p:nvSpPr>
          <p:spPr>
            <a:xfrm flipH="1">
              <a:off x="4214254" y="4850056"/>
              <a:ext cx="3777559" cy="914400"/>
            </a:xfrm>
            <a:prstGeom prst="roundRect">
              <a:avLst>
                <a:gd name="adj" fmla="val 50000"/>
              </a:avLst>
            </a:prstGeom>
            <a:solidFill>
              <a:srgbClr val="A5A5A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1" name="Rounded Rectangle 5">
              <a:extLst>
                <a:ext uri="{FF2B5EF4-FFF2-40B4-BE49-F238E27FC236}">
                  <a16:creationId xmlns:a16="http://schemas.microsoft.com/office/drawing/2014/main" id="{99EE08BA-31C7-4841-AFD0-02F0C8B79E0B}"/>
                </a:ext>
              </a:extLst>
            </p:cNvPr>
            <p:cNvSpPr/>
            <p:nvPr/>
          </p:nvSpPr>
          <p:spPr>
            <a:xfrm rot="3492391" flipH="1">
              <a:off x="4991307" y="3689252"/>
              <a:ext cx="3651116" cy="914400"/>
            </a:xfrm>
            <a:prstGeom prst="roundRect">
              <a:avLst>
                <a:gd name="adj" fmla="val 50000"/>
              </a:avLst>
            </a:prstGeom>
            <a:solidFill>
              <a:srgbClr val="ED7D31"/>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2" name="Rounded Rectangle 3">
              <a:extLst>
                <a:ext uri="{FF2B5EF4-FFF2-40B4-BE49-F238E27FC236}">
                  <a16:creationId xmlns:a16="http://schemas.microsoft.com/office/drawing/2014/main" id="{59C2E6DC-AD75-421D-AB9A-8BDD041D1C52}"/>
                </a:ext>
              </a:extLst>
            </p:cNvPr>
            <p:cNvSpPr/>
            <p:nvPr/>
          </p:nvSpPr>
          <p:spPr>
            <a:xfrm rot="18107609">
              <a:off x="3556490" y="3689252"/>
              <a:ext cx="3651116" cy="914400"/>
            </a:xfrm>
            <a:prstGeom prst="roundRect">
              <a:avLst>
                <a:gd name="adj" fmla="val 50000"/>
              </a:avLst>
            </a:prstGeom>
            <a:solidFill>
              <a:srgbClr val="5B9BD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3" name="Rounded Rectangle 9">
              <a:extLst>
                <a:ext uri="{FF2B5EF4-FFF2-40B4-BE49-F238E27FC236}">
                  <a16:creationId xmlns:a16="http://schemas.microsoft.com/office/drawing/2014/main" id="{8A88A050-A978-474F-A66F-0388BF284291}"/>
                </a:ext>
              </a:extLst>
            </p:cNvPr>
            <p:cNvSpPr/>
            <p:nvPr/>
          </p:nvSpPr>
          <p:spPr>
            <a:xfrm flipH="1">
              <a:off x="4200186" y="4850056"/>
              <a:ext cx="1948760" cy="914400"/>
            </a:xfrm>
            <a:prstGeom prst="roundRect">
              <a:avLst>
                <a:gd name="adj" fmla="val 50000"/>
              </a:avLst>
            </a:prstGeom>
            <a:solidFill>
              <a:srgbClr val="A5A5A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4" name="Oval 13">
              <a:extLst>
                <a:ext uri="{FF2B5EF4-FFF2-40B4-BE49-F238E27FC236}">
                  <a16:creationId xmlns:a16="http://schemas.microsoft.com/office/drawing/2014/main" id="{CCF7EB0B-457A-437C-93AC-37C1CD10E2F9}"/>
                </a:ext>
              </a:extLst>
            </p:cNvPr>
            <p:cNvSpPr/>
            <p:nvPr/>
          </p:nvSpPr>
          <p:spPr>
            <a:xfrm>
              <a:off x="5725181" y="2613073"/>
              <a:ext cx="755703" cy="75570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5" name="Oval 14">
              <a:extLst>
                <a:ext uri="{FF2B5EF4-FFF2-40B4-BE49-F238E27FC236}">
                  <a16:creationId xmlns:a16="http://schemas.microsoft.com/office/drawing/2014/main" id="{232443E3-3574-44B0-A60A-203454F4B62A}"/>
                </a:ext>
              </a:extLst>
            </p:cNvPr>
            <p:cNvSpPr/>
            <p:nvPr/>
          </p:nvSpPr>
          <p:spPr>
            <a:xfrm>
              <a:off x="4297730" y="4929404"/>
              <a:ext cx="755703" cy="75570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6" name="Oval 15">
              <a:extLst>
                <a:ext uri="{FF2B5EF4-FFF2-40B4-BE49-F238E27FC236}">
                  <a16:creationId xmlns:a16="http://schemas.microsoft.com/office/drawing/2014/main" id="{57C5273C-ADA5-4A37-A1DD-3861AA1C05B5}"/>
                </a:ext>
              </a:extLst>
            </p:cNvPr>
            <p:cNvSpPr/>
            <p:nvPr/>
          </p:nvSpPr>
          <p:spPr>
            <a:xfrm>
              <a:off x="7164059" y="4930934"/>
              <a:ext cx="755703" cy="75570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7" name="Freeform 17">
              <a:extLst>
                <a:ext uri="{FF2B5EF4-FFF2-40B4-BE49-F238E27FC236}">
                  <a16:creationId xmlns:a16="http://schemas.microsoft.com/office/drawing/2014/main" id="{7823B418-74E7-47B7-A545-55F04ECFDB2B}"/>
                </a:ext>
              </a:extLst>
            </p:cNvPr>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5B9BD5"/>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sp>
          <p:nvSpPr>
            <p:cNvPr id="38" name="Freeform 18">
              <a:extLst>
                <a:ext uri="{FF2B5EF4-FFF2-40B4-BE49-F238E27FC236}">
                  <a16:creationId xmlns:a16="http://schemas.microsoft.com/office/drawing/2014/main" id="{5BD690F1-02A3-40EB-B78B-93216A54DBFF}"/>
                </a:ext>
              </a:extLst>
            </p:cNvPr>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A5A5A5"/>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sp>
          <p:nvSpPr>
            <p:cNvPr id="39" name="Freeform 19">
              <a:extLst>
                <a:ext uri="{FF2B5EF4-FFF2-40B4-BE49-F238E27FC236}">
                  <a16:creationId xmlns:a16="http://schemas.microsoft.com/office/drawing/2014/main" id="{9AA6ADA3-2199-4346-B41E-B478A4EB96E8}"/>
                </a:ext>
              </a:extLst>
            </p:cNvPr>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ED7D31"/>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sp>
        <p:nvSpPr>
          <p:cNvPr id="41" name="TextBox 24">
            <a:extLst>
              <a:ext uri="{FF2B5EF4-FFF2-40B4-BE49-F238E27FC236}">
                <a16:creationId xmlns:a16="http://schemas.microsoft.com/office/drawing/2014/main" id="{70676DEF-C73C-4F88-B96C-26C890E487DC}"/>
              </a:ext>
            </a:extLst>
          </p:cNvPr>
          <p:cNvSpPr txBox="1"/>
          <p:nvPr/>
        </p:nvSpPr>
        <p:spPr>
          <a:xfrm>
            <a:off x="8049864" y="4590833"/>
            <a:ext cx="1968806" cy="1059842"/>
          </a:xfrm>
          <a:prstGeom prst="rect">
            <a:avLst/>
          </a:prstGeom>
          <a:noFill/>
        </p:spPr>
        <p:txBody>
          <a:bodyPr wrap="square" rtlCol="0">
            <a:spAutoFit/>
          </a:bodyPr>
          <a:lstStyle/>
          <a:p>
            <a:pPr defTabSz="914400" fontAlgn="auto">
              <a:lnSpc>
                <a:spcPct val="120000"/>
              </a:lnSpc>
              <a:spcBef>
                <a:spcPts val="0"/>
              </a:spcBef>
              <a:spcAft>
                <a:spcPts val="0"/>
              </a:spcAft>
            </a:pPr>
            <a:r>
              <a:rPr lang="zh-CN" altLang="en-US" dirty="0">
                <a:solidFill>
                  <a:srgbClr val="3B3837"/>
                </a:solidFill>
                <a:latin typeface="微软雅黑" panose="020B0503020204020204" pitchFamily="34" charset="-122"/>
                <a:ea typeface="微软雅黑" panose="020B0503020204020204" pitchFamily="34" charset="-122"/>
                <a:cs typeface="+mn-ea"/>
                <a:sym typeface="Arial" panose="020B0604020202020204" pitchFamily="34" charset="0"/>
              </a:rPr>
              <a:t>对 </a:t>
            </a:r>
            <a:r>
              <a:rPr lang="en-US" altLang="zh-CN" dirty="0">
                <a:solidFill>
                  <a:srgbClr val="3B3837"/>
                </a:solidFill>
                <a:ea typeface="微软雅黑" panose="020B0503020204020204" pitchFamily="34" charset="-122"/>
                <a:cs typeface="Arial" panose="020B0604020202020204" pitchFamily="34" charset="0"/>
                <a:sym typeface="Arial" panose="020B0604020202020204" pitchFamily="34" charset="0"/>
              </a:rPr>
              <a:t>B3.1 </a:t>
            </a:r>
            <a:r>
              <a:rPr lang="zh-CN" altLang="en-US" dirty="0">
                <a:solidFill>
                  <a:srgbClr val="3B3837"/>
                </a:solidFill>
                <a:latin typeface="微软雅黑" panose="020B0503020204020204" pitchFamily="34" charset="-122"/>
                <a:ea typeface="微软雅黑" panose="020B0503020204020204" pitchFamily="34" charset="-122"/>
                <a:cs typeface="+mn-ea"/>
                <a:sym typeface="Arial" panose="020B0604020202020204" pitchFamily="34" charset="0"/>
              </a:rPr>
              <a:t>间隔新安装的气室进行真空处理及检漏</a:t>
            </a:r>
          </a:p>
        </p:txBody>
      </p:sp>
      <p:sp>
        <p:nvSpPr>
          <p:cNvPr id="44" name="TextBox 27">
            <a:extLst>
              <a:ext uri="{FF2B5EF4-FFF2-40B4-BE49-F238E27FC236}">
                <a16:creationId xmlns:a16="http://schemas.microsoft.com/office/drawing/2014/main" id="{C891DCC0-6CDD-4B50-B6DA-15EFF546612A}"/>
              </a:ext>
            </a:extLst>
          </p:cNvPr>
          <p:cNvSpPr txBox="1"/>
          <p:nvPr/>
        </p:nvSpPr>
        <p:spPr>
          <a:xfrm flipH="1">
            <a:off x="2999656" y="1996368"/>
            <a:ext cx="2108940" cy="1059842"/>
          </a:xfrm>
          <a:prstGeom prst="rect">
            <a:avLst/>
          </a:prstGeom>
          <a:noFill/>
        </p:spPr>
        <p:txBody>
          <a:bodyPr wrap="square" rtlCol="0">
            <a:spAutoFit/>
          </a:bodyPr>
          <a:lstStyle/>
          <a:p>
            <a:pPr algn="r" defTabSz="914400" fontAlgn="auto">
              <a:lnSpc>
                <a:spcPct val="120000"/>
              </a:lnSpc>
              <a:spcBef>
                <a:spcPts val="0"/>
              </a:spcBef>
              <a:spcAft>
                <a:spcPts val="0"/>
              </a:spcAft>
            </a:pPr>
            <a:r>
              <a:rPr lang="en-US" altLang="zh-CN" dirty="0">
                <a:solidFill>
                  <a:srgbClr val="3B3837"/>
                </a:solidFill>
                <a:ea typeface="微软雅黑" panose="020B0503020204020204" pitchFamily="34" charset="-122"/>
                <a:cs typeface="+mn-ea"/>
                <a:sym typeface="Arial" panose="020B0604020202020204" pitchFamily="34" charset="0"/>
              </a:rPr>
              <a:t>B3.1/B3.2</a:t>
            </a:r>
            <a:r>
              <a:rPr lang="zh-CN" altLang="en-US" dirty="0">
                <a:solidFill>
                  <a:srgbClr val="3B3837"/>
                </a:solidFill>
                <a:latin typeface="微软雅黑" panose="020B0503020204020204" pitchFamily="34" charset="-122"/>
                <a:ea typeface="微软雅黑" panose="020B0503020204020204" pitchFamily="34" charset="-122"/>
                <a:cs typeface="+mn-ea"/>
                <a:sym typeface="Arial" panose="020B0604020202020204" pitchFamily="34" charset="0"/>
              </a:rPr>
              <a:t>间隔的相关二次槽盒安装， 电缆敷设及端接</a:t>
            </a:r>
          </a:p>
        </p:txBody>
      </p:sp>
      <p:sp>
        <p:nvSpPr>
          <p:cNvPr id="47" name="TextBox 31">
            <a:extLst>
              <a:ext uri="{FF2B5EF4-FFF2-40B4-BE49-F238E27FC236}">
                <a16:creationId xmlns:a16="http://schemas.microsoft.com/office/drawing/2014/main" id="{92E72141-6921-4A17-A204-FC13B5168C7B}"/>
              </a:ext>
            </a:extLst>
          </p:cNvPr>
          <p:cNvSpPr txBox="1"/>
          <p:nvPr/>
        </p:nvSpPr>
        <p:spPr>
          <a:xfrm flipH="1">
            <a:off x="2351584" y="4660283"/>
            <a:ext cx="1554822" cy="1059842"/>
          </a:xfrm>
          <a:prstGeom prst="rect">
            <a:avLst/>
          </a:prstGeom>
          <a:noFill/>
        </p:spPr>
        <p:txBody>
          <a:bodyPr wrap="square" rtlCol="0">
            <a:spAutoFit/>
          </a:bodyPr>
          <a:lstStyle/>
          <a:p>
            <a:pPr algn="r" defTabSz="914400" fontAlgn="auto">
              <a:lnSpc>
                <a:spcPct val="120000"/>
              </a:lnSpc>
              <a:spcBef>
                <a:spcPts val="0"/>
              </a:spcBef>
              <a:spcAft>
                <a:spcPts val="0"/>
              </a:spcAft>
            </a:pPr>
            <a:r>
              <a:rPr lang="en-US" altLang="zh-CN" dirty="0">
                <a:solidFill>
                  <a:srgbClr val="3B3837"/>
                </a:solidFill>
                <a:ea typeface="微软雅黑" panose="020B0503020204020204" pitchFamily="34" charset="-122"/>
                <a:cs typeface="+mn-ea"/>
                <a:sym typeface="Arial" panose="020B0604020202020204" pitchFamily="34" charset="0"/>
              </a:rPr>
              <a:t>B3.1/B3.2</a:t>
            </a:r>
            <a:r>
              <a:rPr lang="zh-CN" altLang="en-US" dirty="0">
                <a:solidFill>
                  <a:srgbClr val="3B3837"/>
                </a:solidFill>
                <a:latin typeface="微软雅黑" panose="020B0503020204020204" pitchFamily="34" charset="-122"/>
                <a:ea typeface="微软雅黑" panose="020B0503020204020204" pitchFamily="34" charset="-122"/>
                <a:cs typeface="+mn-ea"/>
                <a:sym typeface="Arial" panose="020B0604020202020204" pitchFamily="34" charset="0"/>
              </a:rPr>
              <a:t>间隔的本体电缆端接及校线 </a:t>
            </a:r>
          </a:p>
        </p:txBody>
      </p:sp>
    </p:spTree>
    <p:extLst>
      <p:ext uri="{BB962C8B-B14F-4D97-AF65-F5344CB8AC3E}">
        <p14:creationId xmlns:p14="http://schemas.microsoft.com/office/powerpoint/2010/main" val="1394511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D102BD9E-B051-48D9-BDDC-8A36496D1FEF}"/>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TextBox 4">
            <a:extLst>
              <a:ext uri="{FF2B5EF4-FFF2-40B4-BE49-F238E27FC236}">
                <a16:creationId xmlns:a16="http://schemas.microsoft.com/office/drawing/2014/main" id="{B91BC184-96F3-4277-81D9-530E138419AF}"/>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05</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815E73D0-EAA5-4EAE-BF10-B8DBEC222432}"/>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常规试验</a:t>
            </a:r>
          </a:p>
        </p:txBody>
      </p:sp>
      <p:sp>
        <p:nvSpPr>
          <p:cNvPr id="8" name="矩形 7">
            <a:extLst>
              <a:ext uri="{FF2B5EF4-FFF2-40B4-BE49-F238E27FC236}">
                <a16:creationId xmlns:a16="http://schemas.microsoft.com/office/drawing/2014/main" id="{0A020D88-2CCC-4157-B752-C8065B278093}"/>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78" name="组合 77">
            <a:extLst>
              <a:ext uri="{FF2B5EF4-FFF2-40B4-BE49-F238E27FC236}">
                <a16:creationId xmlns:a16="http://schemas.microsoft.com/office/drawing/2014/main" id="{9B8FE0AF-87E1-4B4B-8F9C-FB4F0AE94728}"/>
              </a:ext>
            </a:extLst>
          </p:cNvPr>
          <p:cNvGrpSpPr/>
          <p:nvPr/>
        </p:nvGrpSpPr>
        <p:grpSpPr>
          <a:xfrm>
            <a:off x="3344565" y="4470450"/>
            <a:ext cx="2607421" cy="1359683"/>
            <a:chOff x="3821326" y="3817808"/>
            <a:chExt cx="2607421" cy="1359683"/>
          </a:xfrm>
        </p:grpSpPr>
        <p:sp>
          <p:nvSpPr>
            <p:cNvPr id="79" name="Freeform 3720">
              <a:extLst>
                <a:ext uri="{FF2B5EF4-FFF2-40B4-BE49-F238E27FC236}">
                  <a16:creationId xmlns:a16="http://schemas.microsoft.com/office/drawing/2014/main" id="{4982C019-0285-46FB-8F25-A95492786475}"/>
                </a:ext>
              </a:extLst>
            </p:cNvPr>
            <p:cNvSpPr>
              <a:spLocks/>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rgbClr val="3B5C94">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80" name="Freeform 3721">
              <a:extLst>
                <a:ext uri="{FF2B5EF4-FFF2-40B4-BE49-F238E27FC236}">
                  <a16:creationId xmlns:a16="http://schemas.microsoft.com/office/drawing/2014/main" id="{F3E83547-FCFB-472E-B565-81E076BB30C4}"/>
                </a:ext>
              </a:extLst>
            </p:cNvPr>
            <p:cNvSpPr>
              <a:spLocks/>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81" name="组合 80">
            <a:extLst>
              <a:ext uri="{FF2B5EF4-FFF2-40B4-BE49-F238E27FC236}">
                <a16:creationId xmlns:a16="http://schemas.microsoft.com/office/drawing/2014/main" id="{39E27169-EF46-40ED-9212-30B51A4299C2}"/>
              </a:ext>
            </a:extLst>
          </p:cNvPr>
          <p:cNvGrpSpPr/>
          <p:nvPr/>
        </p:nvGrpSpPr>
        <p:grpSpPr>
          <a:xfrm>
            <a:off x="3573483" y="2312063"/>
            <a:ext cx="2378502" cy="1241451"/>
            <a:chOff x="4050244" y="1659421"/>
            <a:chExt cx="2378502" cy="1241451"/>
          </a:xfrm>
        </p:grpSpPr>
        <p:sp>
          <p:nvSpPr>
            <p:cNvPr id="82" name="Freeform 3723">
              <a:extLst>
                <a:ext uri="{FF2B5EF4-FFF2-40B4-BE49-F238E27FC236}">
                  <a16:creationId xmlns:a16="http://schemas.microsoft.com/office/drawing/2014/main" id="{012FFDA3-40A6-469C-8492-59C6DC6DC344}"/>
                </a:ext>
              </a:extLst>
            </p:cNvPr>
            <p:cNvSpPr>
              <a:spLocks/>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rgbClr val="BFBFBF">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83" name="Freeform 3724">
              <a:extLst>
                <a:ext uri="{FF2B5EF4-FFF2-40B4-BE49-F238E27FC236}">
                  <a16:creationId xmlns:a16="http://schemas.microsoft.com/office/drawing/2014/main" id="{8D40D361-34F3-4071-96F4-7FAF09B01C03}"/>
                </a:ext>
              </a:extLst>
            </p:cNvPr>
            <p:cNvSpPr>
              <a:spLocks/>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84" name="组合 83">
            <a:extLst>
              <a:ext uri="{FF2B5EF4-FFF2-40B4-BE49-F238E27FC236}">
                <a16:creationId xmlns:a16="http://schemas.microsoft.com/office/drawing/2014/main" id="{13A594FF-3D46-430D-A04C-9E935CEEB2D7}"/>
              </a:ext>
            </a:extLst>
          </p:cNvPr>
          <p:cNvGrpSpPr/>
          <p:nvPr/>
        </p:nvGrpSpPr>
        <p:grpSpPr>
          <a:xfrm>
            <a:off x="2882951" y="3213905"/>
            <a:ext cx="3069033" cy="1601181"/>
            <a:chOff x="3359712" y="2561263"/>
            <a:chExt cx="3069033" cy="1601181"/>
          </a:xfrm>
        </p:grpSpPr>
        <p:sp>
          <p:nvSpPr>
            <p:cNvPr id="85" name="Freeform 3729">
              <a:extLst>
                <a:ext uri="{FF2B5EF4-FFF2-40B4-BE49-F238E27FC236}">
                  <a16:creationId xmlns:a16="http://schemas.microsoft.com/office/drawing/2014/main" id="{5202BA1B-0E71-4C41-84CD-FBA6DD9844F0}"/>
                </a:ext>
              </a:extLst>
            </p:cNvPr>
            <p:cNvSpPr>
              <a:spLocks/>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rgbClr val="BFBFBF">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86" name="Freeform 3730">
              <a:extLst>
                <a:ext uri="{FF2B5EF4-FFF2-40B4-BE49-F238E27FC236}">
                  <a16:creationId xmlns:a16="http://schemas.microsoft.com/office/drawing/2014/main" id="{94526C1F-4FA5-41F5-B1D4-E5338E4E0103}"/>
                </a:ext>
              </a:extLst>
            </p:cNvPr>
            <p:cNvSpPr>
              <a:spLocks/>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87" name="组合 86">
            <a:extLst>
              <a:ext uri="{FF2B5EF4-FFF2-40B4-BE49-F238E27FC236}">
                <a16:creationId xmlns:a16="http://schemas.microsoft.com/office/drawing/2014/main" id="{11BBC8B9-AAF3-4B12-BA33-A35A863D6E00}"/>
              </a:ext>
            </a:extLst>
          </p:cNvPr>
          <p:cNvGrpSpPr/>
          <p:nvPr/>
        </p:nvGrpSpPr>
        <p:grpSpPr>
          <a:xfrm>
            <a:off x="5951984" y="4005064"/>
            <a:ext cx="2606163" cy="1360941"/>
            <a:chOff x="6428745" y="3352422"/>
            <a:chExt cx="2606163" cy="1360941"/>
          </a:xfrm>
        </p:grpSpPr>
        <p:sp>
          <p:nvSpPr>
            <p:cNvPr id="88" name="Freeform 3732">
              <a:extLst>
                <a:ext uri="{FF2B5EF4-FFF2-40B4-BE49-F238E27FC236}">
                  <a16:creationId xmlns:a16="http://schemas.microsoft.com/office/drawing/2014/main" id="{7EA09B66-9B2F-4FA0-807C-84FB52938B52}"/>
                </a:ext>
              </a:extLst>
            </p:cNvPr>
            <p:cNvSpPr>
              <a:spLocks/>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rgbClr val="BFBFBF">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89" name="Freeform 3733">
              <a:extLst>
                <a:ext uri="{FF2B5EF4-FFF2-40B4-BE49-F238E27FC236}">
                  <a16:creationId xmlns:a16="http://schemas.microsoft.com/office/drawing/2014/main" id="{BFFFA541-C37B-4C10-80A1-FECBEC1B687F}"/>
                </a:ext>
              </a:extLst>
            </p:cNvPr>
            <p:cNvSpPr>
              <a:spLocks/>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90" name="组合 89">
            <a:extLst>
              <a:ext uri="{FF2B5EF4-FFF2-40B4-BE49-F238E27FC236}">
                <a16:creationId xmlns:a16="http://schemas.microsoft.com/office/drawing/2014/main" id="{8F12ED53-2435-4780-9B68-69D2091BCFF6}"/>
              </a:ext>
            </a:extLst>
          </p:cNvPr>
          <p:cNvGrpSpPr/>
          <p:nvPr/>
        </p:nvGrpSpPr>
        <p:grpSpPr>
          <a:xfrm>
            <a:off x="5951984" y="1847936"/>
            <a:ext cx="2381016" cy="1241449"/>
            <a:chOff x="6428745" y="1195294"/>
            <a:chExt cx="2381016" cy="1241449"/>
          </a:xfrm>
        </p:grpSpPr>
        <p:sp>
          <p:nvSpPr>
            <p:cNvPr id="91" name="Freeform 3735">
              <a:extLst>
                <a:ext uri="{FF2B5EF4-FFF2-40B4-BE49-F238E27FC236}">
                  <a16:creationId xmlns:a16="http://schemas.microsoft.com/office/drawing/2014/main" id="{8DA8020D-C60C-4915-B5A5-C14365A84A00}"/>
                </a:ext>
              </a:extLst>
            </p:cNvPr>
            <p:cNvSpPr>
              <a:spLocks/>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rgbClr val="3B5C94">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92" name="Freeform 3736">
              <a:extLst>
                <a:ext uri="{FF2B5EF4-FFF2-40B4-BE49-F238E27FC236}">
                  <a16:creationId xmlns:a16="http://schemas.microsoft.com/office/drawing/2014/main" id="{B764579A-652C-4F51-8FD2-DA53F5B413BB}"/>
                </a:ext>
              </a:extLst>
            </p:cNvPr>
            <p:cNvSpPr>
              <a:spLocks/>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93" name="组合 92">
            <a:extLst>
              <a:ext uri="{FF2B5EF4-FFF2-40B4-BE49-F238E27FC236}">
                <a16:creationId xmlns:a16="http://schemas.microsoft.com/office/drawing/2014/main" id="{75CF9C89-8E2B-43E9-9AAC-355023393483}"/>
              </a:ext>
            </a:extLst>
          </p:cNvPr>
          <p:cNvGrpSpPr/>
          <p:nvPr/>
        </p:nvGrpSpPr>
        <p:grpSpPr>
          <a:xfrm>
            <a:off x="5951986" y="2749778"/>
            <a:ext cx="3070292" cy="1601181"/>
            <a:chOff x="6428747" y="2097136"/>
            <a:chExt cx="3070292" cy="1601181"/>
          </a:xfrm>
        </p:grpSpPr>
        <p:sp>
          <p:nvSpPr>
            <p:cNvPr id="94" name="Freeform 3741">
              <a:extLst>
                <a:ext uri="{FF2B5EF4-FFF2-40B4-BE49-F238E27FC236}">
                  <a16:creationId xmlns:a16="http://schemas.microsoft.com/office/drawing/2014/main" id="{B1649257-FD51-4809-9E75-C6BEB36D9235}"/>
                </a:ext>
              </a:extLst>
            </p:cNvPr>
            <p:cNvSpPr>
              <a:spLocks/>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rgbClr val="3B5C94">
                <a:lumMod val="75000"/>
              </a:srgbClr>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95" name="Freeform 3742">
              <a:extLst>
                <a:ext uri="{FF2B5EF4-FFF2-40B4-BE49-F238E27FC236}">
                  <a16:creationId xmlns:a16="http://schemas.microsoft.com/office/drawing/2014/main" id="{2EF3A82F-3AE7-4E33-B846-CE331F128522}"/>
                </a:ext>
              </a:extLst>
            </p:cNvPr>
            <p:cNvSpPr>
              <a:spLocks/>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96" name="组合 95">
            <a:extLst>
              <a:ext uri="{FF2B5EF4-FFF2-40B4-BE49-F238E27FC236}">
                <a16:creationId xmlns:a16="http://schemas.microsoft.com/office/drawing/2014/main" id="{ABD2C432-3EC0-445A-8A49-BFBF464AC76C}"/>
              </a:ext>
            </a:extLst>
          </p:cNvPr>
          <p:cNvGrpSpPr/>
          <p:nvPr/>
        </p:nvGrpSpPr>
        <p:grpSpPr>
          <a:xfrm>
            <a:off x="3784795" y="2606389"/>
            <a:ext cx="586135" cy="586135"/>
            <a:chOff x="4261556" y="2688368"/>
            <a:chExt cx="586135" cy="586135"/>
          </a:xfrm>
        </p:grpSpPr>
        <p:sp>
          <p:nvSpPr>
            <p:cNvPr id="97" name="Oval 3725">
              <a:extLst>
                <a:ext uri="{FF2B5EF4-FFF2-40B4-BE49-F238E27FC236}">
                  <a16:creationId xmlns:a16="http://schemas.microsoft.com/office/drawing/2014/main" id="{D112D2B4-0FA4-4E62-93A0-DA78AE34A2B5}"/>
                </a:ext>
              </a:extLst>
            </p:cNvPr>
            <p:cNvSpPr>
              <a:spLocks noChangeArrowheads="1"/>
            </p:cNvSpPr>
            <p:nvPr/>
          </p:nvSpPr>
          <p:spPr bwMode="auto">
            <a:xfrm>
              <a:off x="4261556" y="2688368"/>
              <a:ext cx="586135" cy="586135"/>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nvGrpSpPr>
            <p:cNvPr id="98" name="组合 97">
              <a:extLst>
                <a:ext uri="{FF2B5EF4-FFF2-40B4-BE49-F238E27FC236}">
                  <a16:creationId xmlns:a16="http://schemas.microsoft.com/office/drawing/2014/main" id="{FA6C82EB-8C90-4B54-9BE3-707980C6F778}"/>
                </a:ext>
              </a:extLst>
            </p:cNvPr>
            <p:cNvGrpSpPr/>
            <p:nvPr/>
          </p:nvGrpSpPr>
          <p:grpSpPr>
            <a:xfrm>
              <a:off x="4392367" y="2733020"/>
              <a:ext cx="324513" cy="496831"/>
              <a:chOff x="4383563" y="2507028"/>
              <a:chExt cx="324513" cy="496831"/>
            </a:xfrm>
          </p:grpSpPr>
          <p:sp>
            <p:nvSpPr>
              <p:cNvPr id="99" name="Oval 3744">
                <a:extLst>
                  <a:ext uri="{FF2B5EF4-FFF2-40B4-BE49-F238E27FC236}">
                    <a16:creationId xmlns:a16="http://schemas.microsoft.com/office/drawing/2014/main" id="{69C8DB5D-3147-4239-A0E2-93DA6915D0C2}"/>
                  </a:ext>
                </a:extLst>
              </p:cNvPr>
              <p:cNvSpPr>
                <a:spLocks noChangeArrowheads="1"/>
              </p:cNvSpPr>
              <p:nvPr/>
            </p:nvSpPr>
            <p:spPr bwMode="auto">
              <a:xfrm>
                <a:off x="4529467" y="2714566"/>
                <a:ext cx="56601" cy="60374"/>
              </a:xfrm>
              <a:prstGeom prst="ellipse">
                <a:avLst/>
              </a:pr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00" name="Oval 3745">
                <a:extLst>
                  <a:ext uri="{FF2B5EF4-FFF2-40B4-BE49-F238E27FC236}">
                    <a16:creationId xmlns:a16="http://schemas.microsoft.com/office/drawing/2014/main" id="{6625CEA4-53C6-4464-AB10-933F9C2354B8}"/>
                  </a:ext>
                </a:extLst>
              </p:cNvPr>
              <p:cNvSpPr>
                <a:spLocks noChangeArrowheads="1"/>
              </p:cNvSpPr>
              <p:nvPr/>
            </p:nvSpPr>
            <p:spPr bwMode="auto">
              <a:xfrm>
                <a:off x="4518146" y="2598847"/>
                <a:ext cx="41508" cy="41508"/>
              </a:xfrm>
              <a:prstGeom prst="ellipse">
                <a:avLst/>
              </a:pr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01" name="Oval 3746">
                <a:extLst>
                  <a:ext uri="{FF2B5EF4-FFF2-40B4-BE49-F238E27FC236}">
                    <a16:creationId xmlns:a16="http://schemas.microsoft.com/office/drawing/2014/main" id="{CDA65BC4-89EF-4FC5-BE90-ED9458DF0BB8}"/>
                  </a:ext>
                </a:extLst>
              </p:cNvPr>
              <p:cNvSpPr>
                <a:spLocks noChangeArrowheads="1"/>
              </p:cNvSpPr>
              <p:nvPr/>
            </p:nvSpPr>
            <p:spPr bwMode="auto">
              <a:xfrm>
                <a:off x="4538272" y="2522121"/>
                <a:ext cx="23899" cy="23899"/>
              </a:xfrm>
              <a:prstGeom prst="ellipse">
                <a:avLst/>
              </a:pr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02" name="Freeform 3747">
                <a:extLst>
                  <a:ext uri="{FF2B5EF4-FFF2-40B4-BE49-F238E27FC236}">
                    <a16:creationId xmlns:a16="http://schemas.microsoft.com/office/drawing/2014/main" id="{87161D87-436B-4617-B5C1-23BF4B0E8675}"/>
                  </a:ext>
                </a:extLst>
              </p:cNvPr>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03" name="组合 102">
            <a:extLst>
              <a:ext uri="{FF2B5EF4-FFF2-40B4-BE49-F238E27FC236}">
                <a16:creationId xmlns:a16="http://schemas.microsoft.com/office/drawing/2014/main" id="{223B4D3E-DB1A-4A9A-9E21-452B70BD44D5}"/>
              </a:ext>
            </a:extLst>
          </p:cNvPr>
          <p:cNvGrpSpPr/>
          <p:nvPr/>
        </p:nvGrpSpPr>
        <p:grpSpPr>
          <a:xfrm>
            <a:off x="7531783" y="2142262"/>
            <a:ext cx="589908" cy="586135"/>
            <a:chOff x="8008544" y="2224241"/>
            <a:chExt cx="589908" cy="586135"/>
          </a:xfrm>
        </p:grpSpPr>
        <p:sp>
          <p:nvSpPr>
            <p:cNvPr id="104" name="Oval 3737">
              <a:extLst>
                <a:ext uri="{FF2B5EF4-FFF2-40B4-BE49-F238E27FC236}">
                  <a16:creationId xmlns:a16="http://schemas.microsoft.com/office/drawing/2014/main" id="{936174BA-60FE-403A-AB78-1BB5F592092B}"/>
                </a:ext>
              </a:extLst>
            </p:cNvPr>
            <p:cNvSpPr>
              <a:spLocks noChangeArrowheads="1"/>
            </p:cNvSpPr>
            <p:nvPr/>
          </p:nvSpPr>
          <p:spPr bwMode="auto">
            <a:xfrm>
              <a:off x="8008544" y="2224241"/>
              <a:ext cx="589908" cy="586135"/>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05" name="Freeform 3765">
              <a:extLst>
                <a:ext uri="{FF2B5EF4-FFF2-40B4-BE49-F238E27FC236}">
                  <a16:creationId xmlns:a16="http://schemas.microsoft.com/office/drawing/2014/main" id="{66767818-A833-491B-A42E-1A628E34B32D}"/>
                </a:ext>
              </a:extLst>
            </p:cNvPr>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nvGrpSpPr>
          <p:cNvPr id="106" name="组合 105">
            <a:extLst>
              <a:ext uri="{FF2B5EF4-FFF2-40B4-BE49-F238E27FC236}">
                <a16:creationId xmlns:a16="http://schemas.microsoft.com/office/drawing/2014/main" id="{04C2FF58-9853-4257-B998-82DCE96D23DC}"/>
              </a:ext>
            </a:extLst>
          </p:cNvPr>
          <p:cNvGrpSpPr/>
          <p:nvPr/>
        </p:nvGrpSpPr>
        <p:grpSpPr>
          <a:xfrm>
            <a:off x="7683976" y="4327060"/>
            <a:ext cx="642736" cy="642736"/>
            <a:chOff x="8160737" y="4409039"/>
            <a:chExt cx="642736" cy="642736"/>
          </a:xfrm>
        </p:grpSpPr>
        <p:sp>
          <p:nvSpPr>
            <p:cNvPr id="107" name="Oval 3734">
              <a:extLst>
                <a:ext uri="{FF2B5EF4-FFF2-40B4-BE49-F238E27FC236}">
                  <a16:creationId xmlns:a16="http://schemas.microsoft.com/office/drawing/2014/main" id="{B9C92E90-B66F-4FC1-AC5B-24BC613C8389}"/>
                </a:ext>
              </a:extLst>
            </p:cNvPr>
            <p:cNvSpPr>
              <a:spLocks noChangeArrowheads="1"/>
            </p:cNvSpPr>
            <p:nvPr/>
          </p:nvSpPr>
          <p:spPr bwMode="auto">
            <a:xfrm>
              <a:off x="8160737" y="4409039"/>
              <a:ext cx="642736" cy="642736"/>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nvGrpSpPr>
            <p:cNvPr id="108" name="组合 107">
              <a:extLst>
                <a:ext uri="{FF2B5EF4-FFF2-40B4-BE49-F238E27FC236}">
                  <a16:creationId xmlns:a16="http://schemas.microsoft.com/office/drawing/2014/main" id="{0A5F3506-FEE7-4A63-994D-63032E2765FA}"/>
                </a:ext>
              </a:extLst>
            </p:cNvPr>
            <p:cNvGrpSpPr/>
            <p:nvPr/>
          </p:nvGrpSpPr>
          <p:grpSpPr>
            <a:xfrm>
              <a:off x="8288405" y="4480104"/>
              <a:ext cx="387401" cy="500606"/>
              <a:chOff x="8285261" y="4274238"/>
              <a:chExt cx="387401" cy="500606"/>
            </a:xfrm>
          </p:grpSpPr>
          <p:sp>
            <p:nvSpPr>
              <p:cNvPr id="109" name="Freeform 3766">
                <a:extLst>
                  <a:ext uri="{FF2B5EF4-FFF2-40B4-BE49-F238E27FC236}">
                    <a16:creationId xmlns:a16="http://schemas.microsoft.com/office/drawing/2014/main" id="{CEC556DD-A5F2-4C4A-840A-4AEA9EA52208}"/>
                  </a:ext>
                </a:extLst>
              </p:cNvPr>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0" name="Freeform 3767">
                <a:extLst>
                  <a:ext uri="{FF2B5EF4-FFF2-40B4-BE49-F238E27FC236}">
                    <a16:creationId xmlns:a16="http://schemas.microsoft.com/office/drawing/2014/main" id="{9EC06053-B579-4617-AE91-4166C3C19EBB}"/>
                  </a:ext>
                </a:extLst>
              </p:cNvPr>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1" name="Freeform 3768">
                <a:extLst>
                  <a:ext uri="{FF2B5EF4-FFF2-40B4-BE49-F238E27FC236}">
                    <a16:creationId xmlns:a16="http://schemas.microsoft.com/office/drawing/2014/main" id="{4B35F026-70FB-4AE4-A5C1-2EFB6AC77C43}"/>
                  </a:ext>
                </a:extLst>
              </p:cNvPr>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2" name="Freeform 3769">
                <a:extLst>
                  <a:ext uri="{FF2B5EF4-FFF2-40B4-BE49-F238E27FC236}">
                    <a16:creationId xmlns:a16="http://schemas.microsoft.com/office/drawing/2014/main" id="{12979F26-F11D-4E25-A4A2-309D3BED9394}"/>
                  </a:ext>
                </a:extLst>
              </p:cNvPr>
              <p:cNvSpPr>
                <a:spLocks/>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3" name="Freeform 3770">
                <a:extLst>
                  <a:ext uri="{FF2B5EF4-FFF2-40B4-BE49-F238E27FC236}">
                    <a16:creationId xmlns:a16="http://schemas.microsoft.com/office/drawing/2014/main" id="{A0963F35-2877-4B7C-9721-8F0720F9CBDC}"/>
                  </a:ext>
                </a:extLst>
              </p:cNvPr>
              <p:cNvSpPr>
                <a:spLocks/>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4" name="Freeform 3771">
                <a:extLst>
                  <a:ext uri="{FF2B5EF4-FFF2-40B4-BE49-F238E27FC236}">
                    <a16:creationId xmlns:a16="http://schemas.microsoft.com/office/drawing/2014/main" id="{A984385D-502A-4597-8027-F9250AD714B2}"/>
                  </a:ext>
                </a:extLst>
              </p:cNvPr>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5" name="Freeform 3772">
                <a:extLst>
                  <a:ext uri="{FF2B5EF4-FFF2-40B4-BE49-F238E27FC236}">
                    <a16:creationId xmlns:a16="http://schemas.microsoft.com/office/drawing/2014/main" id="{081E4F19-634A-4BFF-BE56-FBF41A1A0BBB}"/>
                  </a:ext>
                </a:extLst>
              </p:cNvPr>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16" name="Freeform 3773">
                <a:extLst>
                  <a:ext uri="{FF2B5EF4-FFF2-40B4-BE49-F238E27FC236}">
                    <a16:creationId xmlns:a16="http://schemas.microsoft.com/office/drawing/2014/main" id="{9925B06E-59B5-4A29-8926-EABEF35684A8}"/>
                  </a:ext>
                </a:extLst>
              </p:cNvPr>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17" name="组合 116">
            <a:extLst>
              <a:ext uri="{FF2B5EF4-FFF2-40B4-BE49-F238E27FC236}">
                <a16:creationId xmlns:a16="http://schemas.microsoft.com/office/drawing/2014/main" id="{444ECAB7-E7F4-468A-8E58-D15079F978BA}"/>
              </a:ext>
            </a:extLst>
          </p:cNvPr>
          <p:cNvGrpSpPr/>
          <p:nvPr/>
        </p:nvGrpSpPr>
        <p:grpSpPr>
          <a:xfrm>
            <a:off x="3577257" y="4791189"/>
            <a:ext cx="642736" cy="642736"/>
            <a:chOff x="4054018" y="4873168"/>
            <a:chExt cx="642736" cy="642736"/>
          </a:xfrm>
        </p:grpSpPr>
        <p:sp>
          <p:nvSpPr>
            <p:cNvPr id="118" name="Oval 3722">
              <a:extLst>
                <a:ext uri="{FF2B5EF4-FFF2-40B4-BE49-F238E27FC236}">
                  <a16:creationId xmlns:a16="http://schemas.microsoft.com/office/drawing/2014/main" id="{CC0B3D7A-7939-44BA-A14D-548A74A91DB4}"/>
                </a:ext>
              </a:extLst>
            </p:cNvPr>
            <p:cNvSpPr>
              <a:spLocks noChangeArrowheads="1"/>
            </p:cNvSpPr>
            <p:nvPr/>
          </p:nvSpPr>
          <p:spPr bwMode="auto">
            <a:xfrm>
              <a:off x="4054018" y="4873168"/>
              <a:ext cx="642736" cy="642736"/>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nvGrpSpPr>
            <p:cNvPr id="119" name="组合 118">
              <a:extLst>
                <a:ext uri="{FF2B5EF4-FFF2-40B4-BE49-F238E27FC236}">
                  <a16:creationId xmlns:a16="http://schemas.microsoft.com/office/drawing/2014/main" id="{E2D18451-1BB3-4761-B946-EEF7936CB1AE}"/>
                </a:ext>
              </a:extLst>
            </p:cNvPr>
            <p:cNvGrpSpPr/>
            <p:nvPr/>
          </p:nvGrpSpPr>
          <p:grpSpPr>
            <a:xfrm>
              <a:off x="4180427" y="4957442"/>
              <a:ext cx="389919" cy="474188"/>
              <a:chOff x="4187345" y="4696860"/>
              <a:chExt cx="389919" cy="474188"/>
            </a:xfrm>
          </p:grpSpPr>
          <p:sp>
            <p:nvSpPr>
              <p:cNvPr id="120" name="Freeform 3774">
                <a:extLst>
                  <a:ext uri="{FF2B5EF4-FFF2-40B4-BE49-F238E27FC236}">
                    <a16:creationId xmlns:a16="http://schemas.microsoft.com/office/drawing/2014/main" id="{7EC5BA0C-8FBB-4047-A9C3-D1EDCD1AA0F1}"/>
                  </a:ext>
                </a:extLst>
              </p:cNvPr>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21" name="Freeform 3775">
                <a:extLst>
                  <a:ext uri="{FF2B5EF4-FFF2-40B4-BE49-F238E27FC236}">
                    <a16:creationId xmlns:a16="http://schemas.microsoft.com/office/drawing/2014/main" id="{95700EFF-70D3-4FDF-A4A4-C8D398325637}"/>
                  </a:ext>
                </a:extLst>
              </p:cNvPr>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22" name="Freeform 3776">
                <a:extLst>
                  <a:ext uri="{FF2B5EF4-FFF2-40B4-BE49-F238E27FC236}">
                    <a16:creationId xmlns:a16="http://schemas.microsoft.com/office/drawing/2014/main" id="{BC731D00-D231-4A7C-B3CF-0872930E4954}"/>
                  </a:ext>
                </a:extLst>
              </p:cNvPr>
              <p:cNvSpPr>
                <a:spLocks/>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23" name="组合 122">
            <a:extLst>
              <a:ext uri="{FF2B5EF4-FFF2-40B4-BE49-F238E27FC236}">
                <a16:creationId xmlns:a16="http://schemas.microsoft.com/office/drawing/2014/main" id="{5AD22FCF-F5E2-454D-ADBE-135808C91D47}"/>
              </a:ext>
            </a:extLst>
          </p:cNvPr>
          <p:cNvGrpSpPr/>
          <p:nvPr/>
        </p:nvGrpSpPr>
        <p:grpSpPr>
          <a:xfrm>
            <a:off x="7993396" y="3127118"/>
            <a:ext cx="755938" cy="755938"/>
            <a:chOff x="8470157" y="3209097"/>
            <a:chExt cx="755938" cy="755938"/>
          </a:xfrm>
        </p:grpSpPr>
        <p:sp>
          <p:nvSpPr>
            <p:cNvPr id="124" name="Oval 3743">
              <a:extLst>
                <a:ext uri="{FF2B5EF4-FFF2-40B4-BE49-F238E27FC236}">
                  <a16:creationId xmlns:a16="http://schemas.microsoft.com/office/drawing/2014/main" id="{60456BF8-3C71-4582-BBAB-AEED837C9AD2}"/>
                </a:ext>
              </a:extLst>
            </p:cNvPr>
            <p:cNvSpPr>
              <a:spLocks noChangeArrowheads="1"/>
            </p:cNvSpPr>
            <p:nvPr/>
          </p:nvSpPr>
          <p:spPr bwMode="auto">
            <a:xfrm>
              <a:off x="8470157" y="3209097"/>
              <a:ext cx="755938" cy="755938"/>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nvGrpSpPr>
            <p:cNvPr id="125" name="组合 124">
              <a:extLst>
                <a:ext uri="{FF2B5EF4-FFF2-40B4-BE49-F238E27FC236}">
                  <a16:creationId xmlns:a16="http://schemas.microsoft.com/office/drawing/2014/main" id="{2A569236-64D3-4918-A438-DADADB54CEDA}"/>
                </a:ext>
              </a:extLst>
            </p:cNvPr>
            <p:cNvGrpSpPr/>
            <p:nvPr/>
          </p:nvGrpSpPr>
          <p:grpSpPr>
            <a:xfrm>
              <a:off x="8593421" y="3417263"/>
              <a:ext cx="509410" cy="339606"/>
              <a:chOff x="8609773" y="3176177"/>
              <a:chExt cx="509410" cy="339606"/>
            </a:xfrm>
          </p:grpSpPr>
          <p:sp>
            <p:nvSpPr>
              <p:cNvPr id="126" name="Freeform 3777">
                <a:extLst>
                  <a:ext uri="{FF2B5EF4-FFF2-40B4-BE49-F238E27FC236}">
                    <a16:creationId xmlns:a16="http://schemas.microsoft.com/office/drawing/2014/main" id="{218CFA4F-B2B4-4BD4-98E0-692F0309A9AE}"/>
                  </a:ext>
                </a:extLst>
              </p:cNvPr>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27" name="Freeform 3778">
                <a:extLst>
                  <a:ext uri="{FF2B5EF4-FFF2-40B4-BE49-F238E27FC236}">
                    <a16:creationId xmlns:a16="http://schemas.microsoft.com/office/drawing/2014/main" id="{45C9CAC2-378C-47CC-98F3-FCF1EC792FA1}"/>
                  </a:ext>
                </a:extLst>
              </p:cNvPr>
              <p:cNvSpPr>
                <a:spLocks/>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28" name="Freeform 3779">
                <a:extLst>
                  <a:ext uri="{FF2B5EF4-FFF2-40B4-BE49-F238E27FC236}">
                    <a16:creationId xmlns:a16="http://schemas.microsoft.com/office/drawing/2014/main" id="{555901FF-7A79-4C98-827E-3BF17B8D018C}"/>
                  </a:ext>
                </a:extLst>
              </p:cNvPr>
              <p:cNvSpPr>
                <a:spLocks/>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29" name="Freeform 3780">
                <a:extLst>
                  <a:ext uri="{FF2B5EF4-FFF2-40B4-BE49-F238E27FC236}">
                    <a16:creationId xmlns:a16="http://schemas.microsoft.com/office/drawing/2014/main" id="{BD99A41E-7C7C-470B-8849-A088659DA8C6}"/>
                  </a:ext>
                </a:extLst>
              </p:cNvPr>
              <p:cNvSpPr>
                <a:spLocks/>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3B5C94"/>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30" name="组合 129">
            <a:extLst>
              <a:ext uri="{FF2B5EF4-FFF2-40B4-BE49-F238E27FC236}">
                <a16:creationId xmlns:a16="http://schemas.microsoft.com/office/drawing/2014/main" id="{A184B6A6-A5B4-466E-A25F-BB8BBF736301}"/>
              </a:ext>
            </a:extLst>
          </p:cNvPr>
          <p:cNvGrpSpPr/>
          <p:nvPr/>
        </p:nvGrpSpPr>
        <p:grpSpPr>
          <a:xfrm>
            <a:off x="3154636" y="3592505"/>
            <a:ext cx="758455" cy="755938"/>
            <a:chOff x="3631397" y="3674484"/>
            <a:chExt cx="758455" cy="755938"/>
          </a:xfrm>
        </p:grpSpPr>
        <p:sp>
          <p:nvSpPr>
            <p:cNvPr id="131" name="Oval 3731">
              <a:extLst>
                <a:ext uri="{FF2B5EF4-FFF2-40B4-BE49-F238E27FC236}">
                  <a16:creationId xmlns:a16="http://schemas.microsoft.com/office/drawing/2014/main" id="{9C645E55-1852-4F82-8BFB-F825DA64CB73}"/>
                </a:ext>
              </a:extLst>
            </p:cNvPr>
            <p:cNvSpPr>
              <a:spLocks noChangeArrowheads="1"/>
            </p:cNvSpPr>
            <p:nvPr/>
          </p:nvSpPr>
          <p:spPr bwMode="auto">
            <a:xfrm>
              <a:off x="3631397" y="3674484"/>
              <a:ext cx="758455" cy="755938"/>
            </a:xfrm>
            <a:prstGeom prst="ellipse">
              <a:avLst/>
            </a:prstGeom>
            <a:solidFill>
              <a:sysClr val="window" lastClr="FFFFF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nvGrpSpPr>
            <p:cNvPr id="132" name="组合 131">
              <a:extLst>
                <a:ext uri="{FF2B5EF4-FFF2-40B4-BE49-F238E27FC236}">
                  <a16:creationId xmlns:a16="http://schemas.microsoft.com/office/drawing/2014/main" id="{C2B89EAF-3399-45ED-A536-6BFB380B98C0}"/>
                </a:ext>
              </a:extLst>
            </p:cNvPr>
            <p:cNvGrpSpPr/>
            <p:nvPr/>
          </p:nvGrpSpPr>
          <p:grpSpPr>
            <a:xfrm>
              <a:off x="3690514" y="3895228"/>
              <a:ext cx="640221" cy="314450"/>
              <a:chOff x="3675420" y="3667978"/>
              <a:chExt cx="640221" cy="314450"/>
            </a:xfrm>
          </p:grpSpPr>
          <p:sp>
            <p:nvSpPr>
              <p:cNvPr id="133" name="Freeform 3786">
                <a:extLst>
                  <a:ext uri="{FF2B5EF4-FFF2-40B4-BE49-F238E27FC236}">
                    <a16:creationId xmlns:a16="http://schemas.microsoft.com/office/drawing/2014/main" id="{9DE0C54F-395A-4B8B-B666-DD4357243EAB}"/>
                  </a:ext>
                </a:extLst>
              </p:cNvPr>
              <p:cNvSpPr>
                <a:spLocks/>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sp>
            <p:nvSpPr>
              <p:cNvPr id="134" name="Freeform 3787">
                <a:extLst>
                  <a:ext uri="{FF2B5EF4-FFF2-40B4-BE49-F238E27FC236}">
                    <a16:creationId xmlns:a16="http://schemas.microsoft.com/office/drawing/2014/main" id="{28781DD1-BC62-4CFD-B2DC-051215043584}"/>
                  </a:ext>
                </a:extLst>
              </p:cNvPr>
              <p:cNvSpPr>
                <a:spLocks/>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rgbClr val="BFBFBF"/>
              </a:solidFill>
              <a:ln>
                <a:noFill/>
              </a:ln>
            </p:spPr>
            <p:txBody>
              <a:bodyPr vert="horz" wrap="square" lIns="96430" tIns="48216" rIns="96430" bIns="48216"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49" b="0" i="0" u="none" strike="noStrike" kern="0" cap="none" spc="0" normalizeH="0" baseline="0" noProof="0" dirty="0">
                  <a:ln>
                    <a:noFill/>
                  </a:ln>
                  <a:solidFill>
                    <a:prstClr val="black"/>
                  </a:solidFill>
                  <a:effectLst/>
                  <a:uLnTx/>
                  <a:uFillTx/>
                  <a:ea typeface="微软雅黑" panose="020B0503020204020204" pitchFamily="34" charset="-122"/>
                  <a:cs typeface="Arial" panose="020B0604020202020204" pitchFamily="34" charset="0"/>
                  <a:sym typeface="Arial" panose="020B0604020202020204" pitchFamily="34" charset="0"/>
                </a:endParaRPr>
              </a:p>
            </p:txBody>
          </p:sp>
        </p:grpSp>
      </p:grpSp>
      <p:sp>
        <p:nvSpPr>
          <p:cNvPr id="135" name="TextBox 74">
            <a:extLst>
              <a:ext uri="{FF2B5EF4-FFF2-40B4-BE49-F238E27FC236}">
                <a16:creationId xmlns:a16="http://schemas.microsoft.com/office/drawing/2014/main" id="{611E67E2-3D6F-4DF9-904B-816F6CC92FDC}"/>
              </a:ext>
            </a:extLst>
          </p:cNvPr>
          <p:cNvSpPr txBox="1"/>
          <p:nvPr/>
        </p:nvSpPr>
        <p:spPr>
          <a:xfrm>
            <a:off x="3853974" y="3520794"/>
            <a:ext cx="1951506" cy="952184"/>
          </a:xfrm>
          <a:prstGeom prst="rect">
            <a:avLst/>
          </a:prstGeom>
          <a:noFill/>
        </p:spPr>
        <p:txBody>
          <a:bodyPr wrap="square" rtlCol="0">
            <a:spAutoFit/>
          </a:bodyPr>
          <a:lstStyle/>
          <a:p>
            <a:pPr algn="just" defTabSz="914400">
              <a:lnSpc>
                <a:spcPct val="120000"/>
              </a:lnSpc>
            </a:pPr>
            <a:r>
              <a:rPr lang="en-US" altLang="zh-CN" sz="1600" dirty="0">
                <a:solidFill>
                  <a:srgbClr val="3B3837"/>
                </a:solidFill>
                <a:ea typeface="微软雅黑" panose="020B0503020204020204" pitchFamily="34" charset="-122"/>
                <a:cs typeface="Arial" panose="020B0604020202020204" pitchFamily="34" charset="0"/>
                <a:sym typeface="Arial" panose="020B0604020202020204" pitchFamily="34" charset="0"/>
              </a:rPr>
              <a:t>B3.2/B3.1</a:t>
            </a:r>
            <a:r>
              <a:rPr lang="zh-CN" altLang="en-US" sz="1600" dirty="0">
                <a:solidFill>
                  <a:srgbClr val="3B3837"/>
                </a:solidFill>
                <a:ea typeface="微软雅黑" panose="020B0503020204020204" pitchFamily="34" charset="-122"/>
                <a:cs typeface="Arial" panose="020B0604020202020204" pitchFamily="34" charset="0"/>
                <a:sym typeface="Arial" panose="020B0604020202020204" pitchFamily="34" charset="0"/>
              </a:rPr>
              <a:t>间隔一次设备的回路电阻测试</a:t>
            </a:r>
            <a:endParaRPr lang="en-GB" sz="1600" dirty="0">
              <a:solidFill>
                <a:srgbClr val="3B3837"/>
              </a:solidFill>
              <a:ea typeface="微软雅黑" panose="020B0503020204020204" pitchFamily="34" charset="-122"/>
              <a:cs typeface="Arial" panose="020B0604020202020204" pitchFamily="34" charset="0"/>
              <a:sym typeface="Arial" panose="020B0604020202020204" pitchFamily="34" charset="0"/>
            </a:endParaRPr>
          </a:p>
        </p:txBody>
      </p:sp>
      <p:sp>
        <p:nvSpPr>
          <p:cNvPr id="136" name="TextBox 77">
            <a:extLst>
              <a:ext uri="{FF2B5EF4-FFF2-40B4-BE49-F238E27FC236}">
                <a16:creationId xmlns:a16="http://schemas.microsoft.com/office/drawing/2014/main" id="{421FC968-771E-4362-BEAF-CB1EB1B96F0F}"/>
              </a:ext>
            </a:extLst>
          </p:cNvPr>
          <p:cNvSpPr txBox="1"/>
          <p:nvPr/>
        </p:nvSpPr>
        <p:spPr>
          <a:xfrm>
            <a:off x="5982727" y="4139606"/>
            <a:ext cx="1773730" cy="952184"/>
          </a:xfrm>
          <a:prstGeom prst="rect">
            <a:avLst/>
          </a:prstGeom>
          <a:noFill/>
        </p:spPr>
        <p:txBody>
          <a:bodyPr wrap="square" rtlCol="0">
            <a:spAutoFit/>
          </a:bodyPr>
          <a:lstStyle/>
          <a:p>
            <a:pPr algn="just" defTabSz="914400">
              <a:lnSpc>
                <a:spcPct val="120000"/>
              </a:lnSpc>
            </a:pPr>
            <a:r>
              <a:rPr lang="zh-CN" altLang="en-US" sz="1600" dirty="0">
                <a:solidFill>
                  <a:srgbClr val="3B3837"/>
                </a:solidFill>
                <a:ea typeface="微软雅黑" panose="020B0503020204020204" pitchFamily="34" charset="-122"/>
                <a:cs typeface="Arial" panose="020B0604020202020204" pitchFamily="34" charset="0"/>
                <a:sym typeface="Arial" panose="020B0604020202020204" pitchFamily="34" charset="0"/>
              </a:rPr>
              <a:t>扩展设备的 </a:t>
            </a:r>
            <a:r>
              <a:rPr lang="en-US" altLang="zh-CN" sz="1600" dirty="0">
                <a:solidFill>
                  <a:srgbClr val="3B3837"/>
                </a:solidFill>
                <a:ea typeface="微软雅黑" panose="020B0503020204020204" pitchFamily="34" charset="-122"/>
                <a:cs typeface="Arial" panose="020B0604020202020204" pitchFamily="34" charset="0"/>
                <a:sym typeface="Arial" panose="020B0604020202020204" pitchFamily="34" charset="0"/>
              </a:rPr>
              <a:t>SF6 </a:t>
            </a:r>
            <a:r>
              <a:rPr lang="zh-CN" altLang="en-US" sz="1600" dirty="0">
                <a:solidFill>
                  <a:srgbClr val="3B3837"/>
                </a:solidFill>
                <a:ea typeface="微软雅黑" panose="020B0503020204020204" pitchFamily="34" charset="-122"/>
                <a:cs typeface="Arial" panose="020B0604020202020204" pitchFamily="34" charset="0"/>
                <a:sym typeface="Arial" panose="020B0604020202020204" pitchFamily="34" charset="0"/>
              </a:rPr>
              <a:t>气体微水测量及检漏</a:t>
            </a:r>
            <a:endParaRPr lang="en-GB" sz="1600" dirty="0">
              <a:solidFill>
                <a:srgbClr val="3B3837"/>
              </a:solidFill>
              <a:ea typeface="微软雅黑" panose="020B0503020204020204" pitchFamily="34" charset="-122"/>
              <a:cs typeface="Arial" panose="020B0604020202020204" pitchFamily="34" charset="0"/>
              <a:sym typeface="Arial" panose="020B0604020202020204" pitchFamily="34" charset="0"/>
            </a:endParaRPr>
          </a:p>
        </p:txBody>
      </p:sp>
      <p:sp>
        <p:nvSpPr>
          <p:cNvPr id="137" name="TextBox 78">
            <a:extLst>
              <a:ext uri="{FF2B5EF4-FFF2-40B4-BE49-F238E27FC236}">
                <a16:creationId xmlns:a16="http://schemas.microsoft.com/office/drawing/2014/main" id="{DC7092BF-1FB5-4C07-8FFA-2E58145DDBEB}"/>
              </a:ext>
            </a:extLst>
          </p:cNvPr>
          <p:cNvSpPr txBox="1"/>
          <p:nvPr/>
        </p:nvSpPr>
        <p:spPr>
          <a:xfrm>
            <a:off x="5945115" y="3338926"/>
            <a:ext cx="2120581" cy="361253"/>
          </a:xfrm>
          <a:prstGeom prst="rect">
            <a:avLst/>
          </a:prstGeom>
          <a:noFill/>
        </p:spPr>
        <p:txBody>
          <a:bodyPr wrap="none" rtlCol="0">
            <a:spAutoFit/>
          </a:bodyPr>
          <a:lstStyle/>
          <a:p>
            <a:pPr algn="just" defTabSz="914400">
              <a:lnSpc>
                <a:spcPct val="120000"/>
              </a:lnSpc>
            </a:pPr>
            <a:r>
              <a:rPr lang="en-US" altLang="zh-CN" sz="1600" dirty="0">
                <a:solidFill>
                  <a:prstClr val="white"/>
                </a:solidFill>
                <a:ea typeface="微软雅黑" panose="020B0503020204020204" pitchFamily="34" charset="-122"/>
                <a:cs typeface="Arial" panose="020B0604020202020204" pitchFamily="34" charset="0"/>
                <a:sym typeface="Arial" panose="020B0604020202020204" pitchFamily="34" charset="0"/>
              </a:rPr>
              <a:t>B3.1 </a:t>
            </a:r>
            <a:r>
              <a:rPr lang="zh-CN" altLang="en-US" sz="1600" dirty="0">
                <a:solidFill>
                  <a:prstClr val="white"/>
                </a:solidFill>
                <a:ea typeface="微软雅黑" panose="020B0503020204020204" pitchFamily="34" charset="-122"/>
                <a:cs typeface="Arial" panose="020B0604020202020204" pitchFamily="34" charset="0"/>
                <a:sym typeface="Arial" panose="020B0604020202020204" pitchFamily="34" charset="0"/>
              </a:rPr>
              <a:t>间隔 </a:t>
            </a:r>
            <a:r>
              <a:rPr lang="en-US" altLang="zh-CN" sz="1600" dirty="0">
                <a:solidFill>
                  <a:prstClr val="white"/>
                </a:solidFill>
                <a:ea typeface="微软雅黑" panose="020B0503020204020204" pitchFamily="34" charset="-122"/>
                <a:cs typeface="Arial" panose="020B0604020202020204" pitchFamily="34" charset="0"/>
                <a:sym typeface="Arial" panose="020B0604020202020204" pitchFamily="34" charset="0"/>
              </a:rPr>
              <a:t>PT </a:t>
            </a:r>
            <a:r>
              <a:rPr lang="zh-CN" altLang="en-US" sz="1600" dirty="0">
                <a:solidFill>
                  <a:prstClr val="white"/>
                </a:solidFill>
                <a:ea typeface="微软雅黑" panose="020B0503020204020204" pitchFamily="34" charset="-122"/>
                <a:cs typeface="Arial" panose="020B0604020202020204" pitchFamily="34" charset="0"/>
                <a:sym typeface="Arial" panose="020B0604020202020204" pitchFamily="34" charset="0"/>
              </a:rPr>
              <a:t>的试验 </a:t>
            </a:r>
            <a:endParaRPr lang="en-GB" sz="160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138" name="TextBox 79">
            <a:extLst>
              <a:ext uri="{FF2B5EF4-FFF2-40B4-BE49-F238E27FC236}">
                <a16:creationId xmlns:a16="http://schemas.microsoft.com/office/drawing/2014/main" id="{AED95A18-ABE7-4085-AAAD-33B6192DB73C}"/>
              </a:ext>
            </a:extLst>
          </p:cNvPr>
          <p:cNvSpPr txBox="1"/>
          <p:nvPr/>
        </p:nvSpPr>
        <p:spPr>
          <a:xfrm>
            <a:off x="5936290" y="2133138"/>
            <a:ext cx="1608368" cy="656718"/>
          </a:xfrm>
          <a:prstGeom prst="rect">
            <a:avLst/>
          </a:prstGeom>
          <a:noFill/>
        </p:spPr>
        <p:txBody>
          <a:bodyPr wrap="square" rtlCol="0">
            <a:spAutoFit/>
          </a:bodyPr>
          <a:lstStyle/>
          <a:p>
            <a:pPr algn="just" defTabSz="914400">
              <a:lnSpc>
                <a:spcPct val="120000"/>
              </a:lnSpc>
            </a:pPr>
            <a:r>
              <a:rPr lang="en-US" altLang="zh-CN" sz="1600" dirty="0">
                <a:solidFill>
                  <a:prstClr val="white"/>
                </a:solidFill>
                <a:ea typeface="微软雅黑" panose="020B0503020204020204" pitchFamily="34" charset="-122"/>
                <a:cs typeface="Arial" panose="020B0604020202020204" pitchFamily="34" charset="0"/>
                <a:sym typeface="Arial" panose="020B0604020202020204" pitchFamily="34" charset="0"/>
              </a:rPr>
              <a:t>B3.1</a:t>
            </a:r>
            <a:r>
              <a:rPr lang="zh-CN" altLang="en-US" sz="1600" dirty="0">
                <a:solidFill>
                  <a:prstClr val="white"/>
                </a:solidFill>
                <a:ea typeface="微软雅黑" panose="020B0503020204020204" pitchFamily="34" charset="-122"/>
                <a:cs typeface="Arial" panose="020B0604020202020204" pitchFamily="34" charset="0"/>
                <a:sym typeface="Arial" panose="020B0604020202020204" pitchFamily="34" charset="0"/>
              </a:rPr>
              <a:t>间隔</a:t>
            </a:r>
            <a:r>
              <a:rPr lang="en-US" altLang="zh-CN" sz="1600" dirty="0">
                <a:solidFill>
                  <a:prstClr val="white"/>
                </a:solidFill>
                <a:ea typeface="微软雅黑" panose="020B0503020204020204" pitchFamily="34" charset="-122"/>
                <a:cs typeface="Arial" panose="020B0604020202020204" pitchFamily="34" charset="0"/>
                <a:sym typeface="Arial" panose="020B0604020202020204" pitchFamily="34" charset="0"/>
              </a:rPr>
              <a:t>CT</a:t>
            </a:r>
            <a:r>
              <a:rPr lang="zh-CN" altLang="en-US" sz="1600" dirty="0">
                <a:solidFill>
                  <a:prstClr val="white"/>
                </a:solidFill>
                <a:ea typeface="微软雅黑" panose="020B0503020204020204" pitchFamily="34" charset="-122"/>
                <a:cs typeface="Arial" panose="020B0604020202020204" pitchFamily="34" charset="0"/>
                <a:sym typeface="Arial" panose="020B0604020202020204" pitchFamily="34" charset="0"/>
              </a:rPr>
              <a:t>的常规试验</a:t>
            </a:r>
            <a:endParaRPr lang="en-GB" sz="160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139" name="TextBox 80">
            <a:extLst>
              <a:ext uri="{FF2B5EF4-FFF2-40B4-BE49-F238E27FC236}">
                <a16:creationId xmlns:a16="http://schemas.microsoft.com/office/drawing/2014/main" id="{61FB0DCC-0714-446B-8464-DFE05BFEAD44}"/>
              </a:ext>
            </a:extLst>
          </p:cNvPr>
          <p:cNvSpPr txBox="1"/>
          <p:nvPr/>
        </p:nvSpPr>
        <p:spPr>
          <a:xfrm>
            <a:off x="4330374" y="2609046"/>
            <a:ext cx="1608368" cy="656718"/>
          </a:xfrm>
          <a:prstGeom prst="rect">
            <a:avLst/>
          </a:prstGeom>
          <a:noFill/>
        </p:spPr>
        <p:txBody>
          <a:bodyPr wrap="square" rtlCol="0">
            <a:spAutoFit/>
          </a:bodyPr>
          <a:lstStyle/>
          <a:p>
            <a:pPr algn="just" defTabSz="914400">
              <a:lnSpc>
                <a:spcPct val="120000"/>
              </a:lnSpc>
            </a:pPr>
            <a:r>
              <a:rPr lang="en-US" altLang="zh-CN" sz="1600" dirty="0">
                <a:solidFill>
                  <a:srgbClr val="3B3837"/>
                </a:solidFill>
                <a:ea typeface="微软雅黑" panose="020B0503020204020204" pitchFamily="34" charset="-122"/>
                <a:cs typeface="Arial" panose="020B0604020202020204" pitchFamily="34" charset="0"/>
                <a:sym typeface="Arial" panose="020B0604020202020204" pitchFamily="34" charset="0"/>
              </a:rPr>
              <a:t>B3.1</a:t>
            </a:r>
            <a:r>
              <a:rPr lang="zh-CN" altLang="en-US" sz="1600" dirty="0">
                <a:solidFill>
                  <a:srgbClr val="3B3837"/>
                </a:solidFill>
                <a:ea typeface="微软雅黑" panose="020B0503020204020204" pitchFamily="34" charset="-122"/>
                <a:cs typeface="Arial" panose="020B0604020202020204" pitchFamily="34" charset="0"/>
                <a:sym typeface="Arial" panose="020B0604020202020204" pitchFamily="34" charset="0"/>
              </a:rPr>
              <a:t>间隔断路器分合闸试验</a:t>
            </a:r>
            <a:endParaRPr lang="en-GB" sz="1600" dirty="0">
              <a:solidFill>
                <a:srgbClr val="3B3837"/>
              </a:solidFill>
              <a:ea typeface="微软雅黑" panose="020B0503020204020204" pitchFamily="34" charset="-122"/>
              <a:cs typeface="Arial" panose="020B0604020202020204" pitchFamily="34" charset="0"/>
              <a:sym typeface="Arial" panose="020B0604020202020204" pitchFamily="34" charset="0"/>
            </a:endParaRPr>
          </a:p>
        </p:txBody>
      </p:sp>
      <p:sp>
        <p:nvSpPr>
          <p:cNvPr id="140" name="TextBox 81">
            <a:extLst>
              <a:ext uri="{FF2B5EF4-FFF2-40B4-BE49-F238E27FC236}">
                <a16:creationId xmlns:a16="http://schemas.microsoft.com/office/drawing/2014/main" id="{D87ACB90-2D15-45B3-8FF0-0F95340725B0}"/>
              </a:ext>
            </a:extLst>
          </p:cNvPr>
          <p:cNvSpPr txBox="1"/>
          <p:nvPr/>
        </p:nvSpPr>
        <p:spPr>
          <a:xfrm>
            <a:off x="4206786" y="4787352"/>
            <a:ext cx="1683723" cy="656718"/>
          </a:xfrm>
          <a:prstGeom prst="rect">
            <a:avLst/>
          </a:prstGeom>
          <a:noFill/>
        </p:spPr>
        <p:txBody>
          <a:bodyPr wrap="square" rtlCol="0">
            <a:spAutoFit/>
          </a:bodyPr>
          <a:lstStyle/>
          <a:p>
            <a:pPr algn="just" defTabSz="914400">
              <a:lnSpc>
                <a:spcPct val="120000"/>
              </a:lnSpc>
            </a:pPr>
            <a:r>
              <a:rPr lang="en-US" altLang="zh-CN" sz="1600" dirty="0">
                <a:solidFill>
                  <a:prstClr val="white"/>
                </a:solidFill>
                <a:ea typeface="微软雅黑" panose="020B0503020204020204" pitchFamily="34" charset="-122"/>
                <a:cs typeface="Arial" panose="020B0604020202020204" pitchFamily="34" charset="0"/>
                <a:sym typeface="Arial" panose="020B0604020202020204" pitchFamily="34" charset="0"/>
              </a:rPr>
              <a:t>B3.1 </a:t>
            </a:r>
            <a:r>
              <a:rPr lang="zh-CN" altLang="en-US" sz="1600" dirty="0">
                <a:solidFill>
                  <a:prstClr val="white"/>
                </a:solidFill>
                <a:ea typeface="微软雅黑" panose="020B0503020204020204" pitchFamily="34" charset="-122"/>
                <a:cs typeface="Arial" panose="020B0604020202020204" pitchFamily="34" charset="0"/>
                <a:sym typeface="Arial" panose="020B0604020202020204" pitchFamily="34" charset="0"/>
              </a:rPr>
              <a:t>间隔与其他间隔的联锁试验</a:t>
            </a:r>
            <a:endParaRPr lang="en-GB" sz="160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1367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right)">
                                      <p:cBhvr>
                                        <p:cTn id="7" dur="500"/>
                                        <p:tgtEl>
                                          <p:spTgt spid="81"/>
                                        </p:tgtEl>
                                      </p:cBhvr>
                                    </p:animEffect>
                                  </p:childTnLst>
                                </p:cTn>
                              </p:par>
                              <p:par>
                                <p:cTn id="8" presetID="22" presetClass="entr" presetSubtype="8"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left)">
                                      <p:cBhvr>
                                        <p:cTn id="10" dur="500"/>
                                        <p:tgtEl>
                                          <p:spTgt spid="90"/>
                                        </p:tgtEl>
                                      </p:cBhvr>
                                    </p:animEffect>
                                  </p:childTnLst>
                                </p:cTn>
                              </p:par>
                              <p:par>
                                <p:cTn id="11" presetID="22" presetClass="entr" presetSubtype="2"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right)">
                                      <p:cBhvr>
                                        <p:cTn id="13" dur="500"/>
                                        <p:tgtEl>
                                          <p:spTgt spid="84"/>
                                        </p:tgtEl>
                                      </p:cBhvr>
                                    </p:animEffect>
                                  </p:childTnLst>
                                </p:cTn>
                              </p:par>
                              <p:par>
                                <p:cTn id="14" presetID="22" presetClass="entr" presetSubtype="8"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par>
                                <p:cTn id="17" presetID="22" presetClass="entr" presetSubtype="2"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par>
                                <p:cTn id="20" presetID="22" presetClass="entr" presetSubtype="8"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500"/>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par>
                                <p:cTn id="30" presetID="10" presetClass="entr" presetSubtype="0" fill="hold"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fade">
                                      <p:cBhvr>
                                        <p:cTn id="32" dur="500"/>
                                        <p:tgtEl>
                                          <p:spTgt spid="130"/>
                                        </p:tgtEl>
                                      </p:cBhvr>
                                    </p:animEffect>
                                  </p:childTnLst>
                                </p:cTn>
                              </p:par>
                              <p:par>
                                <p:cTn id="33" presetID="10" presetClass="entr" presetSubtype="0"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500"/>
                                        <p:tgtEl>
                                          <p:spTgt spid="103"/>
                                        </p:tgtEl>
                                      </p:cBhvr>
                                    </p:animEffect>
                                  </p:childTnLst>
                                </p:cTn>
                              </p:par>
                              <p:par>
                                <p:cTn id="36" presetID="10" presetClass="entr" presetSubtype="0" fill="hold"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Effect transition="in" filter="fade">
                                      <p:cBhvr>
                                        <p:cTn id="41" dur="500"/>
                                        <p:tgtEl>
                                          <p:spTgt spid="123"/>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38"/>
                                        </p:tgtEl>
                                        <p:attrNameLst>
                                          <p:attrName>style.visibility</p:attrName>
                                        </p:attrNameLst>
                                      </p:cBhvr>
                                      <p:to>
                                        <p:strVal val="visible"/>
                                      </p:to>
                                    </p:set>
                                    <p:anim by="(-#ppt_w*2)" calcmode="lin" valueType="num">
                                      <p:cBhvr rctx="PPT">
                                        <p:cTn id="44" dur="500" autoRev="1" fill="hold">
                                          <p:stCondLst>
                                            <p:cond delay="0"/>
                                          </p:stCondLst>
                                        </p:cTn>
                                        <p:tgtEl>
                                          <p:spTgt spid="138"/>
                                        </p:tgtEl>
                                        <p:attrNameLst>
                                          <p:attrName>ppt_w</p:attrName>
                                        </p:attrNameLst>
                                      </p:cBhvr>
                                    </p:anim>
                                    <p:anim by="(#ppt_w*0.50)" calcmode="lin" valueType="num">
                                      <p:cBhvr>
                                        <p:cTn id="45" dur="500" decel="50000" autoRev="1" fill="hold">
                                          <p:stCondLst>
                                            <p:cond delay="0"/>
                                          </p:stCondLst>
                                        </p:cTn>
                                        <p:tgtEl>
                                          <p:spTgt spid="138"/>
                                        </p:tgtEl>
                                        <p:attrNameLst>
                                          <p:attrName>ppt_x</p:attrName>
                                        </p:attrNameLst>
                                      </p:cBhvr>
                                    </p:anim>
                                    <p:anim from="(-#ppt_h/2)" to="(#ppt_y)" calcmode="lin" valueType="num">
                                      <p:cBhvr>
                                        <p:cTn id="46" dur="1000" fill="hold">
                                          <p:stCondLst>
                                            <p:cond delay="0"/>
                                          </p:stCondLst>
                                        </p:cTn>
                                        <p:tgtEl>
                                          <p:spTgt spid="138"/>
                                        </p:tgtEl>
                                        <p:attrNameLst>
                                          <p:attrName>ppt_y</p:attrName>
                                        </p:attrNameLst>
                                      </p:cBhvr>
                                    </p:anim>
                                    <p:animRot by="21600000">
                                      <p:cBhvr>
                                        <p:cTn id="47" dur="1000" fill="hold">
                                          <p:stCondLst>
                                            <p:cond delay="0"/>
                                          </p:stCondLst>
                                        </p:cTn>
                                        <p:tgtEl>
                                          <p:spTgt spid="138"/>
                                        </p:tgtEl>
                                        <p:attrNameLst>
                                          <p:attrName>r</p:attrName>
                                        </p:attrNameLst>
                                      </p:cBhvr>
                                    </p:animRot>
                                  </p:childTnLst>
                                </p:cTn>
                              </p:par>
                              <p:par>
                                <p:cTn id="48" presetID="56" presetClass="entr" presetSubtype="0" fill="hold" grpId="0" nodeType="withEffect">
                                  <p:stCondLst>
                                    <p:cond delay="0"/>
                                  </p:stCondLst>
                                  <p:iterate type="lt">
                                    <p:tmPct val="10000"/>
                                  </p:iterate>
                                  <p:childTnLst>
                                    <p:set>
                                      <p:cBhvr>
                                        <p:cTn id="49" dur="1" fill="hold">
                                          <p:stCondLst>
                                            <p:cond delay="0"/>
                                          </p:stCondLst>
                                        </p:cTn>
                                        <p:tgtEl>
                                          <p:spTgt spid="139"/>
                                        </p:tgtEl>
                                        <p:attrNameLst>
                                          <p:attrName>style.visibility</p:attrName>
                                        </p:attrNameLst>
                                      </p:cBhvr>
                                      <p:to>
                                        <p:strVal val="visible"/>
                                      </p:to>
                                    </p:set>
                                    <p:anim by="(-#ppt_w*2)" calcmode="lin" valueType="num">
                                      <p:cBhvr rctx="PPT">
                                        <p:cTn id="50" dur="500" autoRev="1" fill="hold">
                                          <p:stCondLst>
                                            <p:cond delay="0"/>
                                          </p:stCondLst>
                                        </p:cTn>
                                        <p:tgtEl>
                                          <p:spTgt spid="139"/>
                                        </p:tgtEl>
                                        <p:attrNameLst>
                                          <p:attrName>ppt_w</p:attrName>
                                        </p:attrNameLst>
                                      </p:cBhvr>
                                    </p:anim>
                                    <p:anim by="(#ppt_w*0.50)" calcmode="lin" valueType="num">
                                      <p:cBhvr>
                                        <p:cTn id="51" dur="500" decel="50000" autoRev="1" fill="hold">
                                          <p:stCondLst>
                                            <p:cond delay="0"/>
                                          </p:stCondLst>
                                        </p:cTn>
                                        <p:tgtEl>
                                          <p:spTgt spid="139"/>
                                        </p:tgtEl>
                                        <p:attrNameLst>
                                          <p:attrName>ppt_x</p:attrName>
                                        </p:attrNameLst>
                                      </p:cBhvr>
                                    </p:anim>
                                    <p:anim from="(-#ppt_h/2)" to="(#ppt_y)" calcmode="lin" valueType="num">
                                      <p:cBhvr>
                                        <p:cTn id="52" dur="1000" fill="hold">
                                          <p:stCondLst>
                                            <p:cond delay="0"/>
                                          </p:stCondLst>
                                        </p:cTn>
                                        <p:tgtEl>
                                          <p:spTgt spid="139"/>
                                        </p:tgtEl>
                                        <p:attrNameLst>
                                          <p:attrName>ppt_y</p:attrName>
                                        </p:attrNameLst>
                                      </p:cBhvr>
                                    </p:anim>
                                    <p:animRot by="21600000">
                                      <p:cBhvr>
                                        <p:cTn id="53" dur="1000" fill="hold">
                                          <p:stCondLst>
                                            <p:cond delay="0"/>
                                          </p:stCondLst>
                                        </p:cTn>
                                        <p:tgtEl>
                                          <p:spTgt spid="139"/>
                                        </p:tgtEl>
                                        <p:attrNameLst>
                                          <p:attrName>r</p:attrName>
                                        </p:attrNameLst>
                                      </p:cBhvr>
                                    </p:animRot>
                                  </p:childTnLst>
                                </p:cTn>
                              </p:par>
                              <p:par>
                                <p:cTn id="54" presetID="56" presetClass="entr" presetSubtype="0" fill="hold" grpId="0" nodeType="withEffect">
                                  <p:stCondLst>
                                    <p:cond delay="0"/>
                                  </p:stCondLst>
                                  <p:iterate type="lt">
                                    <p:tmPct val="10000"/>
                                  </p:iterate>
                                  <p:childTnLst>
                                    <p:set>
                                      <p:cBhvr>
                                        <p:cTn id="55" dur="1" fill="hold">
                                          <p:stCondLst>
                                            <p:cond delay="0"/>
                                          </p:stCondLst>
                                        </p:cTn>
                                        <p:tgtEl>
                                          <p:spTgt spid="135"/>
                                        </p:tgtEl>
                                        <p:attrNameLst>
                                          <p:attrName>style.visibility</p:attrName>
                                        </p:attrNameLst>
                                      </p:cBhvr>
                                      <p:to>
                                        <p:strVal val="visible"/>
                                      </p:to>
                                    </p:set>
                                    <p:anim by="(-#ppt_w*2)" calcmode="lin" valueType="num">
                                      <p:cBhvr rctx="PPT">
                                        <p:cTn id="56" dur="500" autoRev="1" fill="hold">
                                          <p:stCondLst>
                                            <p:cond delay="0"/>
                                          </p:stCondLst>
                                        </p:cTn>
                                        <p:tgtEl>
                                          <p:spTgt spid="135"/>
                                        </p:tgtEl>
                                        <p:attrNameLst>
                                          <p:attrName>ppt_w</p:attrName>
                                        </p:attrNameLst>
                                      </p:cBhvr>
                                    </p:anim>
                                    <p:anim by="(#ppt_w*0.50)" calcmode="lin" valueType="num">
                                      <p:cBhvr>
                                        <p:cTn id="57" dur="500" decel="50000" autoRev="1" fill="hold">
                                          <p:stCondLst>
                                            <p:cond delay="0"/>
                                          </p:stCondLst>
                                        </p:cTn>
                                        <p:tgtEl>
                                          <p:spTgt spid="135"/>
                                        </p:tgtEl>
                                        <p:attrNameLst>
                                          <p:attrName>ppt_x</p:attrName>
                                        </p:attrNameLst>
                                      </p:cBhvr>
                                    </p:anim>
                                    <p:anim from="(-#ppt_h/2)" to="(#ppt_y)" calcmode="lin" valueType="num">
                                      <p:cBhvr>
                                        <p:cTn id="58" dur="1000" fill="hold">
                                          <p:stCondLst>
                                            <p:cond delay="0"/>
                                          </p:stCondLst>
                                        </p:cTn>
                                        <p:tgtEl>
                                          <p:spTgt spid="135"/>
                                        </p:tgtEl>
                                        <p:attrNameLst>
                                          <p:attrName>ppt_y</p:attrName>
                                        </p:attrNameLst>
                                      </p:cBhvr>
                                    </p:anim>
                                    <p:animRot by="21600000">
                                      <p:cBhvr>
                                        <p:cTn id="59" dur="1000" fill="hold">
                                          <p:stCondLst>
                                            <p:cond delay="0"/>
                                          </p:stCondLst>
                                        </p:cTn>
                                        <p:tgtEl>
                                          <p:spTgt spid="135"/>
                                        </p:tgtEl>
                                        <p:attrNameLst>
                                          <p:attrName>r</p:attrName>
                                        </p:attrNameLst>
                                      </p:cBhvr>
                                    </p:animRot>
                                  </p:childTnLst>
                                </p:cTn>
                              </p:par>
                              <p:par>
                                <p:cTn id="60" presetID="56" presetClass="entr" presetSubtype="0" fill="hold" grpId="0" nodeType="withEffect">
                                  <p:stCondLst>
                                    <p:cond delay="0"/>
                                  </p:stCondLst>
                                  <p:iterate type="lt">
                                    <p:tmPct val="10000"/>
                                  </p:iterate>
                                  <p:childTnLst>
                                    <p:set>
                                      <p:cBhvr>
                                        <p:cTn id="61" dur="1" fill="hold">
                                          <p:stCondLst>
                                            <p:cond delay="0"/>
                                          </p:stCondLst>
                                        </p:cTn>
                                        <p:tgtEl>
                                          <p:spTgt spid="140"/>
                                        </p:tgtEl>
                                        <p:attrNameLst>
                                          <p:attrName>style.visibility</p:attrName>
                                        </p:attrNameLst>
                                      </p:cBhvr>
                                      <p:to>
                                        <p:strVal val="visible"/>
                                      </p:to>
                                    </p:set>
                                    <p:anim by="(-#ppt_w*2)" calcmode="lin" valueType="num">
                                      <p:cBhvr rctx="PPT">
                                        <p:cTn id="62" dur="500" autoRev="1" fill="hold">
                                          <p:stCondLst>
                                            <p:cond delay="0"/>
                                          </p:stCondLst>
                                        </p:cTn>
                                        <p:tgtEl>
                                          <p:spTgt spid="140"/>
                                        </p:tgtEl>
                                        <p:attrNameLst>
                                          <p:attrName>ppt_w</p:attrName>
                                        </p:attrNameLst>
                                      </p:cBhvr>
                                    </p:anim>
                                    <p:anim by="(#ppt_w*0.50)" calcmode="lin" valueType="num">
                                      <p:cBhvr>
                                        <p:cTn id="63" dur="500" decel="50000" autoRev="1" fill="hold">
                                          <p:stCondLst>
                                            <p:cond delay="0"/>
                                          </p:stCondLst>
                                        </p:cTn>
                                        <p:tgtEl>
                                          <p:spTgt spid="140"/>
                                        </p:tgtEl>
                                        <p:attrNameLst>
                                          <p:attrName>ppt_x</p:attrName>
                                        </p:attrNameLst>
                                      </p:cBhvr>
                                    </p:anim>
                                    <p:anim from="(-#ppt_h/2)" to="(#ppt_y)" calcmode="lin" valueType="num">
                                      <p:cBhvr>
                                        <p:cTn id="64" dur="1000" fill="hold">
                                          <p:stCondLst>
                                            <p:cond delay="0"/>
                                          </p:stCondLst>
                                        </p:cTn>
                                        <p:tgtEl>
                                          <p:spTgt spid="140"/>
                                        </p:tgtEl>
                                        <p:attrNameLst>
                                          <p:attrName>ppt_y</p:attrName>
                                        </p:attrNameLst>
                                      </p:cBhvr>
                                    </p:anim>
                                    <p:animRot by="21600000">
                                      <p:cBhvr>
                                        <p:cTn id="65" dur="1000" fill="hold">
                                          <p:stCondLst>
                                            <p:cond delay="0"/>
                                          </p:stCondLst>
                                        </p:cTn>
                                        <p:tgtEl>
                                          <p:spTgt spid="140"/>
                                        </p:tgtEl>
                                        <p:attrNameLst>
                                          <p:attrName>r</p:attrName>
                                        </p:attrNameLst>
                                      </p:cBhvr>
                                    </p:animRot>
                                  </p:childTnLst>
                                </p:cTn>
                              </p:par>
                              <p:par>
                                <p:cTn id="66" presetID="56" presetClass="entr" presetSubtype="0" fill="hold" grpId="0" nodeType="withEffect">
                                  <p:stCondLst>
                                    <p:cond delay="0"/>
                                  </p:stCondLst>
                                  <p:iterate type="lt">
                                    <p:tmPct val="10000"/>
                                  </p:iterate>
                                  <p:childTnLst>
                                    <p:set>
                                      <p:cBhvr>
                                        <p:cTn id="67" dur="1" fill="hold">
                                          <p:stCondLst>
                                            <p:cond delay="0"/>
                                          </p:stCondLst>
                                        </p:cTn>
                                        <p:tgtEl>
                                          <p:spTgt spid="136"/>
                                        </p:tgtEl>
                                        <p:attrNameLst>
                                          <p:attrName>style.visibility</p:attrName>
                                        </p:attrNameLst>
                                      </p:cBhvr>
                                      <p:to>
                                        <p:strVal val="visible"/>
                                      </p:to>
                                    </p:set>
                                    <p:anim by="(-#ppt_w*2)" calcmode="lin" valueType="num">
                                      <p:cBhvr rctx="PPT">
                                        <p:cTn id="68" dur="500" autoRev="1" fill="hold">
                                          <p:stCondLst>
                                            <p:cond delay="0"/>
                                          </p:stCondLst>
                                        </p:cTn>
                                        <p:tgtEl>
                                          <p:spTgt spid="136"/>
                                        </p:tgtEl>
                                        <p:attrNameLst>
                                          <p:attrName>ppt_w</p:attrName>
                                        </p:attrNameLst>
                                      </p:cBhvr>
                                    </p:anim>
                                    <p:anim by="(#ppt_w*0.50)" calcmode="lin" valueType="num">
                                      <p:cBhvr>
                                        <p:cTn id="69" dur="500" decel="50000" autoRev="1" fill="hold">
                                          <p:stCondLst>
                                            <p:cond delay="0"/>
                                          </p:stCondLst>
                                        </p:cTn>
                                        <p:tgtEl>
                                          <p:spTgt spid="136"/>
                                        </p:tgtEl>
                                        <p:attrNameLst>
                                          <p:attrName>ppt_x</p:attrName>
                                        </p:attrNameLst>
                                      </p:cBhvr>
                                    </p:anim>
                                    <p:anim from="(-#ppt_h/2)" to="(#ppt_y)" calcmode="lin" valueType="num">
                                      <p:cBhvr>
                                        <p:cTn id="70" dur="1000" fill="hold">
                                          <p:stCondLst>
                                            <p:cond delay="0"/>
                                          </p:stCondLst>
                                        </p:cTn>
                                        <p:tgtEl>
                                          <p:spTgt spid="136"/>
                                        </p:tgtEl>
                                        <p:attrNameLst>
                                          <p:attrName>ppt_y</p:attrName>
                                        </p:attrNameLst>
                                      </p:cBhvr>
                                    </p:anim>
                                    <p:animRot by="21600000">
                                      <p:cBhvr>
                                        <p:cTn id="71" dur="1000" fill="hold">
                                          <p:stCondLst>
                                            <p:cond delay="0"/>
                                          </p:stCondLst>
                                        </p:cTn>
                                        <p:tgtEl>
                                          <p:spTgt spid="136"/>
                                        </p:tgtEl>
                                        <p:attrNameLst>
                                          <p:attrName>r</p:attrName>
                                        </p:attrNameLst>
                                      </p:cBhvr>
                                    </p:animRot>
                                  </p:childTnLst>
                                </p:cTn>
                              </p:par>
                              <p:par>
                                <p:cTn id="72" presetID="56" presetClass="entr" presetSubtype="0" fill="hold" grpId="0" nodeType="withEffect">
                                  <p:stCondLst>
                                    <p:cond delay="0"/>
                                  </p:stCondLst>
                                  <p:iterate type="lt">
                                    <p:tmPct val="10000"/>
                                  </p:iterate>
                                  <p:childTnLst>
                                    <p:set>
                                      <p:cBhvr>
                                        <p:cTn id="73" dur="1" fill="hold">
                                          <p:stCondLst>
                                            <p:cond delay="0"/>
                                          </p:stCondLst>
                                        </p:cTn>
                                        <p:tgtEl>
                                          <p:spTgt spid="137"/>
                                        </p:tgtEl>
                                        <p:attrNameLst>
                                          <p:attrName>style.visibility</p:attrName>
                                        </p:attrNameLst>
                                      </p:cBhvr>
                                      <p:to>
                                        <p:strVal val="visible"/>
                                      </p:to>
                                    </p:set>
                                    <p:anim by="(-#ppt_w*2)" calcmode="lin" valueType="num">
                                      <p:cBhvr rctx="PPT">
                                        <p:cTn id="74" dur="500" autoRev="1" fill="hold">
                                          <p:stCondLst>
                                            <p:cond delay="0"/>
                                          </p:stCondLst>
                                        </p:cTn>
                                        <p:tgtEl>
                                          <p:spTgt spid="137"/>
                                        </p:tgtEl>
                                        <p:attrNameLst>
                                          <p:attrName>ppt_w</p:attrName>
                                        </p:attrNameLst>
                                      </p:cBhvr>
                                    </p:anim>
                                    <p:anim by="(#ppt_w*0.50)" calcmode="lin" valueType="num">
                                      <p:cBhvr>
                                        <p:cTn id="75" dur="500" decel="50000" autoRev="1" fill="hold">
                                          <p:stCondLst>
                                            <p:cond delay="0"/>
                                          </p:stCondLst>
                                        </p:cTn>
                                        <p:tgtEl>
                                          <p:spTgt spid="137"/>
                                        </p:tgtEl>
                                        <p:attrNameLst>
                                          <p:attrName>ppt_x</p:attrName>
                                        </p:attrNameLst>
                                      </p:cBhvr>
                                    </p:anim>
                                    <p:anim from="(-#ppt_h/2)" to="(#ppt_y)" calcmode="lin" valueType="num">
                                      <p:cBhvr>
                                        <p:cTn id="76" dur="1000" fill="hold">
                                          <p:stCondLst>
                                            <p:cond delay="0"/>
                                          </p:stCondLst>
                                        </p:cTn>
                                        <p:tgtEl>
                                          <p:spTgt spid="137"/>
                                        </p:tgtEl>
                                        <p:attrNameLst>
                                          <p:attrName>ppt_y</p:attrName>
                                        </p:attrNameLst>
                                      </p:cBhvr>
                                    </p:anim>
                                    <p:animRot by="21600000">
                                      <p:cBhvr>
                                        <p:cTn id="77" dur="1000" fill="hold">
                                          <p:stCondLst>
                                            <p:cond delay="0"/>
                                          </p:stCondLst>
                                        </p:cTn>
                                        <p:tgtEl>
                                          <p:spTgt spid="1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P spid="139" grpId="0"/>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4ACA67D-495D-4E7B-AACD-364FA6010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433" b="30992"/>
          <a:stretch/>
        </p:blipFill>
        <p:spPr>
          <a:xfrm>
            <a:off x="-240704" y="1628800"/>
            <a:ext cx="12858045" cy="4019550"/>
          </a:xfrm>
          <a:prstGeom prst="rect">
            <a:avLst/>
          </a:prstGeom>
        </p:spPr>
      </p:pic>
      <p:sp>
        <p:nvSpPr>
          <p:cNvPr id="12" name="椭圆 11">
            <a:extLst>
              <a:ext uri="{FF2B5EF4-FFF2-40B4-BE49-F238E27FC236}">
                <a16:creationId xmlns:a16="http://schemas.microsoft.com/office/drawing/2014/main" id="{DDBC0D5C-4348-418D-A749-8D967D4C382A}"/>
              </a:ext>
            </a:extLst>
          </p:cNvPr>
          <p:cNvSpPr/>
          <p:nvPr/>
        </p:nvSpPr>
        <p:spPr>
          <a:xfrm>
            <a:off x="3623626" y="1540836"/>
            <a:ext cx="2040818" cy="2040816"/>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a:extLst>
              <a:ext uri="{FF2B5EF4-FFF2-40B4-BE49-F238E27FC236}">
                <a16:creationId xmlns:a16="http://schemas.microsoft.com/office/drawing/2014/main" id="{C022AC17-7828-4125-8040-36B9B9416D96}"/>
              </a:ext>
            </a:extLst>
          </p:cNvPr>
          <p:cNvSpPr txBox="1"/>
          <p:nvPr>
            <p:custDataLst>
              <p:tags r:id="rId1"/>
            </p:custDataLst>
          </p:nvPr>
        </p:nvSpPr>
        <p:spPr>
          <a:xfrm>
            <a:off x="3887286" y="2038023"/>
            <a:ext cx="1513499" cy="1046440"/>
          </a:xfrm>
          <a:prstGeom prst="rect">
            <a:avLst/>
          </a:prstGeom>
          <a:noFill/>
        </p:spPr>
        <p:txBody>
          <a:bodyPr wrap="square" lIns="0" tIns="0" rIns="0" bIns="0" rtlCol="0" anchor="ctr" anchorCtr="0">
            <a:spAutoFit/>
          </a:bodyPr>
          <a:lstStyle/>
          <a:p>
            <a:pPr algn="ctr"/>
            <a:r>
              <a:rPr lang="en-US" altLang="zh-CN" sz="4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03</a:t>
            </a:r>
          </a:p>
          <a:p>
            <a:pPr algn="ct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a:extLst>
              <a:ext uri="{FF2B5EF4-FFF2-40B4-BE49-F238E27FC236}">
                <a16:creationId xmlns:a16="http://schemas.microsoft.com/office/drawing/2014/main" id="{66DFD9CC-623B-4EA2-9B15-41FCECDF02B0}"/>
              </a:ext>
            </a:extLst>
          </p:cNvPr>
          <p:cNvSpPr/>
          <p:nvPr/>
        </p:nvSpPr>
        <p:spPr>
          <a:xfrm>
            <a:off x="3143672" y="4077072"/>
            <a:ext cx="3184408" cy="615553"/>
          </a:xfrm>
          <a:prstGeom prst="rect">
            <a:avLst/>
          </a:prstGeom>
        </p:spPr>
        <p:txBody>
          <a:bodyPr wrap="square" lIns="0" tIns="0" rIns="0" bIns="0">
            <a:spAutoFit/>
          </a:bodyPr>
          <a:lstStyle/>
          <a:p>
            <a:r>
              <a:rPr lang="zh-CN" altLang="en-US" sz="40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耐压试验过程</a:t>
            </a:r>
          </a:p>
        </p:txBody>
      </p:sp>
    </p:spTree>
    <p:extLst>
      <p:ext uri="{BB962C8B-B14F-4D97-AF65-F5344CB8AC3E}">
        <p14:creationId xmlns:p14="http://schemas.microsoft.com/office/powerpoint/2010/main" val="540039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500" autoRev="1" fill="hold">
                                          <p:stCondLst>
                                            <p:cond delay="0"/>
                                          </p:stCondLst>
                                        </p:cTn>
                                        <p:tgtEl>
                                          <p:spTgt spid="13"/>
                                        </p:tgtEl>
                                        <p:attrNameLst>
                                          <p:attrName>ppt_w</p:attrName>
                                        </p:attrNameLst>
                                      </p:cBhvr>
                                    </p:anim>
                                    <p:anim by="(#ppt_w*0.50)" calcmode="lin" valueType="num">
                                      <p:cBhvr>
                                        <p:cTn id="17" dur="500" decel="50000" autoRev="1" fill="hold">
                                          <p:stCondLst>
                                            <p:cond delay="0"/>
                                          </p:stCondLst>
                                        </p:cTn>
                                        <p:tgtEl>
                                          <p:spTgt spid="13"/>
                                        </p:tgtEl>
                                        <p:attrNameLst>
                                          <p:attrName>ppt_x</p:attrName>
                                        </p:attrNameLst>
                                      </p:cBhvr>
                                    </p:anim>
                                    <p:anim from="(-#ppt_h/2)" to="(#ppt_y)" calcmode="lin" valueType="num">
                                      <p:cBhvr>
                                        <p:cTn id="18" dur="1000" fill="hold">
                                          <p:stCondLst>
                                            <p:cond delay="0"/>
                                          </p:stCondLst>
                                        </p:cTn>
                                        <p:tgtEl>
                                          <p:spTgt spid="13"/>
                                        </p:tgtEl>
                                        <p:attrNameLst>
                                          <p:attrName>ppt_y</p:attrName>
                                        </p:attrNameLst>
                                      </p:cBhvr>
                                    </p:anim>
                                    <p:animRot by="21600000">
                                      <p:cBhvr>
                                        <p:cTn id="19" dur="1000" fill="hold">
                                          <p:stCondLst>
                                            <p:cond delay="0"/>
                                          </p:stCondLst>
                                        </p:cTn>
                                        <p:tgtEl>
                                          <p:spTgt spid="13"/>
                                        </p:tgtEl>
                                        <p:attrNameLst>
                                          <p:attrName>r</p:attrName>
                                        </p:attrNameLst>
                                      </p:cBhvr>
                                    </p:animRot>
                                  </p:childTnLst>
                                </p:cTn>
                              </p:par>
                            </p:childTnLst>
                          </p:cTn>
                        </p:par>
                        <p:par>
                          <p:cTn id="20" fill="hold">
                            <p:stCondLst>
                              <p:cond delay="2300"/>
                            </p:stCondLst>
                            <p:childTnLst>
                              <p:par>
                                <p:cTn id="21" presetID="23" presetClass="entr" presetSubtype="3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ppt_w"/>
                                          </p:val>
                                        </p:tav>
                                        <p:tav tm="100000">
                                          <p:val>
                                            <p:strVal val="#ppt_w"/>
                                          </p:val>
                                        </p:tav>
                                      </p:tavLst>
                                    </p:anim>
                                    <p:anim calcmode="lin" valueType="num">
                                      <p:cBhvr>
                                        <p:cTn id="2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27">
            <a:extLst>
              <a:ext uri="{FF2B5EF4-FFF2-40B4-BE49-F238E27FC236}">
                <a16:creationId xmlns:a16="http://schemas.microsoft.com/office/drawing/2014/main" id="{F2A80165-EA90-496A-8F54-A1342996808C}"/>
              </a:ext>
            </a:extLst>
          </p:cNvPr>
          <p:cNvGrpSpPr>
            <a:grpSpLocks noChangeAspect="1"/>
          </p:cNvGrpSpPr>
          <p:nvPr/>
        </p:nvGrpSpPr>
        <p:grpSpPr>
          <a:xfrm>
            <a:off x="4365069" y="1916832"/>
            <a:ext cx="3461861" cy="3488835"/>
            <a:chOff x="9134879" y="1164239"/>
            <a:chExt cx="3055938" cy="3079750"/>
          </a:xfrm>
        </p:grpSpPr>
        <p:sp>
          <p:nvSpPr>
            <p:cNvPr id="34" name="AutoShape 3">
              <a:extLst>
                <a:ext uri="{FF2B5EF4-FFF2-40B4-BE49-F238E27FC236}">
                  <a16:creationId xmlns:a16="http://schemas.microsoft.com/office/drawing/2014/main" id="{4525D0E2-22A1-4D77-AD7D-FD3A8A268FB6}"/>
                </a:ext>
              </a:extLst>
            </p:cNvPr>
            <p:cNvSpPr>
              <a:spLocks noChangeAspect="1" noChangeArrowheads="1" noTextEdit="1"/>
            </p:cNvSpPr>
            <p:nvPr/>
          </p:nvSpPr>
          <p:spPr bwMode="auto">
            <a:xfrm>
              <a:off x="9134879" y="1175351"/>
              <a:ext cx="3035300" cy="2971800"/>
            </a:xfrm>
            <a:prstGeom prst="rect">
              <a:avLst/>
            </a:prstGeom>
            <a:noFill/>
            <a:ln w="9525">
              <a:noFill/>
              <a:miter lim="800000"/>
              <a:headEnd/>
              <a:tailEnd/>
            </a:ln>
          </p:spPr>
          <p:txBody>
            <a:bodyPr vert="horz" wrap="square" lIns="105484" tIns="52741" rIns="105484" bIns="52741"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sp>
          <p:nvSpPr>
            <p:cNvPr id="35" name="Freeform 5">
              <a:extLst>
                <a:ext uri="{FF2B5EF4-FFF2-40B4-BE49-F238E27FC236}">
                  <a16:creationId xmlns:a16="http://schemas.microsoft.com/office/drawing/2014/main" id="{F6B2EE1F-03B2-4891-9455-E55F07CC8313}"/>
                </a:ext>
              </a:extLst>
            </p:cNvPr>
            <p:cNvSpPr>
              <a:spLocks/>
            </p:cNvSpPr>
            <p:nvPr/>
          </p:nvSpPr>
          <p:spPr bwMode="auto">
            <a:xfrm>
              <a:off x="9134879" y="116423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rgbClr val="3B5C94"/>
            </a:solidFill>
            <a:ln w="9525">
              <a:noFill/>
              <a:round/>
              <a:headEnd/>
              <a:tailEnd/>
            </a:ln>
          </p:spPr>
          <p:txBody>
            <a:bodyPr vert="horz" wrap="square" lIns="105484" tIns="52741" rIns="105484" bIns="52741"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sp>
          <p:nvSpPr>
            <p:cNvPr id="36" name="Freeform 6">
              <a:extLst>
                <a:ext uri="{FF2B5EF4-FFF2-40B4-BE49-F238E27FC236}">
                  <a16:creationId xmlns:a16="http://schemas.microsoft.com/office/drawing/2014/main" id="{5D3384F1-7243-4F47-A996-3579E4DEE90D}"/>
                </a:ext>
              </a:extLst>
            </p:cNvPr>
            <p:cNvSpPr>
              <a:spLocks noEditPoints="1"/>
            </p:cNvSpPr>
            <p:nvPr/>
          </p:nvSpPr>
          <p:spPr bwMode="auto">
            <a:xfrm>
              <a:off x="9230129" y="121821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ysClr val="window" lastClr="FFFFFF"/>
            </a:solidFill>
            <a:ln w="27" cap="flat">
              <a:solidFill>
                <a:sysClr val="window" lastClr="FFFFFF"/>
              </a:solidFill>
              <a:prstDash val="solid"/>
              <a:miter lim="800000"/>
              <a:headEnd/>
              <a:tailEnd/>
            </a:ln>
          </p:spPr>
          <p:txBody>
            <a:bodyPr vert="horz" wrap="square" lIns="105484" tIns="52741" rIns="105484" bIns="52741" numCol="1" anchor="t" anchorCtr="0" compatLnSpc="1">
              <a:prstTxWarp prst="textNoShape">
                <a:avLst/>
              </a:prstTxWarp>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微软雅黑" panose="020B0503020204020204" pitchFamily="34" charset="-122"/>
                <a:sym typeface="Arial" panose="020B0604020202020204" pitchFamily="34" charset="0"/>
              </a:endParaRPr>
            </a:p>
          </p:txBody>
        </p:sp>
      </p:grpSp>
      <p:grpSp>
        <p:nvGrpSpPr>
          <p:cNvPr id="37" name="Group 131">
            <a:extLst>
              <a:ext uri="{FF2B5EF4-FFF2-40B4-BE49-F238E27FC236}">
                <a16:creationId xmlns:a16="http://schemas.microsoft.com/office/drawing/2014/main" id="{E1DAA144-42B7-4EF6-8832-083DF8DA1526}"/>
              </a:ext>
            </a:extLst>
          </p:cNvPr>
          <p:cNvGrpSpPr/>
          <p:nvPr/>
        </p:nvGrpSpPr>
        <p:grpSpPr>
          <a:xfrm>
            <a:off x="8375453" y="2394318"/>
            <a:ext cx="2729907" cy="967799"/>
            <a:chOff x="5822327" y="1627381"/>
            <a:chExt cx="2836263" cy="838959"/>
          </a:xfrm>
        </p:grpSpPr>
        <p:sp>
          <p:nvSpPr>
            <p:cNvPr id="38" name="Content Placeholder 2">
              <a:extLst>
                <a:ext uri="{FF2B5EF4-FFF2-40B4-BE49-F238E27FC236}">
                  <a16:creationId xmlns:a16="http://schemas.microsoft.com/office/drawing/2014/main" id="{65C7F23C-D5D2-4CAC-9516-35375B5B85AD}"/>
                </a:ext>
              </a:extLst>
            </p:cNvPr>
            <p:cNvSpPr txBox="1">
              <a:spLocks/>
            </p:cNvSpPr>
            <p:nvPr/>
          </p:nvSpPr>
          <p:spPr>
            <a:xfrm>
              <a:off x="5822327" y="1627381"/>
              <a:ext cx="154660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sz="1600" dirty="0">
                  <a:solidFill>
                    <a:srgbClr val="3B3837"/>
                  </a:solidFill>
                  <a:ea typeface="微软雅黑" panose="020B0503020204020204" pitchFamily="34" charset="-122"/>
                  <a:cs typeface="+mn-ea"/>
                  <a:sym typeface="Arial" panose="020B0604020202020204" pitchFamily="34" charset="0"/>
                </a:rPr>
                <a:t>问题二</a:t>
              </a:r>
            </a:p>
          </p:txBody>
        </p:sp>
        <p:sp>
          <p:nvSpPr>
            <p:cNvPr id="39" name="Content Placeholder 2">
              <a:extLst>
                <a:ext uri="{FF2B5EF4-FFF2-40B4-BE49-F238E27FC236}">
                  <a16:creationId xmlns:a16="http://schemas.microsoft.com/office/drawing/2014/main" id="{A849F6BA-6CD1-40EC-B56E-4BE66203F4DA}"/>
                </a:ext>
              </a:extLst>
            </p:cNvPr>
            <p:cNvSpPr txBox="1">
              <a:spLocks/>
            </p:cNvSpPr>
            <p:nvPr/>
          </p:nvSpPr>
          <p:spPr>
            <a:xfrm>
              <a:off x="5846928" y="1885950"/>
              <a:ext cx="2811662" cy="580390"/>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sz="1400" dirty="0">
                  <a:solidFill>
                    <a:srgbClr val="3B3837"/>
                  </a:solidFill>
                  <a:ea typeface="微软雅黑" panose="020B0503020204020204" pitchFamily="34" charset="-122"/>
                  <a:cs typeface="+mn-ea"/>
                  <a:sym typeface="Arial" panose="020B0604020202020204" pitchFamily="34" charset="0"/>
                </a:rPr>
                <a:t>一期</a:t>
              </a:r>
              <a:r>
                <a:rPr lang="en-US" altLang="zh-CN" sz="1400" dirty="0">
                  <a:solidFill>
                    <a:srgbClr val="3B3837"/>
                  </a:solidFill>
                  <a:ea typeface="微软雅黑" panose="020B0503020204020204" pitchFamily="34" charset="-122"/>
                  <a:cs typeface="+mn-ea"/>
                  <a:sym typeface="Arial" panose="020B0604020202020204" pitchFamily="34" charset="0"/>
                </a:rPr>
                <a:t>GIS</a:t>
              </a:r>
              <a:r>
                <a:rPr lang="zh-CN" altLang="en-US" sz="1400" dirty="0">
                  <a:solidFill>
                    <a:srgbClr val="3B3837"/>
                  </a:solidFill>
                  <a:ea typeface="微软雅黑" panose="020B0503020204020204" pitchFamily="34" charset="-122"/>
                  <a:cs typeface="+mn-ea"/>
                  <a:sym typeface="Arial" panose="020B0604020202020204" pitchFamily="34" charset="0"/>
                </a:rPr>
                <a:t>设备长期运行，与二期新增设备一起进行耐压试验时，试验电压值如何选择？</a:t>
              </a:r>
            </a:p>
          </p:txBody>
        </p:sp>
      </p:grpSp>
      <p:grpSp>
        <p:nvGrpSpPr>
          <p:cNvPr id="40" name="Group 134">
            <a:extLst>
              <a:ext uri="{FF2B5EF4-FFF2-40B4-BE49-F238E27FC236}">
                <a16:creationId xmlns:a16="http://schemas.microsoft.com/office/drawing/2014/main" id="{F5DB68FF-6BBE-4B3D-9973-933EDE6B41C0}"/>
              </a:ext>
            </a:extLst>
          </p:cNvPr>
          <p:cNvGrpSpPr/>
          <p:nvPr/>
        </p:nvGrpSpPr>
        <p:grpSpPr>
          <a:xfrm>
            <a:off x="8391680" y="4581127"/>
            <a:ext cx="2729907" cy="1016864"/>
            <a:chOff x="5822327" y="1567715"/>
            <a:chExt cx="2836263" cy="881492"/>
          </a:xfrm>
        </p:grpSpPr>
        <p:sp>
          <p:nvSpPr>
            <p:cNvPr id="41" name="Content Placeholder 2">
              <a:extLst>
                <a:ext uri="{FF2B5EF4-FFF2-40B4-BE49-F238E27FC236}">
                  <a16:creationId xmlns:a16="http://schemas.microsoft.com/office/drawing/2014/main" id="{22CB2B93-5E31-48A3-AA08-4B4DB3C6AE85}"/>
                </a:ext>
              </a:extLst>
            </p:cNvPr>
            <p:cNvSpPr txBox="1">
              <a:spLocks/>
            </p:cNvSpPr>
            <p:nvPr/>
          </p:nvSpPr>
          <p:spPr>
            <a:xfrm>
              <a:off x="5822327" y="1567715"/>
              <a:ext cx="152974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dirty="0">
                  <a:solidFill>
                    <a:srgbClr val="3B3837"/>
                  </a:solidFill>
                  <a:ea typeface="微软雅黑" panose="020B0503020204020204" pitchFamily="34" charset="-122"/>
                  <a:cs typeface="+mn-ea"/>
                  <a:sym typeface="Arial" panose="020B0604020202020204" pitchFamily="34" charset="0"/>
                </a:rPr>
                <a:t>方案二</a:t>
              </a:r>
            </a:p>
          </p:txBody>
        </p:sp>
        <p:sp>
          <p:nvSpPr>
            <p:cNvPr id="42" name="Content Placeholder 2">
              <a:extLst>
                <a:ext uri="{FF2B5EF4-FFF2-40B4-BE49-F238E27FC236}">
                  <a16:creationId xmlns:a16="http://schemas.microsoft.com/office/drawing/2014/main" id="{0C701366-3B65-4462-A362-C0F1B4E14E40}"/>
                </a:ext>
              </a:extLst>
            </p:cNvPr>
            <p:cNvSpPr txBox="1">
              <a:spLocks/>
            </p:cNvSpPr>
            <p:nvPr/>
          </p:nvSpPr>
          <p:spPr>
            <a:xfrm>
              <a:off x="5846928" y="1885950"/>
              <a:ext cx="2811662" cy="5632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sz="1400" dirty="0">
                  <a:solidFill>
                    <a:srgbClr val="3B3837"/>
                  </a:solidFill>
                  <a:ea typeface="微软雅黑" panose="020B0503020204020204" pitchFamily="34" charset="-122"/>
                  <a:cs typeface="+mn-ea"/>
                  <a:sym typeface="Arial" panose="020B0604020202020204" pitchFamily="34" charset="0"/>
                </a:rPr>
                <a:t>考虑到设备老化问题，为避免过高的试验电压对已运行设备造成损伤，降低试验电压值</a:t>
              </a:r>
            </a:p>
          </p:txBody>
        </p:sp>
      </p:grpSp>
      <p:grpSp>
        <p:nvGrpSpPr>
          <p:cNvPr id="43" name="Group 137">
            <a:extLst>
              <a:ext uri="{FF2B5EF4-FFF2-40B4-BE49-F238E27FC236}">
                <a16:creationId xmlns:a16="http://schemas.microsoft.com/office/drawing/2014/main" id="{75603961-0DCB-4EEE-90CE-61339CF083AB}"/>
              </a:ext>
            </a:extLst>
          </p:cNvPr>
          <p:cNvGrpSpPr/>
          <p:nvPr/>
        </p:nvGrpSpPr>
        <p:grpSpPr>
          <a:xfrm>
            <a:off x="1381983" y="2394319"/>
            <a:ext cx="2666271" cy="967797"/>
            <a:chOff x="6238590" y="1613316"/>
            <a:chExt cx="2753009" cy="838957"/>
          </a:xfrm>
        </p:grpSpPr>
        <p:sp>
          <p:nvSpPr>
            <p:cNvPr id="44" name="Content Placeholder 2">
              <a:extLst>
                <a:ext uri="{FF2B5EF4-FFF2-40B4-BE49-F238E27FC236}">
                  <a16:creationId xmlns:a16="http://schemas.microsoft.com/office/drawing/2014/main" id="{787AD076-6C1D-463C-A5D8-78DD241CE981}"/>
                </a:ext>
              </a:extLst>
            </p:cNvPr>
            <p:cNvSpPr txBox="1">
              <a:spLocks/>
            </p:cNvSpPr>
            <p:nvPr/>
          </p:nvSpPr>
          <p:spPr>
            <a:xfrm>
              <a:off x="6252657" y="1613316"/>
              <a:ext cx="1514900"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Font typeface="Arial" pitchFamily="34" charset="0"/>
                <a:buNone/>
              </a:pPr>
              <a:r>
                <a:rPr lang="zh-CN" altLang="en-US" sz="1600" dirty="0">
                  <a:solidFill>
                    <a:srgbClr val="3B3837"/>
                  </a:solidFill>
                  <a:ea typeface="微软雅黑" panose="020B0503020204020204" pitchFamily="34" charset="-122"/>
                  <a:cs typeface="+mn-ea"/>
                  <a:sym typeface="Arial" panose="020B0604020202020204" pitchFamily="34" charset="0"/>
                </a:rPr>
                <a:t>问题一</a:t>
              </a:r>
            </a:p>
          </p:txBody>
        </p:sp>
        <p:sp>
          <p:nvSpPr>
            <p:cNvPr id="45" name="Content Placeholder 2">
              <a:extLst>
                <a:ext uri="{FF2B5EF4-FFF2-40B4-BE49-F238E27FC236}">
                  <a16:creationId xmlns:a16="http://schemas.microsoft.com/office/drawing/2014/main" id="{89A4BBE7-F77B-4E1E-A763-6CDD876DB439}"/>
                </a:ext>
              </a:extLst>
            </p:cNvPr>
            <p:cNvSpPr txBox="1">
              <a:spLocks/>
            </p:cNvSpPr>
            <p:nvPr/>
          </p:nvSpPr>
          <p:spPr>
            <a:xfrm>
              <a:off x="6238590" y="1885950"/>
              <a:ext cx="2753009" cy="566323"/>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sz="1400" dirty="0">
                  <a:solidFill>
                    <a:srgbClr val="3B3837"/>
                  </a:solidFill>
                  <a:ea typeface="微软雅黑" panose="020B0503020204020204" pitchFamily="34" charset="-122"/>
                  <a:cs typeface="+mn-ea"/>
                  <a:sym typeface="Arial" panose="020B0604020202020204" pitchFamily="34" charset="0"/>
                </a:rPr>
                <a:t>二期新增的</a:t>
              </a:r>
              <a:r>
                <a:rPr lang="en-US" altLang="zh-CN" sz="1400" dirty="0">
                  <a:solidFill>
                    <a:srgbClr val="3B3837"/>
                  </a:solidFill>
                  <a:ea typeface="微软雅黑" panose="020B0503020204020204" pitchFamily="34" charset="-122"/>
                  <a:cs typeface="+mn-ea"/>
                  <a:sym typeface="Arial" panose="020B0604020202020204" pitchFamily="34" charset="0"/>
                </a:rPr>
                <a:t>GIS</a:t>
              </a:r>
              <a:r>
                <a:rPr lang="zh-CN" altLang="en-US" sz="1400" dirty="0">
                  <a:solidFill>
                    <a:srgbClr val="3B3837"/>
                  </a:solidFill>
                  <a:ea typeface="微软雅黑" panose="020B0503020204020204" pitchFamily="34" charset="-122"/>
                  <a:cs typeface="+mn-ea"/>
                  <a:sym typeface="Arial" panose="020B0604020202020204" pitchFamily="34" charset="0"/>
                </a:rPr>
                <a:t>设备要进行耐压试验，而一期原有</a:t>
              </a:r>
              <a:r>
                <a:rPr lang="en-US" altLang="zh-CN" sz="1400" dirty="0">
                  <a:solidFill>
                    <a:srgbClr val="3B3837"/>
                  </a:solidFill>
                  <a:ea typeface="微软雅黑" panose="020B0503020204020204" pitchFamily="34" charset="-122"/>
                  <a:cs typeface="+mn-ea"/>
                  <a:sym typeface="Arial" panose="020B0604020202020204" pitchFamily="34" charset="0"/>
                </a:rPr>
                <a:t>GIS</a:t>
              </a:r>
              <a:r>
                <a:rPr lang="zh-CN" altLang="en-US" sz="1400" dirty="0">
                  <a:solidFill>
                    <a:srgbClr val="3B3837"/>
                  </a:solidFill>
                  <a:ea typeface="微软雅黑" panose="020B0503020204020204" pitchFamily="34" charset="-122"/>
                  <a:cs typeface="+mn-ea"/>
                  <a:sym typeface="Arial" panose="020B0604020202020204" pitchFamily="34" charset="0"/>
                </a:rPr>
                <a:t>设备处于运行阶段，如何选择二期设备的耐压方式</a:t>
              </a:r>
            </a:p>
          </p:txBody>
        </p:sp>
      </p:grpSp>
      <p:grpSp>
        <p:nvGrpSpPr>
          <p:cNvPr id="46" name="Group 140">
            <a:extLst>
              <a:ext uri="{FF2B5EF4-FFF2-40B4-BE49-F238E27FC236}">
                <a16:creationId xmlns:a16="http://schemas.microsoft.com/office/drawing/2014/main" id="{0EBC71DA-05C2-4CE1-9448-5B8755139DED}"/>
              </a:ext>
            </a:extLst>
          </p:cNvPr>
          <p:cNvGrpSpPr/>
          <p:nvPr/>
        </p:nvGrpSpPr>
        <p:grpSpPr>
          <a:xfrm>
            <a:off x="1398213" y="4581128"/>
            <a:ext cx="2666271" cy="1049827"/>
            <a:chOff x="6238590" y="1567704"/>
            <a:chExt cx="2753009" cy="910067"/>
          </a:xfrm>
        </p:grpSpPr>
        <p:sp>
          <p:nvSpPr>
            <p:cNvPr id="47" name="Content Placeholder 2">
              <a:extLst>
                <a:ext uri="{FF2B5EF4-FFF2-40B4-BE49-F238E27FC236}">
                  <a16:creationId xmlns:a16="http://schemas.microsoft.com/office/drawing/2014/main" id="{2E7A8D36-FD87-4307-B349-3C09B932C068}"/>
                </a:ext>
              </a:extLst>
            </p:cNvPr>
            <p:cNvSpPr txBox="1">
              <a:spLocks/>
            </p:cNvSpPr>
            <p:nvPr/>
          </p:nvSpPr>
          <p:spPr>
            <a:xfrm>
              <a:off x="6242866" y="1567704"/>
              <a:ext cx="1726449"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Font typeface="Arial" pitchFamily="34" charset="0"/>
                <a:buNone/>
              </a:pPr>
              <a:r>
                <a:rPr lang="zh-CN" altLang="en-US" sz="1600" dirty="0">
                  <a:solidFill>
                    <a:srgbClr val="3B3837"/>
                  </a:solidFill>
                  <a:ea typeface="微软雅黑" panose="020B0503020204020204" pitchFamily="34" charset="-122"/>
                  <a:cs typeface="+mn-ea"/>
                  <a:sym typeface="Arial" panose="020B0604020202020204" pitchFamily="34" charset="0"/>
                </a:rPr>
                <a:t>方案一</a:t>
              </a:r>
            </a:p>
          </p:txBody>
        </p:sp>
        <p:sp>
          <p:nvSpPr>
            <p:cNvPr id="48" name="Content Placeholder 2">
              <a:extLst>
                <a:ext uri="{FF2B5EF4-FFF2-40B4-BE49-F238E27FC236}">
                  <a16:creationId xmlns:a16="http://schemas.microsoft.com/office/drawing/2014/main" id="{ACBEDA78-3DF4-4A44-BBE4-83C9A595D3AA}"/>
                </a:ext>
              </a:extLst>
            </p:cNvPr>
            <p:cNvSpPr txBox="1">
              <a:spLocks/>
            </p:cNvSpPr>
            <p:nvPr/>
          </p:nvSpPr>
          <p:spPr>
            <a:xfrm>
              <a:off x="6238590" y="1885950"/>
              <a:ext cx="2753009" cy="591821"/>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pitchFamily="34" charset="0"/>
                <a:buNone/>
              </a:pPr>
              <a:r>
                <a:rPr lang="zh-CN" altLang="en-US" sz="1400" dirty="0">
                  <a:solidFill>
                    <a:srgbClr val="3B3837"/>
                  </a:solidFill>
                  <a:ea typeface="微软雅黑" panose="020B0503020204020204" pitchFamily="34" charset="-122"/>
                  <a:cs typeface="+mn-ea"/>
                  <a:sym typeface="Arial" panose="020B0604020202020204" pitchFamily="34" charset="0"/>
                </a:rPr>
                <a:t>二期设备离线进行耐压试验，提前检查设备安装质量</a:t>
              </a:r>
            </a:p>
            <a:p>
              <a:pPr marL="0" indent="0" algn="just">
                <a:lnSpc>
                  <a:spcPct val="120000"/>
                </a:lnSpc>
                <a:spcBef>
                  <a:spcPts val="0"/>
                </a:spcBef>
                <a:spcAft>
                  <a:spcPts val="0"/>
                </a:spcAft>
                <a:buFont typeface="Arial" pitchFamily="34" charset="0"/>
                <a:buNone/>
              </a:pPr>
              <a:r>
                <a:rPr lang="zh-CN" altLang="en-US" sz="1400" dirty="0">
                  <a:solidFill>
                    <a:srgbClr val="3B3837"/>
                  </a:solidFill>
                  <a:ea typeface="微软雅黑" panose="020B0503020204020204" pitchFamily="34" charset="-122"/>
                  <a:cs typeface="+mn-ea"/>
                  <a:sym typeface="Arial" panose="020B0604020202020204" pitchFamily="34" charset="0"/>
                </a:rPr>
                <a:t>耐压通过后，再与一期母线对接，进行第二次耐压</a:t>
              </a:r>
            </a:p>
          </p:txBody>
        </p:sp>
      </p:grpSp>
      <p:grpSp>
        <p:nvGrpSpPr>
          <p:cNvPr id="49" name="Group 143">
            <a:extLst>
              <a:ext uri="{FF2B5EF4-FFF2-40B4-BE49-F238E27FC236}">
                <a16:creationId xmlns:a16="http://schemas.microsoft.com/office/drawing/2014/main" id="{9B95A59C-ABF7-4527-88E9-FFDD47749342}"/>
              </a:ext>
            </a:extLst>
          </p:cNvPr>
          <p:cNvGrpSpPr/>
          <p:nvPr/>
        </p:nvGrpSpPr>
        <p:grpSpPr>
          <a:xfrm flipV="1">
            <a:off x="7191950" y="4488908"/>
            <a:ext cx="1159700" cy="306793"/>
            <a:chOff x="7244862" y="2564012"/>
            <a:chExt cx="1005315" cy="299674"/>
          </a:xfrm>
        </p:grpSpPr>
        <p:cxnSp>
          <p:nvCxnSpPr>
            <p:cNvPr id="50" name="Straight Connector 144">
              <a:extLst>
                <a:ext uri="{FF2B5EF4-FFF2-40B4-BE49-F238E27FC236}">
                  <a16:creationId xmlns:a16="http://schemas.microsoft.com/office/drawing/2014/main" id="{BE1A3524-CB46-4E36-A1A0-3DDC536E923A}"/>
                </a:ext>
              </a:extLst>
            </p:cNvPr>
            <p:cNvCxnSpPr/>
            <p:nvPr/>
          </p:nvCxnSpPr>
          <p:spPr>
            <a:xfrm flipV="1">
              <a:off x="7244862" y="2564012"/>
              <a:ext cx="393895" cy="299674"/>
            </a:xfrm>
            <a:prstGeom prst="line">
              <a:avLst/>
            </a:prstGeom>
            <a:noFill/>
            <a:ln w="6350" cap="flat" cmpd="sng" algn="ctr">
              <a:solidFill>
                <a:sysClr val="window" lastClr="FFFFFF">
                  <a:lumMod val="65000"/>
                </a:sysClr>
              </a:solidFill>
              <a:prstDash val="solid"/>
              <a:miter lim="800000"/>
              <a:headEnd type="oval" w="sm" len="sm"/>
              <a:tailEnd type="none"/>
            </a:ln>
            <a:effectLst/>
          </p:spPr>
        </p:cxnSp>
        <p:cxnSp>
          <p:nvCxnSpPr>
            <p:cNvPr id="51" name="Straight Connector 145">
              <a:extLst>
                <a:ext uri="{FF2B5EF4-FFF2-40B4-BE49-F238E27FC236}">
                  <a16:creationId xmlns:a16="http://schemas.microsoft.com/office/drawing/2014/main" id="{D2D42E19-552F-4D88-91D9-D429EFA2CCF4}"/>
                </a:ext>
              </a:extLst>
            </p:cNvPr>
            <p:cNvCxnSpPr/>
            <p:nvPr/>
          </p:nvCxnSpPr>
          <p:spPr>
            <a:xfrm>
              <a:off x="7643056" y="2564012"/>
              <a:ext cx="607121" cy="0"/>
            </a:xfrm>
            <a:prstGeom prst="line">
              <a:avLst/>
            </a:prstGeom>
            <a:noFill/>
            <a:ln w="6350" cap="flat" cmpd="sng" algn="ctr">
              <a:solidFill>
                <a:sysClr val="window" lastClr="FFFFFF">
                  <a:lumMod val="65000"/>
                </a:sysClr>
              </a:solidFill>
              <a:prstDash val="solid"/>
              <a:miter lim="800000"/>
              <a:headEnd type="none"/>
              <a:tailEnd type="oval" w="sm" len="sm"/>
            </a:ln>
            <a:effectLst/>
          </p:spPr>
        </p:cxnSp>
      </p:grpSp>
      <p:grpSp>
        <p:nvGrpSpPr>
          <p:cNvPr id="52" name="Group 146">
            <a:extLst>
              <a:ext uri="{FF2B5EF4-FFF2-40B4-BE49-F238E27FC236}">
                <a16:creationId xmlns:a16="http://schemas.microsoft.com/office/drawing/2014/main" id="{66B12967-05C4-4654-8FB6-AD5FA4F65AC0}"/>
              </a:ext>
            </a:extLst>
          </p:cNvPr>
          <p:cNvGrpSpPr/>
          <p:nvPr/>
        </p:nvGrpSpPr>
        <p:grpSpPr>
          <a:xfrm flipH="1" flipV="1">
            <a:off x="4136928" y="4488903"/>
            <a:ext cx="1150986" cy="306793"/>
            <a:chOff x="7244862" y="2564012"/>
            <a:chExt cx="1005315" cy="299674"/>
          </a:xfrm>
        </p:grpSpPr>
        <p:cxnSp>
          <p:nvCxnSpPr>
            <p:cNvPr id="53" name="Straight Connector 147">
              <a:extLst>
                <a:ext uri="{FF2B5EF4-FFF2-40B4-BE49-F238E27FC236}">
                  <a16:creationId xmlns:a16="http://schemas.microsoft.com/office/drawing/2014/main" id="{72C48658-314C-4D09-AD58-BB19E2C129BA}"/>
                </a:ext>
              </a:extLst>
            </p:cNvPr>
            <p:cNvCxnSpPr/>
            <p:nvPr/>
          </p:nvCxnSpPr>
          <p:spPr>
            <a:xfrm flipV="1">
              <a:off x="7244862" y="2564012"/>
              <a:ext cx="393895" cy="299674"/>
            </a:xfrm>
            <a:prstGeom prst="line">
              <a:avLst/>
            </a:prstGeom>
            <a:noFill/>
            <a:ln w="6350" cap="flat" cmpd="sng" algn="ctr">
              <a:solidFill>
                <a:sysClr val="window" lastClr="FFFFFF">
                  <a:lumMod val="65000"/>
                </a:sysClr>
              </a:solidFill>
              <a:prstDash val="solid"/>
              <a:miter lim="800000"/>
              <a:headEnd type="oval" w="sm" len="sm"/>
              <a:tailEnd type="none"/>
            </a:ln>
            <a:effectLst/>
          </p:spPr>
        </p:cxnSp>
        <p:cxnSp>
          <p:nvCxnSpPr>
            <p:cNvPr id="54" name="Straight Connector 148">
              <a:extLst>
                <a:ext uri="{FF2B5EF4-FFF2-40B4-BE49-F238E27FC236}">
                  <a16:creationId xmlns:a16="http://schemas.microsoft.com/office/drawing/2014/main" id="{4934B2A2-E84C-49ED-87FB-4544EAF85806}"/>
                </a:ext>
              </a:extLst>
            </p:cNvPr>
            <p:cNvCxnSpPr/>
            <p:nvPr/>
          </p:nvCxnSpPr>
          <p:spPr>
            <a:xfrm>
              <a:off x="7643056" y="2564012"/>
              <a:ext cx="607121" cy="0"/>
            </a:xfrm>
            <a:prstGeom prst="line">
              <a:avLst/>
            </a:prstGeom>
            <a:noFill/>
            <a:ln w="6350" cap="flat" cmpd="sng" algn="ctr">
              <a:solidFill>
                <a:sysClr val="window" lastClr="FFFFFF">
                  <a:lumMod val="65000"/>
                </a:sysClr>
              </a:solidFill>
              <a:prstDash val="solid"/>
              <a:miter lim="800000"/>
              <a:headEnd type="none"/>
              <a:tailEnd type="oval" w="sm" len="sm"/>
            </a:ln>
            <a:effectLst/>
          </p:spPr>
        </p:cxnSp>
      </p:grpSp>
      <p:grpSp>
        <p:nvGrpSpPr>
          <p:cNvPr id="55" name="Group 149">
            <a:extLst>
              <a:ext uri="{FF2B5EF4-FFF2-40B4-BE49-F238E27FC236}">
                <a16:creationId xmlns:a16="http://schemas.microsoft.com/office/drawing/2014/main" id="{A7D7F598-E5E0-46F9-8912-0EF6D81C0F24}"/>
              </a:ext>
            </a:extLst>
          </p:cNvPr>
          <p:cNvGrpSpPr/>
          <p:nvPr/>
        </p:nvGrpSpPr>
        <p:grpSpPr>
          <a:xfrm>
            <a:off x="7191945" y="2541650"/>
            <a:ext cx="1159700" cy="345697"/>
            <a:chOff x="7244862" y="2564012"/>
            <a:chExt cx="1005315" cy="299674"/>
          </a:xfrm>
        </p:grpSpPr>
        <p:cxnSp>
          <p:nvCxnSpPr>
            <p:cNvPr id="56" name="Straight Connector 150">
              <a:extLst>
                <a:ext uri="{FF2B5EF4-FFF2-40B4-BE49-F238E27FC236}">
                  <a16:creationId xmlns:a16="http://schemas.microsoft.com/office/drawing/2014/main" id="{8917E63B-23B9-4A3F-AD27-3E26E87539FA}"/>
                </a:ext>
              </a:extLst>
            </p:cNvPr>
            <p:cNvCxnSpPr/>
            <p:nvPr/>
          </p:nvCxnSpPr>
          <p:spPr>
            <a:xfrm flipV="1">
              <a:off x="7244862" y="2564012"/>
              <a:ext cx="393895" cy="299674"/>
            </a:xfrm>
            <a:prstGeom prst="line">
              <a:avLst/>
            </a:prstGeom>
            <a:noFill/>
            <a:ln w="6350" cap="flat" cmpd="sng" algn="ctr">
              <a:solidFill>
                <a:sysClr val="window" lastClr="FFFFFF">
                  <a:lumMod val="65000"/>
                </a:sysClr>
              </a:solidFill>
              <a:prstDash val="solid"/>
              <a:miter lim="800000"/>
              <a:headEnd type="oval" w="sm" len="sm"/>
              <a:tailEnd type="none"/>
            </a:ln>
            <a:effectLst/>
          </p:spPr>
        </p:cxnSp>
        <p:cxnSp>
          <p:nvCxnSpPr>
            <p:cNvPr id="57" name="Straight Connector 151">
              <a:extLst>
                <a:ext uri="{FF2B5EF4-FFF2-40B4-BE49-F238E27FC236}">
                  <a16:creationId xmlns:a16="http://schemas.microsoft.com/office/drawing/2014/main" id="{AF97C24E-468C-4D27-8928-3D64A4E04DBE}"/>
                </a:ext>
              </a:extLst>
            </p:cNvPr>
            <p:cNvCxnSpPr/>
            <p:nvPr/>
          </p:nvCxnSpPr>
          <p:spPr>
            <a:xfrm>
              <a:off x="7643056" y="2564012"/>
              <a:ext cx="607121" cy="0"/>
            </a:xfrm>
            <a:prstGeom prst="line">
              <a:avLst/>
            </a:prstGeom>
            <a:noFill/>
            <a:ln w="6350" cap="flat" cmpd="sng" algn="ctr">
              <a:solidFill>
                <a:sysClr val="window" lastClr="FFFFFF">
                  <a:lumMod val="65000"/>
                </a:sysClr>
              </a:solidFill>
              <a:prstDash val="solid"/>
              <a:miter lim="800000"/>
              <a:headEnd type="none"/>
              <a:tailEnd type="oval" w="sm" len="sm"/>
            </a:ln>
            <a:effectLst/>
          </p:spPr>
        </p:cxnSp>
      </p:grpSp>
      <p:grpSp>
        <p:nvGrpSpPr>
          <p:cNvPr id="58" name="Group 152">
            <a:extLst>
              <a:ext uri="{FF2B5EF4-FFF2-40B4-BE49-F238E27FC236}">
                <a16:creationId xmlns:a16="http://schemas.microsoft.com/office/drawing/2014/main" id="{B3ABEC5F-303D-4FAD-A2C2-5F62D9FD9A53}"/>
              </a:ext>
            </a:extLst>
          </p:cNvPr>
          <p:cNvGrpSpPr/>
          <p:nvPr/>
        </p:nvGrpSpPr>
        <p:grpSpPr>
          <a:xfrm flipH="1">
            <a:off x="4136928" y="2541650"/>
            <a:ext cx="1150986" cy="345697"/>
            <a:chOff x="7244862" y="2564012"/>
            <a:chExt cx="1005315" cy="299674"/>
          </a:xfrm>
        </p:grpSpPr>
        <p:cxnSp>
          <p:nvCxnSpPr>
            <p:cNvPr id="59" name="Straight Connector 153">
              <a:extLst>
                <a:ext uri="{FF2B5EF4-FFF2-40B4-BE49-F238E27FC236}">
                  <a16:creationId xmlns:a16="http://schemas.microsoft.com/office/drawing/2014/main" id="{27C811DA-E17A-49CB-98A0-3AB69CEAC5AE}"/>
                </a:ext>
              </a:extLst>
            </p:cNvPr>
            <p:cNvCxnSpPr/>
            <p:nvPr/>
          </p:nvCxnSpPr>
          <p:spPr>
            <a:xfrm flipV="1">
              <a:off x="7244862" y="2564012"/>
              <a:ext cx="393895" cy="299674"/>
            </a:xfrm>
            <a:prstGeom prst="line">
              <a:avLst/>
            </a:prstGeom>
            <a:noFill/>
            <a:ln w="6350" cap="flat" cmpd="sng" algn="ctr">
              <a:solidFill>
                <a:sysClr val="window" lastClr="FFFFFF">
                  <a:lumMod val="65000"/>
                </a:sysClr>
              </a:solidFill>
              <a:prstDash val="solid"/>
              <a:miter lim="800000"/>
              <a:headEnd type="oval" w="sm" len="sm"/>
              <a:tailEnd type="none"/>
            </a:ln>
            <a:effectLst/>
          </p:spPr>
        </p:cxnSp>
        <p:cxnSp>
          <p:nvCxnSpPr>
            <p:cNvPr id="60" name="Straight Connector 154">
              <a:extLst>
                <a:ext uri="{FF2B5EF4-FFF2-40B4-BE49-F238E27FC236}">
                  <a16:creationId xmlns:a16="http://schemas.microsoft.com/office/drawing/2014/main" id="{DF750E55-85A3-4410-B029-C04255F3D917}"/>
                </a:ext>
              </a:extLst>
            </p:cNvPr>
            <p:cNvCxnSpPr/>
            <p:nvPr/>
          </p:nvCxnSpPr>
          <p:spPr>
            <a:xfrm>
              <a:off x="7643056" y="2564012"/>
              <a:ext cx="607121" cy="0"/>
            </a:xfrm>
            <a:prstGeom prst="line">
              <a:avLst/>
            </a:prstGeom>
            <a:noFill/>
            <a:ln w="6350" cap="flat" cmpd="sng" algn="ctr">
              <a:solidFill>
                <a:sysClr val="window" lastClr="FFFFFF">
                  <a:lumMod val="65000"/>
                </a:sysClr>
              </a:solidFill>
              <a:prstDash val="solid"/>
              <a:miter lim="800000"/>
              <a:headEnd type="none"/>
              <a:tailEnd type="oval" w="sm" len="sm"/>
            </a:ln>
            <a:effectLst/>
          </p:spPr>
        </p:cxnSp>
      </p:grpSp>
      <p:sp>
        <p:nvSpPr>
          <p:cNvPr id="61" name="平行四边形 60">
            <a:extLst>
              <a:ext uri="{FF2B5EF4-FFF2-40B4-BE49-F238E27FC236}">
                <a16:creationId xmlns:a16="http://schemas.microsoft.com/office/drawing/2014/main" id="{61477E10-F062-49C8-8524-BCEB8A919600}"/>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2" name="TextBox 4">
            <a:extLst>
              <a:ext uri="{FF2B5EF4-FFF2-40B4-BE49-F238E27FC236}">
                <a16:creationId xmlns:a16="http://schemas.microsoft.com/office/drawing/2014/main" id="{1E24DDDD-2AAC-40C9-B1CF-9E20B6981CAF}"/>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63" name="TextBox 5">
            <a:extLst>
              <a:ext uri="{FF2B5EF4-FFF2-40B4-BE49-F238E27FC236}">
                <a16:creationId xmlns:a16="http://schemas.microsoft.com/office/drawing/2014/main" id="{72186D79-A051-4AB6-8E4D-07C89CBA507B}"/>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耐压方式选择</a:t>
            </a:r>
          </a:p>
        </p:txBody>
      </p:sp>
      <p:sp>
        <p:nvSpPr>
          <p:cNvPr id="64" name="矩形 63">
            <a:extLst>
              <a:ext uri="{FF2B5EF4-FFF2-40B4-BE49-F238E27FC236}">
                <a16:creationId xmlns:a16="http://schemas.microsoft.com/office/drawing/2014/main" id="{70DEF656-F62F-4DB8-9D0E-F99B7EF92DD5}"/>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2721606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1500"/>
                                        <p:tgtEl>
                                          <p:spTgt spid="33"/>
                                        </p:tgtEl>
                                      </p:cBhvr>
                                    </p:animEffect>
                                  </p:childTnLst>
                                </p:cTn>
                              </p:par>
                              <p:par>
                                <p:cTn id="8" presetID="22" presetClass="entr" presetSubtype="2" fill="hold" nodeType="withEffect">
                                  <p:stCondLst>
                                    <p:cond delay="100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nodeType="withEffect">
                                  <p:stCondLst>
                                    <p:cond delay="100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par>
                                <p:cTn id="14" presetID="22" presetClass="entr" presetSubtype="2" fill="hold" nodeType="withEffect">
                                  <p:stCondLst>
                                    <p:cond delay="100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par>
                                <p:cTn id="17" presetID="22" presetClass="entr" presetSubtype="8"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16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6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3600"/>
                            </p:stCondLst>
                            <p:childTnLst>
                              <p:par>
                                <p:cTn id="33" presetID="42"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4600"/>
                            </p:stCondLst>
                            <p:childTnLst>
                              <p:par>
                                <p:cTn id="39" presetID="42"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143672" y="3140968"/>
            <a:ext cx="6139107" cy="3510310"/>
          </a:xfrm>
          <a:prstGeom prst="rect">
            <a:avLst/>
          </a:prstGeom>
        </p:spPr>
      </p:pic>
      <p:sp>
        <p:nvSpPr>
          <p:cNvPr id="5" name="矩形 4"/>
          <p:cNvSpPr/>
          <p:nvPr/>
        </p:nvSpPr>
        <p:spPr>
          <a:xfrm>
            <a:off x="4151784" y="1484784"/>
            <a:ext cx="3096344" cy="1754326"/>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试验前后绝缘电阻测试</a:t>
            </a:r>
            <a:endParaRPr lang="en-US" altLang="zh-CN" dirty="0">
              <a:solidFill>
                <a:srgbClr val="3B3837"/>
              </a:solidFill>
              <a:latin typeface="微软雅黑" panose="020B0503020204020204" pitchFamily="34" charset="-122"/>
              <a:ea typeface="微软雅黑" panose="020B0503020204020204" pitchFamily="34" charset="-122"/>
            </a:endParaRPr>
          </a:p>
          <a:p>
            <a:pPr marL="285750" indent="-285750" algn="just">
              <a:spcAft>
                <a:spcPts val="0"/>
              </a:spcAft>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交流耐压试验</a:t>
            </a:r>
            <a:endParaRPr lang="en-US" altLang="zh-CN" dirty="0">
              <a:solidFill>
                <a:srgbClr val="3B3837"/>
              </a:solidFill>
              <a:latin typeface="微软雅黑" panose="020B0503020204020204" pitchFamily="34" charset="-122"/>
              <a:ea typeface="微软雅黑" panose="020B0503020204020204" pitchFamily="34" charset="-122"/>
            </a:endParaRPr>
          </a:p>
          <a:p>
            <a:pPr algn="just">
              <a:spcAft>
                <a:spcPts val="0"/>
              </a:spcAft>
            </a:pPr>
            <a:r>
              <a:rPr lang="zh-CN" altLang="zh-CN" dirty="0">
                <a:solidFill>
                  <a:srgbClr val="3B3837"/>
                </a:solidFill>
                <a:latin typeface="微软雅黑" panose="020B0503020204020204" pitchFamily="34" charset="-122"/>
                <a:ea typeface="微软雅黑" panose="020B0503020204020204" pitchFamily="34" charset="-122"/>
              </a:rPr>
              <a:t>老练电压：</a:t>
            </a:r>
            <a:r>
              <a:rPr lang="en-US" altLang="zh-CN" dirty="0">
                <a:solidFill>
                  <a:srgbClr val="3B3837"/>
                </a:solidFill>
                <a:latin typeface="微软雅黑" panose="020B0503020204020204" pitchFamily="34" charset="-122"/>
                <a:ea typeface="微软雅黑" panose="020B0503020204020204" pitchFamily="34" charset="-122"/>
              </a:rPr>
              <a:t> 318kV 2min</a:t>
            </a:r>
            <a:endParaRPr lang="zh-CN" altLang="zh-CN" dirty="0">
              <a:solidFill>
                <a:srgbClr val="3B3837"/>
              </a:solidFill>
              <a:latin typeface="微软雅黑" panose="020B0503020204020204" pitchFamily="34" charset="-122"/>
              <a:ea typeface="微软雅黑" panose="020B0503020204020204" pitchFamily="34" charset="-122"/>
            </a:endParaRPr>
          </a:p>
          <a:p>
            <a:pPr algn="just">
              <a:spcAft>
                <a:spcPts val="0"/>
              </a:spcAft>
            </a:pPr>
            <a:r>
              <a:rPr lang="zh-CN" altLang="zh-CN" dirty="0">
                <a:solidFill>
                  <a:srgbClr val="3B3837"/>
                </a:solidFill>
                <a:latin typeface="微软雅黑" panose="020B0503020204020204" pitchFamily="34" charset="-122"/>
                <a:ea typeface="微软雅黑" panose="020B0503020204020204" pitchFamily="34" charset="-122"/>
              </a:rPr>
              <a:t>老练电压：</a:t>
            </a:r>
            <a:r>
              <a:rPr lang="en-US" altLang="zh-CN" dirty="0">
                <a:solidFill>
                  <a:srgbClr val="3B3837"/>
                </a:solidFill>
                <a:latin typeface="微软雅黑" panose="020B0503020204020204" pitchFamily="34" charset="-122"/>
                <a:ea typeface="微软雅黑" panose="020B0503020204020204" pitchFamily="34" charset="-122"/>
              </a:rPr>
              <a:t> 400kV 10min</a:t>
            </a:r>
            <a:endParaRPr lang="zh-CN" altLang="zh-CN" dirty="0">
              <a:solidFill>
                <a:srgbClr val="3B3837"/>
              </a:solidFill>
              <a:latin typeface="微软雅黑" panose="020B0503020204020204" pitchFamily="34" charset="-122"/>
              <a:ea typeface="微软雅黑" panose="020B0503020204020204" pitchFamily="34" charset="-122"/>
            </a:endParaRPr>
          </a:p>
          <a:p>
            <a:pPr algn="just">
              <a:spcAft>
                <a:spcPts val="0"/>
              </a:spcAft>
            </a:pPr>
            <a:r>
              <a:rPr lang="zh-CN" altLang="zh-CN" dirty="0">
                <a:solidFill>
                  <a:srgbClr val="3B3837"/>
                </a:solidFill>
                <a:latin typeface="微软雅黑" panose="020B0503020204020204" pitchFamily="34" charset="-122"/>
                <a:ea typeface="微软雅黑" panose="020B0503020204020204" pitchFamily="34" charset="-122"/>
              </a:rPr>
              <a:t>额定电压：</a:t>
            </a:r>
            <a:r>
              <a:rPr lang="en-US" altLang="zh-CN" dirty="0">
                <a:solidFill>
                  <a:srgbClr val="3B3837"/>
                </a:solidFill>
                <a:latin typeface="微软雅黑" panose="020B0503020204020204" pitchFamily="34" charset="-122"/>
                <a:ea typeface="微软雅黑" panose="020B0503020204020204" pitchFamily="34" charset="-122"/>
              </a:rPr>
              <a:t> 500kV 5min</a:t>
            </a:r>
            <a:endParaRPr lang="zh-CN" altLang="zh-CN" dirty="0">
              <a:solidFill>
                <a:srgbClr val="3B3837"/>
              </a:solidFill>
              <a:latin typeface="微软雅黑" panose="020B0503020204020204" pitchFamily="34" charset="-122"/>
              <a:ea typeface="微软雅黑" panose="020B0503020204020204" pitchFamily="34" charset="-122"/>
            </a:endParaRPr>
          </a:p>
          <a:p>
            <a:pPr algn="just">
              <a:spcAft>
                <a:spcPts val="0"/>
              </a:spcAft>
            </a:pPr>
            <a:r>
              <a:rPr lang="zh-CN" altLang="zh-CN" dirty="0">
                <a:solidFill>
                  <a:srgbClr val="3B3837"/>
                </a:solidFill>
                <a:latin typeface="微软雅黑" panose="020B0503020204020204" pitchFamily="34" charset="-122"/>
                <a:ea typeface="微软雅黑" panose="020B0503020204020204" pitchFamily="34" charset="-122"/>
              </a:rPr>
              <a:t>试验电压：</a:t>
            </a:r>
            <a:r>
              <a:rPr lang="en-US" altLang="zh-CN" dirty="0">
                <a:solidFill>
                  <a:srgbClr val="3B3837"/>
                </a:solidFill>
                <a:latin typeface="微软雅黑" panose="020B0503020204020204" pitchFamily="34" charset="-122"/>
                <a:ea typeface="微软雅黑" panose="020B0503020204020204" pitchFamily="34" charset="-122"/>
              </a:rPr>
              <a:t> 592kV 1min</a:t>
            </a:r>
            <a:endParaRPr lang="zh-CN" altLang="zh-CN" dirty="0">
              <a:solidFill>
                <a:srgbClr val="3B3837"/>
              </a:solidFill>
              <a:latin typeface="微软雅黑" panose="020B0503020204020204" pitchFamily="34" charset="-122"/>
              <a:ea typeface="微软雅黑" panose="020B0503020204020204" pitchFamily="34" charset="-122"/>
            </a:endParaRPr>
          </a:p>
        </p:txBody>
      </p:sp>
      <p:sp>
        <p:nvSpPr>
          <p:cNvPr id="6" name="平行四边形 5">
            <a:extLst>
              <a:ext uri="{FF2B5EF4-FFF2-40B4-BE49-F238E27FC236}">
                <a16:creationId xmlns:a16="http://schemas.microsoft.com/office/drawing/2014/main" id="{D74FF20A-31A2-467B-8DE1-6891B5EACF1F}"/>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TextBox 4">
            <a:extLst>
              <a:ext uri="{FF2B5EF4-FFF2-40B4-BE49-F238E27FC236}">
                <a16:creationId xmlns:a16="http://schemas.microsoft.com/office/drawing/2014/main" id="{3969AB7C-CB6B-4436-835F-6D2BC7A321E0}"/>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8" name="TextBox 5">
            <a:extLst>
              <a:ext uri="{FF2B5EF4-FFF2-40B4-BE49-F238E27FC236}">
                <a16:creationId xmlns:a16="http://schemas.microsoft.com/office/drawing/2014/main" id="{5EFFD9B6-2122-4DC5-B2B2-3B472D7735C6}"/>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二期设备耐压试验</a:t>
            </a:r>
          </a:p>
        </p:txBody>
      </p:sp>
      <p:sp>
        <p:nvSpPr>
          <p:cNvPr id="9" name="矩形 8">
            <a:extLst>
              <a:ext uri="{FF2B5EF4-FFF2-40B4-BE49-F238E27FC236}">
                <a16:creationId xmlns:a16="http://schemas.microsoft.com/office/drawing/2014/main" id="{6F6B2716-5439-4555-8596-EE893D3BE3A3}"/>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1926996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75DA99D-942E-4860-BFE9-62CB58DC069C}"/>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TextBox 4">
            <a:extLst>
              <a:ext uri="{FF2B5EF4-FFF2-40B4-BE49-F238E27FC236}">
                <a16:creationId xmlns:a16="http://schemas.microsoft.com/office/drawing/2014/main" id="{1423B8F8-D416-4F32-AC10-340C081EB430}"/>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03</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FE53A99E-BB7B-4AD8-8157-83B874EFA70C}"/>
              </a:ext>
            </a:extLst>
          </p:cNvPr>
          <p:cNvSpPr txBox="1">
            <a:spLocks noChangeArrowheads="1"/>
          </p:cNvSpPr>
          <p:nvPr/>
        </p:nvSpPr>
        <p:spPr bwMode="auto">
          <a:xfrm>
            <a:off x="1007322" y="805427"/>
            <a:ext cx="4872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母线对接后耐压试验</a:t>
            </a:r>
          </a:p>
        </p:txBody>
      </p:sp>
      <p:sp>
        <p:nvSpPr>
          <p:cNvPr id="8" name="矩形 7">
            <a:extLst>
              <a:ext uri="{FF2B5EF4-FFF2-40B4-BE49-F238E27FC236}">
                <a16:creationId xmlns:a16="http://schemas.microsoft.com/office/drawing/2014/main" id="{9C745380-5E23-47A5-B111-A36FC1E8B9AC}"/>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pic>
        <p:nvPicPr>
          <p:cNvPr id="10" name="图片 9">
            <a:extLst>
              <a:ext uri="{FF2B5EF4-FFF2-40B4-BE49-F238E27FC236}">
                <a16:creationId xmlns:a16="http://schemas.microsoft.com/office/drawing/2014/main" id="{565699E4-1BDD-45A1-8EB5-B5B57A988CDA}"/>
              </a:ext>
            </a:extLst>
          </p:cNvPr>
          <p:cNvPicPr>
            <a:picLocks noChangeAspect="1"/>
          </p:cNvPicPr>
          <p:nvPr/>
        </p:nvPicPr>
        <p:blipFill>
          <a:blip r:embed="rId2"/>
          <a:stretch>
            <a:fillRect/>
          </a:stretch>
        </p:blipFill>
        <p:spPr>
          <a:xfrm>
            <a:off x="2724686" y="3458939"/>
            <a:ext cx="6742627" cy="3399061"/>
          </a:xfrm>
          <a:prstGeom prst="rect">
            <a:avLst/>
          </a:prstGeom>
        </p:spPr>
      </p:pic>
      <p:sp>
        <p:nvSpPr>
          <p:cNvPr id="11" name="矩形 10">
            <a:extLst>
              <a:ext uri="{FF2B5EF4-FFF2-40B4-BE49-F238E27FC236}">
                <a16:creationId xmlns:a16="http://schemas.microsoft.com/office/drawing/2014/main" id="{FC5C7A83-DBFB-4860-98F2-777E2C00196B}"/>
              </a:ext>
            </a:extLst>
          </p:cNvPr>
          <p:cNvSpPr/>
          <p:nvPr/>
        </p:nvSpPr>
        <p:spPr>
          <a:xfrm>
            <a:off x="3048000" y="1401454"/>
            <a:ext cx="6096000" cy="2031325"/>
          </a:xfrm>
          <a:prstGeom prst="rect">
            <a:avLst/>
          </a:prstGeom>
        </p:spPr>
        <p:txBody>
          <a:bodyPr>
            <a:spAutoFit/>
          </a:bodyPr>
          <a:lstStyle/>
          <a:p>
            <a:pPr marL="285750" indent="-285750">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试验前后绝缘电阻测试</a:t>
            </a:r>
            <a:endParaRPr lang="en-US" altLang="zh-CN" dirty="0">
              <a:solidFill>
                <a:srgbClr val="3B383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交流耐压试验</a:t>
            </a:r>
          </a:p>
          <a:p>
            <a:r>
              <a:rPr lang="zh-CN" altLang="en-US" dirty="0">
                <a:solidFill>
                  <a:srgbClr val="3B3837"/>
                </a:solidFill>
                <a:latin typeface="微软雅黑" panose="020B0503020204020204" pitchFamily="34" charset="-122"/>
                <a:ea typeface="微软雅黑" panose="020B0503020204020204" pitchFamily="34" charset="-122"/>
              </a:rPr>
              <a:t>老练电压： </a:t>
            </a:r>
            <a:r>
              <a:rPr lang="en-US" altLang="zh-CN" dirty="0">
                <a:solidFill>
                  <a:srgbClr val="3B3837"/>
                </a:solidFill>
                <a:latin typeface="微软雅黑" panose="020B0503020204020204" pitchFamily="34" charset="-122"/>
                <a:ea typeface="微软雅黑" panose="020B0503020204020204" pitchFamily="34" charset="-122"/>
              </a:rPr>
              <a:t>318kV </a:t>
            </a:r>
            <a:r>
              <a:rPr lang="zh-CN" altLang="en-US" dirty="0">
                <a:solidFill>
                  <a:srgbClr val="3B3837"/>
                </a:solidFill>
                <a:latin typeface="微软雅黑" panose="020B0503020204020204" pitchFamily="34" charset="-122"/>
                <a:ea typeface="微软雅黑" panose="020B0503020204020204" pitchFamily="34" charset="-122"/>
              </a:rPr>
              <a:t>耐压时间： </a:t>
            </a:r>
            <a:r>
              <a:rPr lang="en-US" altLang="zh-CN" dirty="0">
                <a:solidFill>
                  <a:srgbClr val="3B3837"/>
                </a:solidFill>
                <a:latin typeface="微软雅黑" panose="020B0503020204020204" pitchFamily="34" charset="-122"/>
                <a:ea typeface="微软雅黑" panose="020B0503020204020204" pitchFamily="34" charset="-122"/>
              </a:rPr>
              <a:t>15min</a:t>
            </a:r>
          </a:p>
          <a:p>
            <a:r>
              <a:rPr lang="zh-CN" altLang="en-US" dirty="0">
                <a:solidFill>
                  <a:srgbClr val="3B3837"/>
                </a:solidFill>
                <a:latin typeface="微软雅黑" panose="020B0503020204020204" pitchFamily="34" charset="-122"/>
                <a:ea typeface="微软雅黑" panose="020B0503020204020204" pitchFamily="34" charset="-122"/>
              </a:rPr>
              <a:t>老练电压： </a:t>
            </a:r>
            <a:r>
              <a:rPr lang="en-US" altLang="zh-CN" dirty="0">
                <a:solidFill>
                  <a:srgbClr val="3B3837"/>
                </a:solidFill>
                <a:latin typeface="微软雅黑" panose="020B0503020204020204" pitchFamily="34" charset="-122"/>
                <a:ea typeface="微软雅黑" panose="020B0503020204020204" pitchFamily="34" charset="-122"/>
              </a:rPr>
              <a:t>400kV </a:t>
            </a:r>
            <a:r>
              <a:rPr lang="zh-CN" altLang="en-US" dirty="0">
                <a:solidFill>
                  <a:srgbClr val="3B3837"/>
                </a:solidFill>
                <a:latin typeface="微软雅黑" panose="020B0503020204020204" pitchFamily="34" charset="-122"/>
                <a:ea typeface="微软雅黑" panose="020B0503020204020204" pitchFamily="34" charset="-122"/>
              </a:rPr>
              <a:t>耐压时间： </a:t>
            </a:r>
            <a:r>
              <a:rPr lang="en-US" altLang="zh-CN" dirty="0">
                <a:solidFill>
                  <a:srgbClr val="3B3837"/>
                </a:solidFill>
                <a:latin typeface="微软雅黑" panose="020B0503020204020204" pitchFamily="34" charset="-122"/>
                <a:ea typeface="微软雅黑" panose="020B0503020204020204" pitchFamily="34" charset="-122"/>
              </a:rPr>
              <a:t>10min</a:t>
            </a:r>
          </a:p>
          <a:p>
            <a:r>
              <a:rPr lang="zh-CN" altLang="en-US" dirty="0">
                <a:solidFill>
                  <a:srgbClr val="3B3837"/>
                </a:solidFill>
                <a:latin typeface="微软雅黑" panose="020B0503020204020204" pitchFamily="34" charset="-122"/>
                <a:ea typeface="微软雅黑" panose="020B0503020204020204" pitchFamily="34" charset="-122"/>
              </a:rPr>
              <a:t>试验电压： </a:t>
            </a:r>
            <a:r>
              <a:rPr lang="en-US" altLang="zh-CN" dirty="0">
                <a:solidFill>
                  <a:srgbClr val="3B3837"/>
                </a:solidFill>
                <a:latin typeface="微软雅黑" panose="020B0503020204020204" pitchFamily="34" charset="-122"/>
                <a:ea typeface="微软雅黑" panose="020B0503020204020204" pitchFamily="34" charset="-122"/>
              </a:rPr>
              <a:t>475kV </a:t>
            </a:r>
            <a:r>
              <a:rPr lang="zh-CN" altLang="en-US" dirty="0">
                <a:solidFill>
                  <a:srgbClr val="3B3837"/>
                </a:solidFill>
                <a:latin typeface="微软雅黑" panose="020B0503020204020204" pitchFamily="34" charset="-122"/>
                <a:ea typeface="微软雅黑" panose="020B0503020204020204" pitchFamily="34" charset="-122"/>
              </a:rPr>
              <a:t>耐压时间： </a:t>
            </a:r>
            <a:r>
              <a:rPr lang="en-US" altLang="zh-CN" dirty="0">
                <a:solidFill>
                  <a:srgbClr val="3B3837"/>
                </a:solidFill>
                <a:latin typeface="微软雅黑" panose="020B0503020204020204" pitchFamily="34" charset="-122"/>
                <a:ea typeface="微软雅黑" panose="020B0503020204020204" pitchFamily="34" charset="-122"/>
              </a:rPr>
              <a:t>1min</a:t>
            </a:r>
          </a:p>
          <a:p>
            <a:pPr marL="285750" indent="-285750">
              <a:buFont typeface="Wingdings" panose="05000000000000000000" pitchFamily="2" charset="2"/>
              <a:buChar char="Ø"/>
            </a:pPr>
            <a:r>
              <a:rPr lang="zh-CN" altLang="en-US" dirty="0">
                <a:solidFill>
                  <a:srgbClr val="3B3837"/>
                </a:solidFill>
                <a:latin typeface="微软雅黑" panose="020B0503020204020204" pitchFamily="34" charset="-122"/>
                <a:ea typeface="微软雅黑" panose="020B0503020204020204" pitchFamily="34" charset="-122"/>
              </a:rPr>
              <a:t>局部放电测量</a:t>
            </a:r>
          </a:p>
          <a:p>
            <a:r>
              <a:rPr lang="zh-CN" altLang="en-US" dirty="0">
                <a:solidFill>
                  <a:srgbClr val="3B3837"/>
                </a:solidFill>
                <a:latin typeface="微软雅黑" panose="020B0503020204020204" pitchFamily="34" charset="-122"/>
                <a:ea typeface="微软雅黑" panose="020B0503020204020204" pitchFamily="34" charset="-122"/>
              </a:rPr>
              <a:t>局部放电测量施加的交流试验电压： </a:t>
            </a:r>
            <a:r>
              <a:rPr lang="en-US" altLang="zh-CN" dirty="0">
                <a:solidFill>
                  <a:srgbClr val="3B3837"/>
                </a:solidFill>
                <a:latin typeface="微软雅黑" panose="020B0503020204020204" pitchFamily="34" charset="-122"/>
                <a:ea typeface="微软雅黑" panose="020B0503020204020204" pitchFamily="34" charset="-122"/>
              </a:rPr>
              <a:t>1.2Um/√ 3=381kV</a:t>
            </a:r>
          </a:p>
        </p:txBody>
      </p:sp>
    </p:spTree>
    <p:extLst>
      <p:ext uri="{BB962C8B-B14F-4D97-AF65-F5344CB8AC3E}">
        <p14:creationId xmlns:p14="http://schemas.microsoft.com/office/powerpoint/2010/main" val="3084134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4ACA67D-495D-4E7B-AACD-364FA6010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433" b="30992"/>
          <a:stretch/>
        </p:blipFill>
        <p:spPr>
          <a:xfrm>
            <a:off x="-240704" y="1628800"/>
            <a:ext cx="12858045" cy="4019550"/>
          </a:xfrm>
          <a:prstGeom prst="rect">
            <a:avLst/>
          </a:prstGeom>
        </p:spPr>
      </p:pic>
      <p:sp>
        <p:nvSpPr>
          <p:cNvPr id="12" name="椭圆 11">
            <a:extLst>
              <a:ext uri="{FF2B5EF4-FFF2-40B4-BE49-F238E27FC236}">
                <a16:creationId xmlns:a16="http://schemas.microsoft.com/office/drawing/2014/main" id="{DDBC0D5C-4348-418D-A749-8D967D4C382A}"/>
              </a:ext>
            </a:extLst>
          </p:cNvPr>
          <p:cNvSpPr/>
          <p:nvPr/>
        </p:nvSpPr>
        <p:spPr>
          <a:xfrm>
            <a:off x="3623626" y="1540836"/>
            <a:ext cx="2040818" cy="2040816"/>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a:extLst>
              <a:ext uri="{FF2B5EF4-FFF2-40B4-BE49-F238E27FC236}">
                <a16:creationId xmlns:a16="http://schemas.microsoft.com/office/drawing/2014/main" id="{C022AC17-7828-4125-8040-36B9B9416D96}"/>
              </a:ext>
            </a:extLst>
          </p:cNvPr>
          <p:cNvSpPr txBox="1"/>
          <p:nvPr>
            <p:custDataLst>
              <p:tags r:id="rId1"/>
            </p:custDataLst>
          </p:nvPr>
        </p:nvSpPr>
        <p:spPr>
          <a:xfrm>
            <a:off x="3887286" y="2038023"/>
            <a:ext cx="1513499" cy="1046440"/>
          </a:xfrm>
          <a:prstGeom prst="rect">
            <a:avLst/>
          </a:prstGeom>
          <a:noFill/>
        </p:spPr>
        <p:txBody>
          <a:bodyPr wrap="square" lIns="0" tIns="0" rIns="0" bIns="0" rtlCol="0" anchor="ctr" anchorCtr="0">
            <a:spAutoFit/>
          </a:bodyPr>
          <a:lstStyle/>
          <a:p>
            <a:pPr algn="ctr"/>
            <a:r>
              <a:rPr lang="en-US" altLang="zh-CN" sz="4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04</a:t>
            </a:r>
          </a:p>
          <a:p>
            <a:pPr algn="ct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a:extLst>
              <a:ext uri="{FF2B5EF4-FFF2-40B4-BE49-F238E27FC236}">
                <a16:creationId xmlns:a16="http://schemas.microsoft.com/office/drawing/2014/main" id="{66DFD9CC-623B-4EA2-9B15-41FCECDF02B0}"/>
              </a:ext>
            </a:extLst>
          </p:cNvPr>
          <p:cNvSpPr/>
          <p:nvPr/>
        </p:nvSpPr>
        <p:spPr>
          <a:xfrm>
            <a:off x="3138459" y="4055053"/>
            <a:ext cx="3184408" cy="615553"/>
          </a:xfrm>
          <a:prstGeom prst="rect">
            <a:avLst/>
          </a:prstGeom>
        </p:spPr>
        <p:txBody>
          <a:bodyPr wrap="square" lIns="0" tIns="0" rIns="0" bIns="0">
            <a:spAutoFit/>
          </a:bodyPr>
          <a:lstStyle/>
          <a:p>
            <a:r>
              <a:rPr lang="zh-CN" altLang="en-US" sz="40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经验分享总结</a:t>
            </a:r>
          </a:p>
        </p:txBody>
      </p:sp>
    </p:spTree>
    <p:extLst>
      <p:ext uri="{BB962C8B-B14F-4D97-AF65-F5344CB8AC3E}">
        <p14:creationId xmlns:p14="http://schemas.microsoft.com/office/powerpoint/2010/main" val="24820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500" autoRev="1" fill="hold">
                                          <p:stCondLst>
                                            <p:cond delay="0"/>
                                          </p:stCondLst>
                                        </p:cTn>
                                        <p:tgtEl>
                                          <p:spTgt spid="13"/>
                                        </p:tgtEl>
                                        <p:attrNameLst>
                                          <p:attrName>ppt_w</p:attrName>
                                        </p:attrNameLst>
                                      </p:cBhvr>
                                    </p:anim>
                                    <p:anim by="(#ppt_w*0.50)" calcmode="lin" valueType="num">
                                      <p:cBhvr>
                                        <p:cTn id="17" dur="500" decel="50000" autoRev="1" fill="hold">
                                          <p:stCondLst>
                                            <p:cond delay="0"/>
                                          </p:stCondLst>
                                        </p:cTn>
                                        <p:tgtEl>
                                          <p:spTgt spid="13"/>
                                        </p:tgtEl>
                                        <p:attrNameLst>
                                          <p:attrName>ppt_x</p:attrName>
                                        </p:attrNameLst>
                                      </p:cBhvr>
                                    </p:anim>
                                    <p:anim from="(-#ppt_h/2)" to="(#ppt_y)" calcmode="lin" valueType="num">
                                      <p:cBhvr>
                                        <p:cTn id="18" dur="1000" fill="hold">
                                          <p:stCondLst>
                                            <p:cond delay="0"/>
                                          </p:stCondLst>
                                        </p:cTn>
                                        <p:tgtEl>
                                          <p:spTgt spid="13"/>
                                        </p:tgtEl>
                                        <p:attrNameLst>
                                          <p:attrName>ppt_y</p:attrName>
                                        </p:attrNameLst>
                                      </p:cBhvr>
                                    </p:anim>
                                    <p:animRot by="21600000">
                                      <p:cBhvr>
                                        <p:cTn id="19" dur="1000" fill="hold">
                                          <p:stCondLst>
                                            <p:cond delay="0"/>
                                          </p:stCondLst>
                                        </p:cTn>
                                        <p:tgtEl>
                                          <p:spTgt spid="13"/>
                                        </p:tgtEl>
                                        <p:attrNameLst>
                                          <p:attrName>r</p:attrName>
                                        </p:attrNameLst>
                                      </p:cBhvr>
                                    </p:animRot>
                                  </p:childTnLst>
                                </p:cTn>
                              </p:par>
                            </p:childTnLst>
                          </p:cTn>
                        </p:par>
                        <p:par>
                          <p:cTn id="20" fill="hold">
                            <p:stCondLst>
                              <p:cond delay="2300"/>
                            </p:stCondLst>
                            <p:childTnLst>
                              <p:par>
                                <p:cTn id="21" presetID="23" presetClass="entr" presetSubtype="3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ppt_w"/>
                                          </p:val>
                                        </p:tav>
                                        <p:tav tm="100000">
                                          <p:val>
                                            <p:strVal val="#ppt_w"/>
                                          </p:val>
                                        </p:tav>
                                      </p:tavLst>
                                    </p:anim>
                                    <p:anim calcmode="lin" valueType="num">
                                      <p:cBhvr>
                                        <p:cTn id="2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平行四边形 88">
            <a:extLst>
              <a:ext uri="{FF2B5EF4-FFF2-40B4-BE49-F238E27FC236}">
                <a16:creationId xmlns:a16="http://schemas.microsoft.com/office/drawing/2014/main" id="{D762A98A-308F-43CF-9370-077683F41990}"/>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0" name="TextBox 4">
            <a:extLst>
              <a:ext uri="{FF2B5EF4-FFF2-40B4-BE49-F238E27FC236}">
                <a16:creationId xmlns:a16="http://schemas.microsoft.com/office/drawing/2014/main" id="{9A847E56-B0CC-4AC7-8873-461673FED324}"/>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91" name="TextBox 5">
            <a:extLst>
              <a:ext uri="{FF2B5EF4-FFF2-40B4-BE49-F238E27FC236}">
                <a16:creationId xmlns:a16="http://schemas.microsoft.com/office/drawing/2014/main" id="{DAB46C85-D807-493F-9C12-3A9DAC1E482A}"/>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经验总结</a:t>
            </a:r>
          </a:p>
        </p:txBody>
      </p:sp>
      <p:sp>
        <p:nvSpPr>
          <p:cNvPr id="92" name="矩形 91">
            <a:extLst>
              <a:ext uri="{FF2B5EF4-FFF2-40B4-BE49-F238E27FC236}">
                <a16:creationId xmlns:a16="http://schemas.microsoft.com/office/drawing/2014/main" id="{469A9E67-F096-4BD6-BCB6-53E245F30A6F}"/>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305" name="Group 4">
            <a:extLst>
              <a:ext uri="{FF2B5EF4-FFF2-40B4-BE49-F238E27FC236}">
                <a16:creationId xmlns:a16="http://schemas.microsoft.com/office/drawing/2014/main" id="{B24C1645-4C41-4BB9-994E-B32A7039551C}"/>
              </a:ext>
            </a:extLst>
          </p:cNvPr>
          <p:cNvGrpSpPr>
            <a:grpSpLocks noChangeAspect="1"/>
          </p:cNvGrpSpPr>
          <p:nvPr/>
        </p:nvGrpSpPr>
        <p:grpSpPr bwMode="auto">
          <a:xfrm>
            <a:off x="4092473" y="2648854"/>
            <a:ext cx="4029398" cy="3129382"/>
            <a:chOff x="2329" y="786"/>
            <a:chExt cx="3022" cy="2347"/>
          </a:xfrm>
        </p:grpSpPr>
        <p:sp>
          <p:nvSpPr>
            <p:cNvPr id="306" name="Freeform 5">
              <a:extLst>
                <a:ext uri="{FF2B5EF4-FFF2-40B4-BE49-F238E27FC236}">
                  <a16:creationId xmlns:a16="http://schemas.microsoft.com/office/drawing/2014/main" id="{EA85CF58-AEED-4C0B-B9A7-09D0BF66B809}"/>
                </a:ext>
              </a:extLst>
            </p:cNvPr>
            <p:cNvSpPr>
              <a:spLocks/>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84" tIns="17143" rIns="34284" bIns="17143"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ea typeface="微软雅黑" panose="020B0503020204020204" pitchFamily="34" charset="-122"/>
                <a:cs typeface="Arial"/>
                <a:sym typeface="Arial" panose="020B0604020202020204" pitchFamily="34" charset="0"/>
              </a:endParaRPr>
            </a:p>
          </p:txBody>
        </p:sp>
        <p:sp>
          <p:nvSpPr>
            <p:cNvPr id="307" name="Freeform 6">
              <a:extLst>
                <a:ext uri="{FF2B5EF4-FFF2-40B4-BE49-F238E27FC236}">
                  <a16:creationId xmlns:a16="http://schemas.microsoft.com/office/drawing/2014/main" id="{ECC3F36D-A407-4A82-A60D-B18A6579D5CF}"/>
                </a:ext>
              </a:extLst>
            </p:cNvPr>
            <p:cNvSpPr>
              <a:spLocks/>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ea typeface="微软雅黑" panose="020B0503020204020204" pitchFamily="34" charset="-122"/>
                <a:cs typeface="Arial"/>
                <a:sym typeface="Arial" panose="020B0604020202020204" pitchFamily="34" charset="0"/>
              </a:endParaRPr>
            </a:p>
          </p:txBody>
        </p:sp>
        <p:sp>
          <p:nvSpPr>
            <p:cNvPr id="308" name="Freeform 7">
              <a:extLst>
                <a:ext uri="{FF2B5EF4-FFF2-40B4-BE49-F238E27FC236}">
                  <a16:creationId xmlns:a16="http://schemas.microsoft.com/office/drawing/2014/main" id="{93C8CD07-998C-476A-BC51-E30909D904F3}"/>
                </a:ext>
              </a:extLst>
            </p:cNvPr>
            <p:cNvSpPr>
              <a:spLocks/>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ea typeface="微软雅黑" panose="020B0503020204020204" pitchFamily="34" charset="-122"/>
                <a:cs typeface="Arial"/>
                <a:sym typeface="Arial" panose="020B0604020202020204" pitchFamily="34" charset="0"/>
              </a:endParaRPr>
            </a:p>
          </p:txBody>
        </p:sp>
        <p:sp>
          <p:nvSpPr>
            <p:cNvPr id="309" name="Freeform 8">
              <a:extLst>
                <a:ext uri="{FF2B5EF4-FFF2-40B4-BE49-F238E27FC236}">
                  <a16:creationId xmlns:a16="http://schemas.microsoft.com/office/drawing/2014/main" id="{08D87C84-D65D-436A-8E21-B9721B9F5DAA}"/>
                </a:ext>
              </a:extLst>
            </p:cNvPr>
            <p:cNvSpPr>
              <a:spLocks/>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ea typeface="微软雅黑" panose="020B0503020204020204" pitchFamily="34" charset="-122"/>
                <a:cs typeface="Arial"/>
                <a:sym typeface="Arial" panose="020B0604020202020204" pitchFamily="34" charset="0"/>
              </a:endParaRPr>
            </a:p>
          </p:txBody>
        </p:sp>
        <p:sp>
          <p:nvSpPr>
            <p:cNvPr id="310" name="Freeform 9">
              <a:extLst>
                <a:ext uri="{FF2B5EF4-FFF2-40B4-BE49-F238E27FC236}">
                  <a16:creationId xmlns:a16="http://schemas.microsoft.com/office/drawing/2014/main" id="{74EDCE91-C33B-403D-BB31-C1184782CC09}"/>
                </a:ext>
              </a:extLst>
            </p:cNvPr>
            <p:cNvSpPr>
              <a:spLocks/>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4" tIns="17143" rIns="34284" bIns="17143" numCol="1" anchor="t" anchorCtr="0" compatLnSpc="1">
              <a:prstTxWarp prst="textNoShape">
                <a:avLst/>
              </a:prstTxWarp>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ea typeface="微软雅黑" panose="020B0503020204020204" pitchFamily="34" charset="-122"/>
                <a:cs typeface="Arial"/>
                <a:sym typeface="Arial" panose="020B0604020202020204" pitchFamily="34" charset="0"/>
              </a:endParaRPr>
            </a:p>
          </p:txBody>
        </p:sp>
      </p:grpSp>
      <p:sp>
        <p:nvSpPr>
          <p:cNvPr id="311" name="Text Placeholder 7">
            <a:extLst>
              <a:ext uri="{FF2B5EF4-FFF2-40B4-BE49-F238E27FC236}">
                <a16:creationId xmlns:a16="http://schemas.microsoft.com/office/drawing/2014/main" id="{3494F5C5-8633-418D-955E-660858432084}"/>
              </a:ext>
            </a:extLst>
          </p:cNvPr>
          <p:cNvSpPr txBox="1">
            <a:spLocks/>
          </p:cNvSpPr>
          <p:nvPr/>
        </p:nvSpPr>
        <p:spPr>
          <a:xfrm>
            <a:off x="2673335" y="1884392"/>
            <a:ext cx="1297630" cy="339227"/>
          </a:xfrm>
          <a:prstGeom prst="rect">
            <a:avLst/>
          </a:prstGeom>
        </p:spPr>
        <p:txBody>
          <a:bodyPr vert="horz" lIns="0" tIns="98497" rIns="0" bIns="98497" anchor="t"/>
          <a:lstStyle>
            <a:lvl1pPr marL="0" indent="0" algn="r"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rgbClr val="3B3837"/>
                </a:solidFill>
                <a:latin typeface="Arial" panose="020B0604020202020204" pitchFamily="34" charset="0"/>
                <a:ea typeface="微软雅黑" panose="020B0503020204020204" pitchFamily="34" charset="-122"/>
                <a:sym typeface="Arial" panose="020B0604020202020204" pitchFamily="34" charset="0"/>
              </a:rPr>
              <a:t>两次停电</a:t>
            </a:r>
            <a:endParaRPr lang="es-ES_tradnl" sz="14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12" name="Text Placeholder 2">
            <a:extLst>
              <a:ext uri="{FF2B5EF4-FFF2-40B4-BE49-F238E27FC236}">
                <a16:creationId xmlns:a16="http://schemas.microsoft.com/office/drawing/2014/main" id="{2C94F8DB-6D70-4A14-96C6-6992070C9F8E}"/>
              </a:ext>
            </a:extLst>
          </p:cNvPr>
          <p:cNvSpPr txBox="1">
            <a:spLocks/>
          </p:cNvSpPr>
          <p:nvPr/>
        </p:nvSpPr>
        <p:spPr>
          <a:xfrm>
            <a:off x="1413174" y="2316848"/>
            <a:ext cx="2557790" cy="595858"/>
          </a:xfrm>
          <a:prstGeom prst="rect">
            <a:avLst/>
          </a:prstGeom>
        </p:spPr>
        <p:txBody>
          <a:bodyPr vert="horz" lIns="0" tIns="0" rIns="0" bIns="0"/>
          <a:lstStyle>
            <a:lvl1pPr marL="0" indent="0" algn="r"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扩建设备安装工期约</a:t>
            </a:r>
            <a:r>
              <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40</a:t>
            </a: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余天，一次停电施工时风险系数降至最低</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a:p>
            <a:pP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停电时间过长，将造成机组单母线运行风险增大，降低了机组供电可靠性</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13" name="Rounded Rectangle 11">
            <a:extLst>
              <a:ext uri="{FF2B5EF4-FFF2-40B4-BE49-F238E27FC236}">
                <a16:creationId xmlns:a16="http://schemas.microsoft.com/office/drawing/2014/main" id="{56291A4F-33E4-4BFA-A65F-471D0E8CD77D}"/>
              </a:ext>
            </a:extLst>
          </p:cNvPr>
          <p:cNvSpPr>
            <a:spLocks noChangeAspect="1"/>
          </p:cNvSpPr>
          <p:nvPr/>
        </p:nvSpPr>
        <p:spPr>
          <a:xfrm>
            <a:off x="4161277" y="2038024"/>
            <a:ext cx="719905" cy="720606"/>
          </a:xfrm>
          <a:prstGeom prst="roundRect">
            <a:avLst>
              <a:gd name="adj" fmla="val 0"/>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14" name="Text Placeholder 7">
            <a:extLst>
              <a:ext uri="{FF2B5EF4-FFF2-40B4-BE49-F238E27FC236}">
                <a16:creationId xmlns:a16="http://schemas.microsoft.com/office/drawing/2014/main" id="{87F6C53E-531C-4344-BFAD-B76BED20D550}"/>
              </a:ext>
            </a:extLst>
          </p:cNvPr>
          <p:cNvSpPr txBox="1">
            <a:spLocks/>
          </p:cNvSpPr>
          <p:nvPr/>
        </p:nvSpPr>
        <p:spPr>
          <a:xfrm>
            <a:off x="4219001" y="2129302"/>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500"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15" name="Text Placeholder 7">
            <a:extLst>
              <a:ext uri="{FF2B5EF4-FFF2-40B4-BE49-F238E27FC236}">
                <a16:creationId xmlns:a16="http://schemas.microsoft.com/office/drawing/2014/main" id="{690DA3F0-399F-4CCA-8BB7-D228E4C2E5DD}"/>
              </a:ext>
            </a:extLst>
          </p:cNvPr>
          <p:cNvSpPr txBox="1">
            <a:spLocks/>
          </p:cNvSpPr>
          <p:nvPr/>
        </p:nvSpPr>
        <p:spPr>
          <a:xfrm>
            <a:off x="8415077" y="1884392"/>
            <a:ext cx="1527532"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rgbClr val="3B3837"/>
                </a:solidFill>
                <a:latin typeface="Arial" panose="020B0604020202020204" pitchFamily="34" charset="0"/>
                <a:ea typeface="微软雅黑" panose="020B0503020204020204" pitchFamily="34" charset="-122"/>
                <a:sym typeface="Arial" panose="020B0604020202020204" pitchFamily="34" charset="0"/>
              </a:rPr>
              <a:t>两次耐压</a:t>
            </a:r>
            <a:endParaRPr lang="es-ES_tradnl" sz="14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16" name="Text Placeholder 2">
            <a:extLst>
              <a:ext uri="{FF2B5EF4-FFF2-40B4-BE49-F238E27FC236}">
                <a16:creationId xmlns:a16="http://schemas.microsoft.com/office/drawing/2014/main" id="{E264414E-FBEC-47C7-BB13-75CC561A1A37}"/>
              </a:ext>
            </a:extLst>
          </p:cNvPr>
          <p:cNvSpPr txBox="1">
            <a:spLocks/>
          </p:cNvSpPr>
          <p:nvPr/>
        </p:nvSpPr>
        <p:spPr>
          <a:xfrm>
            <a:off x="8415077" y="2316848"/>
            <a:ext cx="2544608" cy="582097"/>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在一期已送电设备基础上进行</a:t>
            </a:r>
            <a:r>
              <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GIS</a:t>
            </a: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扩建，扩建停电期间只有一条母线带电运行，一旦母线上出现任何问题，将直接造成机组停运</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 name="Rounded Rectangle 23">
            <a:extLst>
              <a:ext uri="{FF2B5EF4-FFF2-40B4-BE49-F238E27FC236}">
                <a16:creationId xmlns:a16="http://schemas.microsoft.com/office/drawing/2014/main" id="{63C8588F-4D80-4FBD-AC3D-B875A2157446}"/>
              </a:ext>
            </a:extLst>
          </p:cNvPr>
          <p:cNvSpPr>
            <a:spLocks noChangeAspect="1"/>
          </p:cNvSpPr>
          <p:nvPr/>
        </p:nvSpPr>
        <p:spPr>
          <a:xfrm>
            <a:off x="7560481" y="2038024"/>
            <a:ext cx="719905" cy="720606"/>
          </a:xfrm>
          <a:prstGeom prst="roundRect">
            <a:avLst>
              <a:gd name="adj" fmla="val 0"/>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18" name="Text Placeholder 7">
            <a:extLst>
              <a:ext uri="{FF2B5EF4-FFF2-40B4-BE49-F238E27FC236}">
                <a16:creationId xmlns:a16="http://schemas.microsoft.com/office/drawing/2014/main" id="{6F9C6249-4047-4C5D-B633-BE9B002E9475}"/>
              </a:ext>
            </a:extLst>
          </p:cNvPr>
          <p:cNvSpPr txBox="1">
            <a:spLocks/>
          </p:cNvSpPr>
          <p:nvPr/>
        </p:nvSpPr>
        <p:spPr>
          <a:xfrm>
            <a:off x="7618204" y="2129302"/>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500"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19" name="Text Placeholder 7">
            <a:extLst>
              <a:ext uri="{FF2B5EF4-FFF2-40B4-BE49-F238E27FC236}">
                <a16:creationId xmlns:a16="http://schemas.microsoft.com/office/drawing/2014/main" id="{1B036323-B7BD-4927-B67A-B711479672EB}"/>
              </a:ext>
            </a:extLst>
          </p:cNvPr>
          <p:cNvSpPr txBox="1">
            <a:spLocks/>
          </p:cNvSpPr>
          <p:nvPr/>
        </p:nvSpPr>
        <p:spPr>
          <a:xfrm>
            <a:off x="2673335" y="4682976"/>
            <a:ext cx="1297630"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dirty="0">
                <a:solidFill>
                  <a:srgbClr val="3B3837"/>
                </a:solidFill>
                <a:latin typeface="Arial" panose="020B0604020202020204" pitchFamily="34" charset="0"/>
                <a:ea typeface="微软雅黑" panose="020B0503020204020204" pitchFamily="34" charset="-122"/>
                <a:sym typeface="Arial" panose="020B0604020202020204" pitchFamily="34" charset="0"/>
              </a:rPr>
              <a:t>两次停电</a:t>
            </a:r>
            <a:endParaRPr lang="es-ES_tradnl" sz="14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20" name="Text Placeholder 2">
            <a:extLst>
              <a:ext uri="{FF2B5EF4-FFF2-40B4-BE49-F238E27FC236}">
                <a16:creationId xmlns:a16="http://schemas.microsoft.com/office/drawing/2014/main" id="{A9668685-F940-4EA9-8C89-B752C24C40AD}"/>
              </a:ext>
            </a:extLst>
          </p:cNvPr>
          <p:cNvSpPr txBox="1">
            <a:spLocks/>
          </p:cNvSpPr>
          <p:nvPr/>
        </p:nvSpPr>
        <p:spPr>
          <a:xfrm>
            <a:off x="1127448" y="5115432"/>
            <a:ext cx="2843516" cy="595858"/>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通过优化施工逻辑、强化现场施工组织及管理上来降低两次停电衔接风险</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a:p>
            <a:pPr algn="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缩短了母线停电时间，从根本上降低了</a:t>
            </a:r>
            <a:r>
              <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500kV</a:t>
            </a: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开关站扩建过程中单母线运行风险</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21" name="Rounded Rectangle 27">
            <a:extLst>
              <a:ext uri="{FF2B5EF4-FFF2-40B4-BE49-F238E27FC236}">
                <a16:creationId xmlns:a16="http://schemas.microsoft.com/office/drawing/2014/main" id="{F390D301-A694-443D-AC5E-BBB031440A6A}"/>
              </a:ext>
            </a:extLst>
          </p:cNvPr>
          <p:cNvSpPr>
            <a:spLocks noChangeAspect="1"/>
          </p:cNvSpPr>
          <p:nvPr/>
        </p:nvSpPr>
        <p:spPr>
          <a:xfrm>
            <a:off x="4112474" y="4836608"/>
            <a:ext cx="719905" cy="720606"/>
          </a:xfrm>
          <a:prstGeom prst="roundRect">
            <a:avLst>
              <a:gd name="adj" fmla="val 0"/>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22" name="Text Placeholder 7">
            <a:extLst>
              <a:ext uri="{FF2B5EF4-FFF2-40B4-BE49-F238E27FC236}">
                <a16:creationId xmlns:a16="http://schemas.microsoft.com/office/drawing/2014/main" id="{00E64E41-E669-4376-AF18-EDA28559B103}"/>
              </a:ext>
            </a:extLst>
          </p:cNvPr>
          <p:cNvSpPr txBox="1">
            <a:spLocks/>
          </p:cNvSpPr>
          <p:nvPr/>
        </p:nvSpPr>
        <p:spPr>
          <a:xfrm>
            <a:off x="4170198" y="4927886"/>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500"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23" name="Text Placeholder 7">
            <a:extLst>
              <a:ext uri="{FF2B5EF4-FFF2-40B4-BE49-F238E27FC236}">
                <a16:creationId xmlns:a16="http://schemas.microsoft.com/office/drawing/2014/main" id="{4B35E849-AB4E-4F26-96BD-0B522C030095}"/>
              </a:ext>
            </a:extLst>
          </p:cNvPr>
          <p:cNvSpPr txBox="1">
            <a:spLocks/>
          </p:cNvSpPr>
          <p:nvPr/>
        </p:nvSpPr>
        <p:spPr>
          <a:xfrm>
            <a:off x="8409877" y="4682976"/>
            <a:ext cx="1527532" cy="339227"/>
          </a:xfrm>
          <a:prstGeom prst="rect">
            <a:avLst/>
          </a:prstGeom>
        </p:spPr>
        <p:txBody>
          <a:bodyPr vert="horz" lIns="0" tIns="98497" rIns="0" bIns="98497"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rgbClr val="3B3837"/>
                </a:solidFill>
                <a:latin typeface="Arial" panose="020B0604020202020204" pitchFamily="34" charset="0"/>
                <a:ea typeface="微软雅黑" panose="020B0503020204020204" pitchFamily="34" charset="-122"/>
                <a:sym typeface="Arial" panose="020B0604020202020204" pitchFamily="34" charset="0"/>
              </a:rPr>
              <a:t>两次耐压</a:t>
            </a:r>
            <a:endParaRPr lang="es-ES_tradnl" sz="14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24" name="Text Placeholder 2">
            <a:extLst>
              <a:ext uri="{FF2B5EF4-FFF2-40B4-BE49-F238E27FC236}">
                <a16:creationId xmlns:a16="http://schemas.microsoft.com/office/drawing/2014/main" id="{6FCE3523-C36B-490B-97AA-77B7CC74953B}"/>
              </a:ext>
            </a:extLst>
          </p:cNvPr>
          <p:cNvSpPr txBox="1">
            <a:spLocks/>
          </p:cNvSpPr>
          <p:nvPr/>
        </p:nvSpPr>
        <p:spPr>
          <a:xfrm>
            <a:off x="8409877" y="5115432"/>
            <a:ext cx="2283749" cy="582097"/>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1200" dirty="0">
                <a:solidFill>
                  <a:srgbClr val="3B3837"/>
                </a:solidFill>
                <a:latin typeface="Arial" panose="020B0604020202020204" pitchFamily="34" charset="0"/>
                <a:ea typeface="微软雅黑" panose="020B0503020204020204" pitchFamily="34" charset="-122"/>
                <a:sym typeface="Arial" panose="020B0604020202020204" pitchFamily="34" charset="0"/>
              </a:rPr>
              <a:t>提前对扩建新增母线进行耐压试验，有足够的时间对发现问题进行处理，而且不影响一期设备的稳定运行</a:t>
            </a:r>
            <a:endParaRPr lang="en-US" altLang="zh-CN" sz="1200" dirty="0">
              <a:solidFill>
                <a:srgbClr val="3B3837"/>
              </a:solidFill>
              <a:latin typeface="Arial" panose="020B0604020202020204" pitchFamily="34" charset="0"/>
              <a:ea typeface="微软雅黑" panose="020B0503020204020204" pitchFamily="34" charset="-122"/>
              <a:sym typeface="Arial" panose="020B0604020202020204" pitchFamily="34" charset="0"/>
            </a:endParaRPr>
          </a:p>
        </p:txBody>
      </p:sp>
      <p:sp>
        <p:nvSpPr>
          <p:cNvPr id="325" name="Rounded Rectangle 16">
            <a:extLst>
              <a:ext uri="{FF2B5EF4-FFF2-40B4-BE49-F238E27FC236}">
                <a16:creationId xmlns:a16="http://schemas.microsoft.com/office/drawing/2014/main" id="{23A55274-5D44-4378-9994-9C9A65470B59}"/>
              </a:ext>
            </a:extLst>
          </p:cNvPr>
          <p:cNvSpPr>
            <a:spLocks noChangeAspect="1"/>
          </p:cNvSpPr>
          <p:nvPr/>
        </p:nvSpPr>
        <p:spPr>
          <a:xfrm>
            <a:off x="7560481" y="4836608"/>
            <a:ext cx="719905" cy="720606"/>
          </a:xfrm>
          <a:prstGeom prst="roundRect">
            <a:avLst>
              <a:gd name="adj" fmla="val 0"/>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326" name="Text Placeholder 7">
            <a:extLst>
              <a:ext uri="{FF2B5EF4-FFF2-40B4-BE49-F238E27FC236}">
                <a16:creationId xmlns:a16="http://schemas.microsoft.com/office/drawing/2014/main" id="{D91271D7-B615-4ACC-B651-B2E33B39397C}"/>
              </a:ext>
            </a:extLst>
          </p:cNvPr>
          <p:cNvSpPr txBox="1">
            <a:spLocks/>
          </p:cNvSpPr>
          <p:nvPr/>
        </p:nvSpPr>
        <p:spPr>
          <a:xfrm>
            <a:off x="7618204" y="4927886"/>
            <a:ext cx="582762" cy="480928"/>
          </a:xfrm>
          <a:prstGeom prst="rect">
            <a:avLst/>
          </a:prstGeom>
        </p:spPr>
        <p:txBody>
          <a:bodyPr vert="horz" lIns="0" tIns="98497" rIns="0" bIns="98497"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500"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Tree>
    <p:extLst>
      <p:ext uri="{BB962C8B-B14F-4D97-AF65-F5344CB8AC3E}">
        <p14:creationId xmlns:p14="http://schemas.microsoft.com/office/powerpoint/2010/main" val="661251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wipe(down)">
                                      <p:cBhvr>
                                        <p:cTn id="7" dur="500"/>
                                        <p:tgtEl>
                                          <p:spTgt spid="30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311">
                                            <p:txEl>
                                              <p:pRg st="0" end="0"/>
                                            </p:txEl>
                                          </p:spTgt>
                                        </p:tgtEl>
                                        <p:attrNameLst>
                                          <p:attrName>style.visibility</p:attrName>
                                        </p:attrNameLst>
                                      </p:cBhvr>
                                      <p:to>
                                        <p:strVal val="visible"/>
                                      </p:to>
                                    </p:set>
                                    <p:anim calcmode="lin" valueType="num">
                                      <p:cBhvr>
                                        <p:cTn id="10" dur="500" fill="hold"/>
                                        <p:tgtEl>
                                          <p:spTgt spid="31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1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1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312">
                                            <p:txEl>
                                              <p:pRg st="0" end="0"/>
                                            </p:txEl>
                                          </p:spTgt>
                                        </p:tgtEl>
                                        <p:attrNameLst>
                                          <p:attrName>style.visibility</p:attrName>
                                        </p:attrNameLst>
                                      </p:cBhvr>
                                      <p:to>
                                        <p:strVal val="visible"/>
                                      </p:to>
                                    </p:set>
                                    <p:anim calcmode="lin" valueType="num">
                                      <p:cBhvr>
                                        <p:cTn id="15" dur="500" fill="hold"/>
                                        <p:tgtEl>
                                          <p:spTgt spid="3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12">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312">
                                            <p:txEl>
                                              <p:pRg st="1" end="1"/>
                                            </p:txEl>
                                          </p:spTgt>
                                        </p:tgtEl>
                                        <p:attrNameLst>
                                          <p:attrName>style.visibility</p:attrName>
                                        </p:attrNameLst>
                                      </p:cBhvr>
                                      <p:to>
                                        <p:strVal val="visible"/>
                                      </p:to>
                                    </p:set>
                                    <p:anim calcmode="lin" valueType="num">
                                      <p:cBhvr>
                                        <p:cTn id="19" dur="500" fill="hold"/>
                                        <p:tgtEl>
                                          <p:spTgt spid="31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2">
                                            <p:txEl>
                                              <p:pRg st="1" end="1"/>
                                            </p:txEl>
                                          </p:spTgt>
                                        </p:tgtEl>
                                        <p:attrNameLst>
                                          <p:attrName>ppt_h</p:attrName>
                                        </p:attrNameLst>
                                      </p:cBhvr>
                                      <p:tavLst>
                                        <p:tav tm="0">
                                          <p:val>
                                            <p:fltVal val="0"/>
                                          </p:val>
                                        </p:tav>
                                        <p:tav tm="100000">
                                          <p:val>
                                            <p:strVal val="#ppt_h"/>
                                          </p:val>
                                        </p:tav>
                                      </p:tavLst>
                                    </p:anim>
                                  </p:childTnLst>
                                </p:cTn>
                              </p:par>
                              <p:par>
                                <p:cTn id="21" presetID="53" presetClass="entr" presetSubtype="16" fill="hold" grpId="0" nodeType="withEffect">
                                  <p:stCondLst>
                                    <p:cond delay="200"/>
                                  </p:stCondLst>
                                  <p:childTnLst>
                                    <p:set>
                                      <p:cBhvr>
                                        <p:cTn id="22" dur="1" fill="hold">
                                          <p:stCondLst>
                                            <p:cond delay="0"/>
                                          </p:stCondLst>
                                        </p:cTn>
                                        <p:tgtEl>
                                          <p:spTgt spid="313"/>
                                        </p:tgtEl>
                                        <p:attrNameLst>
                                          <p:attrName>style.visibility</p:attrName>
                                        </p:attrNameLst>
                                      </p:cBhvr>
                                      <p:to>
                                        <p:strVal val="visible"/>
                                      </p:to>
                                    </p:set>
                                    <p:anim calcmode="lin" valueType="num">
                                      <p:cBhvr>
                                        <p:cTn id="23" dur="500" fill="hold"/>
                                        <p:tgtEl>
                                          <p:spTgt spid="313"/>
                                        </p:tgtEl>
                                        <p:attrNameLst>
                                          <p:attrName>ppt_w</p:attrName>
                                        </p:attrNameLst>
                                      </p:cBhvr>
                                      <p:tavLst>
                                        <p:tav tm="0">
                                          <p:val>
                                            <p:fltVal val="0"/>
                                          </p:val>
                                        </p:tav>
                                        <p:tav tm="100000">
                                          <p:val>
                                            <p:strVal val="#ppt_w"/>
                                          </p:val>
                                        </p:tav>
                                      </p:tavLst>
                                    </p:anim>
                                    <p:anim calcmode="lin" valueType="num">
                                      <p:cBhvr>
                                        <p:cTn id="24" dur="500" fill="hold"/>
                                        <p:tgtEl>
                                          <p:spTgt spid="313"/>
                                        </p:tgtEl>
                                        <p:attrNameLst>
                                          <p:attrName>ppt_h</p:attrName>
                                        </p:attrNameLst>
                                      </p:cBhvr>
                                      <p:tavLst>
                                        <p:tav tm="0">
                                          <p:val>
                                            <p:fltVal val="0"/>
                                          </p:val>
                                        </p:tav>
                                        <p:tav tm="100000">
                                          <p:val>
                                            <p:strVal val="#ppt_h"/>
                                          </p:val>
                                        </p:tav>
                                      </p:tavLst>
                                    </p:anim>
                                    <p:animEffect transition="in" filter="fade">
                                      <p:cBhvr>
                                        <p:cTn id="25" dur="500"/>
                                        <p:tgtEl>
                                          <p:spTgt spid="31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14">
                                            <p:txEl>
                                              <p:pRg st="0" end="0"/>
                                            </p:txEl>
                                          </p:spTgt>
                                        </p:tgtEl>
                                        <p:attrNameLst>
                                          <p:attrName>style.visibility</p:attrName>
                                        </p:attrNameLst>
                                      </p:cBhvr>
                                      <p:to>
                                        <p:strVal val="visible"/>
                                      </p:to>
                                    </p:set>
                                    <p:anim calcmode="lin" valueType="num">
                                      <p:cBhvr>
                                        <p:cTn id="28" dur="500" fill="hold"/>
                                        <p:tgtEl>
                                          <p:spTgt spid="3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14">
                                            <p:txEl>
                                              <p:pRg st="0" end="0"/>
                                            </p:txEl>
                                          </p:spTgt>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315">
                                            <p:txEl>
                                              <p:pRg st="0" end="0"/>
                                            </p:txEl>
                                          </p:spTgt>
                                        </p:tgtEl>
                                        <p:attrNameLst>
                                          <p:attrName>style.visibility</p:attrName>
                                        </p:attrNameLst>
                                      </p:cBhvr>
                                      <p:to>
                                        <p:strVal val="visible"/>
                                      </p:to>
                                    </p:set>
                                    <p:anim calcmode="lin" valueType="num">
                                      <p:cBhvr>
                                        <p:cTn id="33" dur="500" fill="hold"/>
                                        <p:tgtEl>
                                          <p:spTgt spid="31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1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15">
                                            <p:txEl>
                                              <p:pRg st="0" end="0"/>
                                            </p:txEl>
                                          </p:spTgt>
                                        </p:tgtEl>
                                      </p:cBhvr>
                                    </p:animEffect>
                                  </p:childTnLst>
                                </p:cTn>
                              </p:par>
                              <p:par>
                                <p:cTn id="36" presetID="23" presetClass="entr" presetSubtype="16" fill="hold" grpId="0" nodeType="withEffect">
                                  <p:stCondLst>
                                    <p:cond delay="200"/>
                                  </p:stCondLst>
                                  <p:childTnLst>
                                    <p:set>
                                      <p:cBhvr>
                                        <p:cTn id="37" dur="1" fill="hold">
                                          <p:stCondLst>
                                            <p:cond delay="0"/>
                                          </p:stCondLst>
                                        </p:cTn>
                                        <p:tgtEl>
                                          <p:spTgt spid="316">
                                            <p:txEl>
                                              <p:pRg st="0" end="0"/>
                                            </p:txEl>
                                          </p:spTgt>
                                        </p:tgtEl>
                                        <p:attrNameLst>
                                          <p:attrName>style.visibility</p:attrName>
                                        </p:attrNameLst>
                                      </p:cBhvr>
                                      <p:to>
                                        <p:strVal val="visible"/>
                                      </p:to>
                                    </p:set>
                                    <p:anim calcmode="lin" valueType="num">
                                      <p:cBhvr>
                                        <p:cTn id="38" dur="500" fill="hold"/>
                                        <p:tgtEl>
                                          <p:spTgt spid="316">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316">
                                            <p:txEl>
                                              <p:pRg st="0" end="0"/>
                                            </p:txEl>
                                          </p:spTgt>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00"/>
                                  </p:stCondLst>
                                  <p:childTnLst>
                                    <p:set>
                                      <p:cBhvr>
                                        <p:cTn id="41" dur="1" fill="hold">
                                          <p:stCondLst>
                                            <p:cond delay="0"/>
                                          </p:stCondLst>
                                        </p:cTn>
                                        <p:tgtEl>
                                          <p:spTgt spid="317"/>
                                        </p:tgtEl>
                                        <p:attrNameLst>
                                          <p:attrName>style.visibility</p:attrName>
                                        </p:attrNameLst>
                                      </p:cBhvr>
                                      <p:to>
                                        <p:strVal val="visible"/>
                                      </p:to>
                                    </p:set>
                                    <p:anim calcmode="lin" valueType="num">
                                      <p:cBhvr>
                                        <p:cTn id="42" dur="500" fill="hold"/>
                                        <p:tgtEl>
                                          <p:spTgt spid="317"/>
                                        </p:tgtEl>
                                        <p:attrNameLst>
                                          <p:attrName>ppt_w</p:attrName>
                                        </p:attrNameLst>
                                      </p:cBhvr>
                                      <p:tavLst>
                                        <p:tav tm="0">
                                          <p:val>
                                            <p:fltVal val="0"/>
                                          </p:val>
                                        </p:tav>
                                        <p:tav tm="100000">
                                          <p:val>
                                            <p:strVal val="#ppt_w"/>
                                          </p:val>
                                        </p:tav>
                                      </p:tavLst>
                                    </p:anim>
                                    <p:anim calcmode="lin" valueType="num">
                                      <p:cBhvr>
                                        <p:cTn id="43" dur="500" fill="hold"/>
                                        <p:tgtEl>
                                          <p:spTgt spid="317"/>
                                        </p:tgtEl>
                                        <p:attrNameLst>
                                          <p:attrName>ppt_h</p:attrName>
                                        </p:attrNameLst>
                                      </p:cBhvr>
                                      <p:tavLst>
                                        <p:tav tm="0">
                                          <p:val>
                                            <p:fltVal val="0"/>
                                          </p:val>
                                        </p:tav>
                                        <p:tav tm="100000">
                                          <p:val>
                                            <p:strVal val="#ppt_h"/>
                                          </p:val>
                                        </p:tav>
                                      </p:tavLst>
                                    </p:anim>
                                    <p:animEffect transition="in" filter="fade">
                                      <p:cBhvr>
                                        <p:cTn id="44" dur="500"/>
                                        <p:tgtEl>
                                          <p:spTgt spid="317"/>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18">
                                            <p:txEl>
                                              <p:pRg st="0" end="0"/>
                                            </p:txEl>
                                          </p:spTgt>
                                        </p:tgtEl>
                                        <p:attrNameLst>
                                          <p:attrName>style.visibility</p:attrName>
                                        </p:attrNameLst>
                                      </p:cBhvr>
                                      <p:to>
                                        <p:strVal val="visible"/>
                                      </p:to>
                                    </p:set>
                                    <p:anim calcmode="lin" valueType="num">
                                      <p:cBhvr>
                                        <p:cTn id="47" dur="500" fill="hold"/>
                                        <p:tgtEl>
                                          <p:spTgt spid="31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318">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318">
                                            <p:txEl>
                                              <p:pRg st="0" end="0"/>
                                            </p:txEl>
                                          </p:spTgt>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319">
                                            <p:txEl>
                                              <p:pRg st="0" end="0"/>
                                            </p:txEl>
                                          </p:spTgt>
                                        </p:tgtEl>
                                        <p:attrNameLst>
                                          <p:attrName>style.visibility</p:attrName>
                                        </p:attrNameLst>
                                      </p:cBhvr>
                                      <p:to>
                                        <p:strVal val="visible"/>
                                      </p:to>
                                    </p:set>
                                    <p:anim calcmode="lin" valueType="num">
                                      <p:cBhvr>
                                        <p:cTn id="52" dur="500" fill="hold"/>
                                        <p:tgtEl>
                                          <p:spTgt spid="31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19">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19">
                                            <p:txEl>
                                              <p:pRg st="0" end="0"/>
                                            </p:txEl>
                                          </p:spTgt>
                                        </p:tgtEl>
                                      </p:cBhvr>
                                    </p:animEffect>
                                  </p:childTnLst>
                                </p:cTn>
                              </p:par>
                              <p:par>
                                <p:cTn id="55" presetID="23" presetClass="entr" presetSubtype="16" fill="hold" grpId="0" nodeType="withEffect">
                                  <p:stCondLst>
                                    <p:cond delay="200"/>
                                  </p:stCondLst>
                                  <p:childTnLst>
                                    <p:set>
                                      <p:cBhvr>
                                        <p:cTn id="56" dur="1" fill="hold">
                                          <p:stCondLst>
                                            <p:cond delay="0"/>
                                          </p:stCondLst>
                                        </p:cTn>
                                        <p:tgtEl>
                                          <p:spTgt spid="320">
                                            <p:txEl>
                                              <p:pRg st="0" end="0"/>
                                            </p:txEl>
                                          </p:spTgt>
                                        </p:tgtEl>
                                        <p:attrNameLst>
                                          <p:attrName>style.visibility</p:attrName>
                                        </p:attrNameLst>
                                      </p:cBhvr>
                                      <p:to>
                                        <p:strVal val="visible"/>
                                      </p:to>
                                    </p:set>
                                    <p:anim calcmode="lin" valueType="num">
                                      <p:cBhvr>
                                        <p:cTn id="57" dur="500" fill="hold"/>
                                        <p:tgtEl>
                                          <p:spTgt spid="32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20">
                                            <p:txEl>
                                              <p:pRg st="0" end="0"/>
                                            </p:txEl>
                                          </p:spTgt>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200"/>
                                  </p:stCondLst>
                                  <p:childTnLst>
                                    <p:set>
                                      <p:cBhvr>
                                        <p:cTn id="60" dur="1" fill="hold">
                                          <p:stCondLst>
                                            <p:cond delay="0"/>
                                          </p:stCondLst>
                                        </p:cTn>
                                        <p:tgtEl>
                                          <p:spTgt spid="320">
                                            <p:txEl>
                                              <p:pRg st="1" end="1"/>
                                            </p:txEl>
                                          </p:spTgt>
                                        </p:tgtEl>
                                        <p:attrNameLst>
                                          <p:attrName>style.visibility</p:attrName>
                                        </p:attrNameLst>
                                      </p:cBhvr>
                                      <p:to>
                                        <p:strVal val="visible"/>
                                      </p:to>
                                    </p:set>
                                    <p:anim calcmode="lin" valueType="num">
                                      <p:cBhvr>
                                        <p:cTn id="61" dur="500" fill="hold"/>
                                        <p:tgtEl>
                                          <p:spTgt spid="320">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320">
                                            <p:txEl>
                                              <p:pRg st="1" end="1"/>
                                            </p:txEl>
                                          </p:spTgt>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200"/>
                                  </p:stCondLst>
                                  <p:childTnLst>
                                    <p:set>
                                      <p:cBhvr>
                                        <p:cTn id="64" dur="1" fill="hold">
                                          <p:stCondLst>
                                            <p:cond delay="0"/>
                                          </p:stCondLst>
                                        </p:cTn>
                                        <p:tgtEl>
                                          <p:spTgt spid="321"/>
                                        </p:tgtEl>
                                        <p:attrNameLst>
                                          <p:attrName>style.visibility</p:attrName>
                                        </p:attrNameLst>
                                      </p:cBhvr>
                                      <p:to>
                                        <p:strVal val="visible"/>
                                      </p:to>
                                    </p:set>
                                    <p:anim calcmode="lin" valueType="num">
                                      <p:cBhvr>
                                        <p:cTn id="65" dur="500" fill="hold"/>
                                        <p:tgtEl>
                                          <p:spTgt spid="321"/>
                                        </p:tgtEl>
                                        <p:attrNameLst>
                                          <p:attrName>ppt_w</p:attrName>
                                        </p:attrNameLst>
                                      </p:cBhvr>
                                      <p:tavLst>
                                        <p:tav tm="0">
                                          <p:val>
                                            <p:fltVal val="0"/>
                                          </p:val>
                                        </p:tav>
                                        <p:tav tm="100000">
                                          <p:val>
                                            <p:strVal val="#ppt_w"/>
                                          </p:val>
                                        </p:tav>
                                      </p:tavLst>
                                    </p:anim>
                                    <p:anim calcmode="lin" valueType="num">
                                      <p:cBhvr>
                                        <p:cTn id="66" dur="500" fill="hold"/>
                                        <p:tgtEl>
                                          <p:spTgt spid="321"/>
                                        </p:tgtEl>
                                        <p:attrNameLst>
                                          <p:attrName>ppt_h</p:attrName>
                                        </p:attrNameLst>
                                      </p:cBhvr>
                                      <p:tavLst>
                                        <p:tav tm="0">
                                          <p:val>
                                            <p:fltVal val="0"/>
                                          </p:val>
                                        </p:tav>
                                        <p:tav tm="100000">
                                          <p:val>
                                            <p:strVal val="#ppt_h"/>
                                          </p:val>
                                        </p:tav>
                                      </p:tavLst>
                                    </p:anim>
                                    <p:animEffect transition="in" filter="fade">
                                      <p:cBhvr>
                                        <p:cTn id="67" dur="500"/>
                                        <p:tgtEl>
                                          <p:spTgt spid="32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322">
                                            <p:txEl>
                                              <p:pRg st="0" end="0"/>
                                            </p:txEl>
                                          </p:spTgt>
                                        </p:tgtEl>
                                        <p:attrNameLst>
                                          <p:attrName>style.visibility</p:attrName>
                                        </p:attrNameLst>
                                      </p:cBhvr>
                                      <p:to>
                                        <p:strVal val="visible"/>
                                      </p:to>
                                    </p:set>
                                    <p:anim calcmode="lin" valueType="num">
                                      <p:cBhvr>
                                        <p:cTn id="70" dur="500" fill="hold"/>
                                        <p:tgtEl>
                                          <p:spTgt spid="3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22">
                                            <p:txEl>
                                              <p:pRg st="0" end="0"/>
                                            </p:txEl>
                                          </p:spTgt>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23">
                                            <p:txEl>
                                              <p:pRg st="0" end="0"/>
                                            </p:txEl>
                                          </p:spTgt>
                                        </p:tgtEl>
                                        <p:attrNameLst>
                                          <p:attrName>style.visibility</p:attrName>
                                        </p:attrNameLst>
                                      </p:cBhvr>
                                      <p:to>
                                        <p:strVal val="visible"/>
                                      </p:to>
                                    </p:set>
                                    <p:anim calcmode="lin" valueType="num">
                                      <p:cBhvr>
                                        <p:cTn id="75" dur="500" fill="hold"/>
                                        <p:tgtEl>
                                          <p:spTgt spid="323">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323">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323">
                                            <p:txEl>
                                              <p:pRg st="0" end="0"/>
                                            </p:txEl>
                                          </p:spTgt>
                                        </p:tgtEl>
                                      </p:cBhvr>
                                    </p:animEffect>
                                  </p:childTnLst>
                                </p:cTn>
                              </p:par>
                              <p:par>
                                <p:cTn id="78" presetID="23" presetClass="entr" presetSubtype="16" fill="hold" grpId="0" nodeType="withEffect">
                                  <p:stCondLst>
                                    <p:cond delay="200"/>
                                  </p:stCondLst>
                                  <p:childTnLst>
                                    <p:set>
                                      <p:cBhvr>
                                        <p:cTn id="79" dur="1" fill="hold">
                                          <p:stCondLst>
                                            <p:cond delay="0"/>
                                          </p:stCondLst>
                                        </p:cTn>
                                        <p:tgtEl>
                                          <p:spTgt spid="324">
                                            <p:txEl>
                                              <p:pRg st="0" end="0"/>
                                            </p:txEl>
                                          </p:spTgt>
                                        </p:tgtEl>
                                        <p:attrNameLst>
                                          <p:attrName>style.visibility</p:attrName>
                                        </p:attrNameLst>
                                      </p:cBhvr>
                                      <p:to>
                                        <p:strVal val="visible"/>
                                      </p:to>
                                    </p:set>
                                    <p:anim calcmode="lin" valueType="num">
                                      <p:cBhvr>
                                        <p:cTn id="80" dur="500" fill="hold"/>
                                        <p:tgtEl>
                                          <p:spTgt spid="324">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24">
                                            <p:txEl>
                                              <p:pRg st="0" end="0"/>
                                            </p:txEl>
                                          </p:spTgt>
                                        </p:tgtEl>
                                        <p:attrNameLst>
                                          <p:attrName>ppt_h</p:attrName>
                                        </p:attrNameLst>
                                      </p:cBhvr>
                                      <p:tavLst>
                                        <p:tav tm="0">
                                          <p:val>
                                            <p:fltVal val="0"/>
                                          </p:val>
                                        </p:tav>
                                        <p:tav tm="100000">
                                          <p:val>
                                            <p:strVal val="#ppt_h"/>
                                          </p:val>
                                        </p:tav>
                                      </p:tavLst>
                                    </p:anim>
                                  </p:childTnLst>
                                </p:cTn>
                              </p:par>
                              <p:par>
                                <p:cTn id="82" presetID="53" presetClass="entr" presetSubtype="16" fill="hold" grpId="0" nodeType="withEffect">
                                  <p:stCondLst>
                                    <p:cond delay="200"/>
                                  </p:stCondLst>
                                  <p:childTnLst>
                                    <p:set>
                                      <p:cBhvr>
                                        <p:cTn id="83" dur="1" fill="hold">
                                          <p:stCondLst>
                                            <p:cond delay="0"/>
                                          </p:stCondLst>
                                        </p:cTn>
                                        <p:tgtEl>
                                          <p:spTgt spid="325"/>
                                        </p:tgtEl>
                                        <p:attrNameLst>
                                          <p:attrName>style.visibility</p:attrName>
                                        </p:attrNameLst>
                                      </p:cBhvr>
                                      <p:to>
                                        <p:strVal val="visible"/>
                                      </p:to>
                                    </p:set>
                                    <p:anim calcmode="lin" valueType="num">
                                      <p:cBhvr>
                                        <p:cTn id="84" dur="500" fill="hold"/>
                                        <p:tgtEl>
                                          <p:spTgt spid="325"/>
                                        </p:tgtEl>
                                        <p:attrNameLst>
                                          <p:attrName>ppt_w</p:attrName>
                                        </p:attrNameLst>
                                      </p:cBhvr>
                                      <p:tavLst>
                                        <p:tav tm="0">
                                          <p:val>
                                            <p:fltVal val="0"/>
                                          </p:val>
                                        </p:tav>
                                        <p:tav tm="100000">
                                          <p:val>
                                            <p:strVal val="#ppt_w"/>
                                          </p:val>
                                        </p:tav>
                                      </p:tavLst>
                                    </p:anim>
                                    <p:anim calcmode="lin" valueType="num">
                                      <p:cBhvr>
                                        <p:cTn id="85" dur="500" fill="hold"/>
                                        <p:tgtEl>
                                          <p:spTgt spid="325"/>
                                        </p:tgtEl>
                                        <p:attrNameLst>
                                          <p:attrName>ppt_h</p:attrName>
                                        </p:attrNameLst>
                                      </p:cBhvr>
                                      <p:tavLst>
                                        <p:tav tm="0">
                                          <p:val>
                                            <p:fltVal val="0"/>
                                          </p:val>
                                        </p:tav>
                                        <p:tav tm="100000">
                                          <p:val>
                                            <p:strVal val="#ppt_h"/>
                                          </p:val>
                                        </p:tav>
                                      </p:tavLst>
                                    </p:anim>
                                    <p:animEffect transition="in" filter="fade">
                                      <p:cBhvr>
                                        <p:cTn id="86" dur="500"/>
                                        <p:tgtEl>
                                          <p:spTgt spid="32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326">
                                            <p:txEl>
                                              <p:pRg st="0" end="0"/>
                                            </p:txEl>
                                          </p:spTgt>
                                        </p:tgtEl>
                                        <p:attrNameLst>
                                          <p:attrName>style.visibility</p:attrName>
                                        </p:attrNameLst>
                                      </p:cBhvr>
                                      <p:to>
                                        <p:strVal val="visible"/>
                                      </p:to>
                                    </p:set>
                                    <p:anim calcmode="lin" valueType="num">
                                      <p:cBhvr>
                                        <p:cTn id="89" dur="500" fill="hold"/>
                                        <p:tgtEl>
                                          <p:spTgt spid="326">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326">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3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build="p">
        <p:tmplLst>
          <p:tmpl lvl="1">
            <p:tnLst>
              <p:par>
                <p:cTn presetID="53" presetClass="entr" presetSubtype="16" fill="hold" nodeType="withEffect">
                  <p:stCondLst>
                    <p:cond delay="200"/>
                  </p:stCondLst>
                  <p:childTnLst>
                    <p:set>
                      <p:cBhvr>
                        <p:cTn dur="1" fill="hold">
                          <p:stCondLst>
                            <p:cond delay="0"/>
                          </p:stCondLst>
                        </p:cTn>
                        <p:tgtEl>
                          <p:spTgt spid="311"/>
                        </p:tgtEl>
                        <p:attrNameLst>
                          <p:attrName>style.visibility</p:attrName>
                        </p:attrNameLst>
                      </p:cBhvr>
                      <p:to>
                        <p:strVal val="visible"/>
                      </p:to>
                    </p:set>
                    <p:anim calcmode="lin" valueType="num">
                      <p:cBhvr>
                        <p:cTn dur="500" fill="hold"/>
                        <p:tgtEl>
                          <p:spTgt spid="311"/>
                        </p:tgtEl>
                        <p:attrNameLst>
                          <p:attrName>ppt_w</p:attrName>
                        </p:attrNameLst>
                      </p:cBhvr>
                      <p:tavLst>
                        <p:tav tm="0">
                          <p:val>
                            <p:fltVal val="0"/>
                          </p:val>
                        </p:tav>
                        <p:tav tm="100000">
                          <p:val>
                            <p:strVal val="#ppt_w"/>
                          </p:val>
                        </p:tav>
                      </p:tavLst>
                    </p:anim>
                    <p:anim calcmode="lin" valueType="num">
                      <p:cBhvr>
                        <p:cTn dur="500" fill="hold"/>
                        <p:tgtEl>
                          <p:spTgt spid="311"/>
                        </p:tgtEl>
                        <p:attrNameLst>
                          <p:attrName>ppt_h</p:attrName>
                        </p:attrNameLst>
                      </p:cBhvr>
                      <p:tavLst>
                        <p:tav tm="0">
                          <p:val>
                            <p:fltVal val="0"/>
                          </p:val>
                        </p:tav>
                        <p:tav tm="100000">
                          <p:val>
                            <p:strVal val="#ppt_h"/>
                          </p:val>
                        </p:tav>
                      </p:tavLst>
                    </p:anim>
                    <p:animEffect transition="in" filter="fade">
                      <p:cBhvr>
                        <p:cTn dur="500"/>
                        <p:tgtEl>
                          <p:spTgt spid="311"/>
                        </p:tgtEl>
                      </p:cBhvr>
                    </p:animEffect>
                  </p:childTnLst>
                </p:cTn>
              </p:par>
            </p:tnLst>
          </p:tmpl>
        </p:tmplLst>
      </p:bldP>
      <p:bldP spid="312" grpId="0" build="p">
        <p:tmplLst>
          <p:tmpl lvl="1">
            <p:tnLst>
              <p:par>
                <p:cTn presetID="23" presetClass="entr" presetSubtype="16" fill="hold" nodeType="withEffect">
                  <p:stCondLst>
                    <p:cond delay="200"/>
                  </p:stCondLst>
                  <p:childTnLst>
                    <p:set>
                      <p:cBhvr>
                        <p:cTn dur="1" fill="hold">
                          <p:stCondLst>
                            <p:cond delay="0"/>
                          </p:stCondLst>
                        </p:cTn>
                        <p:tgtEl>
                          <p:spTgt spid="312"/>
                        </p:tgtEl>
                        <p:attrNameLst>
                          <p:attrName>style.visibility</p:attrName>
                        </p:attrNameLst>
                      </p:cBhvr>
                      <p:to>
                        <p:strVal val="visible"/>
                      </p:to>
                    </p:set>
                    <p:anim calcmode="lin" valueType="num">
                      <p:cBhvr>
                        <p:cTn dur="500" fill="hold"/>
                        <p:tgtEl>
                          <p:spTgt spid="312"/>
                        </p:tgtEl>
                        <p:attrNameLst>
                          <p:attrName>ppt_w</p:attrName>
                        </p:attrNameLst>
                      </p:cBhvr>
                      <p:tavLst>
                        <p:tav tm="0">
                          <p:val>
                            <p:fltVal val="0"/>
                          </p:val>
                        </p:tav>
                        <p:tav tm="100000">
                          <p:val>
                            <p:strVal val="#ppt_w"/>
                          </p:val>
                        </p:tav>
                      </p:tavLst>
                    </p:anim>
                    <p:anim calcmode="lin" valueType="num">
                      <p:cBhvr>
                        <p:cTn dur="500" fill="hold"/>
                        <p:tgtEl>
                          <p:spTgt spid="312"/>
                        </p:tgtEl>
                        <p:attrNameLst>
                          <p:attrName>ppt_h</p:attrName>
                        </p:attrNameLst>
                      </p:cBhvr>
                      <p:tavLst>
                        <p:tav tm="0">
                          <p:val>
                            <p:fltVal val="0"/>
                          </p:val>
                        </p:tav>
                        <p:tav tm="100000">
                          <p:val>
                            <p:strVal val="#ppt_h"/>
                          </p:val>
                        </p:tav>
                      </p:tavLst>
                    </p:anim>
                  </p:childTnLst>
                </p:cTn>
              </p:par>
            </p:tnLst>
          </p:tmpl>
        </p:tmplLst>
      </p:bldP>
      <p:bldP spid="313" grpId="0" animBg="1"/>
      <p:bldP spid="314" grpId="0" build="p">
        <p:tmplLst>
          <p:tmpl lvl="1">
            <p:tnLst>
              <p:par>
                <p:cTn presetID="53" presetClass="entr" presetSubtype="16" fill="hold" nodeType="withEffect">
                  <p:stCondLst>
                    <p:cond delay="200"/>
                  </p:stCondLst>
                  <p:childTnLst>
                    <p:set>
                      <p:cBhvr>
                        <p:cTn dur="1" fill="hold">
                          <p:stCondLst>
                            <p:cond delay="0"/>
                          </p:stCondLst>
                        </p:cTn>
                        <p:tgtEl>
                          <p:spTgt spid="314"/>
                        </p:tgtEl>
                        <p:attrNameLst>
                          <p:attrName>style.visibility</p:attrName>
                        </p:attrNameLst>
                      </p:cBhvr>
                      <p:to>
                        <p:strVal val="visible"/>
                      </p:to>
                    </p:set>
                    <p:anim calcmode="lin" valueType="num">
                      <p:cBhvr>
                        <p:cTn dur="500" fill="hold"/>
                        <p:tgtEl>
                          <p:spTgt spid="314"/>
                        </p:tgtEl>
                        <p:attrNameLst>
                          <p:attrName>ppt_w</p:attrName>
                        </p:attrNameLst>
                      </p:cBhvr>
                      <p:tavLst>
                        <p:tav tm="0">
                          <p:val>
                            <p:fltVal val="0"/>
                          </p:val>
                        </p:tav>
                        <p:tav tm="100000">
                          <p:val>
                            <p:strVal val="#ppt_w"/>
                          </p:val>
                        </p:tav>
                      </p:tavLst>
                    </p:anim>
                    <p:anim calcmode="lin" valueType="num">
                      <p:cBhvr>
                        <p:cTn dur="500" fill="hold"/>
                        <p:tgtEl>
                          <p:spTgt spid="314"/>
                        </p:tgtEl>
                        <p:attrNameLst>
                          <p:attrName>ppt_h</p:attrName>
                        </p:attrNameLst>
                      </p:cBhvr>
                      <p:tavLst>
                        <p:tav tm="0">
                          <p:val>
                            <p:fltVal val="0"/>
                          </p:val>
                        </p:tav>
                        <p:tav tm="100000">
                          <p:val>
                            <p:strVal val="#ppt_h"/>
                          </p:val>
                        </p:tav>
                      </p:tavLst>
                    </p:anim>
                    <p:animEffect transition="in" filter="fade">
                      <p:cBhvr>
                        <p:cTn dur="500"/>
                        <p:tgtEl>
                          <p:spTgt spid="314"/>
                        </p:tgtEl>
                      </p:cBhvr>
                    </p:animEffect>
                  </p:childTnLst>
                </p:cTn>
              </p:par>
            </p:tnLst>
          </p:tmpl>
        </p:tmplLst>
      </p:bldP>
      <p:bldP spid="315" grpId="0" build="p">
        <p:tmplLst>
          <p:tmpl lvl="1">
            <p:tnLst>
              <p:par>
                <p:cTn presetID="53" presetClass="entr" presetSubtype="16" fill="hold" nodeType="withEffect">
                  <p:stCondLst>
                    <p:cond delay="200"/>
                  </p:stCondLst>
                  <p:childTnLst>
                    <p:set>
                      <p:cBhvr>
                        <p:cTn dur="1" fill="hold">
                          <p:stCondLst>
                            <p:cond delay="0"/>
                          </p:stCondLst>
                        </p:cTn>
                        <p:tgtEl>
                          <p:spTgt spid="315"/>
                        </p:tgtEl>
                        <p:attrNameLst>
                          <p:attrName>style.visibility</p:attrName>
                        </p:attrNameLst>
                      </p:cBhvr>
                      <p:to>
                        <p:strVal val="visible"/>
                      </p:to>
                    </p:set>
                    <p:anim calcmode="lin" valueType="num">
                      <p:cBhvr>
                        <p:cTn dur="500" fill="hold"/>
                        <p:tgtEl>
                          <p:spTgt spid="315"/>
                        </p:tgtEl>
                        <p:attrNameLst>
                          <p:attrName>ppt_w</p:attrName>
                        </p:attrNameLst>
                      </p:cBhvr>
                      <p:tavLst>
                        <p:tav tm="0">
                          <p:val>
                            <p:fltVal val="0"/>
                          </p:val>
                        </p:tav>
                        <p:tav tm="100000">
                          <p:val>
                            <p:strVal val="#ppt_w"/>
                          </p:val>
                        </p:tav>
                      </p:tavLst>
                    </p:anim>
                    <p:anim calcmode="lin" valueType="num">
                      <p:cBhvr>
                        <p:cTn dur="500" fill="hold"/>
                        <p:tgtEl>
                          <p:spTgt spid="315"/>
                        </p:tgtEl>
                        <p:attrNameLst>
                          <p:attrName>ppt_h</p:attrName>
                        </p:attrNameLst>
                      </p:cBhvr>
                      <p:tavLst>
                        <p:tav tm="0">
                          <p:val>
                            <p:fltVal val="0"/>
                          </p:val>
                        </p:tav>
                        <p:tav tm="100000">
                          <p:val>
                            <p:strVal val="#ppt_h"/>
                          </p:val>
                        </p:tav>
                      </p:tavLst>
                    </p:anim>
                    <p:animEffect transition="in" filter="fade">
                      <p:cBhvr>
                        <p:cTn dur="500"/>
                        <p:tgtEl>
                          <p:spTgt spid="315"/>
                        </p:tgtEl>
                      </p:cBhvr>
                    </p:animEffect>
                  </p:childTnLst>
                </p:cTn>
              </p:par>
            </p:tnLst>
          </p:tmpl>
        </p:tmplLst>
      </p:bldP>
      <p:bldP spid="316" grpId="0" build="p">
        <p:tmplLst>
          <p:tmpl lvl="1">
            <p:tnLst>
              <p:par>
                <p:cTn presetID="23" presetClass="entr" presetSubtype="16" fill="hold" nodeType="withEffect">
                  <p:stCondLst>
                    <p:cond delay="200"/>
                  </p:stCondLst>
                  <p:childTnLst>
                    <p:set>
                      <p:cBhvr>
                        <p:cTn dur="1" fill="hold">
                          <p:stCondLst>
                            <p:cond delay="0"/>
                          </p:stCondLst>
                        </p:cTn>
                        <p:tgtEl>
                          <p:spTgt spid="316"/>
                        </p:tgtEl>
                        <p:attrNameLst>
                          <p:attrName>style.visibility</p:attrName>
                        </p:attrNameLst>
                      </p:cBhvr>
                      <p:to>
                        <p:strVal val="visible"/>
                      </p:to>
                    </p:set>
                    <p:anim calcmode="lin" valueType="num">
                      <p:cBhvr>
                        <p:cTn dur="500" fill="hold"/>
                        <p:tgtEl>
                          <p:spTgt spid="316"/>
                        </p:tgtEl>
                        <p:attrNameLst>
                          <p:attrName>ppt_w</p:attrName>
                        </p:attrNameLst>
                      </p:cBhvr>
                      <p:tavLst>
                        <p:tav tm="0">
                          <p:val>
                            <p:fltVal val="0"/>
                          </p:val>
                        </p:tav>
                        <p:tav tm="100000">
                          <p:val>
                            <p:strVal val="#ppt_w"/>
                          </p:val>
                        </p:tav>
                      </p:tavLst>
                    </p:anim>
                    <p:anim calcmode="lin" valueType="num">
                      <p:cBhvr>
                        <p:cTn dur="500" fill="hold"/>
                        <p:tgtEl>
                          <p:spTgt spid="316"/>
                        </p:tgtEl>
                        <p:attrNameLst>
                          <p:attrName>ppt_h</p:attrName>
                        </p:attrNameLst>
                      </p:cBhvr>
                      <p:tavLst>
                        <p:tav tm="0">
                          <p:val>
                            <p:fltVal val="0"/>
                          </p:val>
                        </p:tav>
                        <p:tav tm="100000">
                          <p:val>
                            <p:strVal val="#ppt_h"/>
                          </p:val>
                        </p:tav>
                      </p:tavLst>
                    </p:anim>
                  </p:childTnLst>
                </p:cTn>
              </p:par>
            </p:tnLst>
          </p:tmpl>
        </p:tmplLst>
      </p:bldP>
      <p:bldP spid="317" grpId="0" animBg="1"/>
      <p:bldP spid="318" grpId="0" build="p">
        <p:tmplLst>
          <p:tmpl lvl="1">
            <p:tnLst>
              <p:par>
                <p:cTn presetID="53" presetClass="entr" presetSubtype="16" fill="hold" nodeType="withEffect">
                  <p:stCondLst>
                    <p:cond delay="200"/>
                  </p:stCondLst>
                  <p:childTnLst>
                    <p:set>
                      <p:cBhvr>
                        <p:cTn dur="1" fill="hold">
                          <p:stCondLst>
                            <p:cond delay="0"/>
                          </p:stCondLst>
                        </p:cTn>
                        <p:tgtEl>
                          <p:spTgt spid="318"/>
                        </p:tgtEl>
                        <p:attrNameLst>
                          <p:attrName>style.visibility</p:attrName>
                        </p:attrNameLst>
                      </p:cBhvr>
                      <p:to>
                        <p:strVal val="visible"/>
                      </p:to>
                    </p:set>
                    <p:anim calcmode="lin" valueType="num">
                      <p:cBhvr>
                        <p:cTn dur="500" fill="hold"/>
                        <p:tgtEl>
                          <p:spTgt spid="318"/>
                        </p:tgtEl>
                        <p:attrNameLst>
                          <p:attrName>ppt_w</p:attrName>
                        </p:attrNameLst>
                      </p:cBhvr>
                      <p:tavLst>
                        <p:tav tm="0">
                          <p:val>
                            <p:fltVal val="0"/>
                          </p:val>
                        </p:tav>
                        <p:tav tm="100000">
                          <p:val>
                            <p:strVal val="#ppt_w"/>
                          </p:val>
                        </p:tav>
                      </p:tavLst>
                    </p:anim>
                    <p:anim calcmode="lin" valueType="num">
                      <p:cBhvr>
                        <p:cTn dur="500" fill="hold"/>
                        <p:tgtEl>
                          <p:spTgt spid="318"/>
                        </p:tgtEl>
                        <p:attrNameLst>
                          <p:attrName>ppt_h</p:attrName>
                        </p:attrNameLst>
                      </p:cBhvr>
                      <p:tavLst>
                        <p:tav tm="0">
                          <p:val>
                            <p:fltVal val="0"/>
                          </p:val>
                        </p:tav>
                        <p:tav tm="100000">
                          <p:val>
                            <p:strVal val="#ppt_h"/>
                          </p:val>
                        </p:tav>
                      </p:tavLst>
                    </p:anim>
                    <p:animEffect transition="in" filter="fade">
                      <p:cBhvr>
                        <p:cTn dur="500"/>
                        <p:tgtEl>
                          <p:spTgt spid="318"/>
                        </p:tgtEl>
                      </p:cBhvr>
                    </p:animEffect>
                  </p:childTnLst>
                </p:cTn>
              </p:par>
            </p:tnLst>
          </p:tmpl>
        </p:tmplLst>
      </p:bldP>
      <p:bldP spid="319" grpId="0" build="p">
        <p:tmplLst>
          <p:tmpl lvl="1">
            <p:tnLst>
              <p:par>
                <p:cTn presetID="53" presetClass="entr" presetSubtype="16" fill="hold" nodeType="withEffect">
                  <p:stCondLst>
                    <p:cond delay="200"/>
                  </p:stCondLst>
                  <p:childTnLst>
                    <p:set>
                      <p:cBhvr>
                        <p:cTn dur="1" fill="hold">
                          <p:stCondLst>
                            <p:cond delay="0"/>
                          </p:stCondLst>
                        </p:cTn>
                        <p:tgtEl>
                          <p:spTgt spid="319"/>
                        </p:tgtEl>
                        <p:attrNameLst>
                          <p:attrName>style.visibility</p:attrName>
                        </p:attrNameLst>
                      </p:cBhvr>
                      <p:to>
                        <p:strVal val="visible"/>
                      </p:to>
                    </p:set>
                    <p:anim calcmode="lin" valueType="num">
                      <p:cBhvr>
                        <p:cTn dur="500" fill="hold"/>
                        <p:tgtEl>
                          <p:spTgt spid="319"/>
                        </p:tgtEl>
                        <p:attrNameLst>
                          <p:attrName>ppt_w</p:attrName>
                        </p:attrNameLst>
                      </p:cBhvr>
                      <p:tavLst>
                        <p:tav tm="0">
                          <p:val>
                            <p:fltVal val="0"/>
                          </p:val>
                        </p:tav>
                        <p:tav tm="100000">
                          <p:val>
                            <p:strVal val="#ppt_w"/>
                          </p:val>
                        </p:tav>
                      </p:tavLst>
                    </p:anim>
                    <p:anim calcmode="lin" valueType="num">
                      <p:cBhvr>
                        <p:cTn dur="500" fill="hold"/>
                        <p:tgtEl>
                          <p:spTgt spid="319"/>
                        </p:tgtEl>
                        <p:attrNameLst>
                          <p:attrName>ppt_h</p:attrName>
                        </p:attrNameLst>
                      </p:cBhvr>
                      <p:tavLst>
                        <p:tav tm="0">
                          <p:val>
                            <p:fltVal val="0"/>
                          </p:val>
                        </p:tav>
                        <p:tav tm="100000">
                          <p:val>
                            <p:strVal val="#ppt_h"/>
                          </p:val>
                        </p:tav>
                      </p:tavLst>
                    </p:anim>
                    <p:animEffect transition="in" filter="fade">
                      <p:cBhvr>
                        <p:cTn dur="500"/>
                        <p:tgtEl>
                          <p:spTgt spid="319"/>
                        </p:tgtEl>
                      </p:cBhvr>
                    </p:animEffect>
                  </p:childTnLst>
                </p:cTn>
              </p:par>
            </p:tnLst>
          </p:tmpl>
        </p:tmplLst>
      </p:bldP>
      <p:bldP spid="320" grpId="0" build="p">
        <p:tmplLst>
          <p:tmpl lvl="1">
            <p:tnLst>
              <p:par>
                <p:cTn presetID="23" presetClass="entr" presetSubtype="16" fill="hold" nodeType="withEffect">
                  <p:stCondLst>
                    <p:cond delay="200"/>
                  </p:stCondLst>
                  <p:childTnLst>
                    <p:set>
                      <p:cBhvr>
                        <p:cTn dur="1" fill="hold">
                          <p:stCondLst>
                            <p:cond delay="0"/>
                          </p:stCondLst>
                        </p:cTn>
                        <p:tgtEl>
                          <p:spTgt spid="320"/>
                        </p:tgtEl>
                        <p:attrNameLst>
                          <p:attrName>style.visibility</p:attrName>
                        </p:attrNameLst>
                      </p:cBhvr>
                      <p:to>
                        <p:strVal val="visible"/>
                      </p:to>
                    </p:set>
                    <p:anim calcmode="lin" valueType="num">
                      <p:cBhvr>
                        <p:cTn dur="500" fill="hold"/>
                        <p:tgtEl>
                          <p:spTgt spid="320"/>
                        </p:tgtEl>
                        <p:attrNameLst>
                          <p:attrName>ppt_w</p:attrName>
                        </p:attrNameLst>
                      </p:cBhvr>
                      <p:tavLst>
                        <p:tav tm="0">
                          <p:val>
                            <p:fltVal val="0"/>
                          </p:val>
                        </p:tav>
                        <p:tav tm="100000">
                          <p:val>
                            <p:strVal val="#ppt_w"/>
                          </p:val>
                        </p:tav>
                      </p:tavLst>
                    </p:anim>
                    <p:anim calcmode="lin" valueType="num">
                      <p:cBhvr>
                        <p:cTn dur="500" fill="hold"/>
                        <p:tgtEl>
                          <p:spTgt spid="320"/>
                        </p:tgtEl>
                        <p:attrNameLst>
                          <p:attrName>ppt_h</p:attrName>
                        </p:attrNameLst>
                      </p:cBhvr>
                      <p:tavLst>
                        <p:tav tm="0">
                          <p:val>
                            <p:fltVal val="0"/>
                          </p:val>
                        </p:tav>
                        <p:tav tm="100000">
                          <p:val>
                            <p:strVal val="#ppt_h"/>
                          </p:val>
                        </p:tav>
                      </p:tavLst>
                    </p:anim>
                  </p:childTnLst>
                </p:cTn>
              </p:par>
            </p:tnLst>
          </p:tmpl>
        </p:tmplLst>
      </p:bldP>
      <p:bldP spid="321" grpId="0" animBg="1"/>
      <p:bldP spid="322" grpId="0" build="p">
        <p:tmplLst>
          <p:tmpl lvl="1">
            <p:tnLst>
              <p:par>
                <p:cTn presetID="53" presetClass="entr" presetSubtype="16" fill="hold" nodeType="withEffect">
                  <p:stCondLst>
                    <p:cond delay="200"/>
                  </p:stCondLst>
                  <p:childTnLst>
                    <p:set>
                      <p:cBhvr>
                        <p:cTn dur="1" fill="hold">
                          <p:stCondLst>
                            <p:cond delay="0"/>
                          </p:stCondLst>
                        </p:cTn>
                        <p:tgtEl>
                          <p:spTgt spid="322"/>
                        </p:tgtEl>
                        <p:attrNameLst>
                          <p:attrName>style.visibility</p:attrName>
                        </p:attrNameLst>
                      </p:cBhvr>
                      <p:to>
                        <p:strVal val="visible"/>
                      </p:to>
                    </p:set>
                    <p:anim calcmode="lin" valueType="num">
                      <p:cBhvr>
                        <p:cTn dur="500" fill="hold"/>
                        <p:tgtEl>
                          <p:spTgt spid="322"/>
                        </p:tgtEl>
                        <p:attrNameLst>
                          <p:attrName>ppt_w</p:attrName>
                        </p:attrNameLst>
                      </p:cBhvr>
                      <p:tavLst>
                        <p:tav tm="0">
                          <p:val>
                            <p:fltVal val="0"/>
                          </p:val>
                        </p:tav>
                        <p:tav tm="100000">
                          <p:val>
                            <p:strVal val="#ppt_w"/>
                          </p:val>
                        </p:tav>
                      </p:tavLst>
                    </p:anim>
                    <p:anim calcmode="lin" valueType="num">
                      <p:cBhvr>
                        <p:cTn dur="500" fill="hold"/>
                        <p:tgtEl>
                          <p:spTgt spid="322"/>
                        </p:tgtEl>
                        <p:attrNameLst>
                          <p:attrName>ppt_h</p:attrName>
                        </p:attrNameLst>
                      </p:cBhvr>
                      <p:tavLst>
                        <p:tav tm="0">
                          <p:val>
                            <p:fltVal val="0"/>
                          </p:val>
                        </p:tav>
                        <p:tav tm="100000">
                          <p:val>
                            <p:strVal val="#ppt_h"/>
                          </p:val>
                        </p:tav>
                      </p:tavLst>
                    </p:anim>
                    <p:animEffect transition="in" filter="fade">
                      <p:cBhvr>
                        <p:cTn dur="500"/>
                        <p:tgtEl>
                          <p:spTgt spid="322"/>
                        </p:tgtEl>
                      </p:cBhvr>
                    </p:animEffect>
                  </p:childTnLst>
                </p:cTn>
              </p:par>
            </p:tnLst>
          </p:tmpl>
        </p:tmplLst>
      </p:bldP>
      <p:bldP spid="323" grpId="0" build="p">
        <p:tmplLst>
          <p:tmpl lvl="1">
            <p:tnLst>
              <p:par>
                <p:cTn presetID="53" presetClass="entr" presetSubtype="16" fill="hold" nodeType="withEffect">
                  <p:stCondLst>
                    <p:cond delay="200"/>
                  </p:stCondLst>
                  <p:childTnLst>
                    <p:set>
                      <p:cBhvr>
                        <p:cTn dur="1" fill="hold">
                          <p:stCondLst>
                            <p:cond delay="0"/>
                          </p:stCondLst>
                        </p:cTn>
                        <p:tgtEl>
                          <p:spTgt spid="323"/>
                        </p:tgtEl>
                        <p:attrNameLst>
                          <p:attrName>style.visibility</p:attrName>
                        </p:attrNameLst>
                      </p:cBhvr>
                      <p:to>
                        <p:strVal val="visible"/>
                      </p:to>
                    </p:set>
                    <p:anim calcmode="lin" valueType="num">
                      <p:cBhvr>
                        <p:cTn dur="500" fill="hold"/>
                        <p:tgtEl>
                          <p:spTgt spid="323"/>
                        </p:tgtEl>
                        <p:attrNameLst>
                          <p:attrName>ppt_w</p:attrName>
                        </p:attrNameLst>
                      </p:cBhvr>
                      <p:tavLst>
                        <p:tav tm="0">
                          <p:val>
                            <p:fltVal val="0"/>
                          </p:val>
                        </p:tav>
                        <p:tav tm="100000">
                          <p:val>
                            <p:strVal val="#ppt_w"/>
                          </p:val>
                        </p:tav>
                      </p:tavLst>
                    </p:anim>
                    <p:anim calcmode="lin" valueType="num">
                      <p:cBhvr>
                        <p:cTn dur="500" fill="hold"/>
                        <p:tgtEl>
                          <p:spTgt spid="323"/>
                        </p:tgtEl>
                        <p:attrNameLst>
                          <p:attrName>ppt_h</p:attrName>
                        </p:attrNameLst>
                      </p:cBhvr>
                      <p:tavLst>
                        <p:tav tm="0">
                          <p:val>
                            <p:fltVal val="0"/>
                          </p:val>
                        </p:tav>
                        <p:tav tm="100000">
                          <p:val>
                            <p:strVal val="#ppt_h"/>
                          </p:val>
                        </p:tav>
                      </p:tavLst>
                    </p:anim>
                    <p:animEffect transition="in" filter="fade">
                      <p:cBhvr>
                        <p:cTn dur="500"/>
                        <p:tgtEl>
                          <p:spTgt spid="323"/>
                        </p:tgtEl>
                      </p:cBhvr>
                    </p:animEffect>
                  </p:childTnLst>
                </p:cTn>
              </p:par>
            </p:tnLst>
          </p:tmpl>
        </p:tmplLst>
      </p:bldP>
      <p:bldP spid="324" grpId="0" build="p">
        <p:tmplLst>
          <p:tmpl lvl="1">
            <p:tnLst>
              <p:par>
                <p:cTn presetID="23" presetClass="entr" presetSubtype="16" fill="hold" nodeType="withEffect">
                  <p:stCondLst>
                    <p:cond delay="200"/>
                  </p:stCondLst>
                  <p:childTnLst>
                    <p:set>
                      <p:cBhvr>
                        <p:cTn dur="1" fill="hold">
                          <p:stCondLst>
                            <p:cond delay="0"/>
                          </p:stCondLst>
                        </p:cTn>
                        <p:tgtEl>
                          <p:spTgt spid="324"/>
                        </p:tgtEl>
                        <p:attrNameLst>
                          <p:attrName>style.visibility</p:attrName>
                        </p:attrNameLst>
                      </p:cBhvr>
                      <p:to>
                        <p:strVal val="visible"/>
                      </p:to>
                    </p:set>
                    <p:anim calcmode="lin" valueType="num">
                      <p:cBhvr>
                        <p:cTn dur="500" fill="hold"/>
                        <p:tgtEl>
                          <p:spTgt spid="324"/>
                        </p:tgtEl>
                        <p:attrNameLst>
                          <p:attrName>ppt_w</p:attrName>
                        </p:attrNameLst>
                      </p:cBhvr>
                      <p:tavLst>
                        <p:tav tm="0">
                          <p:val>
                            <p:fltVal val="0"/>
                          </p:val>
                        </p:tav>
                        <p:tav tm="100000">
                          <p:val>
                            <p:strVal val="#ppt_w"/>
                          </p:val>
                        </p:tav>
                      </p:tavLst>
                    </p:anim>
                    <p:anim calcmode="lin" valueType="num">
                      <p:cBhvr>
                        <p:cTn dur="500" fill="hold"/>
                        <p:tgtEl>
                          <p:spTgt spid="324"/>
                        </p:tgtEl>
                        <p:attrNameLst>
                          <p:attrName>ppt_h</p:attrName>
                        </p:attrNameLst>
                      </p:cBhvr>
                      <p:tavLst>
                        <p:tav tm="0">
                          <p:val>
                            <p:fltVal val="0"/>
                          </p:val>
                        </p:tav>
                        <p:tav tm="100000">
                          <p:val>
                            <p:strVal val="#ppt_h"/>
                          </p:val>
                        </p:tav>
                      </p:tavLst>
                    </p:anim>
                  </p:childTnLst>
                </p:cTn>
              </p:par>
            </p:tnLst>
          </p:tmpl>
        </p:tmplLst>
      </p:bldP>
      <p:bldP spid="325" grpId="0" animBg="1"/>
      <p:bldP spid="326" grpId="0" build="p">
        <p:tmplLst>
          <p:tmpl lvl="1">
            <p:tnLst>
              <p:par>
                <p:cTn presetID="53" presetClass="entr" presetSubtype="16" fill="hold" nodeType="withEffect">
                  <p:stCondLst>
                    <p:cond delay="200"/>
                  </p:stCondLst>
                  <p:childTnLst>
                    <p:set>
                      <p:cBhvr>
                        <p:cTn dur="1" fill="hold">
                          <p:stCondLst>
                            <p:cond delay="0"/>
                          </p:stCondLst>
                        </p:cTn>
                        <p:tgtEl>
                          <p:spTgt spid="326"/>
                        </p:tgtEl>
                        <p:attrNameLst>
                          <p:attrName>style.visibility</p:attrName>
                        </p:attrNameLst>
                      </p:cBhvr>
                      <p:to>
                        <p:strVal val="visible"/>
                      </p:to>
                    </p:set>
                    <p:anim calcmode="lin" valueType="num">
                      <p:cBhvr>
                        <p:cTn dur="500" fill="hold"/>
                        <p:tgtEl>
                          <p:spTgt spid="326"/>
                        </p:tgtEl>
                        <p:attrNameLst>
                          <p:attrName>ppt_w</p:attrName>
                        </p:attrNameLst>
                      </p:cBhvr>
                      <p:tavLst>
                        <p:tav tm="0">
                          <p:val>
                            <p:fltVal val="0"/>
                          </p:val>
                        </p:tav>
                        <p:tav tm="100000">
                          <p:val>
                            <p:strVal val="#ppt_w"/>
                          </p:val>
                        </p:tav>
                      </p:tavLst>
                    </p:anim>
                    <p:anim calcmode="lin" valueType="num">
                      <p:cBhvr>
                        <p:cTn dur="500" fill="hold"/>
                        <p:tgtEl>
                          <p:spTgt spid="326"/>
                        </p:tgtEl>
                        <p:attrNameLst>
                          <p:attrName>ppt_h</p:attrName>
                        </p:attrNameLst>
                      </p:cBhvr>
                      <p:tavLst>
                        <p:tav tm="0">
                          <p:val>
                            <p:fltVal val="0"/>
                          </p:val>
                        </p:tav>
                        <p:tav tm="100000">
                          <p:val>
                            <p:strVal val="#ppt_h"/>
                          </p:val>
                        </p:tav>
                      </p:tavLst>
                    </p:anim>
                    <p:animEffect transition="in" filter="fade">
                      <p:cBhvr>
                        <p:cTn dur="500"/>
                        <p:tgtEl>
                          <p:spTgt spid="326"/>
                        </p:tgtEl>
                      </p:cBhvr>
                    </p:animEffect>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a:extLst>
              <a:ext uri="{FF2B5EF4-FFF2-40B4-BE49-F238E27FC236}">
                <a16:creationId xmlns:a16="http://schemas.microsoft.com/office/drawing/2014/main" id="{A20151E2-0FB1-41B9-B3EC-09E3BA63E1D5}"/>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TextBox 4">
            <a:extLst>
              <a:ext uri="{FF2B5EF4-FFF2-40B4-BE49-F238E27FC236}">
                <a16:creationId xmlns:a16="http://schemas.microsoft.com/office/drawing/2014/main" id="{760DE7FF-4D5B-4575-8DF1-73FCC1CE815B}"/>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8182E0F2-E082-4CDF-BB53-2BC8C3EBEC83}"/>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经验总结</a:t>
            </a:r>
          </a:p>
        </p:txBody>
      </p:sp>
      <p:sp>
        <p:nvSpPr>
          <p:cNvPr id="8" name="矩形 7">
            <a:extLst>
              <a:ext uri="{FF2B5EF4-FFF2-40B4-BE49-F238E27FC236}">
                <a16:creationId xmlns:a16="http://schemas.microsoft.com/office/drawing/2014/main" id="{DCC46CC5-02A8-4C9F-A5CD-D5BB9B144CB5}"/>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39" name="Group 3">
            <a:extLst>
              <a:ext uri="{FF2B5EF4-FFF2-40B4-BE49-F238E27FC236}">
                <a16:creationId xmlns:a16="http://schemas.microsoft.com/office/drawing/2014/main" id="{669E0A55-2739-496E-98EF-B9C4471FAB49}"/>
              </a:ext>
            </a:extLst>
          </p:cNvPr>
          <p:cNvGrpSpPr/>
          <p:nvPr/>
        </p:nvGrpSpPr>
        <p:grpSpPr>
          <a:xfrm>
            <a:off x="7694929" y="2484840"/>
            <a:ext cx="1619737" cy="1619737"/>
            <a:chOff x="7555698" y="2759717"/>
            <a:chExt cx="1619915" cy="1619915"/>
          </a:xfrm>
        </p:grpSpPr>
        <p:sp>
          <p:nvSpPr>
            <p:cNvPr id="40" name="Oval 9">
              <a:extLst>
                <a:ext uri="{FF2B5EF4-FFF2-40B4-BE49-F238E27FC236}">
                  <a16:creationId xmlns:a16="http://schemas.microsoft.com/office/drawing/2014/main" id="{0415595E-E400-4899-9BCD-B2863797C92D}"/>
                </a:ext>
              </a:extLst>
            </p:cNvPr>
            <p:cNvSpPr/>
            <p:nvPr/>
          </p:nvSpPr>
          <p:spPr>
            <a:xfrm>
              <a:off x="7555698" y="2759717"/>
              <a:ext cx="1619915" cy="1619915"/>
            </a:xfrm>
            <a:prstGeom prst="ellipse">
              <a:avLst/>
            </a:prstGeom>
            <a:solidFill>
              <a:srgbClr val="5B9BD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41" name="Freeform 14">
              <a:extLst>
                <a:ext uri="{FF2B5EF4-FFF2-40B4-BE49-F238E27FC236}">
                  <a16:creationId xmlns:a16="http://schemas.microsoft.com/office/drawing/2014/main" id="{6A39248E-EF4D-42B1-9B7B-140FC1530AB1}"/>
                </a:ext>
              </a:extLst>
            </p:cNvPr>
            <p:cNvSpPr>
              <a:spLocks noEditPoints="1"/>
            </p:cNvSpPr>
            <p:nvPr/>
          </p:nvSpPr>
          <p:spPr bwMode="auto">
            <a:xfrm>
              <a:off x="8121821" y="3251556"/>
              <a:ext cx="487669" cy="518147"/>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ysClr val="window" lastClr="FFFFFF"/>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grpSp>
        <p:nvGrpSpPr>
          <p:cNvPr id="42" name="Group 4">
            <a:extLst>
              <a:ext uri="{FF2B5EF4-FFF2-40B4-BE49-F238E27FC236}">
                <a16:creationId xmlns:a16="http://schemas.microsoft.com/office/drawing/2014/main" id="{3DD4FC03-D6DB-4C60-9867-08DEAF8C5AEC}"/>
              </a:ext>
            </a:extLst>
          </p:cNvPr>
          <p:cNvGrpSpPr/>
          <p:nvPr/>
        </p:nvGrpSpPr>
        <p:grpSpPr>
          <a:xfrm>
            <a:off x="6381591" y="3534183"/>
            <a:ext cx="2203637" cy="1619737"/>
            <a:chOff x="6242216" y="3809175"/>
            <a:chExt cx="2203879" cy="1619915"/>
          </a:xfrm>
        </p:grpSpPr>
        <p:sp>
          <p:nvSpPr>
            <p:cNvPr id="43" name="Freeform 8">
              <a:extLst>
                <a:ext uri="{FF2B5EF4-FFF2-40B4-BE49-F238E27FC236}">
                  <a16:creationId xmlns:a16="http://schemas.microsoft.com/office/drawing/2014/main" id="{92B63669-426E-4692-99C5-CDBC2CD165FF}"/>
                </a:ext>
              </a:extLst>
            </p:cNvPr>
            <p:cNvSpPr/>
            <p:nvPr/>
          </p:nvSpPr>
          <p:spPr>
            <a:xfrm rot="18900000">
              <a:off x="624221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44" name="Freeform 15">
              <a:extLst>
                <a:ext uri="{FF2B5EF4-FFF2-40B4-BE49-F238E27FC236}">
                  <a16:creationId xmlns:a16="http://schemas.microsoft.com/office/drawing/2014/main" id="{000150DB-97E2-4F6B-9EF5-CD026202D76D}"/>
                </a:ext>
              </a:extLst>
            </p:cNvPr>
            <p:cNvSpPr>
              <a:spLocks noEditPoints="1"/>
            </p:cNvSpPr>
            <p:nvPr/>
          </p:nvSpPr>
          <p:spPr bwMode="auto">
            <a:xfrm>
              <a:off x="6896733" y="4595850"/>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ysClr val="window" lastClr="FFFFFF"/>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grpSp>
        <p:nvGrpSpPr>
          <p:cNvPr id="45" name="Group 10">
            <a:extLst>
              <a:ext uri="{FF2B5EF4-FFF2-40B4-BE49-F238E27FC236}">
                <a16:creationId xmlns:a16="http://schemas.microsoft.com/office/drawing/2014/main" id="{EDB5C5D3-4E20-47E7-942D-14D5B46CAACF}"/>
              </a:ext>
            </a:extLst>
          </p:cNvPr>
          <p:cNvGrpSpPr/>
          <p:nvPr/>
        </p:nvGrpSpPr>
        <p:grpSpPr>
          <a:xfrm>
            <a:off x="5533294" y="2392898"/>
            <a:ext cx="1619737" cy="2203637"/>
            <a:chOff x="5393825" y="2667764"/>
            <a:chExt cx="1619915" cy="2203879"/>
          </a:xfrm>
        </p:grpSpPr>
        <p:sp>
          <p:nvSpPr>
            <p:cNvPr id="46" name="Freeform 7">
              <a:extLst>
                <a:ext uri="{FF2B5EF4-FFF2-40B4-BE49-F238E27FC236}">
                  <a16:creationId xmlns:a16="http://schemas.microsoft.com/office/drawing/2014/main" id="{78913349-9DF0-4A20-BEDB-EB98EC088F6E}"/>
                </a:ext>
              </a:extLst>
            </p:cNvPr>
            <p:cNvSpPr/>
            <p:nvPr/>
          </p:nvSpPr>
          <p:spPr>
            <a:xfrm rot="2700000">
              <a:off x="5101843"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A5A5A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47" name="Freeform 16">
              <a:extLst>
                <a:ext uri="{FF2B5EF4-FFF2-40B4-BE49-F238E27FC236}">
                  <a16:creationId xmlns:a16="http://schemas.microsoft.com/office/drawing/2014/main" id="{8633DF4F-E9ED-4E0B-BD24-EE7DC6482C7E}"/>
                </a:ext>
              </a:extLst>
            </p:cNvPr>
            <p:cNvSpPr>
              <a:spLocks noEditPoints="1"/>
            </p:cNvSpPr>
            <p:nvPr/>
          </p:nvSpPr>
          <p:spPr bwMode="auto">
            <a:xfrm>
              <a:off x="5833681" y="3251049"/>
              <a:ext cx="368290" cy="58164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sp>
        <p:nvSpPr>
          <p:cNvPr id="49" name="TextBox 17">
            <a:extLst>
              <a:ext uri="{FF2B5EF4-FFF2-40B4-BE49-F238E27FC236}">
                <a16:creationId xmlns:a16="http://schemas.microsoft.com/office/drawing/2014/main" id="{7CCBFB18-140B-40CC-AF2F-D872442DB88D}"/>
              </a:ext>
            </a:extLst>
          </p:cNvPr>
          <p:cNvSpPr txBox="1"/>
          <p:nvPr/>
        </p:nvSpPr>
        <p:spPr>
          <a:xfrm>
            <a:off x="4854347" y="1757580"/>
            <a:ext cx="2546546" cy="845616"/>
          </a:xfrm>
          <a:prstGeom prst="rect">
            <a:avLst/>
          </a:prstGeom>
          <a:noFill/>
        </p:spPr>
        <p:txBody>
          <a:bodyPr wrap="square" rtlCol="0">
            <a:spAutoFit/>
          </a:bodyPr>
          <a:lstStyle/>
          <a:p>
            <a:pPr algn="just" defTabSz="914400" fontAlgn="auto">
              <a:lnSpc>
                <a:spcPct val="120000"/>
              </a:lnSpc>
              <a:spcBef>
                <a:spcPts val="0"/>
              </a:spcBef>
              <a:spcAft>
                <a:spcPts val="0"/>
              </a:spcAft>
            </a:pPr>
            <a:r>
              <a:rPr lang="zh-CN" altLang="en-US" sz="1400" dirty="0">
                <a:solidFill>
                  <a:srgbClr val="3B3837"/>
                </a:solidFill>
                <a:ea typeface="微软雅黑" panose="020B0503020204020204" pitchFamily="34" charset="-122"/>
                <a:cs typeface="+mn-ea"/>
                <a:sym typeface="Arial" panose="020B0604020202020204" pitchFamily="34" charset="0"/>
              </a:rPr>
              <a:t>停电间期对新增设备完成耐压试验，可提前发现问题，并及时解决</a:t>
            </a:r>
            <a:endParaRPr lang="en-GB" altLang="zh-CN" sz="1400" dirty="0">
              <a:solidFill>
                <a:srgbClr val="3B3837"/>
              </a:solidFill>
              <a:ea typeface="微软雅黑" panose="020B0503020204020204" pitchFamily="34" charset="-122"/>
              <a:cs typeface="Arial"/>
              <a:sym typeface="Arial" panose="020B0604020202020204" pitchFamily="34" charset="0"/>
            </a:endParaRPr>
          </a:p>
        </p:txBody>
      </p:sp>
      <p:sp>
        <p:nvSpPr>
          <p:cNvPr id="52" name="TextBox 21">
            <a:extLst>
              <a:ext uri="{FF2B5EF4-FFF2-40B4-BE49-F238E27FC236}">
                <a16:creationId xmlns:a16="http://schemas.microsoft.com/office/drawing/2014/main" id="{1EFC2AAA-5D08-47EC-B193-F48E01397BD4}"/>
              </a:ext>
            </a:extLst>
          </p:cNvPr>
          <p:cNvSpPr txBox="1"/>
          <p:nvPr/>
        </p:nvSpPr>
        <p:spPr>
          <a:xfrm>
            <a:off x="784664" y="3060574"/>
            <a:ext cx="2031325" cy="362343"/>
          </a:xfrm>
          <a:prstGeom prst="rect">
            <a:avLst/>
          </a:prstGeom>
          <a:noFill/>
        </p:spPr>
        <p:txBody>
          <a:bodyPr wrap="none" rtlCol="0">
            <a:spAutoFit/>
          </a:bodyPr>
          <a:lstStyle/>
          <a:p>
            <a:pPr algn="r" defTabSz="914400" fontAlgn="auto">
              <a:lnSpc>
                <a:spcPct val="120000"/>
              </a:lnSpc>
              <a:spcBef>
                <a:spcPts val="0"/>
              </a:spcBef>
              <a:spcAft>
                <a:spcPts val="0"/>
              </a:spcAft>
            </a:pPr>
            <a:r>
              <a:rPr lang="zh-CN" altLang="en-US" sz="1600" dirty="0">
                <a:solidFill>
                  <a:srgbClr val="3B3837"/>
                </a:solidFill>
                <a:ea typeface="微软雅黑" panose="020B0503020204020204" pitchFamily="34" charset="-122"/>
                <a:cs typeface="+mn-ea"/>
                <a:sym typeface="Arial" panose="020B0604020202020204" pitchFamily="34" charset="0"/>
              </a:rPr>
              <a:t>两次耐压均一次通过</a:t>
            </a:r>
            <a:endParaRPr lang="en-GB" sz="1600" dirty="0">
              <a:solidFill>
                <a:srgbClr val="3B3837"/>
              </a:solidFill>
              <a:ea typeface="微软雅黑" panose="020B0503020204020204" pitchFamily="34" charset="-122"/>
              <a:cs typeface="Arial"/>
              <a:sym typeface="Arial" panose="020B0604020202020204" pitchFamily="34" charset="0"/>
            </a:endParaRPr>
          </a:p>
        </p:txBody>
      </p:sp>
      <p:sp>
        <p:nvSpPr>
          <p:cNvPr id="55" name="TextBox 24">
            <a:extLst>
              <a:ext uri="{FF2B5EF4-FFF2-40B4-BE49-F238E27FC236}">
                <a16:creationId xmlns:a16="http://schemas.microsoft.com/office/drawing/2014/main" id="{579E19AC-3664-4826-AC30-2F30A64C7EC6}"/>
              </a:ext>
            </a:extLst>
          </p:cNvPr>
          <p:cNvSpPr txBox="1"/>
          <p:nvPr/>
        </p:nvSpPr>
        <p:spPr>
          <a:xfrm>
            <a:off x="9381602" y="3054498"/>
            <a:ext cx="2225289" cy="362343"/>
          </a:xfrm>
          <a:prstGeom prst="rect">
            <a:avLst/>
          </a:prstGeom>
          <a:noFill/>
        </p:spPr>
        <p:txBody>
          <a:bodyPr wrap="none" rtlCol="0">
            <a:spAutoFit/>
          </a:bodyPr>
          <a:lstStyle/>
          <a:p>
            <a:pPr algn="just" defTabSz="914400" fontAlgn="auto">
              <a:lnSpc>
                <a:spcPct val="120000"/>
              </a:lnSpc>
              <a:spcBef>
                <a:spcPts val="0"/>
              </a:spcBef>
              <a:spcAft>
                <a:spcPts val="0"/>
              </a:spcAft>
            </a:pPr>
            <a:r>
              <a:rPr lang="zh-CN" altLang="en-US" sz="1600" dirty="0">
                <a:solidFill>
                  <a:srgbClr val="3B3837"/>
                </a:solidFill>
                <a:ea typeface="微软雅黑" panose="020B0503020204020204" pitchFamily="34" charset="-122"/>
                <a:cs typeface="+mn-ea"/>
                <a:sym typeface="Arial" panose="020B0604020202020204" pitchFamily="34" charset="0"/>
              </a:rPr>
              <a:t>潜在节约成本</a:t>
            </a:r>
            <a:r>
              <a:rPr lang="en-US" altLang="zh-CN" sz="1600" dirty="0">
                <a:solidFill>
                  <a:srgbClr val="3B3837"/>
                </a:solidFill>
                <a:ea typeface="微软雅黑" panose="020B0503020204020204" pitchFamily="34" charset="-122"/>
                <a:cs typeface="+mn-ea"/>
                <a:sym typeface="Arial" panose="020B0604020202020204" pitchFamily="34" charset="0"/>
              </a:rPr>
              <a:t>2.52</a:t>
            </a:r>
            <a:r>
              <a:rPr lang="zh-CN" altLang="en-US" sz="1600" dirty="0">
                <a:solidFill>
                  <a:srgbClr val="3B3837"/>
                </a:solidFill>
                <a:ea typeface="微软雅黑" panose="020B0503020204020204" pitchFamily="34" charset="-122"/>
                <a:cs typeface="+mn-ea"/>
                <a:sym typeface="Arial" panose="020B0604020202020204" pitchFamily="34" charset="0"/>
              </a:rPr>
              <a:t>亿元</a:t>
            </a:r>
            <a:endParaRPr lang="en-GB" sz="1600" dirty="0">
              <a:solidFill>
                <a:srgbClr val="3B3837"/>
              </a:solidFill>
              <a:ea typeface="微软雅黑" panose="020B0503020204020204" pitchFamily="34" charset="-122"/>
              <a:cs typeface="Arial"/>
              <a:sym typeface="Arial" panose="020B0604020202020204" pitchFamily="34" charset="0"/>
            </a:endParaRPr>
          </a:p>
        </p:txBody>
      </p:sp>
      <p:sp>
        <p:nvSpPr>
          <p:cNvPr id="58" name="TextBox 27">
            <a:extLst>
              <a:ext uri="{FF2B5EF4-FFF2-40B4-BE49-F238E27FC236}">
                <a16:creationId xmlns:a16="http://schemas.microsoft.com/office/drawing/2014/main" id="{C182D113-5CB3-4E31-A4F2-BD6FDC17C013}"/>
              </a:ext>
            </a:extLst>
          </p:cNvPr>
          <p:cNvSpPr txBox="1"/>
          <p:nvPr/>
        </p:nvSpPr>
        <p:spPr>
          <a:xfrm>
            <a:off x="3042917" y="5371381"/>
            <a:ext cx="2899327" cy="657809"/>
          </a:xfrm>
          <a:prstGeom prst="rect">
            <a:avLst/>
          </a:prstGeom>
          <a:noFill/>
        </p:spPr>
        <p:txBody>
          <a:bodyPr wrap="square" rtlCol="0">
            <a:spAutoFit/>
          </a:bodyPr>
          <a:lstStyle/>
          <a:p>
            <a:pPr algn="just" defTabSz="914400" fontAlgn="auto">
              <a:lnSpc>
                <a:spcPct val="120000"/>
              </a:lnSpc>
              <a:spcBef>
                <a:spcPts val="0"/>
              </a:spcBef>
              <a:spcAft>
                <a:spcPts val="0"/>
              </a:spcAft>
            </a:pPr>
            <a:r>
              <a:rPr lang="zh-CN" altLang="en-US" sz="1600" dirty="0">
                <a:solidFill>
                  <a:srgbClr val="3B3837"/>
                </a:solidFill>
                <a:ea typeface="微软雅黑" panose="020B0503020204020204" pitchFamily="34" charset="-122"/>
                <a:cs typeface="+mn-ea"/>
                <a:sym typeface="Arial" panose="020B0604020202020204" pitchFamily="34" charset="0"/>
              </a:rPr>
              <a:t>设备扩建至送电期间未发生任何安全质量事件</a:t>
            </a:r>
            <a:endParaRPr lang="en-GB" sz="1600" dirty="0">
              <a:solidFill>
                <a:srgbClr val="3B3837"/>
              </a:solidFill>
              <a:ea typeface="微软雅黑" panose="020B0503020204020204" pitchFamily="34" charset="-122"/>
              <a:cs typeface="Arial"/>
              <a:sym typeface="Arial" panose="020B0604020202020204" pitchFamily="34" charset="0"/>
            </a:endParaRPr>
          </a:p>
        </p:txBody>
      </p:sp>
      <p:grpSp>
        <p:nvGrpSpPr>
          <p:cNvPr id="60" name="Group 32">
            <a:extLst>
              <a:ext uri="{FF2B5EF4-FFF2-40B4-BE49-F238E27FC236}">
                <a16:creationId xmlns:a16="http://schemas.microsoft.com/office/drawing/2014/main" id="{A50C2B0A-4B26-49B6-B9E1-7821285E27F1}"/>
              </a:ext>
            </a:extLst>
          </p:cNvPr>
          <p:cNvGrpSpPr/>
          <p:nvPr/>
        </p:nvGrpSpPr>
        <p:grpSpPr>
          <a:xfrm>
            <a:off x="6148629" y="5371381"/>
            <a:ext cx="2561027" cy="657809"/>
            <a:chOff x="5045438" y="1499477"/>
            <a:chExt cx="2108668" cy="657882"/>
          </a:xfrm>
        </p:grpSpPr>
        <p:sp>
          <p:nvSpPr>
            <p:cNvPr id="61" name="TextBox 33">
              <a:extLst>
                <a:ext uri="{FF2B5EF4-FFF2-40B4-BE49-F238E27FC236}">
                  <a16:creationId xmlns:a16="http://schemas.microsoft.com/office/drawing/2014/main" id="{1F330F76-A8FD-4C64-87A8-33B41D166BD8}"/>
                </a:ext>
              </a:extLst>
            </p:cNvPr>
            <p:cNvSpPr txBox="1"/>
            <p:nvPr/>
          </p:nvSpPr>
          <p:spPr>
            <a:xfrm>
              <a:off x="5176321" y="1499477"/>
              <a:ext cx="1977785" cy="657882"/>
            </a:xfrm>
            <a:prstGeom prst="rect">
              <a:avLst/>
            </a:prstGeom>
            <a:noFill/>
          </p:spPr>
          <p:txBody>
            <a:bodyPr wrap="square" rtlCol="0">
              <a:spAutoFit/>
            </a:bodyPr>
            <a:lstStyle/>
            <a:p>
              <a:pPr algn="just" defTabSz="914400" fontAlgn="auto">
                <a:lnSpc>
                  <a:spcPct val="120000"/>
                </a:lnSpc>
                <a:spcBef>
                  <a:spcPts val="0"/>
                </a:spcBef>
                <a:spcAft>
                  <a:spcPts val="0"/>
                </a:spcAft>
              </a:pPr>
              <a:r>
                <a:rPr lang="zh-CN" altLang="en-US" sz="1600" dirty="0">
                  <a:solidFill>
                    <a:srgbClr val="3B3837"/>
                  </a:solidFill>
                  <a:ea typeface="微软雅黑" panose="020B0503020204020204" pitchFamily="34" charset="-122"/>
                  <a:cs typeface="+mn-ea"/>
                  <a:sym typeface="Arial" panose="020B0604020202020204" pitchFamily="34" charset="0"/>
                </a:rPr>
                <a:t>减少单母线运行时间，保证机组供电可靠性</a:t>
              </a:r>
              <a:endParaRPr lang="en-GB" sz="1600" dirty="0">
                <a:solidFill>
                  <a:srgbClr val="3B3837"/>
                </a:solidFill>
                <a:ea typeface="微软雅黑" panose="020B0503020204020204" pitchFamily="34" charset="-122"/>
                <a:cs typeface="Arial"/>
                <a:sym typeface="Arial" panose="020B0604020202020204" pitchFamily="34" charset="0"/>
              </a:endParaRPr>
            </a:p>
          </p:txBody>
        </p:sp>
        <p:sp>
          <p:nvSpPr>
            <p:cNvPr id="62" name="Rectangle 34">
              <a:extLst>
                <a:ext uri="{FF2B5EF4-FFF2-40B4-BE49-F238E27FC236}">
                  <a16:creationId xmlns:a16="http://schemas.microsoft.com/office/drawing/2014/main" id="{885788B4-5516-4209-83C4-B1DBB860AD09}"/>
                </a:ext>
              </a:extLst>
            </p:cNvPr>
            <p:cNvSpPr/>
            <p:nvPr/>
          </p:nvSpPr>
          <p:spPr>
            <a:xfrm>
              <a:off x="5045438" y="1898894"/>
              <a:ext cx="1952724" cy="219508"/>
            </a:xfrm>
            <a:prstGeom prst="rect">
              <a:avLst/>
            </a:prstGeom>
          </p:spPr>
          <p:txBody>
            <a:bodyPr wrap="square">
              <a:spAutoFit/>
            </a:bodyPr>
            <a:lstStyle/>
            <a:p>
              <a:pPr defTabSz="914400" fontAlgn="auto">
                <a:lnSpc>
                  <a:spcPct val="120000"/>
                </a:lnSpc>
                <a:spcBef>
                  <a:spcPts val="0"/>
                </a:spcBef>
                <a:spcAft>
                  <a:spcPts val="0"/>
                </a:spcAft>
              </a:pPr>
              <a:endParaRPr lang="en-GB" altLang="zh-CN" sz="758" dirty="0">
                <a:solidFill>
                  <a:prstClr val="white">
                    <a:lumMod val="65000"/>
                  </a:prstClr>
                </a:solidFill>
                <a:ea typeface="微软雅黑" panose="020B0503020204020204" pitchFamily="34" charset="-122"/>
                <a:cs typeface="+mn-ea"/>
                <a:sym typeface="Arial" panose="020B0604020202020204" pitchFamily="34" charset="0"/>
              </a:endParaRPr>
            </a:p>
          </p:txBody>
        </p:sp>
      </p:grpSp>
      <p:grpSp>
        <p:nvGrpSpPr>
          <p:cNvPr id="63" name="Group 11">
            <a:extLst>
              <a:ext uri="{FF2B5EF4-FFF2-40B4-BE49-F238E27FC236}">
                <a16:creationId xmlns:a16="http://schemas.microsoft.com/office/drawing/2014/main" id="{48ADD2C5-A60A-488C-973C-4CC7754F4F70}"/>
              </a:ext>
            </a:extLst>
          </p:cNvPr>
          <p:cNvGrpSpPr/>
          <p:nvPr/>
        </p:nvGrpSpPr>
        <p:grpSpPr>
          <a:xfrm>
            <a:off x="4004412" y="3534183"/>
            <a:ext cx="2203637" cy="1619737"/>
            <a:chOff x="3864776" y="3809175"/>
            <a:chExt cx="2203879" cy="1619915"/>
          </a:xfrm>
        </p:grpSpPr>
        <p:sp>
          <p:nvSpPr>
            <p:cNvPr id="64" name="Freeform 6">
              <a:extLst>
                <a:ext uri="{FF2B5EF4-FFF2-40B4-BE49-F238E27FC236}">
                  <a16:creationId xmlns:a16="http://schemas.microsoft.com/office/drawing/2014/main" id="{D57788FA-B9A8-4B7F-96ED-BAF1D58C5AB9}"/>
                </a:ext>
              </a:extLst>
            </p:cNvPr>
            <p:cNvSpPr/>
            <p:nvPr/>
          </p:nvSpPr>
          <p:spPr>
            <a:xfrm rot="18900000">
              <a:off x="3864776" y="3809175"/>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ED7D31"/>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65" name="Freeform 13">
              <a:extLst>
                <a:ext uri="{FF2B5EF4-FFF2-40B4-BE49-F238E27FC236}">
                  <a16:creationId xmlns:a16="http://schemas.microsoft.com/office/drawing/2014/main" id="{3DDD8795-A19F-444A-9C1D-379332D5A6A4}"/>
                </a:ext>
              </a:extLst>
            </p:cNvPr>
            <p:cNvSpPr>
              <a:spLocks noEditPoints="1"/>
            </p:cNvSpPr>
            <p:nvPr/>
          </p:nvSpPr>
          <p:spPr bwMode="auto">
            <a:xfrm>
              <a:off x="4525308" y="4595850"/>
              <a:ext cx="459729" cy="525769"/>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val="window" lastClr="FFFFFF"/>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grpSp>
        <p:nvGrpSpPr>
          <p:cNvPr id="66" name="Group 29">
            <a:extLst>
              <a:ext uri="{FF2B5EF4-FFF2-40B4-BE49-F238E27FC236}">
                <a16:creationId xmlns:a16="http://schemas.microsoft.com/office/drawing/2014/main" id="{00375928-5F1D-40B2-9E72-E56784AF9423}"/>
              </a:ext>
            </a:extLst>
          </p:cNvPr>
          <p:cNvGrpSpPr/>
          <p:nvPr/>
        </p:nvGrpSpPr>
        <p:grpSpPr>
          <a:xfrm>
            <a:off x="3156116" y="2392898"/>
            <a:ext cx="1619737" cy="2203637"/>
            <a:chOff x="3016386" y="2667764"/>
            <a:chExt cx="1619915" cy="2203879"/>
          </a:xfrm>
        </p:grpSpPr>
        <p:sp>
          <p:nvSpPr>
            <p:cNvPr id="67" name="Freeform 5">
              <a:extLst>
                <a:ext uri="{FF2B5EF4-FFF2-40B4-BE49-F238E27FC236}">
                  <a16:creationId xmlns:a16="http://schemas.microsoft.com/office/drawing/2014/main" id="{317C0795-6222-419E-BC61-1383D046C40A}"/>
                </a:ext>
              </a:extLst>
            </p:cNvPr>
            <p:cNvSpPr/>
            <p:nvPr/>
          </p:nvSpPr>
          <p:spPr>
            <a:xfrm rot="2700000">
              <a:off x="2724404" y="2959746"/>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5B9BD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等线" panose="020F0502020204030204"/>
                <a:ea typeface="微软雅黑" panose="020B0503020204020204" pitchFamily="34" charset="-122"/>
                <a:cs typeface="Arial"/>
                <a:sym typeface="Arial" panose="020B0604020202020204" pitchFamily="34" charset="0"/>
              </a:endParaRPr>
            </a:p>
          </p:txBody>
        </p:sp>
        <p:sp>
          <p:nvSpPr>
            <p:cNvPr id="68" name="Freeform 12">
              <a:extLst>
                <a:ext uri="{FF2B5EF4-FFF2-40B4-BE49-F238E27FC236}">
                  <a16:creationId xmlns:a16="http://schemas.microsoft.com/office/drawing/2014/main" id="{8E5B5BB3-F350-4338-9F18-3731E6228A72}"/>
                </a:ext>
              </a:extLst>
            </p:cNvPr>
            <p:cNvSpPr>
              <a:spLocks noEditPoints="1"/>
            </p:cNvSpPr>
            <p:nvPr/>
          </p:nvSpPr>
          <p:spPr bwMode="auto">
            <a:xfrm>
              <a:off x="3401445" y="3381220"/>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ysClr val="window" lastClr="FFFFFF"/>
            </a:solidFill>
            <a:ln>
              <a:noFill/>
            </a:ln>
          </p:spPr>
          <p:txBody>
            <a:bodyPr vert="horz" wrap="square" lIns="91430" tIns="45716" rIns="91430" bIns="457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solidFill>
                <a:effectLst/>
                <a:uLnTx/>
                <a:uFillTx/>
                <a:latin typeface="等线" panose="020F0502020204030204"/>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853323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250" fill="hold"/>
                                        <p:tgtEl>
                                          <p:spTgt spid="66"/>
                                        </p:tgtEl>
                                        <p:attrNameLst>
                                          <p:attrName>ppt_w</p:attrName>
                                        </p:attrNameLst>
                                      </p:cBhvr>
                                      <p:tavLst>
                                        <p:tav tm="0">
                                          <p:val>
                                            <p:fltVal val="0"/>
                                          </p:val>
                                        </p:tav>
                                        <p:tav tm="100000">
                                          <p:val>
                                            <p:strVal val="#ppt_w"/>
                                          </p:val>
                                        </p:tav>
                                      </p:tavLst>
                                    </p:anim>
                                    <p:anim calcmode="lin" valueType="num">
                                      <p:cBhvr>
                                        <p:cTn id="8" dur="250" fill="hold"/>
                                        <p:tgtEl>
                                          <p:spTgt spid="66"/>
                                        </p:tgtEl>
                                        <p:attrNameLst>
                                          <p:attrName>ppt_h</p:attrName>
                                        </p:attrNameLst>
                                      </p:cBhvr>
                                      <p:tavLst>
                                        <p:tav tm="0">
                                          <p:val>
                                            <p:fltVal val="0"/>
                                          </p:val>
                                        </p:tav>
                                        <p:tav tm="100000">
                                          <p:val>
                                            <p:strVal val="#ppt_h"/>
                                          </p:val>
                                        </p:tav>
                                      </p:tavLst>
                                    </p:anim>
                                    <p:animEffect transition="in" filter="fade">
                                      <p:cBhvr>
                                        <p:cTn id="9" dur="250"/>
                                        <p:tgtEl>
                                          <p:spTgt spid="6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250" fill="hold"/>
                                        <p:tgtEl>
                                          <p:spTgt spid="63"/>
                                        </p:tgtEl>
                                        <p:attrNameLst>
                                          <p:attrName>ppt_w</p:attrName>
                                        </p:attrNameLst>
                                      </p:cBhvr>
                                      <p:tavLst>
                                        <p:tav tm="0">
                                          <p:val>
                                            <p:fltVal val="0"/>
                                          </p:val>
                                        </p:tav>
                                        <p:tav tm="100000">
                                          <p:val>
                                            <p:strVal val="#ppt_w"/>
                                          </p:val>
                                        </p:tav>
                                      </p:tavLst>
                                    </p:anim>
                                    <p:anim calcmode="lin" valueType="num">
                                      <p:cBhvr>
                                        <p:cTn id="14" dur="250" fill="hold"/>
                                        <p:tgtEl>
                                          <p:spTgt spid="63"/>
                                        </p:tgtEl>
                                        <p:attrNameLst>
                                          <p:attrName>ppt_h</p:attrName>
                                        </p:attrNameLst>
                                      </p:cBhvr>
                                      <p:tavLst>
                                        <p:tav tm="0">
                                          <p:val>
                                            <p:fltVal val="0"/>
                                          </p:val>
                                        </p:tav>
                                        <p:tav tm="100000">
                                          <p:val>
                                            <p:strVal val="#ppt_h"/>
                                          </p:val>
                                        </p:tav>
                                      </p:tavLst>
                                    </p:anim>
                                    <p:animEffect transition="in" filter="fade">
                                      <p:cBhvr>
                                        <p:cTn id="15" dur="250"/>
                                        <p:tgtEl>
                                          <p:spTgt spid="6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250" fill="hold"/>
                                        <p:tgtEl>
                                          <p:spTgt spid="45"/>
                                        </p:tgtEl>
                                        <p:attrNameLst>
                                          <p:attrName>ppt_w</p:attrName>
                                        </p:attrNameLst>
                                      </p:cBhvr>
                                      <p:tavLst>
                                        <p:tav tm="0">
                                          <p:val>
                                            <p:fltVal val="0"/>
                                          </p:val>
                                        </p:tav>
                                        <p:tav tm="100000">
                                          <p:val>
                                            <p:strVal val="#ppt_w"/>
                                          </p:val>
                                        </p:tav>
                                      </p:tavLst>
                                    </p:anim>
                                    <p:anim calcmode="lin" valueType="num">
                                      <p:cBhvr>
                                        <p:cTn id="20" dur="250" fill="hold"/>
                                        <p:tgtEl>
                                          <p:spTgt spid="45"/>
                                        </p:tgtEl>
                                        <p:attrNameLst>
                                          <p:attrName>ppt_h</p:attrName>
                                        </p:attrNameLst>
                                      </p:cBhvr>
                                      <p:tavLst>
                                        <p:tav tm="0">
                                          <p:val>
                                            <p:fltVal val="0"/>
                                          </p:val>
                                        </p:tav>
                                        <p:tav tm="100000">
                                          <p:val>
                                            <p:strVal val="#ppt_h"/>
                                          </p:val>
                                        </p:tav>
                                      </p:tavLst>
                                    </p:anim>
                                    <p:animEffect transition="in" filter="fade">
                                      <p:cBhvr>
                                        <p:cTn id="21" dur="250"/>
                                        <p:tgtEl>
                                          <p:spTgt spid="45"/>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250" fill="hold"/>
                                        <p:tgtEl>
                                          <p:spTgt spid="42"/>
                                        </p:tgtEl>
                                        <p:attrNameLst>
                                          <p:attrName>ppt_w</p:attrName>
                                        </p:attrNameLst>
                                      </p:cBhvr>
                                      <p:tavLst>
                                        <p:tav tm="0">
                                          <p:val>
                                            <p:fltVal val="0"/>
                                          </p:val>
                                        </p:tav>
                                        <p:tav tm="100000">
                                          <p:val>
                                            <p:strVal val="#ppt_w"/>
                                          </p:val>
                                        </p:tav>
                                      </p:tavLst>
                                    </p:anim>
                                    <p:anim calcmode="lin" valueType="num">
                                      <p:cBhvr>
                                        <p:cTn id="26" dur="250" fill="hold"/>
                                        <p:tgtEl>
                                          <p:spTgt spid="42"/>
                                        </p:tgtEl>
                                        <p:attrNameLst>
                                          <p:attrName>ppt_h</p:attrName>
                                        </p:attrNameLst>
                                      </p:cBhvr>
                                      <p:tavLst>
                                        <p:tav tm="0">
                                          <p:val>
                                            <p:fltVal val="0"/>
                                          </p:val>
                                        </p:tav>
                                        <p:tav tm="100000">
                                          <p:val>
                                            <p:strVal val="#ppt_h"/>
                                          </p:val>
                                        </p:tav>
                                      </p:tavLst>
                                    </p:anim>
                                    <p:animEffect transition="in" filter="fade">
                                      <p:cBhvr>
                                        <p:cTn id="27" dur="250"/>
                                        <p:tgtEl>
                                          <p:spTgt spid="4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250" fill="hold"/>
                                        <p:tgtEl>
                                          <p:spTgt spid="39"/>
                                        </p:tgtEl>
                                        <p:attrNameLst>
                                          <p:attrName>ppt_w</p:attrName>
                                        </p:attrNameLst>
                                      </p:cBhvr>
                                      <p:tavLst>
                                        <p:tav tm="0">
                                          <p:val>
                                            <p:fltVal val="0"/>
                                          </p:val>
                                        </p:tav>
                                        <p:tav tm="100000">
                                          <p:val>
                                            <p:strVal val="#ppt_w"/>
                                          </p:val>
                                        </p:tav>
                                      </p:tavLst>
                                    </p:anim>
                                    <p:anim calcmode="lin" valueType="num">
                                      <p:cBhvr>
                                        <p:cTn id="32" dur="250" fill="hold"/>
                                        <p:tgtEl>
                                          <p:spTgt spid="39"/>
                                        </p:tgtEl>
                                        <p:attrNameLst>
                                          <p:attrName>ppt_h</p:attrName>
                                        </p:attrNameLst>
                                      </p:cBhvr>
                                      <p:tavLst>
                                        <p:tav tm="0">
                                          <p:val>
                                            <p:fltVal val="0"/>
                                          </p:val>
                                        </p:tav>
                                        <p:tav tm="100000">
                                          <p:val>
                                            <p:strVal val="#ppt_h"/>
                                          </p:val>
                                        </p:tav>
                                      </p:tavLst>
                                    </p:anim>
                                    <p:animEffect transition="in" filter="fade">
                                      <p:cBhvr>
                                        <p:cTn id="33" dur="250"/>
                                        <p:tgtEl>
                                          <p:spTgt spid="39"/>
                                        </p:tgtEl>
                                      </p:cBhvr>
                                    </p:animEffect>
                                  </p:childTnLst>
                                </p:cTn>
                              </p:par>
                            </p:childTnLst>
                          </p:cTn>
                        </p:par>
                        <p:par>
                          <p:cTn id="34" fill="hold">
                            <p:stCondLst>
                              <p:cond delay="1250"/>
                            </p:stCondLst>
                            <p:childTnLst>
                              <p:par>
                                <p:cTn id="35" presetID="10"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225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par>
                          <p:cTn id="50" fill="hold">
                            <p:stCondLst>
                              <p:cond delay="3250"/>
                            </p:stCondLst>
                            <p:childTnLst>
                              <p:par>
                                <p:cTn id="51" presetID="10" presetClass="entr" presetSubtype="0"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5"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181114142847368"/>
          <p:cNvPicPr/>
          <p:nvPr/>
        </p:nvPicPr>
        <p:blipFill>
          <a:blip r:embed="rId2">
            <a:extLst>
              <a:ext uri="{28A0092B-C50C-407E-A947-70E740481C1C}">
                <a14:useLocalDpi xmlns:a14="http://schemas.microsoft.com/office/drawing/2010/main" val="0"/>
              </a:ext>
            </a:extLst>
          </a:blip>
          <a:srcRect l="15399" t="28578" b="21715"/>
          <a:stretch>
            <a:fillRect/>
          </a:stretch>
        </p:blipFill>
        <p:spPr bwMode="auto">
          <a:xfrm>
            <a:off x="2159225" y="1773219"/>
            <a:ext cx="7873550" cy="4248472"/>
          </a:xfrm>
          <a:prstGeom prst="rect">
            <a:avLst/>
          </a:prstGeom>
          <a:noFill/>
          <a:ln w="6350" cmpd="sng">
            <a:solidFill>
              <a:srgbClr val="000000"/>
            </a:solidFill>
            <a:miter lim="800000"/>
            <a:headEnd/>
            <a:tailEnd/>
          </a:ln>
          <a:effectLst/>
        </p:spPr>
      </p:pic>
      <p:sp>
        <p:nvSpPr>
          <p:cNvPr id="4" name="平行四边形 3">
            <a:extLst>
              <a:ext uri="{FF2B5EF4-FFF2-40B4-BE49-F238E27FC236}">
                <a16:creationId xmlns:a16="http://schemas.microsoft.com/office/drawing/2014/main" id="{795A2B1B-A889-4663-A94F-DA6B6A2B4C56}"/>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TextBox 4">
            <a:extLst>
              <a:ext uri="{FF2B5EF4-FFF2-40B4-BE49-F238E27FC236}">
                <a16:creationId xmlns:a16="http://schemas.microsoft.com/office/drawing/2014/main" id="{04382819-66A7-4E1B-ABFA-9F9995E62174}"/>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7" name="TextBox 5">
            <a:extLst>
              <a:ext uri="{FF2B5EF4-FFF2-40B4-BE49-F238E27FC236}">
                <a16:creationId xmlns:a16="http://schemas.microsoft.com/office/drawing/2014/main" id="{CC401C66-EA5D-410E-9CE9-6C4EFABE0D8F}"/>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良好实践</a:t>
            </a:r>
          </a:p>
        </p:txBody>
      </p:sp>
      <p:sp>
        <p:nvSpPr>
          <p:cNvPr id="8" name="矩形 7">
            <a:extLst>
              <a:ext uri="{FF2B5EF4-FFF2-40B4-BE49-F238E27FC236}">
                <a16:creationId xmlns:a16="http://schemas.microsoft.com/office/drawing/2014/main" id="{A225B49E-ADC3-44F0-8D51-786CF1CB90C5}"/>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36251458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4ACA67D-495D-4E7B-AACD-364FA6010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433" b="30992"/>
          <a:stretch/>
        </p:blipFill>
        <p:spPr>
          <a:xfrm>
            <a:off x="-240704" y="1628800"/>
            <a:ext cx="12858045" cy="4019550"/>
          </a:xfrm>
          <a:prstGeom prst="rect">
            <a:avLst/>
          </a:prstGeom>
        </p:spPr>
      </p:pic>
      <p:sp>
        <p:nvSpPr>
          <p:cNvPr id="12" name="椭圆 11">
            <a:extLst>
              <a:ext uri="{FF2B5EF4-FFF2-40B4-BE49-F238E27FC236}">
                <a16:creationId xmlns:a16="http://schemas.microsoft.com/office/drawing/2014/main" id="{DDBC0D5C-4348-418D-A749-8D967D4C382A}"/>
              </a:ext>
            </a:extLst>
          </p:cNvPr>
          <p:cNvSpPr/>
          <p:nvPr/>
        </p:nvSpPr>
        <p:spPr>
          <a:xfrm>
            <a:off x="3623626" y="1540836"/>
            <a:ext cx="2040818" cy="2040816"/>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a:extLst>
              <a:ext uri="{FF2B5EF4-FFF2-40B4-BE49-F238E27FC236}">
                <a16:creationId xmlns:a16="http://schemas.microsoft.com/office/drawing/2014/main" id="{C022AC17-7828-4125-8040-36B9B9416D96}"/>
              </a:ext>
            </a:extLst>
          </p:cNvPr>
          <p:cNvSpPr txBox="1"/>
          <p:nvPr>
            <p:custDataLst>
              <p:tags r:id="rId1"/>
            </p:custDataLst>
          </p:nvPr>
        </p:nvSpPr>
        <p:spPr>
          <a:xfrm>
            <a:off x="3887286" y="2038023"/>
            <a:ext cx="1513499" cy="1046440"/>
          </a:xfrm>
          <a:prstGeom prst="rect">
            <a:avLst/>
          </a:prstGeom>
          <a:noFill/>
        </p:spPr>
        <p:txBody>
          <a:bodyPr wrap="square" lIns="0" tIns="0" rIns="0" bIns="0" rtlCol="0" anchor="ctr" anchorCtr="0">
            <a:spAutoFit/>
          </a:bodyPr>
          <a:lstStyle/>
          <a:p>
            <a:pPr algn="ctr"/>
            <a:r>
              <a:rPr lang="en-US" altLang="zh-CN" sz="4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01</a:t>
            </a:r>
          </a:p>
          <a:p>
            <a:pPr algn="ct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a:extLst>
              <a:ext uri="{FF2B5EF4-FFF2-40B4-BE49-F238E27FC236}">
                <a16:creationId xmlns:a16="http://schemas.microsoft.com/office/drawing/2014/main" id="{66DFD9CC-623B-4EA2-9B15-41FCECDF02B0}"/>
              </a:ext>
            </a:extLst>
          </p:cNvPr>
          <p:cNvSpPr/>
          <p:nvPr/>
        </p:nvSpPr>
        <p:spPr>
          <a:xfrm>
            <a:off x="3138459" y="4055053"/>
            <a:ext cx="3184408" cy="615553"/>
          </a:xfrm>
          <a:prstGeom prst="rect">
            <a:avLst/>
          </a:prstGeom>
        </p:spPr>
        <p:txBody>
          <a:bodyPr wrap="square" lIns="0" tIns="0" rIns="0" bIns="0">
            <a:spAutoFit/>
          </a:bodyPr>
          <a:lstStyle/>
          <a:p>
            <a:r>
              <a:rPr lang="zh-CN" altLang="en-US" sz="40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扩建工程概述</a:t>
            </a:r>
          </a:p>
        </p:txBody>
      </p:sp>
    </p:spTree>
    <p:extLst>
      <p:ext uri="{BB962C8B-B14F-4D97-AF65-F5344CB8AC3E}">
        <p14:creationId xmlns:p14="http://schemas.microsoft.com/office/powerpoint/2010/main" val="780388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500" autoRev="1" fill="hold">
                                          <p:stCondLst>
                                            <p:cond delay="0"/>
                                          </p:stCondLst>
                                        </p:cTn>
                                        <p:tgtEl>
                                          <p:spTgt spid="13"/>
                                        </p:tgtEl>
                                        <p:attrNameLst>
                                          <p:attrName>ppt_w</p:attrName>
                                        </p:attrNameLst>
                                      </p:cBhvr>
                                    </p:anim>
                                    <p:anim by="(#ppt_w*0.50)" calcmode="lin" valueType="num">
                                      <p:cBhvr>
                                        <p:cTn id="17" dur="500" decel="50000" autoRev="1" fill="hold">
                                          <p:stCondLst>
                                            <p:cond delay="0"/>
                                          </p:stCondLst>
                                        </p:cTn>
                                        <p:tgtEl>
                                          <p:spTgt spid="13"/>
                                        </p:tgtEl>
                                        <p:attrNameLst>
                                          <p:attrName>ppt_x</p:attrName>
                                        </p:attrNameLst>
                                      </p:cBhvr>
                                    </p:anim>
                                    <p:anim from="(-#ppt_h/2)" to="(#ppt_y)" calcmode="lin" valueType="num">
                                      <p:cBhvr>
                                        <p:cTn id="18" dur="1000" fill="hold">
                                          <p:stCondLst>
                                            <p:cond delay="0"/>
                                          </p:stCondLst>
                                        </p:cTn>
                                        <p:tgtEl>
                                          <p:spTgt spid="13"/>
                                        </p:tgtEl>
                                        <p:attrNameLst>
                                          <p:attrName>ppt_y</p:attrName>
                                        </p:attrNameLst>
                                      </p:cBhvr>
                                    </p:anim>
                                    <p:animRot by="21600000">
                                      <p:cBhvr>
                                        <p:cTn id="19" dur="1000" fill="hold">
                                          <p:stCondLst>
                                            <p:cond delay="0"/>
                                          </p:stCondLst>
                                        </p:cTn>
                                        <p:tgtEl>
                                          <p:spTgt spid="13"/>
                                        </p:tgtEl>
                                        <p:attrNameLst>
                                          <p:attrName>r</p:attrName>
                                        </p:attrNameLst>
                                      </p:cBhvr>
                                    </p:animRot>
                                  </p:childTnLst>
                                </p:cTn>
                              </p:par>
                            </p:childTnLst>
                          </p:cTn>
                        </p:par>
                        <p:par>
                          <p:cTn id="20" fill="hold">
                            <p:stCondLst>
                              <p:cond delay="2300"/>
                            </p:stCondLst>
                            <p:childTnLst>
                              <p:par>
                                <p:cTn id="21" presetID="23" presetClass="entr" presetSubtype="3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ppt_w"/>
                                          </p:val>
                                        </p:tav>
                                        <p:tav tm="100000">
                                          <p:val>
                                            <p:strVal val="#ppt_w"/>
                                          </p:val>
                                        </p:tav>
                                      </p:tavLst>
                                    </p:anim>
                                    <p:anim calcmode="lin" valueType="num">
                                      <p:cBhvr>
                                        <p:cTn id="2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cghl-ts00543\图片 现场 gew\IMG_20180205_102240.jpg"/>
          <p:cNvPicPr/>
          <p:nvPr/>
        </p:nvPicPr>
        <p:blipFill rotWithShape="1">
          <a:blip r:embed="rId2" cstate="print">
            <a:extLst>
              <a:ext uri="{28A0092B-C50C-407E-A947-70E740481C1C}">
                <a14:useLocalDpi xmlns:a14="http://schemas.microsoft.com/office/drawing/2010/main" val="0"/>
              </a:ext>
            </a:extLst>
          </a:blip>
          <a:srcRect t="2671" b="5695"/>
          <a:stretch/>
        </p:blipFill>
        <p:spPr bwMode="auto">
          <a:xfrm>
            <a:off x="2339893" y="1772816"/>
            <a:ext cx="3240360" cy="4536504"/>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6" name="图片 5" descr="\\Fcghl-ts00543\图片 现场 gew\IMG_20180205_100955.jpg"/>
          <p:cNvPicPr/>
          <p:nvPr/>
        </p:nvPicPr>
        <p:blipFill rotWithShape="1">
          <a:blip r:embed="rId3" cstate="print">
            <a:extLst>
              <a:ext uri="{28A0092B-C50C-407E-A947-70E740481C1C}">
                <a14:useLocalDpi xmlns:a14="http://schemas.microsoft.com/office/drawing/2010/main" val="0"/>
              </a:ext>
            </a:extLst>
          </a:blip>
          <a:srcRect t="279" b="-24"/>
          <a:stretch/>
        </p:blipFill>
        <p:spPr bwMode="auto">
          <a:xfrm>
            <a:off x="6384032" y="1772816"/>
            <a:ext cx="3312368" cy="4536504"/>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7" name="平行四边形 6">
            <a:extLst>
              <a:ext uri="{FF2B5EF4-FFF2-40B4-BE49-F238E27FC236}">
                <a16:creationId xmlns:a16="http://schemas.microsoft.com/office/drawing/2014/main" id="{3E6938CE-0390-479C-9541-E7BEC7B4C9B1}"/>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8" name="TextBox 4">
            <a:extLst>
              <a:ext uri="{FF2B5EF4-FFF2-40B4-BE49-F238E27FC236}">
                <a16:creationId xmlns:a16="http://schemas.microsoft.com/office/drawing/2014/main" id="{0E7E45A7-9D44-4D41-810B-81ECEFF0BA20}"/>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9" name="TextBox 5">
            <a:extLst>
              <a:ext uri="{FF2B5EF4-FFF2-40B4-BE49-F238E27FC236}">
                <a16:creationId xmlns:a16="http://schemas.microsoft.com/office/drawing/2014/main" id="{135184BA-76C5-402C-AB60-3B5ABE16155D}"/>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良好实践</a:t>
            </a:r>
          </a:p>
        </p:txBody>
      </p:sp>
      <p:sp>
        <p:nvSpPr>
          <p:cNvPr id="10" name="矩形 9">
            <a:extLst>
              <a:ext uri="{FF2B5EF4-FFF2-40B4-BE49-F238E27FC236}">
                <a16:creationId xmlns:a16="http://schemas.microsoft.com/office/drawing/2014/main" id="{76B88575-FC65-4B95-B8D0-C5CE747A8AF7}"/>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28216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5"/>
          <p:cNvSpPr txBox="1"/>
          <p:nvPr/>
        </p:nvSpPr>
        <p:spPr>
          <a:xfrm>
            <a:off x="2783632" y="2420888"/>
            <a:ext cx="4242187" cy="1177245"/>
          </a:xfrm>
          <a:prstGeom prst="rect">
            <a:avLst/>
          </a:prstGeom>
          <a:noFill/>
        </p:spPr>
        <p:txBody>
          <a:bodyPr wrap="none" lIns="68580" tIns="34290" rIns="68580" bIns="34290" rtlCol="0">
            <a:spAutoFit/>
          </a:bodyPr>
          <a:lstStyle/>
          <a:p>
            <a:r>
              <a:rPr lang="en-US" altLang="zh-CN" sz="7200" dirty="0">
                <a:solidFill>
                  <a:schemeClr val="bg1"/>
                </a:solidFill>
                <a:latin typeface="Century" panose="02040604050505020304" pitchFamily="18" charset="0"/>
                <a:ea typeface="Adobe Gothic Std B" pitchFamily="34" charset="-128"/>
              </a:rPr>
              <a:t>THANKS</a:t>
            </a:r>
            <a:endParaRPr lang="zh-CN" altLang="en-US" sz="7200" dirty="0">
              <a:solidFill>
                <a:schemeClr val="bg1"/>
              </a:solidFill>
              <a:latin typeface="Century" panose="02040604050505020304" pitchFamily="18" charset="0"/>
            </a:endParaRPr>
          </a:p>
        </p:txBody>
      </p:sp>
      <p:sp>
        <p:nvSpPr>
          <p:cNvPr id="5" name="TextBox 199"/>
          <p:cNvSpPr txBox="1"/>
          <p:nvPr/>
        </p:nvSpPr>
        <p:spPr>
          <a:xfrm>
            <a:off x="3616793" y="3455258"/>
            <a:ext cx="1985159" cy="623248"/>
          </a:xfrm>
          <a:prstGeom prst="rect">
            <a:avLst/>
          </a:prstGeom>
          <a:noFill/>
        </p:spPr>
        <p:txBody>
          <a:bodyPr wrap="none" lIns="68580" tIns="34290" rIns="68580" bIns="34290" rtlCol="0">
            <a:spAutoFit/>
          </a:bodyPr>
          <a:lstStyle/>
          <a:p>
            <a:r>
              <a:rPr lang="zh-CN" altLang="en-US" sz="3600" dirty="0">
                <a:solidFill>
                  <a:schemeClr val="bg1"/>
                </a:solidFill>
                <a:latin typeface="微软雅黑" pitchFamily="34" charset="-122"/>
                <a:ea typeface="微软雅黑"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a:extLst>
              <a:ext uri="{FF2B5EF4-FFF2-40B4-BE49-F238E27FC236}">
                <a16:creationId xmlns:a16="http://schemas.microsoft.com/office/drawing/2014/main" id="{F5FA6CFC-2B30-4145-B644-A5E3D45ECA93}"/>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TextBox 4">
            <a:extLst>
              <a:ext uri="{FF2B5EF4-FFF2-40B4-BE49-F238E27FC236}">
                <a16:creationId xmlns:a16="http://schemas.microsoft.com/office/drawing/2014/main" id="{EDA5C7C7-F48F-4B9E-9349-57A5669A5FE6}"/>
              </a:ext>
            </a:extLst>
          </p:cNvPr>
          <p:cNvSpPr txBox="1">
            <a:spLocks noChangeArrowheads="1"/>
          </p:cNvSpPr>
          <p:nvPr/>
        </p:nvSpPr>
        <p:spPr bwMode="auto">
          <a:xfrm>
            <a:off x="426219" y="75565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8" name="TextBox 5">
            <a:extLst>
              <a:ext uri="{FF2B5EF4-FFF2-40B4-BE49-F238E27FC236}">
                <a16:creationId xmlns:a16="http://schemas.microsoft.com/office/drawing/2014/main" id="{13345B53-35DA-4382-89C6-F54D5AF0CA17}"/>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电气主接线方式</a:t>
            </a:r>
          </a:p>
        </p:txBody>
      </p:sp>
      <p:sp>
        <p:nvSpPr>
          <p:cNvPr id="9" name="矩形 8">
            <a:extLst>
              <a:ext uri="{FF2B5EF4-FFF2-40B4-BE49-F238E27FC236}">
                <a16:creationId xmlns:a16="http://schemas.microsoft.com/office/drawing/2014/main" id="{D58A06DE-7301-412C-9A86-616F03C0EC04}"/>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2" name="文本框 11">
            <a:extLst>
              <a:ext uri="{FF2B5EF4-FFF2-40B4-BE49-F238E27FC236}">
                <a16:creationId xmlns:a16="http://schemas.microsoft.com/office/drawing/2014/main" id="{9E8C1BBE-BAC1-49B2-B906-2B59A8275532}"/>
              </a:ext>
            </a:extLst>
          </p:cNvPr>
          <p:cNvSpPr txBox="1"/>
          <p:nvPr/>
        </p:nvSpPr>
        <p:spPr>
          <a:xfrm>
            <a:off x="839416" y="2220343"/>
            <a:ext cx="4338960" cy="2585323"/>
          </a:xfrm>
          <a:prstGeom prst="rect">
            <a:avLst/>
          </a:prstGeom>
          <a:noFill/>
        </p:spPr>
        <p:txBody>
          <a:bodyPr wrap="square">
            <a:spAutoFit/>
          </a:bodyPr>
          <a:lstStyle/>
          <a:p>
            <a:r>
              <a:rPr lang="en-US" altLang="zh-CN" dirty="0">
                <a:solidFill>
                  <a:srgbClr val="3B3837"/>
                </a:solidFill>
                <a:ea typeface="微软雅黑" panose="020B0503020204020204" pitchFamily="34" charset="-122"/>
                <a:cs typeface="Arial" panose="020B0604020202020204" pitchFamily="34" charset="0"/>
              </a:rPr>
              <a:t>500kV</a:t>
            </a:r>
            <a:r>
              <a:rPr lang="zh-CN" altLang="en-US" dirty="0">
                <a:solidFill>
                  <a:srgbClr val="3B3837"/>
                </a:solidFill>
                <a:ea typeface="微软雅黑" panose="020B0503020204020204" pitchFamily="34" charset="-122"/>
                <a:cs typeface="Arial" panose="020B0604020202020204" pitchFamily="34" charset="0"/>
              </a:rPr>
              <a:t>开关站在高压系统中一般担负汇集电能、重新分配负荷、输送功率等多重任务，因此它在高压输电系统中有着重要地位。</a:t>
            </a:r>
            <a:endParaRPr lang="en-US" altLang="zh-CN" dirty="0">
              <a:solidFill>
                <a:srgbClr val="3B3837"/>
              </a:solidFill>
              <a:ea typeface="微软雅黑" panose="020B0503020204020204" pitchFamily="34" charset="-122"/>
              <a:cs typeface="Arial" panose="020B0604020202020204" pitchFamily="34" charset="0"/>
            </a:endParaRPr>
          </a:p>
          <a:p>
            <a:r>
              <a:rPr lang="zh-CN" altLang="en-US" dirty="0">
                <a:solidFill>
                  <a:srgbClr val="3B3837"/>
                </a:solidFill>
                <a:ea typeface="微软雅黑" panose="020B0503020204020204" pitchFamily="34" charset="-122"/>
                <a:cs typeface="Arial" panose="020B0604020202020204" pitchFamily="34" charset="0"/>
              </a:rPr>
              <a:t>目前我国</a:t>
            </a:r>
            <a:r>
              <a:rPr lang="en-US" altLang="zh-CN" dirty="0">
                <a:solidFill>
                  <a:srgbClr val="3B3837"/>
                </a:solidFill>
                <a:ea typeface="微软雅黑" panose="020B0503020204020204" pitchFamily="34" charset="-122"/>
                <a:cs typeface="Arial" panose="020B0604020202020204" pitchFamily="34" charset="0"/>
              </a:rPr>
              <a:t>500kV</a:t>
            </a:r>
            <a:r>
              <a:rPr lang="zh-CN" altLang="en-US" dirty="0">
                <a:solidFill>
                  <a:srgbClr val="3B3837"/>
                </a:solidFill>
                <a:ea typeface="微软雅黑" panose="020B0503020204020204" pitchFamily="34" charset="-122"/>
                <a:cs typeface="Arial" panose="020B0604020202020204" pitchFamily="34" charset="0"/>
              </a:rPr>
              <a:t>开关站电气主接线一般采用双母线四分段带旁路和</a:t>
            </a:r>
            <a:r>
              <a:rPr lang="en-US" altLang="zh-CN" dirty="0">
                <a:solidFill>
                  <a:srgbClr val="3B3837"/>
                </a:solidFill>
                <a:ea typeface="微软雅黑" panose="020B0503020204020204" pitchFamily="34" charset="-122"/>
                <a:cs typeface="Arial" panose="020B0604020202020204" pitchFamily="34" charset="0"/>
              </a:rPr>
              <a:t>3/2</a:t>
            </a:r>
            <a:r>
              <a:rPr lang="zh-CN" altLang="en-US" dirty="0">
                <a:solidFill>
                  <a:srgbClr val="3B3837"/>
                </a:solidFill>
                <a:ea typeface="微软雅黑" panose="020B0503020204020204" pitchFamily="34" charset="-122"/>
                <a:cs typeface="Arial" panose="020B0604020202020204" pitchFamily="34" charset="0"/>
              </a:rPr>
              <a:t>断路器的接线方式。</a:t>
            </a:r>
            <a:r>
              <a:rPr lang="en-US" altLang="zh-CN" dirty="0">
                <a:solidFill>
                  <a:srgbClr val="3B3837"/>
                </a:solidFill>
                <a:ea typeface="微软雅黑" panose="020B0503020204020204" pitchFamily="34" charset="-122"/>
                <a:cs typeface="Arial" panose="020B0604020202020204" pitchFamily="34" charset="0"/>
              </a:rPr>
              <a:t>3/2</a:t>
            </a:r>
            <a:r>
              <a:rPr lang="zh-CN" altLang="en-US" dirty="0">
                <a:solidFill>
                  <a:srgbClr val="3B3837"/>
                </a:solidFill>
                <a:ea typeface="微软雅黑" panose="020B0503020204020204" pitchFamily="34" charset="-122"/>
                <a:cs typeface="Arial" panose="020B0604020202020204" pitchFamily="34" charset="0"/>
              </a:rPr>
              <a:t>断路器接线方式的运行优点日渐凸现，现在开关站电气主接线更多采用</a:t>
            </a:r>
            <a:r>
              <a:rPr lang="en-US" altLang="zh-CN" dirty="0">
                <a:solidFill>
                  <a:srgbClr val="3B3837"/>
                </a:solidFill>
                <a:ea typeface="微软雅黑" panose="020B0503020204020204" pitchFamily="34" charset="-122"/>
                <a:cs typeface="Arial" panose="020B0604020202020204" pitchFamily="34" charset="0"/>
              </a:rPr>
              <a:t>3/2</a:t>
            </a:r>
            <a:r>
              <a:rPr lang="zh-CN" altLang="en-US" dirty="0">
                <a:solidFill>
                  <a:srgbClr val="3B3837"/>
                </a:solidFill>
                <a:ea typeface="微软雅黑" panose="020B0503020204020204" pitchFamily="34" charset="-122"/>
                <a:cs typeface="Arial" panose="020B0604020202020204" pitchFamily="34" charset="0"/>
              </a:rPr>
              <a:t>接线方式。</a:t>
            </a:r>
          </a:p>
        </p:txBody>
      </p:sp>
      <p:pic>
        <p:nvPicPr>
          <p:cNvPr id="11" name="图片 10">
            <a:extLst>
              <a:ext uri="{FF2B5EF4-FFF2-40B4-BE49-F238E27FC236}">
                <a16:creationId xmlns:a16="http://schemas.microsoft.com/office/drawing/2014/main" id="{8F1EB26C-1B87-41CC-9CC8-49AD6D243AE9}"/>
              </a:ext>
            </a:extLst>
          </p:cNvPr>
          <p:cNvPicPr>
            <a:picLocks noChangeAspect="1"/>
          </p:cNvPicPr>
          <p:nvPr/>
        </p:nvPicPr>
        <p:blipFill>
          <a:blip r:embed="rId2"/>
          <a:stretch>
            <a:fillRect/>
          </a:stretch>
        </p:blipFill>
        <p:spPr>
          <a:xfrm>
            <a:off x="6048494" y="1479267"/>
            <a:ext cx="5657143" cy="3790476"/>
          </a:xfrm>
          <a:prstGeom prst="rect">
            <a:avLst/>
          </a:prstGeom>
        </p:spPr>
      </p:pic>
    </p:spTree>
    <p:extLst>
      <p:ext uri="{BB962C8B-B14F-4D97-AF65-F5344CB8AC3E}">
        <p14:creationId xmlns:p14="http://schemas.microsoft.com/office/powerpoint/2010/main" val="16662992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99CFC-B483-469B-ABFC-BDA363156878}"/>
              </a:ext>
            </a:extLst>
          </p:cNvPr>
          <p:cNvSpPr>
            <a:spLocks noGrp="1"/>
          </p:cNvSpPr>
          <p:nvPr>
            <p:ph type="title"/>
          </p:nvPr>
        </p:nvSpPr>
        <p:spPr>
          <a:xfrm>
            <a:off x="850106" y="1499757"/>
            <a:ext cx="10215033" cy="444500"/>
          </a:xfrm>
        </p:spPr>
        <p:txBody>
          <a:bodyPr/>
          <a:lstStyle/>
          <a:p>
            <a:r>
              <a:rPr lang="zh-CN" altLang="en-US" dirty="0">
                <a:solidFill>
                  <a:srgbClr val="3B3837"/>
                </a:solidFill>
              </a:rPr>
              <a:t>什么是</a:t>
            </a:r>
            <a:r>
              <a:rPr lang="en-US" altLang="zh-CN" dirty="0">
                <a:solidFill>
                  <a:srgbClr val="3B3837"/>
                </a:solidFill>
              </a:rPr>
              <a:t>GIS</a:t>
            </a:r>
            <a:r>
              <a:rPr lang="zh-CN" altLang="en-US" dirty="0">
                <a:solidFill>
                  <a:srgbClr val="3B3837"/>
                </a:solidFill>
              </a:rPr>
              <a:t>？</a:t>
            </a:r>
          </a:p>
        </p:txBody>
      </p:sp>
      <p:sp>
        <p:nvSpPr>
          <p:cNvPr id="3" name="内容占位符 2">
            <a:extLst>
              <a:ext uri="{FF2B5EF4-FFF2-40B4-BE49-F238E27FC236}">
                <a16:creationId xmlns:a16="http://schemas.microsoft.com/office/drawing/2014/main" id="{81FBB551-C761-415C-9303-2EEA26D40B60}"/>
              </a:ext>
            </a:extLst>
          </p:cNvPr>
          <p:cNvSpPr>
            <a:spLocks noGrp="1"/>
          </p:cNvSpPr>
          <p:nvPr>
            <p:ph idx="1"/>
          </p:nvPr>
        </p:nvSpPr>
        <p:spPr>
          <a:xfrm>
            <a:off x="850105" y="1944257"/>
            <a:ext cx="10491789" cy="1661277"/>
          </a:xfrm>
        </p:spPr>
        <p:txBody>
          <a:bodyPr/>
          <a:lstStyle/>
          <a:p>
            <a:pPr marL="0" indent="0">
              <a:buNone/>
            </a:pPr>
            <a:r>
              <a:rPr lang="zh-CN" altLang="en-US" sz="1800" dirty="0">
                <a:solidFill>
                  <a:srgbClr val="3B3837"/>
                </a:solidFill>
                <a:latin typeface="微软雅黑" panose="020B0503020204020204" pitchFamily="34" charset="-122"/>
                <a:ea typeface="微软雅黑" panose="020B0503020204020204" pitchFamily="34" charset="-122"/>
              </a:rPr>
              <a:t>六氟化硫封闭式组合电器，国际上称为“气体绝缘开关设备”</a:t>
            </a:r>
            <a:r>
              <a:rPr lang="en-US" altLang="zh-CN" sz="1800" dirty="0">
                <a:solidFill>
                  <a:srgbClr val="3B3837"/>
                </a:solidFill>
                <a:latin typeface="微软雅黑" panose="020B0503020204020204" pitchFamily="34" charset="-122"/>
                <a:ea typeface="微软雅黑" panose="020B0503020204020204" pitchFamily="34" charset="-122"/>
              </a:rPr>
              <a:t>(</a:t>
            </a:r>
            <a:r>
              <a:rPr lang="en-US" altLang="zh-CN" sz="1800" dirty="0">
                <a:solidFill>
                  <a:srgbClr val="3B3837"/>
                </a:solidFill>
                <a:latin typeface="Arial" panose="020B0604020202020204" pitchFamily="34" charset="0"/>
                <a:ea typeface="微软雅黑" panose="020B0503020204020204" pitchFamily="34" charset="-122"/>
                <a:cs typeface="Arial" panose="020B0604020202020204" pitchFamily="34" charset="0"/>
              </a:rPr>
              <a:t>Gas </a:t>
            </a:r>
            <a:r>
              <a:rPr lang="en-US" altLang="zh-CN" sz="1800" dirty="0" err="1">
                <a:solidFill>
                  <a:srgbClr val="3B3837"/>
                </a:solidFill>
                <a:latin typeface="Arial" panose="020B0604020202020204" pitchFamily="34" charset="0"/>
                <a:ea typeface="微软雅黑" panose="020B0503020204020204" pitchFamily="34" charset="-122"/>
                <a:cs typeface="Arial" panose="020B0604020202020204" pitchFamily="34" charset="0"/>
              </a:rPr>
              <a:t>lnsulated</a:t>
            </a:r>
            <a:r>
              <a:rPr lang="en-US" altLang="zh-CN" sz="1800" dirty="0">
                <a:solidFill>
                  <a:srgbClr val="3B3837"/>
                </a:solidFill>
                <a:latin typeface="Arial" panose="020B0604020202020204" pitchFamily="34" charset="0"/>
                <a:ea typeface="微软雅黑" panose="020B0503020204020204" pitchFamily="34" charset="-122"/>
                <a:cs typeface="Arial" panose="020B0604020202020204" pitchFamily="34" charset="0"/>
              </a:rPr>
              <a:t> Switchgear</a:t>
            </a:r>
            <a:r>
              <a:rPr lang="en-US" altLang="zh-CN" sz="1800" dirty="0">
                <a:solidFill>
                  <a:srgbClr val="3B3837"/>
                </a:solidFill>
                <a:latin typeface="微软雅黑" panose="020B0503020204020204" pitchFamily="34" charset="-122"/>
                <a:ea typeface="微软雅黑" panose="020B0503020204020204" pitchFamily="34" charset="-122"/>
              </a:rPr>
              <a:t>)</a:t>
            </a:r>
            <a:r>
              <a:rPr lang="zh-CN" altLang="en-US" sz="1800" dirty="0">
                <a:solidFill>
                  <a:srgbClr val="3B3837"/>
                </a:solidFill>
                <a:latin typeface="微软雅黑" panose="020B0503020204020204" pitchFamily="34" charset="-122"/>
                <a:ea typeface="微软雅黑" panose="020B0503020204020204" pitchFamily="34" charset="-122"/>
              </a:rPr>
              <a:t>简称</a:t>
            </a:r>
            <a:r>
              <a:rPr lang="en-US" altLang="zh-CN" sz="1800" dirty="0">
                <a:solidFill>
                  <a:srgbClr val="3B3837"/>
                </a:solidFill>
                <a:latin typeface="Arial" panose="020B0604020202020204" pitchFamily="34" charset="0"/>
                <a:ea typeface="微软雅黑" panose="020B0503020204020204" pitchFamily="34" charset="-122"/>
                <a:cs typeface="Arial" panose="020B0604020202020204" pitchFamily="34" charset="0"/>
              </a:rPr>
              <a:t>GIS</a:t>
            </a:r>
            <a:r>
              <a:rPr lang="zh-CN" altLang="en-US" sz="1800" dirty="0">
                <a:solidFill>
                  <a:srgbClr val="3B3837"/>
                </a:solidFill>
                <a:latin typeface="微软雅黑" panose="020B0503020204020204" pitchFamily="34" charset="-122"/>
                <a:ea typeface="微软雅黑" panose="020B0503020204020204" pitchFamily="34" charset="-122"/>
              </a:rPr>
              <a:t>，它将一座变电站中除变压器以外的一次设备，包括断路器、隔离开关、接地开关、电压互感器、电流互感器、避雷器、母线、电缆终端、进出线套管等，经优化设计有机地组合成一个整体。</a:t>
            </a:r>
            <a:endParaRPr lang="en-US" altLang="zh-CN" sz="1800" dirty="0">
              <a:solidFill>
                <a:srgbClr val="3B3837"/>
              </a:solidFill>
              <a:latin typeface="微软雅黑" panose="020B0503020204020204" pitchFamily="34" charset="-122"/>
              <a:ea typeface="微软雅黑" panose="020B0503020204020204" pitchFamily="34" charset="-122"/>
            </a:endParaRPr>
          </a:p>
          <a:p>
            <a:pPr marL="0" indent="0">
              <a:buNone/>
            </a:pPr>
            <a:r>
              <a:rPr lang="zh-CN" altLang="en-US" sz="1800" dirty="0">
                <a:solidFill>
                  <a:srgbClr val="3B3837"/>
                </a:solidFill>
                <a:latin typeface="微软雅黑" panose="020B0503020204020204" pitchFamily="34" charset="-122"/>
                <a:ea typeface="微软雅黑" panose="020B0503020204020204" pitchFamily="34" charset="-122"/>
              </a:rPr>
              <a:t>这些设备或部件全部封闭在金属接地的外壳中，在其内部充有一定压力的</a:t>
            </a:r>
            <a:r>
              <a:rPr lang="en-US" altLang="zh-CN" sz="1800" dirty="0">
                <a:solidFill>
                  <a:srgbClr val="3B3837"/>
                </a:solidFill>
                <a:latin typeface="微软雅黑" panose="020B0503020204020204" pitchFamily="34" charset="-122"/>
                <a:ea typeface="微软雅黑" panose="020B0503020204020204" pitchFamily="34" charset="-122"/>
              </a:rPr>
              <a:t>SF6</a:t>
            </a:r>
            <a:r>
              <a:rPr lang="zh-CN" altLang="en-US" sz="1800" dirty="0">
                <a:solidFill>
                  <a:srgbClr val="3B3837"/>
                </a:solidFill>
                <a:latin typeface="微软雅黑" panose="020B0503020204020204" pitchFamily="34" charset="-122"/>
                <a:ea typeface="微软雅黑" panose="020B0503020204020204" pitchFamily="34" charset="-122"/>
              </a:rPr>
              <a:t>绝缘气体，故也称</a:t>
            </a:r>
            <a:r>
              <a:rPr lang="en-US" altLang="zh-CN" sz="1800" dirty="0">
                <a:solidFill>
                  <a:srgbClr val="3B3837"/>
                </a:solidFill>
                <a:latin typeface="微软雅黑" panose="020B0503020204020204" pitchFamily="34" charset="-122"/>
                <a:ea typeface="微软雅黑" panose="020B0503020204020204" pitchFamily="34" charset="-122"/>
              </a:rPr>
              <a:t>SF6</a:t>
            </a:r>
            <a:r>
              <a:rPr lang="zh-CN" altLang="en-US" sz="1800" dirty="0">
                <a:solidFill>
                  <a:srgbClr val="3B3837"/>
                </a:solidFill>
                <a:latin typeface="微软雅黑" panose="020B0503020204020204" pitchFamily="34" charset="-122"/>
                <a:ea typeface="微软雅黑" panose="020B0503020204020204" pitchFamily="34" charset="-122"/>
              </a:rPr>
              <a:t>全封闭组合电器。</a:t>
            </a:r>
            <a:endParaRPr lang="en-US" altLang="zh-CN" sz="1800" dirty="0">
              <a:solidFill>
                <a:srgbClr val="3B3837"/>
              </a:solidFill>
              <a:latin typeface="微软雅黑" panose="020B0503020204020204" pitchFamily="34" charset="-122"/>
              <a:ea typeface="微软雅黑" panose="020B0503020204020204" pitchFamily="34" charset="-122"/>
            </a:endParaRPr>
          </a:p>
        </p:txBody>
      </p:sp>
      <p:pic>
        <p:nvPicPr>
          <p:cNvPr id="12" name="Picture 10">
            <a:extLst>
              <a:ext uri="{FF2B5EF4-FFF2-40B4-BE49-F238E27FC236}">
                <a16:creationId xmlns:a16="http://schemas.microsoft.com/office/drawing/2014/main" id="{C9DB8ACD-4840-4ACC-848F-ECC539B62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52" y="3598935"/>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E537BA84-C51A-4CD8-B4DA-2ED940B0E46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622" y="3599160"/>
            <a:ext cx="4762800" cy="3171600"/>
          </a:xfrm>
          <a:prstGeom prst="rect">
            <a:avLst/>
          </a:prstGeom>
          <a:noFill/>
          <a:extLst>
            <a:ext uri="{909E8E84-426E-40DD-AFC4-6F175D3DCCD1}">
              <a14:hiddenFill xmlns:a14="http://schemas.microsoft.com/office/drawing/2010/main">
                <a:solidFill>
                  <a:srgbClr val="FFFFFF"/>
                </a:solidFill>
              </a14:hiddenFill>
            </a:ext>
          </a:extLst>
        </p:spPr>
      </p:pic>
      <p:sp>
        <p:nvSpPr>
          <p:cNvPr id="14" name="平行四边形 13">
            <a:extLst>
              <a:ext uri="{FF2B5EF4-FFF2-40B4-BE49-F238E27FC236}">
                <a16:creationId xmlns:a16="http://schemas.microsoft.com/office/drawing/2014/main" id="{A51C1154-2361-4774-ACFF-47653F2B6D6B}"/>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5" name="TextBox 4">
            <a:extLst>
              <a:ext uri="{FF2B5EF4-FFF2-40B4-BE49-F238E27FC236}">
                <a16:creationId xmlns:a16="http://schemas.microsoft.com/office/drawing/2014/main" id="{452796FB-AABA-47B2-8FAE-747A059964E7}"/>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16" name="TextBox 5">
            <a:extLst>
              <a:ext uri="{FF2B5EF4-FFF2-40B4-BE49-F238E27FC236}">
                <a16:creationId xmlns:a16="http://schemas.microsoft.com/office/drawing/2014/main" id="{901F592D-056A-413D-A59D-1C21032C31C6}"/>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扩建内容</a:t>
            </a:r>
          </a:p>
        </p:txBody>
      </p:sp>
      <p:sp>
        <p:nvSpPr>
          <p:cNvPr id="17" name="矩形 16">
            <a:extLst>
              <a:ext uri="{FF2B5EF4-FFF2-40B4-BE49-F238E27FC236}">
                <a16:creationId xmlns:a16="http://schemas.microsoft.com/office/drawing/2014/main" id="{53B01FA2-5AA6-4D0C-920F-435B99134C01}"/>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579489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A23794C-9C69-411C-9E5A-6436F30F5CE8}"/>
              </a:ext>
            </a:extLst>
          </p:cNvPr>
          <p:cNvSpPr txBox="1"/>
          <p:nvPr/>
        </p:nvSpPr>
        <p:spPr>
          <a:xfrm>
            <a:off x="479375" y="2880687"/>
            <a:ext cx="5688633" cy="1477328"/>
          </a:xfrm>
          <a:prstGeom prst="rect">
            <a:avLst/>
          </a:prstGeom>
          <a:noFill/>
        </p:spPr>
        <p:txBody>
          <a:bodyPr wrap="square" rtlCol="0">
            <a:spAutoFit/>
          </a:bodyPr>
          <a:lstStyle/>
          <a:p>
            <a:r>
              <a:rPr lang="zh-CN" altLang="en-US" dirty="0">
                <a:solidFill>
                  <a:srgbClr val="3B3837"/>
                </a:solidFill>
                <a:latin typeface="微软雅黑" panose="020B0503020204020204" pitchFamily="34" charset="-122"/>
                <a:ea typeface="微软雅黑" panose="020B0503020204020204" pitchFamily="34" charset="-122"/>
              </a:rPr>
              <a:t>某核电厂开关站内主接线采取</a:t>
            </a:r>
            <a:r>
              <a:rPr lang="en-US" altLang="zh-CN" dirty="0">
                <a:solidFill>
                  <a:srgbClr val="3B3837"/>
                </a:solidFill>
                <a:latin typeface="微软雅黑" panose="020B0503020204020204" pitchFamily="34" charset="-122"/>
                <a:ea typeface="微软雅黑" panose="020B0503020204020204" pitchFamily="34" charset="-122"/>
              </a:rPr>
              <a:t>3/2 </a:t>
            </a:r>
            <a:r>
              <a:rPr lang="zh-CN" altLang="en-US" dirty="0">
                <a:solidFill>
                  <a:srgbClr val="3B3837"/>
                </a:solidFill>
                <a:latin typeface="微软雅黑" panose="020B0503020204020204" pitchFamily="34" charset="-122"/>
                <a:ea typeface="微软雅黑" panose="020B0503020204020204" pitchFamily="34" charset="-122"/>
              </a:rPr>
              <a:t>接线形式，</a:t>
            </a:r>
            <a:r>
              <a:rPr lang="en-US" altLang="zh-CN" dirty="0">
                <a:solidFill>
                  <a:srgbClr val="3B3837"/>
                </a:solidFill>
                <a:latin typeface="微软雅黑" panose="020B0503020204020204" pitchFamily="34" charset="-122"/>
                <a:ea typeface="微软雅黑" panose="020B0503020204020204" pitchFamily="34" charset="-122"/>
              </a:rPr>
              <a:t>500kV GIS </a:t>
            </a:r>
            <a:r>
              <a:rPr lang="zh-CN" altLang="en-US" dirty="0">
                <a:solidFill>
                  <a:srgbClr val="3B3837"/>
                </a:solidFill>
                <a:latin typeface="微软雅黑" panose="020B0503020204020204" pitchFamily="34" charset="-122"/>
                <a:ea typeface="微软雅黑" panose="020B0503020204020204" pitchFamily="34" charset="-122"/>
              </a:rPr>
              <a:t>前 期 已 经 安 装 完 成 </a:t>
            </a:r>
            <a:r>
              <a:rPr lang="en-US" altLang="zh-CN" dirty="0">
                <a:solidFill>
                  <a:srgbClr val="3B3837"/>
                </a:solidFill>
                <a:latin typeface="微软雅黑" panose="020B0503020204020204" pitchFamily="34" charset="-122"/>
                <a:ea typeface="微软雅黑" panose="020B0503020204020204" pitchFamily="34" charset="-122"/>
              </a:rPr>
              <a:t>10 </a:t>
            </a:r>
            <a:r>
              <a:rPr lang="zh-CN" altLang="en-US" dirty="0">
                <a:solidFill>
                  <a:srgbClr val="3B3837"/>
                </a:solidFill>
                <a:latin typeface="微软雅黑" panose="020B0503020204020204" pitchFamily="34" charset="-122"/>
                <a:ea typeface="微软雅黑" panose="020B0503020204020204" pitchFamily="34" charset="-122"/>
              </a:rPr>
              <a:t>个 间 隔 ，分别是</a:t>
            </a:r>
            <a:r>
              <a:rPr lang="en-US" altLang="zh-CN" dirty="0">
                <a:solidFill>
                  <a:srgbClr val="3B3837"/>
                </a:solidFill>
                <a:latin typeface="微软雅黑" panose="020B0503020204020204" pitchFamily="34" charset="-122"/>
                <a:ea typeface="微软雅黑" panose="020B0503020204020204" pitchFamily="34" charset="-122"/>
              </a:rPr>
              <a:t>B1.1/B1.2/B1.3</a:t>
            </a:r>
            <a:r>
              <a:rPr lang="zh-CN" altLang="en-US" dirty="0">
                <a:solidFill>
                  <a:srgbClr val="3B3837"/>
                </a:solidFill>
                <a:latin typeface="微软雅黑" panose="020B0503020204020204" pitchFamily="34" charset="-122"/>
                <a:ea typeface="微软雅黑" panose="020B0503020204020204" pitchFamily="34" charset="-122"/>
              </a:rPr>
              <a:t>，</a:t>
            </a:r>
            <a:r>
              <a:rPr lang="en-US" altLang="zh-CN" dirty="0">
                <a:solidFill>
                  <a:srgbClr val="3B3837"/>
                </a:solidFill>
                <a:latin typeface="微软雅黑" panose="020B0503020204020204" pitchFamily="34" charset="-122"/>
                <a:ea typeface="微软雅黑" panose="020B0503020204020204" pitchFamily="34" charset="-122"/>
              </a:rPr>
              <a:t>B2.1/B2.2/B2.3</a:t>
            </a:r>
            <a:r>
              <a:rPr lang="zh-CN" altLang="en-US" dirty="0">
                <a:solidFill>
                  <a:srgbClr val="3B3837"/>
                </a:solidFill>
                <a:latin typeface="微软雅黑" panose="020B0503020204020204" pitchFamily="34" charset="-122"/>
                <a:ea typeface="微软雅黑" panose="020B0503020204020204" pitchFamily="34" charset="-122"/>
              </a:rPr>
              <a:t>，</a:t>
            </a:r>
            <a:r>
              <a:rPr lang="en-US" altLang="zh-CN" dirty="0">
                <a:solidFill>
                  <a:srgbClr val="3B3837"/>
                </a:solidFill>
                <a:latin typeface="微软雅黑" panose="020B0503020204020204" pitchFamily="34" charset="-122"/>
                <a:ea typeface="微软雅黑" panose="020B0503020204020204" pitchFamily="34" charset="-122"/>
              </a:rPr>
              <a:t>B3.2/B3.3</a:t>
            </a:r>
            <a:r>
              <a:rPr lang="zh-CN" altLang="en-US" dirty="0">
                <a:solidFill>
                  <a:srgbClr val="3B3837"/>
                </a:solidFill>
                <a:latin typeface="微软雅黑" panose="020B0503020204020204" pitchFamily="34" charset="-122"/>
                <a:ea typeface="微软雅黑" panose="020B0503020204020204" pitchFamily="34" charset="-122"/>
              </a:rPr>
              <a:t>，</a:t>
            </a:r>
            <a:r>
              <a:rPr lang="en-US" altLang="zh-CN" dirty="0">
                <a:solidFill>
                  <a:srgbClr val="3B3837"/>
                </a:solidFill>
                <a:latin typeface="微软雅黑" panose="020B0503020204020204" pitchFamily="34" charset="-122"/>
                <a:ea typeface="微软雅黑" panose="020B0503020204020204" pitchFamily="34" charset="-122"/>
              </a:rPr>
              <a:t>B4.1/B4.2</a:t>
            </a:r>
            <a:r>
              <a:rPr lang="zh-CN" altLang="en-US" dirty="0">
                <a:solidFill>
                  <a:srgbClr val="3B3837"/>
                </a:solidFill>
                <a:latin typeface="微软雅黑" panose="020B0503020204020204" pitchFamily="34" charset="-122"/>
                <a:ea typeface="微软雅黑" panose="020B0503020204020204" pitchFamily="34" charset="-122"/>
              </a:rPr>
              <a:t>，</a:t>
            </a:r>
            <a:r>
              <a:rPr lang="en-US" altLang="zh-CN" dirty="0">
                <a:solidFill>
                  <a:srgbClr val="3B3837"/>
                </a:solidFill>
                <a:latin typeface="微软雅黑" panose="020B0503020204020204" pitchFamily="34" charset="-122"/>
                <a:ea typeface="微软雅黑" panose="020B0503020204020204" pitchFamily="34" charset="-122"/>
              </a:rPr>
              <a:t>3/2 </a:t>
            </a:r>
            <a:r>
              <a:rPr lang="zh-CN" altLang="en-US" dirty="0">
                <a:solidFill>
                  <a:srgbClr val="3B3837"/>
                </a:solidFill>
                <a:latin typeface="微软雅黑" panose="020B0503020204020204" pitchFamily="34" charset="-122"/>
                <a:ea typeface="微软雅黑" panose="020B0503020204020204" pitchFamily="34" charset="-122"/>
              </a:rPr>
              <a:t>接线形式。本期扩建将第三串、第四串补全（加两个间隔），即 </a:t>
            </a:r>
            <a:r>
              <a:rPr lang="en-US" altLang="zh-CN" dirty="0">
                <a:solidFill>
                  <a:srgbClr val="3B3837"/>
                </a:solidFill>
                <a:latin typeface="微软雅黑" panose="020B0503020204020204" pitchFamily="34" charset="-122"/>
                <a:ea typeface="微软雅黑" panose="020B0503020204020204" pitchFamily="34" charset="-122"/>
              </a:rPr>
              <a:t>B3.1 </a:t>
            </a:r>
            <a:r>
              <a:rPr lang="zh-CN" altLang="en-US" dirty="0">
                <a:solidFill>
                  <a:srgbClr val="3B3837"/>
                </a:solidFill>
                <a:latin typeface="微软雅黑" panose="020B0503020204020204" pitchFamily="34" charset="-122"/>
                <a:ea typeface="微软雅黑" panose="020B0503020204020204" pitchFamily="34" charset="-122"/>
              </a:rPr>
              <a:t>与 </a:t>
            </a:r>
            <a:r>
              <a:rPr lang="en-US" altLang="zh-CN" dirty="0">
                <a:solidFill>
                  <a:srgbClr val="3B3837"/>
                </a:solidFill>
                <a:latin typeface="微软雅黑" panose="020B0503020204020204" pitchFamily="34" charset="-122"/>
                <a:ea typeface="微软雅黑" panose="020B0503020204020204" pitchFamily="34" charset="-122"/>
              </a:rPr>
              <a:t>B4.3</a:t>
            </a:r>
          </a:p>
        </p:txBody>
      </p:sp>
      <p:pic>
        <p:nvPicPr>
          <p:cNvPr id="16" name="图片 15" descr="图示, 示意图&#10;&#10;描述已自动生成">
            <a:extLst>
              <a:ext uri="{FF2B5EF4-FFF2-40B4-BE49-F238E27FC236}">
                <a16:creationId xmlns:a16="http://schemas.microsoft.com/office/drawing/2014/main" id="{16128E0F-0E53-4403-B920-0A7D82CDF584}"/>
              </a:ext>
            </a:extLst>
          </p:cNvPr>
          <p:cNvPicPr>
            <a:picLocks noChangeAspect="1"/>
          </p:cNvPicPr>
          <p:nvPr/>
        </p:nvPicPr>
        <p:blipFill rotWithShape="1">
          <a:blip r:embed="rId2">
            <a:extLst>
              <a:ext uri="{28A0092B-C50C-407E-A947-70E740481C1C}">
                <a14:useLocalDpi xmlns:a14="http://schemas.microsoft.com/office/drawing/2010/main" val="0"/>
              </a:ext>
            </a:extLst>
          </a:blip>
          <a:srcRect t="1842" r="5633" b="8242"/>
          <a:stretch/>
        </p:blipFill>
        <p:spPr>
          <a:xfrm>
            <a:off x="6672065" y="1484784"/>
            <a:ext cx="5040560" cy="4739631"/>
          </a:xfrm>
          <a:prstGeom prst="rect">
            <a:avLst/>
          </a:prstGeom>
        </p:spPr>
      </p:pic>
      <p:sp>
        <p:nvSpPr>
          <p:cNvPr id="6" name="平行四边形 5">
            <a:extLst>
              <a:ext uri="{FF2B5EF4-FFF2-40B4-BE49-F238E27FC236}">
                <a16:creationId xmlns:a16="http://schemas.microsoft.com/office/drawing/2014/main" id="{F5FA6CFC-2B30-4145-B644-A5E3D45ECA93}"/>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TextBox 4">
            <a:extLst>
              <a:ext uri="{FF2B5EF4-FFF2-40B4-BE49-F238E27FC236}">
                <a16:creationId xmlns:a16="http://schemas.microsoft.com/office/drawing/2014/main" id="{EDA5C7C7-F48F-4B9E-9349-57A5669A5FE6}"/>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02</a:t>
            </a:r>
            <a:endParaRPr lang="zh-CN" altLang="en-US" sz="2400" dirty="0">
              <a:solidFill>
                <a:srgbClr val="FFFFFF"/>
              </a:solidFill>
              <a:latin typeface="Impact" pitchFamily="34" charset="0"/>
              <a:ea typeface="宋体" pitchFamily="2" charset="-122"/>
            </a:endParaRPr>
          </a:p>
        </p:txBody>
      </p:sp>
      <p:sp>
        <p:nvSpPr>
          <p:cNvPr id="8" name="TextBox 5">
            <a:extLst>
              <a:ext uri="{FF2B5EF4-FFF2-40B4-BE49-F238E27FC236}">
                <a16:creationId xmlns:a16="http://schemas.microsoft.com/office/drawing/2014/main" id="{13345B53-35DA-4382-89C6-F54D5AF0CA17}"/>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扩建内容</a:t>
            </a:r>
          </a:p>
        </p:txBody>
      </p:sp>
      <p:sp>
        <p:nvSpPr>
          <p:cNvPr id="9" name="矩形 8">
            <a:extLst>
              <a:ext uri="{FF2B5EF4-FFF2-40B4-BE49-F238E27FC236}">
                <a16:creationId xmlns:a16="http://schemas.microsoft.com/office/drawing/2014/main" id="{D58A06DE-7301-412C-9A86-616F03C0EC04}"/>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 name="矩形: 圆角 1">
            <a:extLst>
              <a:ext uri="{FF2B5EF4-FFF2-40B4-BE49-F238E27FC236}">
                <a16:creationId xmlns:a16="http://schemas.microsoft.com/office/drawing/2014/main" id="{46638F63-0763-40E3-83ED-C66669809750}"/>
              </a:ext>
            </a:extLst>
          </p:cNvPr>
          <p:cNvSpPr/>
          <p:nvPr/>
        </p:nvSpPr>
        <p:spPr>
          <a:xfrm>
            <a:off x="9192344" y="2132856"/>
            <a:ext cx="36004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AA844BD1-4F34-4E42-9E66-8F64512959D5}"/>
              </a:ext>
            </a:extLst>
          </p:cNvPr>
          <p:cNvSpPr/>
          <p:nvPr/>
        </p:nvSpPr>
        <p:spPr>
          <a:xfrm>
            <a:off x="10344472" y="3429000"/>
            <a:ext cx="28803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5509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4ACA67D-495D-4E7B-AACD-364FA6010B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433" b="30992"/>
          <a:stretch/>
        </p:blipFill>
        <p:spPr>
          <a:xfrm>
            <a:off x="-240704" y="1628800"/>
            <a:ext cx="12858045" cy="4019550"/>
          </a:xfrm>
          <a:prstGeom prst="rect">
            <a:avLst/>
          </a:prstGeom>
        </p:spPr>
      </p:pic>
      <p:sp>
        <p:nvSpPr>
          <p:cNvPr id="12" name="椭圆 11">
            <a:extLst>
              <a:ext uri="{FF2B5EF4-FFF2-40B4-BE49-F238E27FC236}">
                <a16:creationId xmlns:a16="http://schemas.microsoft.com/office/drawing/2014/main" id="{DDBC0D5C-4348-418D-A749-8D967D4C382A}"/>
              </a:ext>
            </a:extLst>
          </p:cNvPr>
          <p:cNvSpPr/>
          <p:nvPr/>
        </p:nvSpPr>
        <p:spPr>
          <a:xfrm>
            <a:off x="3623626" y="1540836"/>
            <a:ext cx="2040818" cy="2040816"/>
          </a:xfrm>
          <a:prstGeom prst="ellipse">
            <a:avLst/>
          </a:prstGeom>
          <a:gradFill flip="none" rotWithShape="1">
            <a:gsLst>
              <a:gs pos="25000">
                <a:schemeClr val="bg1">
                  <a:shade val="67500"/>
                  <a:satMod val="115000"/>
                </a:schemeClr>
              </a:gs>
              <a:gs pos="62000">
                <a:schemeClr val="bg1">
                  <a:shade val="100000"/>
                  <a:satMod val="115000"/>
                </a:schemeClr>
              </a:gs>
            </a:gsLst>
            <a:lin ang="2700000" scaled="1"/>
            <a:tileRect/>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a:extLst>
              <a:ext uri="{FF2B5EF4-FFF2-40B4-BE49-F238E27FC236}">
                <a16:creationId xmlns:a16="http://schemas.microsoft.com/office/drawing/2014/main" id="{C022AC17-7828-4125-8040-36B9B9416D96}"/>
              </a:ext>
            </a:extLst>
          </p:cNvPr>
          <p:cNvSpPr txBox="1"/>
          <p:nvPr>
            <p:custDataLst>
              <p:tags r:id="rId1"/>
            </p:custDataLst>
          </p:nvPr>
        </p:nvSpPr>
        <p:spPr>
          <a:xfrm>
            <a:off x="3887286" y="2038023"/>
            <a:ext cx="1513499" cy="1046440"/>
          </a:xfrm>
          <a:prstGeom prst="rect">
            <a:avLst/>
          </a:prstGeom>
          <a:noFill/>
        </p:spPr>
        <p:txBody>
          <a:bodyPr wrap="square" lIns="0" tIns="0" rIns="0" bIns="0" rtlCol="0" anchor="ctr" anchorCtr="0">
            <a:spAutoFit/>
          </a:bodyPr>
          <a:lstStyle/>
          <a:p>
            <a:pPr algn="ctr"/>
            <a:r>
              <a:rPr lang="en-US" altLang="zh-CN" sz="48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02</a:t>
            </a:r>
          </a:p>
          <a:p>
            <a:pPr algn="ctr"/>
            <a:r>
              <a:rPr lang="en-US" altLang="zh-CN"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a:extLst>
              <a:ext uri="{FF2B5EF4-FFF2-40B4-BE49-F238E27FC236}">
                <a16:creationId xmlns:a16="http://schemas.microsoft.com/office/drawing/2014/main" id="{66DFD9CC-623B-4EA2-9B15-41FCECDF02B0}"/>
              </a:ext>
            </a:extLst>
          </p:cNvPr>
          <p:cNvSpPr/>
          <p:nvPr/>
        </p:nvSpPr>
        <p:spPr>
          <a:xfrm>
            <a:off x="3138459" y="4055053"/>
            <a:ext cx="3184408" cy="615553"/>
          </a:xfrm>
          <a:prstGeom prst="rect">
            <a:avLst/>
          </a:prstGeom>
        </p:spPr>
        <p:txBody>
          <a:bodyPr wrap="square" lIns="0" tIns="0" rIns="0" bIns="0">
            <a:spAutoFit/>
          </a:bodyPr>
          <a:lstStyle/>
          <a:p>
            <a:r>
              <a:rPr lang="zh-CN" altLang="en-US" sz="40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设备安装施工</a:t>
            </a:r>
          </a:p>
        </p:txBody>
      </p:sp>
    </p:spTree>
    <p:extLst>
      <p:ext uri="{BB962C8B-B14F-4D97-AF65-F5344CB8AC3E}">
        <p14:creationId xmlns:p14="http://schemas.microsoft.com/office/powerpoint/2010/main" val="247800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500" autoRev="1" fill="hold">
                                          <p:stCondLst>
                                            <p:cond delay="0"/>
                                          </p:stCondLst>
                                        </p:cTn>
                                        <p:tgtEl>
                                          <p:spTgt spid="13"/>
                                        </p:tgtEl>
                                        <p:attrNameLst>
                                          <p:attrName>ppt_w</p:attrName>
                                        </p:attrNameLst>
                                      </p:cBhvr>
                                    </p:anim>
                                    <p:anim by="(#ppt_w*0.50)" calcmode="lin" valueType="num">
                                      <p:cBhvr>
                                        <p:cTn id="17" dur="500" decel="50000" autoRev="1" fill="hold">
                                          <p:stCondLst>
                                            <p:cond delay="0"/>
                                          </p:stCondLst>
                                        </p:cTn>
                                        <p:tgtEl>
                                          <p:spTgt spid="13"/>
                                        </p:tgtEl>
                                        <p:attrNameLst>
                                          <p:attrName>ppt_x</p:attrName>
                                        </p:attrNameLst>
                                      </p:cBhvr>
                                    </p:anim>
                                    <p:anim from="(-#ppt_h/2)" to="(#ppt_y)" calcmode="lin" valueType="num">
                                      <p:cBhvr>
                                        <p:cTn id="18" dur="1000" fill="hold">
                                          <p:stCondLst>
                                            <p:cond delay="0"/>
                                          </p:stCondLst>
                                        </p:cTn>
                                        <p:tgtEl>
                                          <p:spTgt spid="13"/>
                                        </p:tgtEl>
                                        <p:attrNameLst>
                                          <p:attrName>ppt_y</p:attrName>
                                        </p:attrNameLst>
                                      </p:cBhvr>
                                    </p:anim>
                                    <p:animRot by="21600000">
                                      <p:cBhvr>
                                        <p:cTn id="19" dur="1000" fill="hold">
                                          <p:stCondLst>
                                            <p:cond delay="0"/>
                                          </p:stCondLst>
                                        </p:cTn>
                                        <p:tgtEl>
                                          <p:spTgt spid="13"/>
                                        </p:tgtEl>
                                        <p:attrNameLst>
                                          <p:attrName>r</p:attrName>
                                        </p:attrNameLst>
                                      </p:cBhvr>
                                    </p:animRot>
                                  </p:childTnLst>
                                </p:cTn>
                              </p:par>
                            </p:childTnLst>
                          </p:cTn>
                        </p:par>
                        <p:par>
                          <p:cTn id="20" fill="hold">
                            <p:stCondLst>
                              <p:cond delay="2300"/>
                            </p:stCondLst>
                            <p:childTnLst>
                              <p:par>
                                <p:cTn id="21" presetID="23" presetClass="entr" presetSubtype="3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ppt_w"/>
                                          </p:val>
                                        </p:tav>
                                        <p:tav tm="100000">
                                          <p:val>
                                            <p:strVal val="#ppt_w"/>
                                          </p:val>
                                        </p:tav>
                                      </p:tavLst>
                                    </p:anim>
                                    <p:anim calcmode="lin" valueType="num">
                                      <p:cBhvr>
                                        <p:cTn id="2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平行四边形 31">
            <a:extLst>
              <a:ext uri="{FF2B5EF4-FFF2-40B4-BE49-F238E27FC236}">
                <a16:creationId xmlns:a16="http://schemas.microsoft.com/office/drawing/2014/main" id="{4F408476-A7F9-4FDF-9739-654C41055D27}"/>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3" name="TextBox 4">
            <a:extLst>
              <a:ext uri="{FF2B5EF4-FFF2-40B4-BE49-F238E27FC236}">
                <a16:creationId xmlns:a16="http://schemas.microsoft.com/office/drawing/2014/main" id="{127DDDFA-6566-417E-9B61-EDA61E786692}"/>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34" name="TextBox 5">
            <a:extLst>
              <a:ext uri="{FF2B5EF4-FFF2-40B4-BE49-F238E27FC236}">
                <a16:creationId xmlns:a16="http://schemas.microsoft.com/office/drawing/2014/main" id="{44C1942B-28F9-4DD9-9098-76C95D91ABB5}"/>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扩建总览</a:t>
            </a:r>
          </a:p>
        </p:txBody>
      </p:sp>
      <p:sp>
        <p:nvSpPr>
          <p:cNvPr id="35" name="矩形 34">
            <a:extLst>
              <a:ext uri="{FF2B5EF4-FFF2-40B4-BE49-F238E27FC236}">
                <a16:creationId xmlns:a16="http://schemas.microsoft.com/office/drawing/2014/main" id="{08C69551-BA24-438E-BBE6-F69BADDDA1CB}"/>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7" name="椭圆 26">
            <a:extLst>
              <a:ext uri="{FF2B5EF4-FFF2-40B4-BE49-F238E27FC236}">
                <a16:creationId xmlns:a16="http://schemas.microsoft.com/office/drawing/2014/main" id="{F2E2FC86-1459-413D-8F12-2ED0188FD323}"/>
              </a:ext>
            </a:extLst>
          </p:cNvPr>
          <p:cNvSpPr/>
          <p:nvPr/>
        </p:nvSpPr>
        <p:spPr>
          <a:xfrm>
            <a:off x="7456825" y="2242040"/>
            <a:ext cx="3545276" cy="3545276"/>
          </a:xfrm>
          <a:prstGeom prst="ellipse">
            <a:avLst/>
          </a:prstGeom>
          <a:solidFill>
            <a:sysClr val="window" lastClr="FFFFFF"/>
          </a:solidFill>
          <a:ln w="12700" cap="flat" cmpd="sng" algn="ctr">
            <a:solidFill>
              <a:srgbClr val="42BAC8"/>
            </a:solidFill>
            <a:prstDash val="solid"/>
            <a:miter lim="800000"/>
          </a:ln>
          <a:effectLst/>
        </p:spPr>
        <p:txBody>
          <a:bodyPr lIns="121887" tIns="60943" rIns="121887" bIns="60943"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椭圆 27">
            <a:extLst>
              <a:ext uri="{FF2B5EF4-FFF2-40B4-BE49-F238E27FC236}">
                <a16:creationId xmlns:a16="http://schemas.microsoft.com/office/drawing/2014/main" id="{3D3F90A6-9F56-4997-82EC-7255FB243D09}"/>
              </a:ext>
            </a:extLst>
          </p:cNvPr>
          <p:cNvSpPr/>
          <p:nvPr/>
        </p:nvSpPr>
        <p:spPr>
          <a:xfrm>
            <a:off x="8066254" y="2851468"/>
            <a:ext cx="2326416" cy="2326416"/>
          </a:xfrm>
          <a:prstGeom prst="ellipse">
            <a:avLst/>
          </a:prstGeom>
          <a:solidFill>
            <a:srgbClr val="ACE0E6"/>
          </a:solidFill>
          <a:ln w="12700" cap="flat" cmpd="sng" algn="ctr">
            <a:noFill/>
            <a:prstDash val="solid"/>
            <a:miter lim="800000"/>
          </a:ln>
          <a:effectLst/>
        </p:spPr>
        <p:txBody>
          <a:bodyPr lIns="121887" tIns="60943" rIns="121887" bIns="60943"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9" name="组合 28">
            <a:extLst>
              <a:ext uri="{FF2B5EF4-FFF2-40B4-BE49-F238E27FC236}">
                <a16:creationId xmlns:a16="http://schemas.microsoft.com/office/drawing/2014/main" id="{19DADB67-6E43-4B74-B563-199B1BB83AB1}"/>
              </a:ext>
            </a:extLst>
          </p:cNvPr>
          <p:cNvGrpSpPr/>
          <p:nvPr/>
        </p:nvGrpSpPr>
        <p:grpSpPr>
          <a:xfrm>
            <a:off x="7244319" y="4450997"/>
            <a:ext cx="899995" cy="899996"/>
            <a:chOff x="7244314" y="4054233"/>
            <a:chExt cx="899995" cy="899996"/>
          </a:xfrm>
        </p:grpSpPr>
        <p:sp>
          <p:nvSpPr>
            <p:cNvPr id="30" name="任意多边形 9">
              <a:extLst>
                <a:ext uri="{FF2B5EF4-FFF2-40B4-BE49-F238E27FC236}">
                  <a16:creationId xmlns:a16="http://schemas.microsoft.com/office/drawing/2014/main" id="{01E8275F-0D28-4BD7-B5D4-3DA056BEBC12}"/>
                </a:ext>
              </a:extLst>
            </p:cNvPr>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755015" eaLnBrk="1" fontAlgn="auto" latinLnBrk="0" hangingPunct="1">
                <a:lnSpc>
                  <a:spcPct val="90000"/>
                </a:lnSpc>
                <a:spcBef>
                  <a:spcPts val="0"/>
                </a:spcBef>
                <a:spcAft>
                  <a:spcPct val="3500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图片 30">
              <a:extLst>
                <a:ext uri="{FF2B5EF4-FFF2-40B4-BE49-F238E27FC236}">
                  <a16:creationId xmlns:a16="http://schemas.microsoft.com/office/drawing/2014/main" id="{E762BB32-D990-4559-8A09-29E7D2584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p:spPr>
        </p:pic>
      </p:grpSp>
      <p:grpSp>
        <p:nvGrpSpPr>
          <p:cNvPr id="41" name="组合 40">
            <a:extLst>
              <a:ext uri="{FF2B5EF4-FFF2-40B4-BE49-F238E27FC236}">
                <a16:creationId xmlns:a16="http://schemas.microsoft.com/office/drawing/2014/main" id="{57D6EA9A-06C9-48D8-9B62-4AF273389EAF}"/>
              </a:ext>
            </a:extLst>
          </p:cNvPr>
          <p:cNvGrpSpPr/>
          <p:nvPr/>
        </p:nvGrpSpPr>
        <p:grpSpPr>
          <a:xfrm>
            <a:off x="8779466" y="1792040"/>
            <a:ext cx="899995" cy="899996"/>
            <a:chOff x="8779464" y="1395277"/>
            <a:chExt cx="899995" cy="899996"/>
          </a:xfrm>
        </p:grpSpPr>
        <p:sp>
          <p:nvSpPr>
            <p:cNvPr id="58" name="任意多边形 12">
              <a:extLst>
                <a:ext uri="{FF2B5EF4-FFF2-40B4-BE49-F238E27FC236}">
                  <a16:creationId xmlns:a16="http://schemas.microsoft.com/office/drawing/2014/main" id="{8D98C104-C3EE-45B8-B349-575347C8AD6C}"/>
                </a:ext>
              </a:extLst>
            </p:cNvPr>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755015" eaLnBrk="1" fontAlgn="auto" latinLnBrk="0" hangingPunct="1">
                <a:lnSpc>
                  <a:spcPct val="90000"/>
                </a:lnSpc>
                <a:spcBef>
                  <a:spcPts val="0"/>
                </a:spcBef>
                <a:spcAft>
                  <a:spcPct val="3500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9" name="图片 58">
              <a:extLst>
                <a:ext uri="{FF2B5EF4-FFF2-40B4-BE49-F238E27FC236}">
                  <a16:creationId xmlns:a16="http://schemas.microsoft.com/office/drawing/2014/main" id="{A0B67625-A5CF-478E-BEF7-40C37A134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p:spPr>
        </p:pic>
      </p:grpSp>
      <p:grpSp>
        <p:nvGrpSpPr>
          <p:cNvPr id="60" name="组合 59">
            <a:extLst>
              <a:ext uri="{FF2B5EF4-FFF2-40B4-BE49-F238E27FC236}">
                <a16:creationId xmlns:a16="http://schemas.microsoft.com/office/drawing/2014/main" id="{4C9380D3-3852-4254-8644-DD57E59016AB}"/>
              </a:ext>
            </a:extLst>
          </p:cNvPr>
          <p:cNvGrpSpPr/>
          <p:nvPr/>
        </p:nvGrpSpPr>
        <p:grpSpPr>
          <a:xfrm>
            <a:off x="10314615" y="4450997"/>
            <a:ext cx="899995" cy="899996"/>
            <a:chOff x="10314613" y="4054233"/>
            <a:chExt cx="899995" cy="899996"/>
          </a:xfrm>
        </p:grpSpPr>
        <p:sp>
          <p:nvSpPr>
            <p:cNvPr id="61" name="任意多边形 15">
              <a:extLst>
                <a:ext uri="{FF2B5EF4-FFF2-40B4-BE49-F238E27FC236}">
                  <a16:creationId xmlns:a16="http://schemas.microsoft.com/office/drawing/2014/main" id="{319CC0A7-F3DA-49E9-8343-596BC7D02C7B}"/>
                </a:ext>
              </a:extLst>
            </p:cNvPr>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755015" eaLnBrk="1" fontAlgn="auto" latinLnBrk="0" hangingPunct="1">
                <a:lnSpc>
                  <a:spcPct val="90000"/>
                </a:lnSpc>
                <a:spcBef>
                  <a:spcPts val="0"/>
                </a:spcBef>
                <a:spcAft>
                  <a:spcPct val="3500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62" name="图片 61">
              <a:extLst>
                <a:ext uri="{FF2B5EF4-FFF2-40B4-BE49-F238E27FC236}">
                  <a16:creationId xmlns:a16="http://schemas.microsoft.com/office/drawing/2014/main" id="{D0DDC794-91B2-4525-9233-7E1EA5CB8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p:spPr>
        </p:pic>
      </p:grpSp>
      <p:grpSp>
        <p:nvGrpSpPr>
          <p:cNvPr id="63" name="组合 62">
            <a:extLst>
              <a:ext uri="{FF2B5EF4-FFF2-40B4-BE49-F238E27FC236}">
                <a16:creationId xmlns:a16="http://schemas.microsoft.com/office/drawing/2014/main" id="{26A9FD4F-AB3B-4C72-B73C-44FC699BD229}"/>
              </a:ext>
            </a:extLst>
          </p:cNvPr>
          <p:cNvGrpSpPr/>
          <p:nvPr/>
        </p:nvGrpSpPr>
        <p:grpSpPr>
          <a:xfrm>
            <a:off x="8731944" y="5337316"/>
            <a:ext cx="899995" cy="899996"/>
            <a:chOff x="8819805" y="4940552"/>
            <a:chExt cx="899995" cy="899996"/>
          </a:xfrm>
        </p:grpSpPr>
        <p:sp>
          <p:nvSpPr>
            <p:cNvPr id="64" name="任意多边形 18">
              <a:extLst>
                <a:ext uri="{FF2B5EF4-FFF2-40B4-BE49-F238E27FC236}">
                  <a16:creationId xmlns:a16="http://schemas.microsoft.com/office/drawing/2014/main" id="{591035A3-127F-4EAD-BF3F-32DD62150856}"/>
                </a:ext>
              </a:extLst>
            </p:cNvPr>
            <p:cNvSpPr/>
            <p:nvPr/>
          </p:nvSpPr>
          <p:spPr>
            <a:xfrm>
              <a:off x="8819805"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81718" tIns="181718" rIns="181718" bIns="181718" numCol="1" spcCol="1270" anchor="ctr" anchorCtr="0">
              <a:noAutofit/>
            </a:bodyPr>
            <a:lstStyle/>
            <a:p>
              <a:pPr marL="0" marR="0" lvl="0" indent="0" algn="ctr" defTabSz="1288415" eaLnBrk="1" fontAlgn="auto" latinLnBrk="0" hangingPunct="1">
                <a:lnSpc>
                  <a:spcPct val="90000"/>
                </a:lnSpc>
                <a:spcBef>
                  <a:spcPts val="0"/>
                </a:spcBef>
                <a:spcAft>
                  <a:spcPct val="35000"/>
                </a:spcAft>
                <a:buClrTx/>
                <a:buSzTx/>
                <a:buFontTx/>
                <a:buNone/>
                <a:tabLst/>
                <a:defRPr/>
              </a:pPr>
              <a:endParaRPr kumimoji="0" lang="zh-CN" altLang="en-US" sz="29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65" name="图片 64">
              <a:extLst>
                <a:ext uri="{FF2B5EF4-FFF2-40B4-BE49-F238E27FC236}">
                  <a16:creationId xmlns:a16="http://schemas.microsoft.com/office/drawing/2014/main" id="{F7768EC4-21BA-4717-BAE9-08E24585C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p:spPr>
        </p:pic>
      </p:grpSp>
      <p:grpSp>
        <p:nvGrpSpPr>
          <p:cNvPr id="66" name="组合 65">
            <a:extLst>
              <a:ext uri="{FF2B5EF4-FFF2-40B4-BE49-F238E27FC236}">
                <a16:creationId xmlns:a16="http://schemas.microsoft.com/office/drawing/2014/main" id="{24AE20E9-6D0F-4EB2-8B5C-222E6FB9A899}"/>
              </a:ext>
            </a:extLst>
          </p:cNvPr>
          <p:cNvGrpSpPr/>
          <p:nvPr/>
        </p:nvGrpSpPr>
        <p:grpSpPr>
          <a:xfrm>
            <a:off x="10314615" y="2678356"/>
            <a:ext cx="899995" cy="899996"/>
            <a:chOff x="10314613" y="2281595"/>
            <a:chExt cx="899995" cy="899996"/>
          </a:xfrm>
        </p:grpSpPr>
        <p:sp>
          <p:nvSpPr>
            <p:cNvPr id="67" name="任意多边形 21">
              <a:extLst>
                <a:ext uri="{FF2B5EF4-FFF2-40B4-BE49-F238E27FC236}">
                  <a16:creationId xmlns:a16="http://schemas.microsoft.com/office/drawing/2014/main" id="{B28B33EE-5C34-40C4-8480-654A321B1DE0}"/>
                </a:ext>
              </a:extLst>
            </p:cNvPr>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755015" eaLnBrk="1" fontAlgn="auto" latinLnBrk="0" hangingPunct="1">
                <a:lnSpc>
                  <a:spcPct val="90000"/>
                </a:lnSpc>
                <a:spcBef>
                  <a:spcPts val="0"/>
                </a:spcBef>
                <a:spcAft>
                  <a:spcPct val="3500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68" name="图片 67">
              <a:extLst>
                <a:ext uri="{FF2B5EF4-FFF2-40B4-BE49-F238E27FC236}">
                  <a16:creationId xmlns:a16="http://schemas.microsoft.com/office/drawing/2014/main" id="{E3D47D85-B1FE-4C3B-A4D7-E70E353769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p:spPr>
        </p:pic>
      </p:grpSp>
      <p:grpSp>
        <p:nvGrpSpPr>
          <p:cNvPr id="69" name="组合 68">
            <a:extLst>
              <a:ext uri="{FF2B5EF4-FFF2-40B4-BE49-F238E27FC236}">
                <a16:creationId xmlns:a16="http://schemas.microsoft.com/office/drawing/2014/main" id="{B2B666AC-6DE4-4EC9-B9FA-022D62DB7C11}"/>
              </a:ext>
            </a:extLst>
          </p:cNvPr>
          <p:cNvGrpSpPr/>
          <p:nvPr/>
        </p:nvGrpSpPr>
        <p:grpSpPr>
          <a:xfrm>
            <a:off x="7244319" y="2678356"/>
            <a:ext cx="899995" cy="899996"/>
            <a:chOff x="7244314" y="2281595"/>
            <a:chExt cx="899995" cy="899996"/>
          </a:xfrm>
        </p:grpSpPr>
        <p:sp>
          <p:nvSpPr>
            <p:cNvPr id="70" name="任意多边形 24">
              <a:extLst>
                <a:ext uri="{FF2B5EF4-FFF2-40B4-BE49-F238E27FC236}">
                  <a16:creationId xmlns:a16="http://schemas.microsoft.com/office/drawing/2014/main" id="{3E17C3CF-D973-4EC9-B8B8-05581C36F5D0}"/>
                </a:ext>
              </a:extLst>
            </p:cNvPr>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2F5B50"/>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755015" eaLnBrk="1" fontAlgn="auto" latinLnBrk="0" hangingPunct="1">
                <a:lnSpc>
                  <a:spcPct val="90000"/>
                </a:lnSpc>
                <a:spcBef>
                  <a:spcPts val="0"/>
                </a:spcBef>
                <a:spcAft>
                  <a:spcPct val="3500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71" name="图片 70">
              <a:extLst>
                <a:ext uri="{FF2B5EF4-FFF2-40B4-BE49-F238E27FC236}">
                  <a16:creationId xmlns:a16="http://schemas.microsoft.com/office/drawing/2014/main" id="{8BA7300F-3C8B-4DC6-A394-C4519A47CB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p:spPr>
        </p:pic>
      </p:grpSp>
      <p:cxnSp>
        <p:nvCxnSpPr>
          <p:cNvPr id="72" name="直接连接符 71">
            <a:extLst>
              <a:ext uri="{FF2B5EF4-FFF2-40B4-BE49-F238E27FC236}">
                <a16:creationId xmlns:a16="http://schemas.microsoft.com/office/drawing/2014/main" id="{489C7B0B-6FEE-4EDA-8E0B-8824F14A1E92}"/>
              </a:ext>
            </a:extLst>
          </p:cNvPr>
          <p:cNvCxnSpPr/>
          <p:nvPr/>
        </p:nvCxnSpPr>
        <p:spPr>
          <a:xfrm>
            <a:off x="3806905" y="2437338"/>
            <a:ext cx="0" cy="3271787"/>
          </a:xfrm>
          <a:prstGeom prst="line">
            <a:avLst/>
          </a:prstGeom>
          <a:noFill/>
          <a:ln w="6350" cap="flat" cmpd="sng" algn="ctr">
            <a:solidFill>
              <a:srgbClr val="42BAC8"/>
            </a:solidFill>
            <a:prstDash val="solid"/>
            <a:miter lim="800000"/>
          </a:ln>
          <a:effectLst/>
        </p:spPr>
      </p:cxnSp>
      <p:sp>
        <p:nvSpPr>
          <p:cNvPr id="74" name="文本框 73">
            <a:extLst>
              <a:ext uri="{FF2B5EF4-FFF2-40B4-BE49-F238E27FC236}">
                <a16:creationId xmlns:a16="http://schemas.microsoft.com/office/drawing/2014/main" id="{83D7A967-E43D-47DE-BB56-546EA83E80A6}"/>
              </a:ext>
            </a:extLst>
          </p:cNvPr>
          <p:cNvSpPr txBox="1"/>
          <p:nvPr/>
        </p:nvSpPr>
        <p:spPr>
          <a:xfrm>
            <a:off x="1294426" y="2492896"/>
            <a:ext cx="2318000"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一次停电</a:t>
            </a:r>
          </a:p>
        </p:txBody>
      </p:sp>
      <p:grpSp>
        <p:nvGrpSpPr>
          <p:cNvPr id="76" name="组合 75">
            <a:extLst>
              <a:ext uri="{FF2B5EF4-FFF2-40B4-BE49-F238E27FC236}">
                <a16:creationId xmlns:a16="http://schemas.microsoft.com/office/drawing/2014/main" id="{07CD6A3F-1453-4CC9-8C71-585B60D8A873}"/>
              </a:ext>
            </a:extLst>
          </p:cNvPr>
          <p:cNvGrpSpPr/>
          <p:nvPr/>
        </p:nvGrpSpPr>
        <p:grpSpPr>
          <a:xfrm>
            <a:off x="1301345" y="2996952"/>
            <a:ext cx="2411815" cy="821572"/>
            <a:chOff x="1294421" y="3156490"/>
            <a:chExt cx="2411814" cy="821572"/>
          </a:xfrm>
        </p:grpSpPr>
        <p:sp>
          <p:nvSpPr>
            <p:cNvPr id="77" name="文本框 76">
              <a:extLst>
                <a:ext uri="{FF2B5EF4-FFF2-40B4-BE49-F238E27FC236}">
                  <a16:creationId xmlns:a16="http://schemas.microsoft.com/office/drawing/2014/main" id="{781E27E9-70DB-4302-B76F-4E815EDACAFA}"/>
                </a:ext>
              </a:extLst>
            </p:cNvPr>
            <p:cNvSpPr txBox="1"/>
            <p:nvPr/>
          </p:nvSpPr>
          <p:spPr>
            <a:xfrm>
              <a:off x="1294421" y="3156490"/>
              <a:ext cx="2317999"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srgbClr val="FF0000"/>
                  </a:solidFill>
                  <a:latin typeface="微软雅黑" panose="020B0503020204020204" pitchFamily="34" charset="-122"/>
                  <a:ea typeface="微软雅黑" panose="020B0503020204020204" pitchFamily="34" charset="-122"/>
                </a:rPr>
                <a:t>优点</a:t>
              </a:r>
            </a:p>
          </p:txBody>
        </p:sp>
        <p:sp>
          <p:nvSpPr>
            <p:cNvPr id="78" name="文本框 77">
              <a:extLst>
                <a:ext uri="{FF2B5EF4-FFF2-40B4-BE49-F238E27FC236}">
                  <a16:creationId xmlns:a16="http://schemas.microsoft.com/office/drawing/2014/main" id="{FDC7CD00-3AF6-4A73-90BC-4BCE8AC93213}"/>
                </a:ext>
              </a:extLst>
            </p:cNvPr>
            <p:cNvSpPr txBox="1"/>
            <p:nvPr/>
          </p:nvSpPr>
          <p:spPr>
            <a:xfrm>
              <a:off x="1301340" y="3429001"/>
              <a:ext cx="2404895" cy="549061"/>
            </a:xfrm>
            <a:prstGeom prst="rect">
              <a:avLst/>
            </a:prstGeom>
            <a:noFill/>
          </p:spPr>
          <p:txBody>
            <a:bodyPr wrap="square" rtlCol="0">
              <a:spAutoFit/>
            </a:bodyPr>
            <a:lstStyle/>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开关站内设备断电，施工安全风险降至最低</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79" name="组合 78">
            <a:extLst>
              <a:ext uri="{FF2B5EF4-FFF2-40B4-BE49-F238E27FC236}">
                <a16:creationId xmlns:a16="http://schemas.microsoft.com/office/drawing/2014/main" id="{429AABB7-F650-4028-B1C3-17DC92A7EEB0}"/>
              </a:ext>
            </a:extLst>
          </p:cNvPr>
          <p:cNvGrpSpPr/>
          <p:nvPr/>
        </p:nvGrpSpPr>
        <p:grpSpPr>
          <a:xfrm>
            <a:off x="1294426" y="4438872"/>
            <a:ext cx="2411815" cy="1061638"/>
            <a:chOff x="1294421" y="4280954"/>
            <a:chExt cx="2411814" cy="1061638"/>
          </a:xfrm>
        </p:grpSpPr>
        <p:sp>
          <p:nvSpPr>
            <p:cNvPr id="80" name="文本框 79">
              <a:extLst>
                <a:ext uri="{FF2B5EF4-FFF2-40B4-BE49-F238E27FC236}">
                  <a16:creationId xmlns:a16="http://schemas.microsoft.com/office/drawing/2014/main" id="{62A6B3A1-5983-4138-9A82-33438F6CECC5}"/>
                </a:ext>
              </a:extLst>
            </p:cNvPr>
            <p:cNvSpPr txBox="1"/>
            <p:nvPr/>
          </p:nvSpPr>
          <p:spPr>
            <a:xfrm>
              <a:off x="1294421" y="4280954"/>
              <a:ext cx="2317999"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缺点</a:t>
              </a:r>
            </a:p>
          </p:txBody>
        </p:sp>
        <p:sp>
          <p:nvSpPr>
            <p:cNvPr id="81" name="文本框 80">
              <a:extLst>
                <a:ext uri="{FF2B5EF4-FFF2-40B4-BE49-F238E27FC236}">
                  <a16:creationId xmlns:a16="http://schemas.microsoft.com/office/drawing/2014/main" id="{3EB336C1-7988-4C83-9CC8-7B92BC23956B}"/>
                </a:ext>
              </a:extLst>
            </p:cNvPr>
            <p:cNvSpPr txBox="1"/>
            <p:nvPr/>
          </p:nvSpPr>
          <p:spPr>
            <a:xfrm>
              <a:off x="1301340" y="4553465"/>
              <a:ext cx="2404895" cy="789127"/>
            </a:xfrm>
            <a:prstGeom prst="rect">
              <a:avLst/>
            </a:prstGeom>
            <a:noFill/>
          </p:spPr>
          <p:txBody>
            <a:bodyPr wrap="square" rtlCol="0">
              <a:spAutoFit/>
            </a:bodyPr>
            <a:lstStyle/>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停电时间过长，影响电网供电调度，减少了电厂发电量</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停电期间将造成机组单母线运行</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83" name="文本框 82">
            <a:extLst>
              <a:ext uri="{FF2B5EF4-FFF2-40B4-BE49-F238E27FC236}">
                <a16:creationId xmlns:a16="http://schemas.microsoft.com/office/drawing/2014/main" id="{C28736E0-F75A-4CC2-8A29-38B49ACD1DBF}"/>
              </a:ext>
            </a:extLst>
          </p:cNvPr>
          <p:cNvSpPr txBox="1"/>
          <p:nvPr/>
        </p:nvSpPr>
        <p:spPr>
          <a:xfrm>
            <a:off x="4274174" y="2492896"/>
            <a:ext cx="2318000"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两次停电</a:t>
            </a:r>
          </a:p>
        </p:txBody>
      </p:sp>
      <p:grpSp>
        <p:nvGrpSpPr>
          <p:cNvPr id="85" name="组合 84">
            <a:extLst>
              <a:ext uri="{FF2B5EF4-FFF2-40B4-BE49-F238E27FC236}">
                <a16:creationId xmlns:a16="http://schemas.microsoft.com/office/drawing/2014/main" id="{1E10C125-0E18-4CAF-A91C-79871512F24C}"/>
              </a:ext>
            </a:extLst>
          </p:cNvPr>
          <p:cNvGrpSpPr/>
          <p:nvPr/>
        </p:nvGrpSpPr>
        <p:grpSpPr>
          <a:xfrm>
            <a:off x="4281194" y="2996952"/>
            <a:ext cx="2701347" cy="1301704"/>
            <a:chOff x="4274170" y="3156490"/>
            <a:chExt cx="2411814" cy="1301704"/>
          </a:xfrm>
        </p:grpSpPr>
        <p:sp>
          <p:nvSpPr>
            <p:cNvPr id="86" name="文本框 85">
              <a:extLst>
                <a:ext uri="{FF2B5EF4-FFF2-40B4-BE49-F238E27FC236}">
                  <a16:creationId xmlns:a16="http://schemas.microsoft.com/office/drawing/2014/main" id="{4B1169C1-D5C8-49C7-B73D-38C5DF4ABA97}"/>
                </a:ext>
              </a:extLst>
            </p:cNvPr>
            <p:cNvSpPr txBox="1"/>
            <p:nvPr/>
          </p:nvSpPr>
          <p:spPr>
            <a:xfrm>
              <a:off x="4274170" y="3156490"/>
              <a:ext cx="2317999"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srgbClr val="FF0000"/>
                  </a:solidFill>
                  <a:latin typeface="微软雅黑" panose="020B0503020204020204" pitchFamily="34" charset="-122"/>
                  <a:ea typeface="微软雅黑" panose="020B0503020204020204" pitchFamily="34" charset="-122"/>
                </a:rPr>
                <a:t>优点</a:t>
              </a:r>
            </a:p>
          </p:txBody>
        </p:sp>
        <p:sp>
          <p:nvSpPr>
            <p:cNvPr id="87" name="文本框 86">
              <a:extLst>
                <a:ext uri="{FF2B5EF4-FFF2-40B4-BE49-F238E27FC236}">
                  <a16:creationId xmlns:a16="http://schemas.microsoft.com/office/drawing/2014/main" id="{F44A1645-A64C-4C8F-8363-F6D6DC39C0E4}"/>
                </a:ext>
              </a:extLst>
            </p:cNvPr>
            <p:cNvSpPr txBox="1"/>
            <p:nvPr/>
          </p:nvSpPr>
          <p:spPr>
            <a:xfrm>
              <a:off x="4281089" y="3429001"/>
              <a:ext cx="2404895" cy="1029193"/>
            </a:xfrm>
            <a:prstGeom prst="rect">
              <a:avLst/>
            </a:prstGeom>
            <a:noFill/>
          </p:spPr>
          <p:txBody>
            <a:bodyPr wrap="square" rtlCol="0">
              <a:spAutoFit/>
            </a:bodyPr>
            <a:lstStyle/>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缩短了母线停电时间，减少单母线运行时间</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有更充裕的时间处理设备安装期间可能出现的问题</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88" name="组合 87">
            <a:extLst>
              <a:ext uri="{FF2B5EF4-FFF2-40B4-BE49-F238E27FC236}">
                <a16:creationId xmlns:a16="http://schemas.microsoft.com/office/drawing/2014/main" id="{8889A0AB-32AA-4CDA-A4AE-E4C0FA4ECBEC}"/>
              </a:ext>
            </a:extLst>
          </p:cNvPr>
          <p:cNvGrpSpPr/>
          <p:nvPr/>
        </p:nvGrpSpPr>
        <p:grpSpPr>
          <a:xfrm>
            <a:off x="4290359" y="4448966"/>
            <a:ext cx="2411815" cy="581506"/>
            <a:chOff x="4274170" y="4280954"/>
            <a:chExt cx="2411814" cy="581506"/>
          </a:xfrm>
        </p:grpSpPr>
        <p:sp>
          <p:nvSpPr>
            <p:cNvPr id="89" name="文本框 88">
              <a:extLst>
                <a:ext uri="{FF2B5EF4-FFF2-40B4-BE49-F238E27FC236}">
                  <a16:creationId xmlns:a16="http://schemas.microsoft.com/office/drawing/2014/main" id="{9A845AC4-A094-4BA1-9B52-D828766C28D5}"/>
                </a:ext>
              </a:extLst>
            </p:cNvPr>
            <p:cNvSpPr txBox="1"/>
            <p:nvPr/>
          </p:nvSpPr>
          <p:spPr>
            <a:xfrm>
              <a:off x="4274170" y="4280954"/>
              <a:ext cx="2317999" cy="313932"/>
            </a:xfrm>
            <a:prstGeom prst="rect">
              <a:avLst/>
            </a:prstGeom>
            <a:noFill/>
          </p:spPr>
          <p:txBody>
            <a:bodyPr wrap="square" rtlCol="0">
              <a:spAutoFit/>
            </a:bodyPr>
            <a:lstStyle/>
            <a:p>
              <a:pPr defTabSz="913765" fontAlgn="auto">
                <a:lnSpc>
                  <a:spcPct val="90000"/>
                </a:lnSpc>
                <a:spcBef>
                  <a:spcPts val="1000"/>
                </a:spcBef>
                <a:spcAft>
                  <a:spcPts val="0"/>
                </a:spcAft>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缺点</a:t>
              </a:r>
            </a:p>
          </p:txBody>
        </p:sp>
        <p:sp>
          <p:nvSpPr>
            <p:cNvPr id="90" name="文本框 89">
              <a:extLst>
                <a:ext uri="{FF2B5EF4-FFF2-40B4-BE49-F238E27FC236}">
                  <a16:creationId xmlns:a16="http://schemas.microsoft.com/office/drawing/2014/main" id="{EB3F38B2-9FE8-41A3-9D49-D7A6A3551C8D}"/>
                </a:ext>
              </a:extLst>
            </p:cNvPr>
            <p:cNvSpPr txBox="1"/>
            <p:nvPr/>
          </p:nvSpPr>
          <p:spPr>
            <a:xfrm>
              <a:off x="4281089" y="4553465"/>
              <a:ext cx="2404895" cy="308995"/>
            </a:xfrm>
            <a:prstGeom prst="rect">
              <a:avLst/>
            </a:prstGeom>
            <a:noFill/>
          </p:spPr>
          <p:txBody>
            <a:bodyPr wrap="square" rtlCol="0">
              <a:spAutoFit/>
            </a:bodyPr>
            <a:lstStyle/>
            <a:p>
              <a:pPr algn="just" defTabSz="913765" fontAlgn="auto">
                <a:lnSpc>
                  <a:spcPct val="13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设备安装期间开关站内母线带电</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91" name="组合 90">
            <a:extLst>
              <a:ext uri="{FF2B5EF4-FFF2-40B4-BE49-F238E27FC236}">
                <a16:creationId xmlns:a16="http://schemas.microsoft.com/office/drawing/2014/main" id="{5EDC163A-6B24-4921-B0EE-5E5C23E8A61F}"/>
              </a:ext>
            </a:extLst>
          </p:cNvPr>
          <p:cNvGrpSpPr/>
          <p:nvPr/>
        </p:nvGrpSpPr>
        <p:grpSpPr>
          <a:xfrm>
            <a:off x="8446729" y="3325752"/>
            <a:ext cx="1564655" cy="1377847"/>
            <a:chOff x="8446724" y="2928989"/>
            <a:chExt cx="1564655" cy="1377846"/>
          </a:xfrm>
        </p:grpSpPr>
        <p:sp>
          <p:nvSpPr>
            <p:cNvPr id="92" name="椭圆 91">
              <a:extLst>
                <a:ext uri="{FF2B5EF4-FFF2-40B4-BE49-F238E27FC236}">
                  <a16:creationId xmlns:a16="http://schemas.microsoft.com/office/drawing/2014/main" id="{DF682875-D0C2-4452-9B49-2A72F44EC847}"/>
                </a:ext>
              </a:extLst>
            </p:cNvPr>
            <p:cNvSpPr/>
            <p:nvPr/>
          </p:nvSpPr>
          <p:spPr>
            <a:xfrm>
              <a:off x="8540538" y="2928989"/>
              <a:ext cx="1377846" cy="1377846"/>
            </a:xfrm>
            <a:prstGeom prst="ellipse">
              <a:avLst/>
            </a:prstGeom>
            <a:solidFill>
              <a:srgbClr val="2F5B50"/>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3" name="文本框 92">
              <a:extLst>
                <a:ext uri="{FF2B5EF4-FFF2-40B4-BE49-F238E27FC236}">
                  <a16:creationId xmlns:a16="http://schemas.microsoft.com/office/drawing/2014/main" id="{6549D9BC-6C83-4209-B943-91AEB2944BB4}"/>
                </a:ext>
              </a:extLst>
            </p:cNvPr>
            <p:cNvSpPr txBox="1"/>
            <p:nvPr/>
          </p:nvSpPr>
          <p:spPr>
            <a:xfrm>
              <a:off x="8446724" y="3426320"/>
              <a:ext cx="1564655" cy="383182"/>
            </a:xfrm>
            <a:prstGeom prst="rect">
              <a:avLst/>
            </a:prstGeom>
            <a:noFill/>
          </p:spPr>
          <p:txBody>
            <a:bodyPr wrap="square" rtlCol="0" anchor="ctr">
              <a:spAutoFit/>
            </a:bodyPr>
            <a:lstStyle/>
            <a:p>
              <a:pPr marL="0" marR="0" lvl="0" indent="0" algn="ctr" defTabSz="913765" eaLnBrk="1" fontAlgn="auto" latinLnBrk="0" hangingPunct="1">
                <a:lnSpc>
                  <a:spcPct val="90000"/>
                </a:lnSpc>
                <a:spcBef>
                  <a:spcPts val="1000"/>
                </a:spcBef>
                <a:spcAft>
                  <a:spcPts val="0"/>
                </a:spcAft>
                <a:buClrTx/>
                <a:buSzTx/>
                <a:buFontTx/>
                <a:buNone/>
                <a:tabLst/>
                <a:defRPr/>
              </a:pPr>
              <a:r>
                <a:rPr kumimoji="0" lang="zh-CN" altLang="en-US" sz="2100" b="1" i="0" u="none" strike="noStrike" kern="0" cap="none" spc="0" normalizeH="0" baseline="0" noProof="0" dirty="0">
                  <a:ln>
                    <a:noFill/>
                  </a:ln>
                  <a:solidFill>
                    <a:srgbClr val="FFFFFF">
                      <a:lumMod val="95000"/>
                    </a:srgbClr>
                  </a:solidFill>
                  <a:effectLst/>
                  <a:uLnTx/>
                  <a:uFillTx/>
                  <a:latin typeface="微软雅黑" panose="020B0503020204020204" pitchFamily="34" charset="-122"/>
                  <a:ea typeface="微软雅黑" panose="020B0503020204020204" pitchFamily="34" charset="-122"/>
                </a:rPr>
                <a:t>停电安排</a:t>
              </a:r>
            </a:p>
          </p:txBody>
        </p:sp>
      </p:grpSp>
      <p:sp>
        <p:nvSpPr>
          <p:cNvPr id="2" name="椭圆 1">
            <a:extLst>
              <a:ext uri="{FF2B5EF4-FFF2-40B4-BE49-F238E27FC236}">
                <a16:creationId xmlns:a16="http://schemas.microsoft.com/office/drawing/2014/main" id="{53150FFE-A72E-4C63-A58F-FDD03CA82BBC}"/>
              </a:ext>
            </a:extLst>
          </p:cNvPr>
          <p:cNvSpPr/>
          <p:nvPr/>
        </p:nvSpPr>
        <p:spPr>
          <a:xfrm>
            <a:off x="4203132" y="2423742"/>
            <a:ext cx="1172788" cy="427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0366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250"/>
                                        <p:tgtEl>
                                          <p:spTgt spid="91"/>
                                        </p:tgtEl>
                                      </p:cBhvr>
                                    </p:animEffect>
                                    <p:anim calcmode="lin" valueType="num">
                                      <p:cBhvr>
                                        <p:cTn id="8" dur="250" fill="hold"/>
                                        <p:tgtEl>
                                          <p:spTgt spid="91"/>
                                        </p:tgtEl>
                                        <p:attrNameLst>
                                          <p:attrName>ppt_x</p:attrName>
                                        </p:attrNameLst>
                                      </p:cBhvr>
                                      <p:tavLst>
                                        <p:tav tm="0">
                                          <p:val>
                                            <p:strVal val="#ppt_x"/>
                                          </p:val>
                                        </p:tav>
                                        <p:tav tm="100000">
                                          <p:val>
                                            <p:strVal val="#ppt_x"/>
                                          </p:val>
                                        </p:tav>
                                      </p:tavLst>
                                    </p:anim>
                                    <p:anim calcmode="lin" valueType="num">
                                      <p:cBhvr>
                                        <p:cTn id="9" dur="250" fill="hold"/>
                                        <p:tgtEl>
                                          <p:spTgt spid="9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anim calcmode="lin" valueType="num">
                                      <p:cBhvr>
                                        <p:cTn id="13" dur="250" fill="hold"/>
                                        <p:tgtEl>
                                          <p:spTgt spid="28"/>
                                        </p:tgtEl>
                                        <p:attrNameLst>
                                          <p:attrName>ppt_x</p:attrName>
                                        </p:attrNameLst>
                                      </p:cBhvr>
                                      <p:tavLst>
                                        <p:tav tm="0">
                                          <p:val>
                                            <p:strVal val="#ppt_x"/>
                                          </p:val>
                                        </p:tav>
                                        <p:tav tm="100000">
                                          <p:val>
                                            <p:strVal val="#ppt_x"/>
                                          </p:val>
                                        </p:tav>
                                      </p:tavLst>
                                    </p:anim>
                                    <p:anim calcmode="lin" valueType="num">
                                      <p:cBhvr>
                                        <p:cTn id="14" dur="2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21"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par>
                                <p:cTn id="22" presetID="10" presetClass="entr" presetSubtype="0" fill="hold" nodeType="withEffect">
                                  <p:stCondLst>
                                    <p:cond delay="25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250"/>
                                        <p:tgtEl>
                                          <p:spTgt spid="66"/>
                                        </p:tgtEl>
                                      </p:cBhvr>
                                    </p:animEffect>
                                  </p:childTnLst>
                                </p:cTn>
                              </p:par>
                              <p:par>
                                <p:cTn id="25" presetID="10" presetClass="entr" presetSubtype="0" fill="hold" nodeType="withEffect">
                                  <p:stCondLst>
                                    <p:cond delay="5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250"/>
                                        <p:tgtEl>
                                          <p:spTgt spid="60"/>
                                        </p:tgtEl>
                                      </p:cBhvr>
                                    </p:animEffect>
                                  </p:childTnLst>
                                </p:cTn>
                              </p:par>
                              <p:par>
                                <p:cTn id="28" presetID="10" presetClass="entr" presetSubtype="0" fill="hold" nodeType="withEffect">
                                  <p:stCondLst>
                                    <p:cond delay="75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250"/>
                                        <p:tgtEl>
                                          <p:spTgt spid="63"/>
                                        </p:tgtEl>
                                      </p:cBhvr>
                                    </p:animEffect>
                                  </p:childTnLst>
                                </p:cTn>
                              </p:par>
                              <p:par>
                                <p:cTn id="31" presetID="10" presetClass="entr" presetSubtype="0" fill="hold" nodeType="withEffect">
                                  <p:stCondLst>
                                    <p:cond delay="1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par>
                                <p:cTn id="34" presetID="10" presetClass="entr" presetSubtype="0" fill="hold" nodeType="withEffect">
                                  <p:stCondLst>
                                    <p:cond delay="125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250"/>
                                        <p:tgtEl>
                                          <p:spTgt spid="69"/>
                                        </p:tgtEl>
                                      </p:cBhvr>
                                    </p:animEffect>
                                  </p:childTnLst>
                                </p:cTn>
                              </p:par>
                            </p:childTnLst>
                          </p:cTn>
                        </p:par>
                        <p:par>
                          <p:cTn id="37" fill="hold">
                            <p:stCondLst>
                              <p:cond delay="2250"/>
                            </p:stCondLst>
                            <p:childTnLst>
                              <p:par>
                                <p:cTn id="38" presetID="49" presetClass="entr" presetSubtype="0" decel="10000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 calcmode="lin" valueType="num">
                                      <p:cBhvr>
                                        <p:cTn id="42" dur="500" fill="hold"/>
                                        <p:tgtEl>
                                          <p:spTgt spid="72"/>
                                        </p:tgtEl>
                                        <p:attrNameLst>
                                          <p:attrName>style.rotation</p:attrName>
                                        </p:attrNameLst>
                                      </p:cBhvr>
                                      <p:tavLst>
                                        <p:tav tm="0">
                                          <p:val>
                                            <p:fltVal val="360"/>
                                          </p:val>
                                        </p:tav>
                                        <p:tav tm="100000">
                                          <p:val>
                                            <p:fltVal val="0"/>
                                          </p:val>
                                        </p:tav>
                                      </p:tavLst>
                                    </p:anim>
                                    <p:animEffect transition="in" filter="fade">
                                      <p:cBhvr>
                                        <p:cTn id="43" dur="500"/>
                                        <p:tgtEl>
                                          <p:spTgt spid="72"/>
                                        </p:tgtEl>
                                      </p:cBhvr>
                                    </p:animEffect>
                                  </p:childTnLst>
                                </p:cTn>
                              </p:par>
                            </p:childTnLst>
                          </p:cTn>
                        </p:par>
                        <p:par>
                          <p:cTn id="44" fill="hold">
                            <p:stCondLst>
                              <p:cond delay="2750"/>
                            </p:stCondLst>
                            <p:childTnLst>
                              <p:par>
                                <p:cTn id="45" presetID="22" presetClass="entr" presetSubtype="4"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down)">
                                      <p:cBhvr>
                                        <p:cTn id="47" dur="500"/>
                                        <p:tgtEl>
                                          <p:spTgt spid="74"/>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3750"/>
                            </p:stCondLst>
                            <p:childTnLst>
                              <p:par>
                                <p:cTn id="53" presetID="22" presetClass="entr" presetSubtype="8"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par>
                          <p:cTn id="56" fill="hold">
                            <p:stCondLst>
                              <p:cond delay="425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4750"/>
                            </p:stCondLst>
                            <p:childTnLst>
                              <p:par>
                                <p:cTn id="61" presetID="22" presetClass="entr" presetSubtype="8"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left)">
                                      <p:cBhvr>
                                        <p:cTn id="63" dur="500"/>
                                        <p:tgtEl>
                                          <p:spTgt spid="85"/>
                                        </p:tgtEl>
                                      </p:cBhvr>
                                    </p:animEffect>
                                  </p:childTnLst>
                                </p:cTn>
                              </p:par>
                            </p:childTnLst>
                          </p:cTn>
                        </p:par>
                        <p:par>
                          <p:cTn id="64" fill="hold">
                            <p:stCondLst>
                              <p:cond delay="5250"/>
                            </p:stCondLst>
                            <p:childTnLst>
                              <p:par>
                                <p:cTn id="65" presetID="22" presetClass="entr" presetSubtype="8" fill="hold" nodeType="after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wipe(left)">
                                      <p:cBhvr>
                                        <p:cTn id="67" dur="5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heel(1)">
                                      <p:cBhvr>
                                        <p:cTn id="7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74" grpId="0"/>
      <p:bldP spid="8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877443"/>
            <a:ext cx="12432705" cy="772235"/>
          </a:xfrm>
          <a:prstGeom prst="bentArrow">
            <a:avLst>
              <a:gd name="adj1" fmla="val 4914"/>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sp>
        <p:nvSpPr>
          <p:cNvPr id="38" name="Oval 34"/>
          <p:cNvSpPr/>
          <p:nvPr/>
        </p:nvSpPr>
        <p:spPr>
          <a:xfrm>
            <a:off x="1941092" y="2751167"/>
            <a:ext cx="252551" cy="252551"/>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9" name="Oval 34"/>
          <p:cNvSpPr/>
          <p:nvPr/>
        </p:nvSpPr>
        <p:spPr>
          <a:xfrm>
            <a:off x="4672452" y="2751167"/>
            <a:ext cx="252551" cy="252551"/>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40" name="Oval 34"/>
          <p:cNvSpPr/>
          <p:nvPr/>
        </p:nvSpPr>
        <p:spPr>
          <a:xfrm>
            <a:off x="7630246" y="2751167"/>
            <a:ext cx="252551" cy="252551"/>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cxnSp>
        <p:nvCxnSpPr>
          <p:cNvPr id="43" name="Straight Connector 32"/>
          <p:cNvCxnSpPr/>
          <p:nvPr/>
        </p:nvCxnSpPr>
        <p:spPr>
          <a:xfrm flipV="1">
            <a:off x="2071388" y="2877442"/>
            <a:ext cx="0" cy="723052"/>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4798726" y="2877442"/>
            <a:ext cx="0" cy="723052"/>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7757475" y="2877442"/>
            <a:ext cx="0" cy="723052"/>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099178" y="2149979"/>
            <a:ext cx="1936377" cy="414925"/>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rgbClr val="3B3837"/>
              </a:solidFill>
            </a:endParaRPr>
          </a:p>
        </p:txBody>
      </p:sp>
      <p:sp>
        <p:nvSpPr>
          <p:cNvPr id="49" name="圆角矩形 48"/>
          <p:cNvSpPr/>
          <p:nvPr/>
        </p:nvSpPr>
        <p:spPr>
          <a:xfrm>
            <a:off x="3830537" y="2120916"/>
            <a:ext cx="1936377" cy="414925"/>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rgbClr val="3B3837"/>
              </a:solidFill>
            </a:endParaRPr>
          </a:p>
        </p:txBody>
      </p:sp>
      <p:sp>
        <p:nvSpPr>
          <p:cNvPr id="50" name="圆角矩形 49"/>
          <p:cNvSpPr/>
          <p:nvPr/>
        </p:nvSpPr>
        <p:spPr>
          <a:xfrm>
            <a:off x="6740065" y="2118569"/>
            <a:ext cx="1936377" cy="414925"/>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rgbClr val="3B3837"/>
              </a:solidFill>
            </a:endParaRPr>
          </a:p>
        </p:txBody>
      </p:sp>
      <p:sp>
        <p:nvSpPr>
          <p:cNvPr id="51" name="文本框 50"/>
          <p:cNvSpPr txBox="1"/>
          <p:nvPr/>
        </p:nvSpPr>
        <p:spPr>
          <a:xfrm>
            <a:off x="1611767" y="2149979"/>
            <a:ext cx="1065643" cy="400110"/>
          </a:xfrm>
          <a:prstGeom prst="rect">
            <a:avLst/>
          </a:prstGeom>
          <a:noFill/>
        </p:spPr>
        <p:txBody>
          <a:bodyPr wrap="square" lIns="91440" tIns="45720" rIns="91440" bIns="45720" rtlCol="0">
            <a:spAutoFit/>
          </a:bodyPr>
          <a:lstStyle/>
          <a:p>
            <a:r>
              <a:rPr lang="zh-CN" altLang="en-US" sz="2000" b="1" dirty="0">
                <a:solidFill>
                  <a:srgbClr val="3B3837"/>
                </a:solidFill>
                <a:latin typeface="微软雅黑" panose="020B0503020204020204" pitchFamily="34" charset="-122"/>
                <a:ea typeface="微软雅黑" panose="020B0503020204020204" pitchFamily="34" charset="-122"/>
              </a:rPr>
              <a:t>停电前</a:t>
            </a:r>
          </a:p>
        </p:txBody>
      </p:sp>
      <p:sp>
        <p:nvSpPr>
          <p:cNvPr id="52" name="文本框 51"/>
          <p:cNvSpPr txBox="1"/>
          <p:nvPr/>
        </p:nvSpPr>
        <p:spPr>
          <a:xfrm>
            <a:off x="839416" y="3571040"/>
            <a:ext cx="2455899" cy="1569660"/>
          </a:xfrm>
          <a:prstGeom prst="rect">
            <a:avLst/>
          </a:prstGeom>
          <a:noFill/>
        </p:spPr>
        <p:txBody>
          <a:bodyPr wrap="square" lIns="91440" tIns="45720" rIns="91440" bIns="45720" rtlCol="0">
            <a:spAutoFit/>
          </a:bodyPr>
          <a:lstStyle/>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rPr>
              <a:t>现场工前会</a:t>
            </a:r>
            <a:endParaRPr lang="en-US" altLang="zh-CN"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rPr>
              <a:t>现场开箱，设备倒运，附件清点</a:t>
            </a:r>
            <a:endParaRPr lang="en-US" altLang="zh-CN"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rPr>
              <a:t>B3.1 </a:t>
            </a:r>
            <a:r>
              <a:rPr lang="zh-CN" altLang="en-US"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rPr>
              <a:t>间隔断路器就位</a:t>
            </a:r>
            <a:endParaRPr lang="en-US" altLang="zh-CN"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cs typeface="Arial" panose="020B0604020202020204" pitchFamily="34" charset="0"/>
              </a:rPr>
              <a:t>汇控柜的安装，断路器线槽安装电缆敷设</a:t>
            </a:r>
          </a:p>
        </p:txBody>
      </p:sp>
      <p:sp>
        <p:nvSpPr>
          <p:cNvPr id="53" name="文本框 52"/>
          <p:cNvSpPr txBox="1"/>
          <p:nvPr/>
        </p:nvSpPr>
        <p:spPr>
          <a:xfrm>
            <a:off x="4049350" y="2148371"/>
            <a:ext cx="1498748" cy="400110"/>
          </a:xfrm>
          <a:prstGeom prst="rect">
            <a:avLst/>
          </a:prstGeom>
          <a:noFill/>
        </p:spPr>
        <p:txBody>
          <a:bodyPr wrap="square" lIns="91440" tIns="45720" rIns="91440" bIns="45720" rtlCol="0">
            <a:spAutoFit/>
          </a:bodyPr>
          <a:lstStyle/>
          <a:p>
            <a:r>
              <a:rPr lang="zh-CN" altLang="en-US" sz="2000" b="1" dirty="0">
                <a:solidFill>
                  <a:srgbClr val="3B3837"/>
                </a:solidFill>
                <a:latin typeface="微软雅黑" panose="020B0503020204020204" pitchFamily="34" charset="-122"/>
                <a:ea typeface="微软雅黑" panose="020B0503020204020204" pitchFamily="34" charset="-122"/>
              </a:rPr>
              <a:t>第一次停电</a:t>
            </a:r>
          </a:p>
        </p:txBody>
      </p:sp>
      <p:sp>
        <p:nvSpPr>
          <p:cNvPr id="54" name="文本框 53"/>
          <p:cNvSpPr txBox="1"/>
          <p:nvPr/>
        </p:nvSpPr>
        <p:spPr>
          <a:xfrm>
            <a:off x="3719736" y="3590770"/>
            <a:ext cx="2455899" cy="1569660"/>
          </a:xfrm>
          <a:prstGeom prst="rect">
            <a:avLst/>
          </a:prstGeom>
          <a:noFill/>
        </p:spPr>
        <p:txBody>
          <a:bodyPr wrap="square" lIns="91440" tIns="45720" rIns="91440" bIns="45720" rtlCol="0">
            <a:spAutoFit/>
          </a:bodyPr>
          <a:lstStyle/>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气体回收</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rPr>
              <a:t>B3.2 </a:t>
            </a:r>
            <a:r>
              <a:rPr lang="zh-CN" altLang="en-US" sz="1600" dirty="0">
                <a:solidFill>
                  <a:srgbClr val="3B3837"/>
                </a:solidFill>
                <a:latin typeface="微软雅黑" panose="020B0503020204020204" pitchFamily="34" charset="-122"/>
                <a:ea typeface="微软雅黑" panose="020B0503020204020204" pitchFamily="34" charset="-122"/>
              </a:rPr>
              <a:t>间隔母线拆除</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安装临时试验端盖</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母线临时封堵位置微水及检漏试验</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恢复母线送电</a:t>
            </a:r>
          </a:p>
        </p:txBody>
      </p:sp>
      <p:sp>
        <p:nvSpPr>
          <p:cNvPr id="55" name="文本框 54"/>
          <p:cNvSpPr txBox="1"/>
          <p:nvPr/>
        </p:nvSpPr>
        <p:spPr>
          <a:xfrm>
            <a:off x="7133423" y="2146024"/>
            <a:ext cx="1498748" cy="400110"/>
          </a:xfrm>
          <a:prstGeom prst="rect">
            <a:avLst/>
          </a:prstGeom>
          <a:noFill/>
        </p:spPr>
        <p:txBody>
          <a:bodyPr wrap="square" lIns="91440" tIns="45720" rIns="91440" bIns="45720" rtlCol="0">
            <a:spAutoFit/>
          </a:bodyPr>
          <a:lstStyle/>
          <a:p>
            <a:r>
              <a:rPr lang="zh-CN" altLang="en-US" sz="2000" b="1" dirty="0">
                <a:solidFill>
                  <a:srgbClr val="3B3837"/>
                </a:solidFill>
                <a:latin typeface="微软雅黑" panose="020B0503020204020204" pitchFamily="34" charset="-122"/>
                <a:ea typeface="微软雅黑" panose="020B0503020204020204" pitchFamily="34" charset="-122"/>
              </a:rPr>
              <a:t>设备安装</a:t>
            </a:r>
          </a:p>
        </p:txBody>
      </p:sp>
      <p:sp>
        <p:nvSpPr>
          <p:cNvPr id="56" name="文本框 55"/>
          <p:cNvSpPr txBox="1"/>
          <p:nvPr/>
        </p:nvSpPr>
        <p:spPr>
          <a:xfrm>
            <a:off x="6302660" y="3600494"/>
            <a:ext cx="2817676" cy="2554545"/>
          </a:xfrm>
          <a:prstGeom prst="rect">
            <a:avLst/>
          </a:prstGeom>
          <a:noFill/>
        </p:spPr>
        <p:txBody>
          <a:bodyPr wrap="square" lIns="91440" tIns="45720" rIns="91440" bIns="45720" rtlCol="0">
            <a:spAutoFit/>
          </a:bodyPr>
          <a:lstStyle/>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rPr>
              <a:t>B3.1 </a:t>
            </a:r>
            <a:r>
              <a:rPr lang="zh-CN" altLang="en-US" sz="1600" dirty="0">
                <a:solidFill>
                  <a:srgbClr val="3B3837"/>
                </a:solidFill>
                <a:latin typeface="微软雅黑" panose="020B0503020204020204" pitchFamily="34" charset="-122"/>
                <a:ea typeface="微软雅黑" panose="020B0503020204020204" pitchFamily="34" charset="-122"/>
              </a:rPr>
              <a:t>间隔 </a:t>
            </a:r>
            <a:r>
              <a:rPr lang="en-US" altLang="zh-CN" sz="1600" dirty="0">
                <a:solidFill>
                  <a:srgbClr val="3B3837"/>
                </a:solidFill>
                <a:latin typeface="微软雅黑" panose="020B0503020204020204" pitchFamily="34" charset="-122"/>
                <a:ea typeface="微软雅黑" panose="020B0503020204020204" pitchFamily="34" charset="-122"/>
              </a:rPr>
              <a:t>CT</a:t>
            </a:r>
            <a:r>
              <a:rPr lang="zh-CN" altLang="en-US" sz="1600" dirty="0">
                <a:solidFill>
                  <a:srgbClr val="3B3837"/>
                </a:solidFill>
                <a:latin typeface="微软雅黑" panose="020B0503020204020204" pitchFamily="34" charset="-122"/>
                <a:ea typeface="微软雅黑" panose="020B0503020204020204" pitchFamily="34" charset="-122"/>
              </a:rPr>
              <a:t>，隔离开关模块安装</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rPr>
              <a:t>B3.1 </a:t>
            </a:r>
            <a:r>
              <a:rPr lang="zh-CN" altLang="en-US" sz="1600" dirty="0">
                <a:solidFill>
                  <a:srgbClr val="3B3837"/>
                </a:solidFill>
                <a:latin typeface="微软雅黑" panose="020B0503020204020204" pitchFamily="34" charset="-122"/>
                <a:ea typeface="微软雅黑" panose="020B0503020204020204" pitchFamily="34" charset="-122"/>
              </a:rPr>
              <a:t>间隔斜拉母线及室外母线</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扩建设备二次电缆线槽安装及电缆端接</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气体作业（一旦气室形成即可进行真空作业）</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二次调试及常规试验</a:t>
            </a:r>
            <a:endParaRPr lang="en-US" altLang="zh-CN" sz="1600" dirty="0">
              <a:solidFill>
                <a:srgbClr val="3B3837"/>
              </a:solidFill>
              <a:latin typeface="微软雅黑" panose="020B0503020204020204" pitchFamily="34" charset="-122"/>
              <a:ea typeface="微软雅黑" panose="020B0503020204020204" pitchFamily="34" charset="-122"/>
            </a:endParaRPr>
          </a:p>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rPr>
              <a:t> </a:t>
            </a:r>
            <a:r>
              <a:rPr lang="zh-CN" altLang="en-US" sz="1600" dirty="0">
                <a:solidFill>
                  <a:srgbClr val="3B3837"/>
                </a:solidFill>
                <a:latin typeface="微软雅黑" panose="020B0503020204020204" pitchFamily="34" charset="-122"/>
                <a:ea typeface="微软雅黑" panose="020B0503020204020204" pitchFamily="34" charset="-122"/>
              </a:rPr>
              <a:t>耐压试验</a:t>
            </a:r>
          </a:p>
        </p:txBody>
      </p:sp>
      <p:sp>
        <p:nvSpPr>
          <p:cNvPr id="32" name="平行四边形 31">
            <a:extLst>
              <a:ext uri="{FF2B5EF4-FFF2-40B4-BE49-F238E27FC236}">
                <a16:creationId xmlns:a16="http://schemas.microsoft.com/office/drawing/2014/main" id="{4F408476-A7F9-4FDF-9739-654C41055D27}"/>
              </a:ext>
            </a:extLst>
          </p:cNvPr>
          <p:cNvSpPr/>
          <p:nvPr/>
        </p:nvSpPr>
        <p:spPr>
          <a:xfrm>
            <a:off x="335732" y="764704"/>
            <a:ext cx="647700" cy="457200"/>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3" name="TextBox 4">
            <a:extLst>
              <a:ext uri="{FF2B5EF4-FFF2-40B4-BE49-F238E27FC236}">
                <a16:creationId xmlns:a16="http://schemas.microsoft.com/office/drawing/2014/main" id="{127DDDFA-6566-417E-9B61-EDA61E786692}"/>
              </a:ext>
            </a:extLst>
          </p:cNvPr>
          <p:cNvSpPr txBox="1">
            <a:spLocks noChangeArrowheads="1"/>
          </p:cNvSpPr>
          <p:nvPr/>
        </p:nvSpPr>
        <p:spPr bwMode="auto">
          <a:xfrm>
            <a:off x="426219" y="755650"/>
            <a:ext cx="55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en-US" altLang="zh-CN" sz="2400" dirty="0">
                <a:solidFill>
                  <a:srgbClr val="FFFFFF"/>
                </a:solidFill>
                <a:latin typeface="Impact" pitchFamily="34" charset="0"/>
                <a:ea typeface="宋体" pitchFamily="2" charset="-122"/>
              </a:rPr>
              <a:t>01</a:t>
            </a:r>
            <a:endParaRPr lang="zh-CN" altLang="en-US" sz="2400" dirty="0">
              <a:solidFill>
                <a:srgbClr val="FFFFFF"/>
              </a:solidFill>
              <a:latin typeface="Impact" pitchFamily="34" charset="0"/>
              <a:ea typeface="宋体" pitchFamily="2" charset="-122"/>
            </a:endParaRPr>
          </a:p>
        </p:txBody>
      </p:sp>
      <p:sp>
        <p:nvSpPr>
          <p:cNvPr id="34" name="TextBox 5">
            <a:extLst>
              <a:ext uri="{FF2B5EF4-FFF2-40B4-BE49-F238E27FC236}">
                <a16:creationId xmlns:a16="http://schemas.microsoft.com/office/drawing/2014/main" id="{44C1942B-28F9-4DD9-9098-76C95D91ABB5}"/>
              </a:ext>
            </a:extLst>
          </p:cNvPr>
          <p:cNvSpPr txBox="1">
            <a:spLocks noChangeArrowheads="1"/>
          </p:cNvSpPr>
          <p:nvPr/>
        </p:nvSpPr>
        <p:spPr bwMode="auto">
          <a:xfrm>
            <a:off x="1007323" y="805427"/>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eaLnBrk="1" hangingPunct="1">
              <a:lnSpc>
                <a:spcPct val="100000"/>
              </a:lnSpc>
              <a:spcBef>
                <a:spcPct val="0"/>
              </a:spcBef>
              <a:buFontTx/>
              <a:buNone/>
            </a:pPr>
            <a:r>
              <a:rPr lang="zh-CN" altLang="en-US" sz="2400" b="1" dirty="0">
                <a:solidFill>
                  <a:srgbClr val="002060"/>
                </a:solidFill>
                <a:latin typeface="微软雅黑" pitchFamily="34" charset="-122"/>
                <a:ea typeface="微软雅黑" pitchFamily="34" charset="-122"/>
              </a:rPr>
              <a:t>扩建总览</a:t>
            </a:r>
          </a:p>
        </p:txBody>
      </p:sp>
      <p:sp>
        <p:nvSpPr>
          <p:cNvPr id="35" name="矩形 34">
            <a:extLst>
              <a:ext uri="{FF2B5EF4-FFF2-40B4-BE49-F238E27FC236}">
                <a16:creationId xmlns:a16="http://schemas.microsoft.com/office/drawing/2014/main" id="{08C69551-BA24-438E-BBE6-F69BADDDA1CB}"/>
              </a:ext>
            </a:extLst>
          </p:cNvPr>
          <p:cNvSpPr/>
          <p:nvPr/>
        </p:nvSpPr>
        <p:spPr>
          <a:xfrm>
            <a:off x="11496600" y="764704"/>
            <a:ext cx="466725" cy="4270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6" name="Oval 34">
            <a:extLst>
              <a:ext uri="{FF2B5EF4-FFF2-40B4-BE49-F238E27FC236}">
                <a16:creationId xmlns:a16="http://schemas.microsoft.com/office/drawing/2014/main" id="{45A07CD4-7E87-4EBC-A9DA-3F95D3092281}"/>
              </a:ext>
            </a:extLst>
          </p:cNvPr>
          <p:cNvSpPr/>
          <p:nvPr/>
        </p:nvSpPr>
        <p:spPr>
          <a:xfrm>
            <a:off x="10687553" y="2744275"/>
            <a:ext cx="252551" cy="252551"/>
          </a:xfrm>
          <a:prstGeom prst="ellipse">
            <a:avLst/>
          </a:prstGeom>
          <a:solidFill>
            <a:schemeClr val="bg1"/>
          </a:solidFill>
          <a:ln w="571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cxnSp>
        <p:nvCxnSpPr>
          <p:cNvPr id="42" name="Straight Connector 32">
            <a:extLst>
              <a:ext uri="{FF2B5EF4-FFF2-40B4-BE49-F238E27FC236}">
                <a16:creationId xmlns:a16="http://schemas.microsoft.com/office/drawing/2014/main" id="{9BF3F38E-D892-45F7-BE4E-1A879A9C1B9F}"/>
              </a:ext>
            </a:extLst>
          </p:cNvPr>
          <p:cNvCxnSpPr/>
          <p:nvPr/>
        </p:nvCxnSpPr>
        <p:spPr>
          <a:xfrm flipV="1">
            <a:off x="10814782" y="2870550"/>
            <a:ext cx="0" cy="723052"/>
          </a:xfrm>
          <a:prstGeom prst="line">
            <a:avLst/>
          </a:prstGeom>
          <a:ln w="19050">
            <a:solidFill>
              <a:schemeClr val="bg2">
                <a:lumMod val="20000"/>
                <a:lumOff val="8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4" name="圆角矩形 49">
            <a:extLst>
              <a:ext uri="{FF2B5EF4-FFF2-40B4-BE49-F238E27FC236}">
                <a16:creationId xmlns:a16="http://schemas.microsoft.com/office/drawing/2014/main" id="{0A408D3B-7692-4D6F-9930-EAFC60860992}"/>
              </a:ext>
            </a:extLst>
          </p:cNvPr>
          <p:cNvSpPr/>
          <p:nvPr/>
        </p:nvSpPr>
        <p:spPr>
          <a:xfrm>
            <a:off x="9797372" y="2111677"/>
            <a:ext cx="1936377" cy="41492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olidFill>
                <a:srgbClr val="3B3837"/>
              </a:solidFill>
            </a:endParaRPr>
          </a:p>
        </p:txBody>
      </p:sp>
      <p:sp>
        <p:nvSpPr>
          <p:cNvPr id="45" name="文本框 44">
            <a:extLst>
              <a:ext uri="{FF2B5EF4-FFF2-40B4-BE49-F238E27FC236}">
                <a16:creationId xmlns:a16="http://schemas.microsoft.com/office/drawing/2014/main" id="{A5859A58-506C-4F74-B3E9-657DC509D70E}"/>
              </a:ext>
            </a:extLst>
          </p:cNvPr>
          <p:cNvSpPr txBox="1"/>
          <p:nvPr/>
        </p:nvSpPr>
        <p:spPr>
          <a:xfrm>
            <a:off x="10064454" y="2140664"/>
            <a:ext cx="1498748" cy="400110"/>
          </a:xfrm>
          <a:prstGeom prst="rect">
            <a:avLst/>
          </a:prstGeom>
          <a:noFill/>
        </p:spPr>
        <p:txBody>
          <a:bodyPr wrap="square" lIns="91440" tIns="45720" rIns="91440" bIns="45720" rtlCol="0">
            <a:spAutoFit/>
          </a:bodyPr>
          <a:lstStyle/>
          <a:p>
            <a:r>
              <a:rPr lang="zh-CN" altLang="en-US" sz="2000" b="1" dirty="0">
                <a:solidFill>
                  <a:srgbClr val="3B3837"/>
                </a:solidFill>
                <a:latin typeface="微软雅黑" panose="020B0503020204020204" pitchFamily="34" charset="-122"/>
                <a:ea typeface="微软雅黑" panose="020B0503020204020204" pitchFamily="34" charset="-122"/>
              </a:rPr>
              <a:t>第二次停电</a:t>
            </a:r>
          </a:p>
        </p:txBody>
      </p:sp>
      <p:sp>
        <p:nvSpPr>
          <p:cNvPr id="57" name="文本框 56">
            <a:extLst>
              <a:ext uri="{FF2B5EF4-FFF2-40B4-BE49-F238E27FC236}">
                <a16:creationId xmlns:a16="http://schemas.microsoft.com/office/drawing/2014/main" id="{5AB1C4F5-AD5F-483A-BF61-232167DEE011}"/>
              </a:ext>
            </a:extLst>
          </p:cNvPr>
          <p:cNvSpPr txBox="1"/>
          <p:nvPr/>
        </p:nvSpPr>
        <p:spPr>
          <a:xfrm>
            <a:off x="9356722" y="3615897"/>
            <a:ext cx="2817676" cy="2062103"/>
          </a:xfrm>
          <a:prstGeom prst="rect">
            <a:avLst/>
          </a:prstGeom>
          <a:noFill/>
        </p:spPr>
        <p:txBody>
          <a:bodyPr wrap="square" lIns="91440" tIns="45720" rIns="91440" bIns="45720" rtlCol="0">
            <a:spAutoFit/>
          </a:bodyPr>
          <a:lstStyle/>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母线停电及试验端盖等相关位置气体回收</a:t>
            </a: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预留对接母线安装</a:t>
            </a:r>
          </a:p>
          <a:p>
            <a:pPr marL="285750" indent="-285750" algn="just">
              <a:buFont typeface="Wingdings" panose="05000000000000000000" pitchFamily="2" charset="2"/>
              <a:buChar char="ü"/>
            </a:pPr>
            <a:r>
              <a:rPr lang="en-US" altLang="zh-CN" sz="1600" dirty="0">
                <a:solidFill>
                  <a:srgbClr val="3B3837"/>
                </a:solidFill>
                <a:latin typeface="微软雅黑" panose="020B0503020204020204" pitchFamily="34" charset="-122"/>
                <a:ea typeface="微软雅黑" panose="020B0503020204020204" pitchFamily="34" charset="-122"/>
              </a:rPr>
              <a:t>VQ </a:t>
            </a:r>
            <a:r>
              <a:rPr lang="zh-CN" altLang="en-US" sz="1600" dirty="0">
                <a:solidFill>
                  <a:srgbClr val="3B3837"/>
                </a:solidFill>
                <a:latin typeface="微软雅黑" panose="020B0503020204020204" pitchFamily="34" charset="-122"/>
                <a:ea typeface="微软雅黑" panose="020B0503020204020204" pitchFamily="34" charset="-122"/>
              </a:rPr>
              <a:t>导体连接</a:t>
            </a: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气室处理</a:t>
            </a: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试验</a:t>
            </a:r>
          </a:p>
          <a:p>
            <a:pPr marL="285750" indent="-285750" algn="just">
              <a:buFont typeface="Wingdings" panose="05000000000000000000" pitchFamily="2" charset="2"/>
              <a:buChar char="ü"/>
            </a:pPr>
            <a:r>
              <a:rPr lang="zh-CN" altLang="en-US" sz="1600" dirty="0">
                <a:solidFill>
                  <a:srgbClr val="3B3837"/>
                </a:solidFill>
                <a:latin typeface="微软雅黑" panose="020B0503020204020204" pitchFamily="34" charset="-122"/>
                <a:ea typeface="微软雅黑" panose="020B0503020204020204" pitchFamily="34" charset="-122"/>
              </a:rPr>
              <a:t>恢复送电</a:t>
            </a:r>
          </a:p>
          <a:p>
            <a:pPr marL="285750" indent="-285750" algn="just">
              <a:buFont typeface="Wingdings" panose="05000000000000000000" pitchFamily="2" charset="2"/>
              <a:buChar char="ü"/>
            </a:pPr>
            <a:endParaRPr lang="zh-CN" altLang="en-US" sz="1600" dirty="0">
              <a:solidFill>
                <a:srgbClr val="3B383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3475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0"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0"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0"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18" presetClass="entr" presetSubtype="6" fill="hold" nodeType="withEffect">
                                  <p:stCondLst>
                                    <p:cond delay="1250"/>
                                  </p:stCondLst>
                                  <p:childTnLst>
                                    <p:set>
                                      <p:cBhvr>
                                        <p:cTn id="24" dur="1" fill="hold">
                                          <p:stCondLst>
                                            <p:cond delay="0"/>
                                          </p:stCondLst>
                                        </p:cTn>
                                        <p:tgtEl>
                                          <p:spTgt spid="43"/>
                                        </p:tgtEl>
                                        <p:attrNameLst>
                                          <p:attrName>style.visibility</p:attrName>
                                        </p:attrNameLst>
                                      </p:cBhvr>
                                      <p:to>
                                        <p:strVal val="visible"/>
                                      </p:to>
                                    </p:set>
                                    <p:animEffect transition="in" filter="strips(downRight)">
                                      <p:cBhvr>
                                        <p:cTn id="25" dur="500"/>
                                        <p:tgtEl>
                                          <p:spTgt spid="43"/>
                                        </p:tgtEl>
                                      </p:cBhvr>
                                    </p:animEffect>
                                  </p:childTnLst>
                                </p:cTn>
                              </p:par>
                              <p:par>
                                <p:cTn id="26" presetID="18" presetClass="entr" presetSubtype="6" fill="hold" nodeType="withEffect">
                                  <p:stCondLst>
                                    <p:cond delay="1500"/>
                                  </p:stCondLst>
                                  <p:childTnLst>
                                    <p:set>
                                      <p:cBhvr>
                                        <p:cTn id="27" dur="1" fill="hold">
                                          <p:stCondLst>
                                            <p:cond delay="0"/>
                                          </p:stCondLst>
                                        </p:cTn>
                                        <p:tgtEl>
                                          <p:spTgt spid="46"/>
                                        </p:tgtEl>
                                        <p:attrNameLst>
                                          <p:attrName>style.visibility</p:attrName>
                                        </p:attrNameLst>
                                      </p:cBhvr>
                                      <p:to>
                                        <p:strVal val="visible"/>
                                      </p:to>
                                    </p:set>
                                    <p:animEffect transition="in" filter="strips(downRight)">
                                      <p:cBhvr>
                                        <p:cTn id="28" dur="500"/>
                                        <p:tgtEl>
                                          <p:spTgt spid="46"/>
                                        </p:tgtEl>
                                      </p:cBhvr>
                                    </p:animEffect>
                                  </p:childTnLst>
                                </p:cTn>
                              </p:par>
                              <p:par>
                                <p:cTn id="29" presetID="18" presetClass="entr" presetSubtype="6" fill="hold" nodeType="withEffect">
                                  <p:stCondLst>
                                    <p:cond delay="175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par>
                                <p:cTn id="32" presetID="2" presetClass="entr" presetSubtype="4" fill="hold" grpId="0" nodeType="withEffect">
                                  <p:stCondLst>
                                    <p:cond delay="225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25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25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fill="hold"/>
                                        <p:tgtEl>
                                          <p:spTgt spid="52"/>
                                        </p:tgtEl>
                                        <p:attrNameLst>
                                          <p:attrName>ppt_x</p:attrName>
                                        </p:attrNameLst>
                                      </p:cBhvr>
                                      <p:tavLst>
                                        <p:tav tm="0">
                                          <p:val>
                                            <p:strVal val="#ppt_x"/>
                                          </p:val>
                                        </p:tav>
                                        <p:tav tm="100000">
                                          <p:val>
                                            <p:strVal val="#ppt_x"/>
                                          </p:val>
                                        </p:tav>
                                      </p:tavLst>
                                    </p:anim>
                                    <p:anim calcmode="lin" valueType="num">
                                      <p:cBhvr additive="base">
                                        <p:cTn id="43" dur="500" fill="hold"/>
                                        <p:tgtEl>
                                          <p:spTgt spid="5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25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25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25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ppt_x"/>
                                          </p:val>
                                        </p:tav>
                                        <p:tav tm="100000">
                                          <p:val>
                                            <p:strVal val="#ppt_x"/>
                                          </p:val>
                                        </p:tav>
                                      </p:tavLst>
                                    </p:anim>
                                    <p:anim calcmode="lin" valueType="num">
                                      <p:cBhvr additive="base">
                                        <p:cTn id="55" dur="500" fill="hold"/>
                                        <p:tgtEl>
                                          <p:spTgt spid="5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25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25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2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1+#ppt_h/2"/>
                                          </p:val>
                                        </p:tav>
                                        <p:tav tm="100000">
                                          <p:val>
                                            <p:strVal val="#ppt_y"/>
                                          </p:val>
                                        </p:tav>
                                      </p:tavLst>
                                    </p:anim>
                                  </p:childTnLst>
                                </p:cTn>
                              </p:par>
                              <p:par>
                                <p:cTn id="68" presetID="53" presetClass="entr" presetSubtype="0" fill="hold" grpId="0" nodeType="withEffect">
                                  <p:stCondLst>
                                    <p:cond delay="50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18" presetClass="entr" presetSubtype="6" fill="hold" nodeType="withEffect">
                                  <p:stCondLst>
                                    <p:cond delay="1750"/>
                                  </p:stCondLst>
                                  <p:childTnLst>
                                    <p:set>
                                      <p:cBhvr>
                                        <p:cTn id="74" dur="1" fill="hold">
                                          <p:stCondLst>
                                            <p:cond delay="0"/>
                                          </p:stCondLst>
                                        </p:cTn>
                                        <p:tgtEl>
                                          <p:spTgt spid="42"/>
                                        </p:tgtEl>
                                        <p:attrNameLst>
                                          <p:attrName>style.visibility</p:attrName>
                                        </p:attrNameLst>
                                      </p:cBhvr>
                                      <p:to>
                                        <p:strVal val="visible"/>
                                      </p:to>
                                    </p:set>
                                    <p:animEffect transition="in" filter="strips(downRight)">
                                      <p:cBhvr>
                                        <p:cTn id="75" dur="500"/>
                                        <p:tgtEl>
                                          <p:spTgt spid="42"/>
                                        </p:tgtEl>
                                      </p:cBhvr>
                                    </p:animEffect>
                                  </p:childTnLst>
                                </p:cTn>
                              </p:par>
                              <p:par>
                                <p:cTn id="76" presetID="2" presetClass="entr" presetSubtype="4" fill="hold" grpId="0" nodeType="withEffect">
                                  <p:stCondLst>
                                    <p:cond delay="225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25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ppt_x"/>
                                          </p:val>
                                        </p:tav>
                                        <p:tav tm="100000">
                                          <p:val>
                                            <p:strVal val="#ppt_x"/>
                                          </p:val>
                                        </p:tav>
                                      </p:tavLst>
                                    </p:anim>
                                    <p:anim calcmode="lin" valueType="num">
                                      <p:cBhvr additive="base">
                                        <p:cTn id="83" dur="500" fill="hold"/>
                                        <p:tgtEl>
                                          <p:spTgt spid="4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225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8" grpId="0" animBg="1"/>
      <p:bldP spid="49" grpId="0" animBg="1"/>
      <p:bldP spid="50" grpId="0" animBg="1"/>
      <p:bldP spid="51" grpId="0"/>
      <p:bldP spid="52" grpId="0"/>
      <p:bldP spid="53" grpId="0"/>
      <p:bldP spid="54" grpId="0"/>
      <p:bldP spid="55" grpId="0"/>
      <p:bldP spid="56" grpId="0"/>
      <p:bldP spid="36" grpId="0" animBg="1"/>
      <p:bldP spid="44" grpId="0" animBg="1"/>
      <p:bldP spid="45" grpId="0"/>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Theme">
  <a:themeElements>
    <a:clrScheme name="CGN 集团公司">
      <a:dk1>
        <a:srgbClr val="004A86"/>
      </a:dk1>
      <a:lt1>
        <a:srgbClr val="FFFFFF"/>
      </a:lt1>
      <a:dk2>
        <a:srgbClr val="4C4948"/>
      </a:dk2>
      <a:lt2>
        <a:srgbClr val="0069AC"/>
      </a:lt2>
      <a:accent1>
        <a:srgbClr val="00AAE8"/>
      </a:accent1>
      <a:accent2>
        <a:srgbClr val="DAD900"/>
      </a:accent2>
      <a:accent3>
        <a:srgbClr val="8FC31F"/>
      </a:accent3>
      <a:accent4>
        <a:srgbClr val="FFD900"/>
      </a:accent4>
      <a:accent5>
        <a:srgbClr val="F7AB00"/>
      </a:accent5>
      <a:accent6>
        <a:srgbClr val="ED6C00"/>
      </a:accent6>
      <a:hlink>
        <a:srgbClr val="CCEEFA"/>
      </a:hlink>
      <a:folHlink>
        <a:srgbClr val="004A86"/>
      </a:folHlink>
    </a:clrScheme>
    <a:fontScheme name="CGN">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813B4494CC89014894631695D7B8F15D" ma:contentTypeVersion="0" ma:contentTypeDescription="新建文档。" ma:contentTypeScope="" ma:versionID="6254133c5afe3c44d91266ad103a529b">
  <xsd:schema xmlns:xsd="http://www.w3.org/2001/XMLSchema" xmlns:xs="http://www.w3.org/2001/XMLSchema" xmlns:p="http://schemas.microsoft.com/office/2006/metadata/properties" targetNamespace="http://schemas.microsoft.com/office/2006/metadata/properties" ma:root="true" ma:fieldsID="e8f872aa5919130a473c1c9447df837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CEFEC-AB76-4B1A-BEDC-4B0B6FF1CD3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6F435CE-6B65-4728-B21A-6B9A2225751A}">
  <ds:schemaRefs>
    <ds:schemaRef ds:uri="http://schemas.microsoft.com/sharepoint/v3/contenttype/forms"/>
  </ds:schemaRefs>
</ds:datastoreItem>
</file>

<file path=customXml/itemProps3.xml><?xml version="1.0" encoding="utf-8"?>
<ds:datastoreItem xmlns:ds="http://schemas.openxmlformats.org/officeDocument/2006/customXml" ds:itemID="{A59ACE20-7EC9-4A64-AF6E-12CBD9006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1015</TotalTime>
  <Words>1313</Words>
  <Application>Microsoft Office PowerPoint</Application>
  <PresentationFormat>宽屏</PresentationFormat>
  <Paragraphs>182</Paragraphs>
  <Slides>31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Calibri</vt:lpstr>
      <vt:lpstr>Impact</vt:lpstr>
      <vt:lpstr>SimHei</vt:lpstr>
      <vt:lpstr>Arial</vt:lpstr>
      <vt:lpstr>等线</vt:lpstr>
      <vt:lpstr>微软雅黑</vt:lpstr>
      <vt:lpstr>Wingdings</vt:lpstr>
      <vt:lpstr>Century</vt:lpstr>
      <vt:lpstr>Office Theme</vt:lpstr>
      <vt:lpstr>500kV GIS开关站不完整串改造施工质量工艺</vt:lpstr>
      <vt:lpstr>PowerPoint 演示文稿</vt:lpstr>
      <vt:lpstr>PowerPoint 演示文稿</vt:lpstr>
      <vt:lpstr>PowerPoint 演示文稿</vt:lpstr>
      <vt:lpstr>什么是GIS？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P70</dc:creator>
  <cp:lastModifiedBy>Belia-Deviluke Momo</cp:lastModifiedBy>
  <cp:revision>226</cp:revision>
  <cp:lastPrinted>2021-03-24T02:53:21Z</cp:lastPrinted>
  <dcterms:created xsi:type="dcterms:W3CDTF">2012-08-30T22:54:00Z</dcterms:created>
  <dcterms:modified xsi:type="dcterms:W3CDTF">2021-05-10T11:19:26Z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ContentTypeId">
    <vt:lpwstr>0x010100813B4494CC89014894631695D7B8F15D</vt:lpwstr>
  </property>
</Properties>
</file>