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2"/>
  </p:notesMasterIdLst>
  <p:handoutMasterIdLst>
    <p:handoutMasterId r:id="rId33"/>
  </p:handoutMasterIdLst>
  <p:sldIdLst>
    <p:sldId id="500" r:id="rId3"/>
    <p:sldId id="353" r:id="rId4"/>
    <p:sldId id="480" r:id="rId5"/>
    <p:sldId id="483" r:id="rId6"/>
    <p:sldId id="445" r:id="rId7"/>
    <p:sldId id="476" r:id="rId8"/>
    <p:sldId id="482" r:id="rId9"/>
    <p:sldId id="516" r:id="rId10"/>
    <p:sldId id="548" r:id="rId11"/>
    <p:sldId id="546" r:id="rId12"/>
    <p:sldId id="523" r:id="rId13"/>
    <p:sldId id="547" r:id="rId14"/>
    <p:sldId id="544" r:id="rId15"/>
    <p:sldId id="534" r:id="rId16"/>
    <p:sldId id="525" r:id="rId17"/>
    <p:sldId id="536" r:id="rId18"/>
    <p:sldId id="526" r:id="rId19"/>
    <p:sldId id="527" r:id="rId20"/>
    <p:sldId id="551" r:id="rId21"/>
    <p:sldId id="528" r:id="rId22"/>
    <p:sldId id="529" r:id="rId23"/>
    <p:sldId id="549" r:id="rId24"/>
    <p:sldId id="531" r:id="rId25"/>
    <p:sldId id="532" r:id="rId26"/>
    <p:sldId id="533" r:id="rId27"/>
    <p:sldId id="550" r:id="rId28"/>
    <p:sldId id="540" r:id="rId29"/>
    <p:sldId id="545" r:id="rId30"/>
    <p:sldId id="266" r:id="rId31"/>
  </p:sldIdLst>
  <p:sldSz cx="9144000" cy="5143500" type="screen16x9"/>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CC"/>
    <a:srgbClr val="CE4E4A"/>
    <a:srgbClr val="A7CB5B"/>
    <a:srgbClr val="8B70AE"/>
    <a:srgbClr val="0181CC"/>
    <a:srgbClr val="76A1CC"/>
    <a:srgbClr val="198BFE"/>
    <a:srgbClr val="B9E2F8"/>
    <a:srgbClr val="EAF6FC"/>
    <a:srgbClr val="A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5259" autoAdjust="0"/>
  </p:normalViewPr>
  <p:slideViewPr>
    <p:cSldViewPr>
      <p:cViewPr varScale="1">
        <p:scale>
          <a:sx n="145" d="100"/>
          <a:sy n="145" d="100"/>
        </p:scale>
        <p:origin x="-65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8" cy="498057"/>
          </a:xfrm>
          <a:prstGeom prst="rect">
            <a:avLst/>
          </a:prstGeom>
        </p:spPr>
        <p:txBody>
          <a:bodyPr vert="horz" lIns="95564" tIns="47782" rIns="95564" bIns="47782" rtlCol="0"/>
          <a:lstStyle>
            <a:lvl1pPr algn="l">
              <a:defRPr sz="1300"/>
            </a:lvl1pPr>
          </a:lstStyle>
          <a:p>
            <a:endParaRPr lang="zh-CN" altLang="en-US"/>
          </a:p>
        </p:txBody>
      </p:sp>
      <p:sp>
        <p:nvSpPr>
          <p:cNvPr id="3" name="日期占位符 2"/>
          <p:cNvSpPr>
            <a:spLocks noGrp="1"/>
          </p:cNvSpPr>
          <p:nvPr>
            <p:ph type="dt" sz="quarter" idx="1"/>
          </p:nvPr>
        </p:nvSpPr>
        <p:spPr>
          <a:xfrm>
            <a:off x="3850443" y="0"/>
            <a:ext cx="2945658" cy="498057"/>
          </a:xfrm>
          <a:prstGeom prst="rect">
            <a:avLst/>
          </a:prstGeom>
        </p:spPr>
        <p:txBody>
          <a:bodyPr vert="horz" lIns="95564" tIns="47782" rIns="95564" bIns="47782" rtlCol="0"/>
          <a:lstStyle>
            <a:lvl1pPr algn="r">
              <a:defRPr sz="1300"/>
            </a:lvl1pPr>
          </a:lstStyle>
          <a:p>
            <a:fld id="{7C2D36FE-DD61-4825-973F-3E9B3DFFCD97}" type="datetimeFigureOut">
              <a:rPr lang="zh-CN" altLang="en-US" smtClean="0"/>
              <a:t>2021/5/8</a:t>
            </a:fld>
            <a:endParaRPr lang="zh-CN" altLang="en-US"/>
          </a:p>
        </p:txBody>
      </p:sp>
      <p:sp>
        <p:nvSpPr>
          <p:cNvPr id="4" name="页脚占位符 3"/>
          <p:cNvSpPr>
            <a:spLocks noGrp="1"/>
          </p:cNvSpPr>
          <p:nvPr>
            <p:ph type="ftr" sz="quarter" idx="2"/>
          </p:nvPr>
        </p:nvSpPr>
        <p:spPr>
          <a:xfrm>
            <a:off x="0" y="9428585"/>
            <a:ext cx="2945658" cy="498054"/>
          </a:xfrm>
          <a:prstGeom prst="rect">
            <a:avLst/>
          </a:prstGeom>
        </p:spPr>
        <p:txBody>
          <a:bodyPr vert="horz" lIns="95564" tIns="47782" rIns="95564" bIns="47782" rtlCol="0" anchor="b"/>
          <a:lstStyle>
            <a:lvl1pPr algn="l">
              <a:defRPr sz="1300"/>
            </a:lvl1pPr>
          </a:lstStyle>
          <a:p>
            <a:endParaRPr lang="zh-CN" altLang="en-US"/>
          </a:p>
        </p:txBody>
      </p:sp>
      <p:sp>
        <p:nvSpPr>
          <p:cNvPr id="5" name="灯片编号占位符 4"/>
          <p:cNvSpPr>
            <a:spLocks noGrp="1"/>
          </p:cNvSpPr>
          <p:nvPr>
            <p:ph type="sldNum" sz="quarter" idx="3"/>
          </p:nvPr>
        </p:nvSpPr>
        <p:spPr>
          <a:xfrm>
            <a:off x="3850443" y="9428585"/>
            <a:ext cx="2945658" cy="498054"/>
          </a:xfrm>
          <a:prstGeom prst="rect">
            <a:avLst/>
          </a:prstGeom>
        </p:spPr>
        <p:txBody>
          <a:bodyPr vert="horz" lIns="95564" tIns="47782" rIns="95564" bIns="47782" rtlCol="0" anchor="b"/>
          <a:lstStyle>
            <a:lvl1pPr algn="r">
              <a:defRPr sz="1300"/>
            </a:lvl1pPr>
          </a:lstStyle>
          <a:p>
            <a:fld id="{C2EB25D6-9E47-4B24-AB2A-D729E319C953}" type="slidenum">
              <a:rPr lang="zh-CN" altLang="en-US" smtClean="0"/>
              <a:t>‹#›</a:t>
            </a:fld>
            <a:endParaRPr lang="zh-CN" altLang="en-US"/>
          </a:p>
        </p:txBody>
      </p:sp>
    </p:spTree>
    <p:extLst>
      <p:ext uri="{BB962C8B-B14F-4D97-AF65-F5344CB8AC3E}">
        <p14:creationId xmlns:p14="http://schemas.microsoft.com/office/powerpoint/2010/main" val="3186107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065" cy="497488"/>
          </a:xfrm>
          <a:prstGeom prst="rect">
            <a:avLst/>
          </a:prstGeom>
        </p:spPr>
        <p:txBody>
          <a:bodyPr vert="horz" lIns="88221" tIns="44111" rIns="88221" bIns="44111" rtlCol="0"/>
          <a:lstStyle>
            <a:lvl1pPr algn="l">
              <a:defRPr sz="1200"/>
            </a:lvl1pPr>
          </a:lstStyle>
          <a:p>
            <a:endParaRPr lang="zh-CN" altLang="en-US"/>
          </a:p>
        </p:txBody>
      </p:sp>
      <p:sp>
        <p:nvSpPr>
          <p:cNvPr id="3" name="日期占位符 2"/>
          <p:cNvSpPr>
            <a:spLocks noGrp="1"/>
          </p:cNvSpPr>
          <p:nvPr>
            <p:ph type="dt" idx="1"/>
          </p:nvPr>
        </p:nvSpPr>
        <p:spPr>
          <a:xfrm>
            <a:off x="3850092" y="0"/>
            <a:ext cx="2946065" cy="497488"/>
          </a:xfrm>
          <a:prstGeom prst="rect">
            <a:avLst/>
          </a:prstGeom>
        </p:spPr>
        <p:txBody>
          <a:bodyPr vert="horz" lIns="88221" tIns="44111" rIns="88221" bIns="44111" rtlCol="0"/>
          <a:lstStyle>
            <a:lvl1pPr algn="r">
              <a:defRPr sz="1200"/>
            </a:lvl1pPr>
          </a:lstStyle>
          <a:p>
            <a:fld id="{8DE5CD16-DE96-4CA5-A3F4-889AE1B80045}" type="datetimeFigureOut">
              <a:rPr lang="zh-CN" altLang="en-US" smtClean="0"/>
              <a:t>2021/5/8</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88221" tIns="44111" rIns="88221" bIns="44111" rtlCol="0" anchor="ctr"/>
          <a:lstStyle/>
          <a:p>
            <a:endParaRPr lang="zh-CN" altLang="en-US"/>
          </a:p>
        </p:txBody>
      </p:sp>
      <p:sp>
        <p:nvSpPr>
          <p:cNvPr id="5" name="备注占位符 4"/>
          <p:cNvSpPr>
            <a:spLocks noGrp="1"/>
          </p:cNvSpPr>
          <p:nvPr>
            <p:ph type="body" sz="quarter" idx="3"/>
          </p:nvPr>
        </p:nvSpPr>
        <p:spPr>
          <a:xfrm>
            <a:off x="679160" y="4777724"/>
            <a:ext cx="5439355" cy="3907507"/>
          </a:xfrm>
          <a:prstGeom prst="rect">
            <a:avLst/>
          </a:prstGeom>
        </p:spPr>
        <p:txBody>
          <a:bodyPr vert="horz" lIns="88221" tIns="44111" rIns="88221" bIns="44111"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29151"/>
            <a:ext cx="2946065" cy="497488"/>
          </a:xfrm>
          <a:prstGeom prst="rect">
            <a:avLst/>
          </a:prstGeom>
        </p:spPr>
        <p:txBody>
          <a:bodyPr vert="horz" lIns="88221" tIns="44111" rIns="88221" bIns="44111"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092" y="9429151"/>
            <a:ext cx="2946065" cy="497488"/>
          </a:xfrm>
          <a:prstGeom prst="rect">
            <a:avLst/>
          </a:prstGeom>
        </p:spPr>
        <p:txBody>
          <a:bodyPr vert="horz" lIns="88221" tIns="44111" rIns="88221" bIns="44111" rtlCol="0" anchor="b"/>
          <a:lstStyle>
            <a:lvl1pPr algn="r">
              <a:defRPr sz="1200"/>
            </a:lvl1pPr>
          </a:lstStyle>
          <a:p>
            <a:fld id="{27ABAC62-F20E-43DD-A493-81393BE5D4ED}" type="slidenum">
              <a:rPr lang="zh-CN" altLang="en-US" smtClean="0"/>
              <a:t>‹#›</a:t>
            </a:fld>
            <a:endParaRPr lang="zh-CN" altLang="en-US"/>
          </a:p>
        </p:txBody>
      </p:sp>
    </p:spTree>
    <p:extLst>
      <p:ext uri="{BB962C8B-B14F-4D97-AF65-F5344CB8AC3E}">
        <p14:creationId xmlns:p14="http://schemas.microsoft.com/office/powerpoint/2010/main" val="429178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ABAC62-F20E-43DD-A493-81393BE5D4ED}" type="slidenum">
              <a:rPr lang="zh-CN" altLang="en-US" smtClean="0"/>
              <a:t>2</a:t>
            </a:fld>
            <a:endParaRPr lang="zh-CN" altLang="en-US"/>
          </a:p>
        </p:txBody>
      </p:sp>
    </p:spTree>
    <p:extLst>
      <p:ext uri="{BB962C8B-B14F-4D97-AF65-F5344CB8AC3E}">
        <p14:creationId xmlns:p14="http://schemas.microsoft.com/office/powerpoint/2010/main" val="4287802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A91C60-F038-4B37-87DD-EC2FB8216F11}" type="slidenum">
              <a:rPr lang="zh-CN" altLang="en-US" smtClean="0"/>
              <a:t>11</a:t>
            </a:fld>
            <a:endParaRPr lang="zh-CN" altLang="en-US"/>
          </a:p>
        </p:txBody>
      </p:sp>
    </p:spTree>
    <p:extLst>
      <p:ext uri="{BB962C8B-B14F-4D97-AF65-F5344CB8AC3E}">
        <p14:creationId xmlns:p14="http://schemas.microsoft.com/office/powerpoint/2010/main" val="2728544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A91C60-F038-4B37-87DD-EC2FB8216F11}" type="slidenum">
              <a:rPr lang="zh-CN" altLang="en-US" smtClean="0"/>
              <a:t>12</a:t>
            </a:fld>
            <a:endParaRPr lang="zh-CN" altLang="en-US"/>
          </a:p>
        </p:txBody>
      </p:sp>
    </p:spTree>
    <p:extLst>
      <p:ext uri="{BB962C8B-B14F-4D97-AF65-F5344CB8AC3E}">
        <p14:creationId xmlns:p14="http://schemas.microsoft.com/office/powerpoint/2010/main" val="2728544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A91C60-F038-4B37-87DD-EC2FB8216F11}" type="slidenum">
              <a:rPr lang="zh-CN" altLang="en-US" smtClean="0"/>
              <a:t>13</a:t>
            </a:fld>
            <a:endParaRPr lang="zh-CN" altLang="en-US"/>
          </a:p>
        </p:txBody>
      </p:sp>
    </p:spTree>
    <p:extLst>
      <p:ext uri="{BB962C8B-B14F-4D97-AF65-F5344CB8AC3E}">
        <p14:creationId xmlns:p14="http://schemas.microsoft.com/office/powerpoint/2010/main" val="2728544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A91C60-F038-4B37-87DD-EC2FB8216F11}" type="slidenum">
              <a:rPr lang="zh-CN" altLang="en-US" smtClean="0"/>
              <a:t>14</a:t>
            </a:fld>
            <a:endParaRPr lang="zh-CN" altLang="en-US"/>
          </a:p>
        </p:txBody>
      </p:sp>
    </p:spTree>
    <p:extLst>
      <p:ext uri="{BB962C8B-B14F-4D97-AF65-F5344CB8AC3E}">
        <p14:creationId xmlns:p14="http://schemas.microsoft.com/office/powerpoint/2010/main" val="2990649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A91C60-F038-4B37-87DD-EC2FB8216F11}" type="slidenum">
              <a:rPr lang="zh-CN" altLang="en-US" smtClean="0"/>
              <a:t>15</a:t>
            </a:fld>
            <a:endParaRPr lang="zh-CN" altLang="en-US"/>
          </a:p>
        </p:txBody>
      </p:sp>
    </p:spTree>
    <p:extLst>
      <p:ext uri="{BB962C8B-B14F-4D97-AF65-F5344CB8AC3E}">
        <p14:creationId xmlns:p14="http://schemas.microsoft.com/office/powerpoint/2010/main" val="3103784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A91C60-F038-4B37-87DD-EC2FB8216F11}" type="slidenum">
              <a:rPr lang="zh-CN" altLang="en-US" smtClean="0"/>
              <a:t>16</a:t>
            </a:fld>
            <a:endParaRPr lang="zh-CN" altLang="en-US"/>
          </a:p>
        </p:txBody>
      </p:sp>
    </p:spTree>
    <p:extLst>
      <p:ext uri="{BB962C8B-B14F-4D97-AF65-F5344CB8AC3E}">
        <p14:creationId xmlns:p14="http://schemas.microsoft.com/office/powerpoint/2010/main" val="2912732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A91C60-F038-4B37-87DD-EC2FB8216F11}" type="slidenum">
              <a:rPr lang="zh-CN" altLang="en-US" smtClean="0"/>
              <a:t>17</a:t>
            </a:fld>
            <a:endParaRPr lang="zh-CN" altLang="en-US"/>
          </a:p>
        </p:txBody>
      </p:sp>
    </p:spTree>
    <p:extLst>
      <p:ext uri="{BB962C8B-B14F-4D97-AF65-F5344CB8AC3E}">
        <p14:creationId xmlns:p14="http://schemas.microsoft.com/office/powerpoint/2010/main" val="1505782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A91C60-F038-4B37-87DD-EC2FB8216F11}" type="slidenum">
              <a:rPr lang="zh-CN" altLang="en-US" smtClean="0"/>
              <a:t>18</a:t>
            </a:fld>
            <a:endParaRPr lang="zh-CN" altLang="en-US"/>
          </a:p>
        </p:txBody>
      </p:sp>
    </p:spTree>
    <p:extLst>
      <p:ext uri="{BB962C8B-B14F-4D97-AF65-F5344CB8AC3E}">
        <p14:creationId xmlns:p14="http://schemas.microsoft.com/office/powerpoint/2010/main" val="95275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A91C60-F038-4B37-87DD-EC2FB8216F11}" type="slidenum">
              <a:rPr lang="zh-CN" altLang="en-US" smtClean="0"/>
              <a:t>19</a:t>
            </a:fld>
            <a:endParaRPr lang="zh-CN" altLang="en-US"/>
          </a:p>
        </p:txBody>
      </p:sp>
    </p:spTree>
    <p:extLst>
      <p:ext uri="{BB962C8B-B14F-4D97-AF65-F5344CB8AC3E}">
        <p14:creationId xmlns:p14="http://schemas.microsoft.com/office/powerpoint/2010/main" val="95275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A91C60-F038-4B37-87DD-EC2FB8216F11}" type="slidenum">
              <a:rPr lang="zh-CN" altLang="en-US" smtClean="0"/>
              <a:t>20</a:t>
            </a:fld>
            <a:endParaRPr lang="zh-CN" altLang="en-US"/>
          </a:p>
        </p:txBody>
      </p:sp>
    </p:spTree>
    <p:extLst>
      <p:ext uri="{BB962C8B-B14F-4D97-AF65-F5344CB8AC3E}">
        <p14:creationId xmlns:p14="http://schemas.microsoft.com/office/powerpoint/2010/main" val="909927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ABAC62-F20E-43DD-A493-81393BE5D4ED}" type="slidenum">
              <a:rPr lang="zh-CN" altLang="en-US" smtClean="0"/>
              <a:t>3</a:t>
            </a:fld>
            <a:endParaRPr lang="zh-CN" altLang="en-US"/>
          </a:p>
        </p:txBody>
      </p:sp>
    </p:spTree>
    <p:extLst>
      <p:ext uri="{BB962C8B-B14F-4D97-AF65-F5344CB8AC3E}">
        <p14:creationId xmlns:p14="http://schemas.microsoft.com/office/powerpoint/2010/main" val="4197053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A91C60-F038-4B37-87DD-EC2FB8216F11}" type="slidenum">
              <a:rPr lang="zh-CN" altLang="en-US" smtClean="0"/>
              <a:t>21</a:t>
            </a:fld>
            <a:endParaRPr lang="zh-CN" altLang="en-US"/>
          </a:p>
        </p:txBody>
      </p:sp>
    </p:spTree>
    <p:extLst>
      <p:ext uri="{BB962C8B-B14F-4D97-AF65-F5344CB8AC3E}">
        <p14:creationId xmlns:p14="http://schemas.microsoft.com/office/powerpoint/2010/main" val="2635421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A91C60-F038-4B37-87DD-EC2FB8216F11}" type="slidenum">
              <a:rPr lang="zh-CN" altLang="en-US" smtClean="0"/>
              <a:t>22</a:t>
            </a:fld>
            <a:endParaRPr lang="zh-CN" altLang="en-US"/>
          </a:p>
        </p:txBody>
      </p:sp>
    </p:spTree>
    <p:extLst>
      <p:ext uri="{BB962C8B-B14F-4D97-AF65-F5344CB8AC3E}">
        <p14:creationId xmlns:p14="http://schemas.microsoft.com/office/powerpoint/2010/main" val="2401867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A91C60-F038-4B37-87DD-EC2FB8216F11}" type="slidenum">
              <a:rPr lang="zh-CN" altLang="en-US" smtClean="0"/>
              <a:t>23</a:t>
            </a:fld>
            <a:endParaRPr lang="zh-CN" altLang="en-US"/>
          </a:p>
        </p:txBody>
      </p:sp>
    </p:spTree>
    <p:extLst>
      <p:ext uri="{BB962C8B-B14F-4D97-AF65-F5344CB8AC3E}">
        <p14:creationId xmlns:p14="http://schemas.microsoft.com/office/powerpoint/2010/main" val="3951803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A91C60-F038-4B37-87DD-EC2FB8216F11}" type="slidenum">
              <a:rPr lang="zh-CN" altLang="en-US" smtClean="0"/>
              <a:t>24</a:t>
            </a:fld>
            <a:endParaRPr lang="zh-CN" altLang="en-US"/>
          </a:p>
        </p:txBody>
      </p:sp>
    </p:spTree>
    <p:extLst>
      <p:ext uri="{BB962C8B-B14F-4D97-AF65-F5344CB8AC3E}">
        <p14:creationId xmlns:p14="http://schemas.microsoft.com/office/powerpoint/2010/main" val="2185997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A91C60-F038-4B37-87DD-EC2FB8216F11}" type="slidenum">
              <a:rPr lang="zh-CN" altLang="en-US" smtClean="0"/>
              <a:t>25</a:t>
            </a:fld>
            <a:endParaRPr lang="zh-CN" altLang="en-US"/>
          </a:p>
        </p:txBody>
      </p:sp>
    </p:spTree>
    <p:extLst>
      <p:ext uri="{BB962C8B-B14F-4D97-AF65-F5344CB8AC3E}">
        <p14:creationId xmlns:p14="http://schemas.microsoft.com/office/powerpoint/2010/main" val="4127223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A91C60-F038-4B37-87DD-EC2FB8216F11}" type="slidenum">
              <a:rPr lang="zh-CN" altLang="en-US" smtClean="0"/>
              <a:t>26</a:t>
            </a:fld>
            <a:endParaRPr lang="zh-CN" altLang="en-US"/>
          </a:p>
        </p:txBody>
      </p:sp>
    </p:spTree>
    <p:extLst>
      <p:ext uri="{BB962C8B-B14F-4D97-AF65-F5344CB8AC3E}">
        <p14:creationId xmlns:p14="http://schemas.microsoft.com/office/powerpoint/2010/main" val="2990649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A91C60-F038-4B37-87DD-EC2FB8216F11}" type="slidenum">
              <a:rPr lang="zh-CN" altLang="en-US" smtClean="0"/>
              <a:t>27</a:t>
            </a:fld>
            <a:endParaRPr lang="zh-CN" altLang="en-US"/>
          </a:p>
        </p:txBody>
      </p:sp>
    </p:spTree>
    <p:extLst>
      <p:ext uri="{BB962C8B-B14F-4D97-AF65-F5344CB8AC3E}">
        <p14:creationId xmlns:p14="http://schemas.microsoft.com/office/powerpoint/2010/main" val="2912732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A91C60-F038-4B37-87DD-EC2FB8216F11}" type="slidenum">
              <a:rPr lang="zh-CN" altLang="en-US" smtClean="0"/>
              <a:t>28</a:t>
            </a:fld>
            <a:endParaRPr lang="zh-CN" altLang="en-US"/>
          </a:p>
        </p:txBody>
      </p:sp>
    </p:spTree>
    <p:extLst>
      <p:ext uri="{BB962C8B-B14F-4D97-AF65-F5344CB8AC3E}">
        <p14:creationId xmlns:p14="http://schemas.microsoft.com/office/powerpoint/2010/main" val="2912732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ABAC62-F20E-43DD-A493-81393BE5D4ED}" type="slidenum">
              <a:rPr lang="zh-CN" altLang="en-US" smtClean="0"/>
              <a:t>29</a:t>
            </a:fld>
            <a:endParaRPr lang="zh-CN" altLang="en-US"/>
          </a:p>
        </p:txBody>
      </p:sp>
    </p:spTree>
    <p:extLst>
      <p:ext uri="{BB962C8B-B14F-4D97-AF65-F5344CB8AC3E}">
        <p14:creationId xmlns:p14="http://schemas.microsoft.com/office/powerpoint/2010/main" val="1774887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ABAC62-F20E-43DD-A493-81393BE5D4ED}" type="slidenum">
              <a:rPr lang="zh-CN" altLang="en-US" smtClean="0"/>
              <a:t>4</a:t>
            </a:fld>
            <a:endParaRPr lang="zh-CN" altLang="en-US"/>
          </a:p>
        </p:txBody>
      </p:sp>
    </p:spTree>
    <p:extLst>
      <p:ext uri="{BB962C8B-B14F-4D97-AF65-F5344CB8AC3E}">
        <p14:creationId xmlns:p14="http://schemas.microsoft.com/office/powerpoint/2010/main" val="179861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ABAC62-F20E-43DD-A493-81393BE5D4ED}" type="slidenum">
              <a:rPr lang="zh-CN" altLang="en-US" smtClean="0"/>
              <a:t>5</a:t>
            </a:fld>
            <a:endParaRPr lang="zh-CN" altLang="en-US"/>
          </a:p>
        </p:txBody>
      </p:sp>
    </p:spTree>
    <p:extLst>
      <p:ext uri="{BB962C8B-B14F-4D97-AF65-F5344CB8AC3E}">
        <p14:creationId xmlns:p14="http://schemas.microsoft.com/office/powerpoint/2010/main" val="246442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A91C60-F038-4B37-87DD-EC2FB8216F11}" type="slidenum">
              <a:rPr lang="zh-CN" altLang="en-US" smtClean="0"/>
              <a:t>6</a:t>
            </a:fld>
            <a:endParaRPr lang="zh-CN" altLang="en-US"/>
          </a:p>
        </p:txBody>
      </p:sp>
    </p:spTree>
    <p:extLst>
      <p:ext uri="{BB962C8B-B14F-4D97-AF65-F5344CB8AC3E}">
        <p14:creationId xmlns:p14="http://schemas.microsoft.com/office/powerpoint/2010/main" val="754797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ABAC62-F20E-43DD-A493-81393BE5D4ED}" type="slidenum">
              <a:rPr lang="zh-CN" altLang="en-US" smtClean="0"/>
              <a:t>7</a:t>
            </a:fld>
            <a:endParaRPr lang="zh-CN" altLang="en-US"/>
          </a:p>
        </p:txBody>
      </p:sp>
    </p:spTree>
    <p:extLst>
      <p:ext uri="{BB962C8B-B14F-4D97-AF65-F5344CB8AC3E}">
        <p14:creationId xmlns:p14="http://schemas.microsoft.com/office/powerpoint/2010/main" val="722574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A91C60-F038-4B37-87DD-EC2FB8216F11}" type="slidenum">
              <a:rPr lang="zh-CN" altLang="en-US" smtClean="0"/>
              <a:pPr/>
              <a:t>8</a:t>
            </a:fld>
            <a:endParaRPr lang="zh-CN" altLang="en-US"/>
          </a:p>
        </p:txBody>
      </p:sp>
    </p:spTree>
    <p:extLst>
      <p:ext uri="{BB962C8B-B14F-4D97-AF65-F5344CB8AC3E}">
        <p14:creationId xmlns:p14="http://schemas.microsoft.com/office/powerpoint/2010/main" val="2754227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A91C60-F038-4B37-87DD-EC2FB8216F11}" type="slidenum">
              <a:rPr lang="zh-CN" altLang="en-US" smtClean="0"/>
              <a:t>9</a:t>
            </a:fld>
            <a:endParaRPr lang="zh-CN" altLang="en-US"/>
          </a:p>
        </p:txBody>
      </p:sp>
    </p:spTree>
    <p:extLst>
      <p:ext uri="{BB962C8B-B14F-4D97-AF65-F5344CB8AC3E}">
        <p14:creationId xmlns:p14="http://schemas.microsoft.com/office/powerpoint/2010/main" val="754797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A91C60-F038-4B37-87DD-EC2FB8216F11}" type="slidenum">
              <a:rPr lang="zh-CN" altLang="en-US" smtClean="0"/>
              <a:t>10</a:t>
            </a:fld>
            <a:endParaRPr lang="zh-CN" altLang="en-US"/>
          </a:p>
        </p:txBody>
      </p:sp>
    </p:spTree>
    <p:extLst>
      <p:ext uri="{BB962C8B-B14F-4D97-AF65-F5344CB8AC3E}">
        <p14:creationId xmlns:p14="http://schemas.microsoft.com/office/powerpoint/2010/main" val="754797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23393"/>
          <a:stretch>
            <a:fillRect/>
          </a:stretch>
        </p:blipFill>
        <p:spPr>
          <a:xfrm>
            <a:off x="0" y="1203598"/>
            <a:ext cx="9144000" cy="3939140"/>
          </a:xfrm>
          <a:prstGeom prst="rect">
            <a:avLst/>
          </a:prstGeom>
        </p:spPr>
      </p:pic>
      <p:pic>
        <p:nvPicPr>
          <p:cNvPr id="5" name="图片 4"/>
          <p:cNvPicPr>
            <a:picLocks noChangeAspect="1"/>
          </p:cNvPicPr>
          <p:nvPr userDrawn="1"/>
        </p:nvPicPr>
        <p:blipFill rotWithShape="1">
          <a:blip r:embed="rId3"/>
          <a:srcRect r="547"/>
          <a:stretch>
            <a:fillRect/>
          </a:stretch>
        </p:blipFill>
        <p:spPr>
          <a:xfrm>
            <a:off x="1" y="3886200"/>
            <a:ext cx="9143999" cy="996951"/>
          </a:xfrm>
          <a:prstGeom prst="rect">
            <a:avLst/>
          </a:prstGeom>
        </p:spPr>
      </p:pic>
      <p:pic>
        <p:nvPicPr>
          <p:cNvPr id="6" name="图片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537" y="415923"/>
            <a:ext cx="2592288" cy="48000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62497" y="483517"/>
            <a:ext cx="2292295" cy="49381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9"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t="38333"/>
          <a:stretch>
            <a:fillRect/>
          </a:stretch>
        </p:blipFill>
        <p:spPr bwMode="auto">
          <a:xfrm flipH="1">
            <a:off x="0" y="1971675"/>
            <a:ext cx="91440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任意多边形 19"/>
          <p:cNvSpPr/>
          <p:nvPr userDrawn="1"/>
        </p:nvSpPr>
        <p:spPr bwMode="auto">
          <a:xfrm>
            <a:off x="0" y="0"/>
            <a:ext cx="9144000" cy="664028"/>
          </a:xfrm>
          <a:custGeom>
            <a:avLst/>
            <a:gdLst>
              <a:gd name="connsiteX0" fmla="*/ 0 w 12192000"/>
              <a:gd name="connsiteY0" fmla="*/ 0 h 735530"/>
              <a:gd name="connsiteX1" fmla="*/ 296223 w 12192000"/>
              <a:gd name="connsiteY1" fmla="*/ 0 h 735530"/>
              <a:gd name="connsiteX2" fmla="*/ 296223 w 12192000"/>
              <a:gd name="connsiteY2" fmla="*/ 1077 h 735530"/>
              <a:gd name="connsiteX3" fmla="*/ 7839045 w 12192000"/>
              <a:gd name="connsiteY3" fmla="*/ 1077 h 735530"/>
              <a:gd name="connsiteX4" fmla="*/ 8493458 w 12192000"/>
              <a:gd name="connsiteY4" fmla="*/ 329831 h 735530"/>
              <a:gd name="connsiteX5" fmla="*/ 9056822 w 12192000"/>
              <a:gd name="connsiteY5" fmla="*/ 654050 h 735530"/>
              <a:gd name="connsiteX6" fmla="*/ 12059298 w 12192000"/>
              <a:gd name="connsiteY6" fmla="*/ 654050 h 735530"/>
              <a:gd name="connsiteX7" fmla="*/ 12192000 w 12192000"/>
              <a:gd name="connsiteY7" fmla="*/ 654050 h 735530"/>
              <a:gd name="connsiteX8" fmla="*/ 12192000 w 12192000"/>
              <a:gd name="connsiteY8" fmla="*/ 735530 h 735530"/>
              <a:gd name="connsiteX9" fmla="*/ 8760599 w 12192000"/>
              <a:gd name="connsiteY9" fmla="*/ 735530 h 735530"/>
              <a:gd name="connsiteX10" fmla="*/ 8197235 w 12192000"/>
              <a:gd name="connsiteY10" fmla="*/ 411311 h 735530"/>
              <a:gd name="connsiteX11" fmla="*/ 7542822 w 12192000"/>
              <a:gd name="connsiteY11" fmla="*/ 82557 h 735530"/>
              <a:gd name="connsiteX12" fmla="*/ 0 w 12192000"/>
              <a:gd name="connsiteY12" fmla="*/ 82557 h 735530"/>
              <a:gd name="connsiteX13" fmla="*/ 0 w 12192000"/>
              <a:gd name="connsiteY13" fmla="*/ 29972 h 73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735530">
                <a:moveTo>
                  <a:pt x="0" y="0"/>
                </a:moveTo>
                <a:lnTo>
                  <a:pt x="296223" y="0"/>
                </a:lnTo>
                <a:lnTo>
                  <a:pt x="296223" y="1077"/>
                </a:lnTo>
                <a:cubicBezTo>
                  <a:pt x="2543991" y="1077"/>
                  <a:pt x="7816283" y="1077"/>
                  <a:pt x="7839045" y="1077"/>
                </a:cubicBezTo>
                <a:cubicBezTo>
                  <a:pt x="8200395" y="1077"/>
                  <a:pt x="8373957" y="157519"/>
                  <a:pt x="8493458" y="329831"/>
                </a:cubicBezTo>
                <a:cubicBezTo>
                  <a:pt x="8604423" y="493074"/>
                  <a:pt x="8738152" y="631377"/>
                  <a:pt x="9056822" y="654050"/>
                </a:cubicBezTo>
                <a:cubicBezTo>
                  <a:pt x="10772523" y="654050"/>
                  <a:pt x="11630373" y="654050"/>
                  <a:pt x="12059298" y="654050"/>
                </a:cubicBezTo>
                <a:lnTo>
                  <a:pt x="12192000" y="654050"/>
                </a:lnTo>
                <a:lnTo>
                  <a:pt x="12192000" y="735530"/>
                </a:lnTo>
                <a:cubicBezTo>
                  <a:pt x="12192000" y="735530"/>
                  <a:pt x="12192000" y="735530"/>
                  <a:pt x="8760599" y="735530"/>
                </a:cubicBezTo>
                <a:cubicBezTo>
                  <a:pt x="8441929" y="712857"/>
                  <a:pt x="8308201" y="574554"/>
                  <a:pt x="8197235" y="411311"/>
                </a:cubicBezTo>
                <a:cubicBezTo>
                  <a:pt x="8077734" y="238999"/>
                  <a:pt x="7904172" y="82557"/>
                  <a:pt x="7542822" y="82557"/>
                </a:cubicBezTo>
                <a:cubicBezTo>
                  <a:pt x="7520060" y="82557"/>
                  <a:pt x="2247767" y="82557"/>
                  <a:pt x="0" y="82557"/>
                </a:cubicBezTo>
                <a:cubicBezTo>
                  <a:pt x="0" y="82557"/>
                  <a:pt x="0" y="82557"/>
                  <a:pt x="0" y="29972"/>
                </a:cubicBezTo>
                <a:close/>
              </a:path>
            </a:pathLst>
          </a:custGeom>
          <a:gradFill>
            <a:gsLst>
              <a:gs pos="42000">
                <a:srgbClr val="0081CC"/>
              </a:gs>
              <a:gs pos="0">
                <a:schemeClr val="accent1">
                  <a:lumMod val="45000"/>
                  <a:lumOff val="55000"/>
                  <a:alpha val="0"/>
                </a:schemeClr>
              </a:gs>
              <a:gs pos="100000">
                <a:srgbClr val="0081CC"/>
              </a:gs>
            </a:gsLst>
            <a:lin ang="14400000" scaled="0"/>
          </a:gradFill>
          <a:ln w="9525">
            <a:noFill/>
            <a:round/>
          </a:ln>
        </p:spPr>
        <p:txBody>
          <a:bodyPr vert="horz" wrap="square" lIns="68580" tIns="34290" rIns="68580" bIns="34290" numCol="1" anchor="t" anchorCtr="0" compatLnSpc="1">
            <a:noAutofit/>
          </a:bodyPr>
          <a:lstStyle/>
          <a:p>
            <a:endParaRPr lang="zh-CN" altLang="en-US" sz="1350"/>
          </a:p>
        </p:txBody>
      </p:sp>
      <p:pic>
        <p:nvPicPr>
          <p:cNvPr id="21" name="图片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98238" y="96100"/>
            <a:ext cx="1932374" cy="35781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0" y="3352"/>
            <a:ext cx="9144000" cy="5136795"/>
          </a:xfrm>
          <a:prstGeom prst="rect">
            <a:avLst/>
          </a:prstGeom>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4328" y="1491630"/>
            <a:ext cx="5895343" cy="1292464"/>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528" y="344330"/>
            <a:ext cx="2835654" cy="52506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03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23393"/>
          <a:stretch>
            <a:fillRect/>
          </a:stretch>
        </p:blipFill>
        <p:spPr>
          <a:xfrm>
            <a:off x="0" y="1203598"/>
            <a:ext cx="9144000" cy="3939140"/>
          </a:xfrm>
          <a:prstGeom prst="rect">
            <a:avLst/>
          </a:prstGeom>
        </p:spPr>
      </p:pic>
      <p:pic>
        <p:nvPicPr>
          <p:cNvPr id="5" name="图片 4"/>
          <p:cNvPicPr>
            <a:picLocks noChangeAspect="1"/>
          </p:cNvPicPr>
          <p:nvPr userDrawn="1"/>
        </p:nvPicPr>
        <p:blipFill rotWithShape="1">
          <a:blip r:embed="rId3"/>
          <a:srcRect r="547"/>
          <a:stretch>
            <a:fillRect/>
          </a:stretch>
        </p:blipFill>
        <p:spPr>
          <a:xfrm>
            <a:off x="1" y="3886200"/>
            <a:ext cx="9143999" cy="996951"/>
          </a:xfrm>
          <a:prstGeom prst="rect">
            <a:avLst/>
          </a:prstGeom>
        </p:spPr>
      </p:pic>
      <p:pic>
        <p:nvPicPr>
          <p:cNvPr id="6" name="图片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537" y="415923"/>
            <a:ext cx="2592288" cy="48000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62497" y="483517"/>
            <a:ext cx="2292295" cy="49381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9"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t="38333"/>
          <a:stretch>
            <a:fillRect/>
          </a:stretch>
        </p:blipFill>
        <p:spPr bwMode="auto">
          <a:xfrm flipH="1">
            <a:off x="0" y="1971675"/>
            <a:ext cx="91440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任意多边形 19"/>
          <p:cNvSpPr/>
          <p:nvPr userDrawn="1"/>
        </p:nvSpPr>
        <p:spPr bwMode="auto">
          <a:xfrm>
            <a:off x="0" y="0"/>
            <a:ext cx="9144000" cy="664028"/>
          </a:xfrm>
          <a:custGeom>
            <a:avLst/>
            <a:gdLst>
              <a:gd name="connsiteX0" fmla="*/ 0 w 12192000"/>
              <a:gd name="connsiteY0" fmla="*/ 0 h 735530"/>
              <a:gd name="connsiteX1" fmla="*/ 296223 w 12192000"/>
              <a:gd name="connsiteY1" fmla="*/ 0 h 735530"/>
              <a:gd name="connsiteX2" fmla="*/ 296223 w 12192000"/>
              <a:gd name="connsiteY2" fmla="*/ 1077 h 735530"/>
              <a:gd name="connsiteX3" fmla="*/ 7839045 w 12192000"/>
              <a:gd name="connsiteY3" fmla="*/ 1077 h 735530"/>
              <a:gd name="connsiteX4" fmla="*/ 8493458 w 12192000"/>
              <a:gd name="connsiteY4" fmla="*/ 329831 h 735530"/>
              <a:gd name="connsiteX5" fmla="*/ 9056822 w 12192000"/>
              <a:gd name="connsiteY5" fmla="*/ 654050 h 735530"/>
              <a:gd name="connsiteX6" fmla="*/ 12059298 w 12192000"/>
              <a:gd name="connsiteY6" fmla="*/ 654050 h 735530"/>
              <a:gd name="connsiteX7" fmla="*/ 12192000 w 12192000"/>
              <a:gd name="connsiteY7" fmla="*/ 654050 h 735530"/>
              <a:gd name="connsiteX8" fmla="*/ 12192000 w 12192000"/>
              <a:gd name="connsiteY8" fmla="*/ 735530 h 735530"/>
              <a:gd name="connsiteX9" fmla="*/ 8760599 w 12192000"/>
              <a:gd name="connsiteY9" fmla="*/ 735530 h 735530"/>
              <a:gd name="connsiteX10" fmla="*/ 8197235 w 12192000"/>
              <a:gd name="connsiteY10" fmla="*/ 411311 h 735530"/>
              <a:gd name="connsiteX11" fmla="*/ 7542822 w 12192000"/>
              <a:gd name="connsiteY11" fmla="*/ 82557 h 735530"/>
              <a:gd name="connsiteX12" fmla="*/ 0 w 12192000"/>
              <a:gd name="connsiteY12" fmla="*/ 82557 h 735530"/>
              <a:gd name="connsiteX13" fmla="*/ 0 w 12192000"/>
              <a:gd name="connsiteY13" fmla="*/ 29972 h 73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735530">
                <a:moveTo>
                  <a:pt x="0" y="0"/>
                </a:moveTo>
                <a:lnTo>
                  <a:pt x="296223" y="0"/>
                </a:lnTo>
                <a:lnTo>
                  <a:pt x="296223" y="1077"/>
                </a:lnTo>
                <a:cubicBezTo>
                  <a:pt x="2543991" y="1077"/>
                  <a:pt x="7816283" y="1077"/>
                  <a:pt x="7839045" y="1077"/>
                </a:cubicBezTo>
                <a:cubicBezTo>
                  <a:pt x="8200395" y="1077"/>
                  <a:pt x="8373957" y="157519"/>
                  <a:pt x="8493458" y="329831"/>
                </a:cubicBezTo>
                <a:cubicBezTo>
                  <a:pt x="8604423" y="493074"/>
                  <a:pt x="8738152" y="631377"/>
                  <a:pt x="9056822" y="654050"/>
                </a:cubicBezTo>
                <a:cubicBezTo>
                  <a:pt x="10772523" y="654050"/>
                  <a:pt x="11630373" y="654050"/>
                  <a:pt x="12059298" y="654050"/>
                </a:cubicBezTo>
                <a:lnTo>
                  <a:pt x="12192000" y="654050"/>
                </a:lnTo>
                <a:lnTo>
                  <a:pt x="12192000" y="735530"/>
                </a:lnTo>
                <a:cubicBezTo>
                  <a:pt x="12192000" y="735530"/>
                  <a:pt x="12192000" y="735530"/>
                  <a:pt x="8760599" y="735530"/>
                </a:cubicBezTo>
                <a:cubicBezTo>
                  <a:pt x="8441929" y="712857"/>
                  <a:pt x="8308201" y="574554"/>
                  <a:pt x="8197235" y="411311"/>
                </a:cubicBezTo>
                <a:cubicBezTo>
                  <a:pt x="8077734" y="238999"/>
                  <a:pt x="7904172" y="82557"/>
                  <a:pt x="7542822" y="82557"/>
                </a:cubicBezTo>
                <a:cubicBezTo>
                  <a:pt x="7520060" y="82557"/>
                  <a:pt x="2247767" y="82557"/>
                  <a:pt x="0" y="82557"/>
                </a:cubicBezTo>
                <a:cubicBezTo>
                  <a:pt x="0" y="82557"/>
                  <a:pt x="0" y="82557"/>
                  <a:pt x="0" y="29972"/>
                </a:cubicBezTo>
                <a:close/>
              </a:path>
            </a:pathLst>
          </a:custGeom>
          <a:gradFill>
            <a:gsLst>
              <a:gs pos="42000">
                <a:srgbClr val="0081CC"/>
              </a:gs>
              <a:gs pos="0">
                <a:schemeClr val="accent1">
                  <a:lumMod val="45000"/>
                  <a:lumOff val="55000"/>
                  <a:alpha val="0"/>
                </a:schemeClr>
              </a:gs>
              <a:gs pos="100000">
                <a:srgbClr val="0081CC"/>
              </a:gs>
            </a:gsLst>
            <a:lin ang="14400000" scaled="0"/>
          </a:gradFill>
          <a:ln w="9525">
            <a:noFill/>
            <a:round/>
          </a:ln>
        </p:spPr>
        <p:txBody>
          <a:bodyPr vert="horz" wrap="square" lIns="68580" tIns="34290" rIns="68580" bIns="34290" numCol="1" anchor="t" anchorCtr="0" compatLnSpc="1">
            <a:noAutofit/>
          </a:bodyPr>
          <a:lstStyle/>
          <a:p>
            <a:endParaRPr lang="zh-CN" altLang="en-US" sz="1350">
              <a:solidFill>
                <a:prstClr val="black"/>
              </a:solidFill>
            </a:endParaRPr>
          </a:p>
        </p:txBody>
      </p:sp>
      <p:pic>
        <p:nvPicPr>
          <p:cNvPr id="21" name="图片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98238" y="96100"/>
            <a:ext cx="1932374" cy="35781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5" r:id="rId3"/>
    <p:sldLayoutId id="2147483687"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205660" y="498846"/>
            <a:ext cx="3290764" cy="3729088"/>
          </a:xfrm>
          <a:prstGeom prst="rect">
            <a:avLst/>
          </a:prstGeom>
        </p:spPr>
      </p:pic>
      <p:sp>
        <p:nvSpPr>
          <p:cNvPr id="14" name="文本框 1"/>
          <p:cNvSpPr txBox="1"/>
          <p:nvPr/>
        </p:nvSpPr>
        <p:spPr>
          <a:xfrm>
            <a:off x="-159245" y="1646631"/>
            <a:ext cx="9144000" cy="1482650"/>
          </a:xfrm>
          <a:prstGeom prst="rect">
            <a:avLst/>
          </a:prstGeom>
          <a:noFill/>
        </p:spPr>
        <p:txBody>
          <a:bodyPr wrap="square" rtlCol="0">
            <a:spAutoFit/>
          </a:bodyPr>
          <a:lstStyle/>
          <a:p>
            <a:pPr algn="ctr">
              <a:lnSpc>
                <a:spcPct val="150000"/>
              </a:lnSpc>
              <a:defRPr/>
            </a:pPr>
            <a:r>
              <a:rPr lang="zh-CN" altLang="en-US" sz="3200" b="1" spc="300" dirty="0">
                <a:solidFill>
                  <a:srgbClr val="0070C0"/>
                </a:solidFill>
                <a:latin typeface="微软雅黑" panose="020B0503020204020204" pitchFamily="34" charset="-122"/>
                <a:ea typeface="微软雅黑" panose="020B0503020204020204" pitchFamily="34" charset="-122"/>
              </a:rPr>
              <a:t>“华龙一号”核岛反应堆厂房安全壳筒</a:t>
            </a:r>
            <a:r>
              <a:rPr lang="zh-CN" altLang="en-US" sz="3200" b="1" spc="300" dirty="0" smtClean="0">
                <a:solidFill>
                  <a:srgbClr val="0070C0"/>
                </a:solidFill>
                <a:latin typeface="微软雅黑" panose="020B0503020204020204" pitchFamily="34" charset="-122"/>
                <a:ea typeface="微软雅黑" panose="020B0503020204020204" pitchFamily="34" charset="-122"/>
              </a:rPr>
              <a:t>体</a:t>
            </a:r>
            <a:endParaRPr lang="en-US" altLang="zh-CN" sz="3200" b="1" spc="300" dirty="0" smtClean="0">
              <a:solidFill>
                <a:srgbClr val="0070C0"/>
              </a:solidFill>
              <a:latin typeface="微软雅黑" panose="020B0503020204020204" pitchFamily="34" charset="-122"/>
              <a:ea typeface="微软雅黑" panose="020B0503020204020204" pitchFamily="34" charset="-122"/>
            </a:endParaRPr>
          </a:p>
          <a:p>
            <a:pPr algn="ctr">
              <a:lnSpc>
                <a:spcPct val="150000"/>
              </a:lnSpc>
              <a:defRPr/>
            </a:pPr>
            <a:r>
              <a:rPr lang="zh-CN" altLang="en-US" sz="3200" b="1" spc="300" dirty="0" smtClean="0">
                <a:solidFill>
                  <a:srgbClr val="0070C0"/>
                </a:solidFill>
                <a:latin typeface="微软雅黑" panose="020B0503020204020204" pitchFamily="34" charset="-122"/>
                <a:ea typeface="微软雅黑" panose="020B0503020204020204" pitchFamily="34" charset="-122"/>
              </a:rPr>
              <a:t>施工</a:t>
            </a:r>
            <a:r>
              <a:rPr lang="zh-CN" altLang="en-US" sz="3200" b="1" spc="300" dirty="0">
                <a:solidFill>
                  <a:srgbClr val="0070C0"/>
                </a:solidFill>
                <a:latin typeface="微软雅黑" panose="020B0503020204020204" pitchFamily="34" charset="-122"/>
                <a:ea typeface="微软雅黑" panose="020B0503020204020204" pitchFamily="34" charset="-122"/>
              </a:rPr>
              <a:t>质量工艺</a:t>
            </a:r>
          </a:p>
        </p:txBody>
      </p:sp>
      <p:sp>
        <p:nvSpPr>
          <p:cNvPr id="15" name="文本框 2"/>
          <p:cNvSpPr txBox="1"/>
          <p:nvPr/>
        </p:nvSpPr>
        <p:spPr>
          <a:xfrm>
            <a:off x="-230682" y="3194803"/>
            <a:ext cx="9144000" cy="400110"/>
          </a:xfrm>
          <a:prstGeom prst="rect">
            <a:avLst/>
          </a:prstGeom>
          <a:noFill/>
        </p:spPr>
        <p:txBody>
          <a:bodyPr wrap="square" rtlCol="0">
            <a:spAutoFit/>
          </a:bodyPr>
          <a:lstStyle/>
          <a:p>
            <a:pPr algn="ctr"/>
            <a:r>
              <a:rPr lang="en-US" altLang="zh-CN" sz="2000" dirty="0" smtClean="0">
                <a:solidFill>
                  <a:srgbClr val="0081CC"/>
                </a:solidFill>
                <a:latin typeface="微软雅黑" panose="020B0503020204020204" pitchFamily="34" charset="-122"/>
                <a:ea typeface="微软雅黑" panose="020B0503020204020204" pitchFamily="34" charset="-122"/>
              </a:rPr>
              <a:t>2021</a:t>
            </a:r>
            <a:r>
              <a:rPr lang="zh-CN" altLang="en-US" sz="2000" dirty="0" smtClean="0">
                <a:solidFill>
                  <a:srgbClr val="0081CC"/>
                </a:solidFill>
                <a:latin typeface="微软雅黑" panose="020B0503020204020204" pitchFamily="34" charset="-122"/>
                <a:ea typeface="微软雅黑" panose="020B0503020204020204" pitchFamily="34" charset="-122"/>
              </a:rPr>
              <a:t>年</a:t>
            </a:r>
            <a:r>
              <a:rPr lang="en-US" altLang="zh-CN" sz="2000" dirty="0" smtClean="0">
                <a:solidFill>
                  <a:srgbClr val="0081CC"/>
                </a:solidFill>
                <a:latin typeface="微软雅黑" panose="020B0503020204020204" pitchFamily="34" charset="-122"/>
                <a:ea typeface="微软雅黑" panose="020B0503020204020204" pitchFamily="34" charset="-122"/>
              </a:rPr>
              <a:t>5</a:t>
            </a:r>
            <a:r>
              <a:rPr lang="zh-CN" altLang="en-US" sz="2000" dirty="0" smtClean="0">
                <a:solidFill>
                  <a:srgbClr val="0081CC"/>
                </a:solidFill>
                <a:latin typeface="微软雅黑" panose="020B0503020204020204" pitchFamily="34" charset="-122"/>
                <a:ea typeface="微软雅黑" panose="020B0503020204020204" pitchFamily="34" charset="-122"/>
              </a:rPr>
              <a:t>月</a:t>
            </a:r>
            <a:endParaRPr lang="zh-CN" altLang="en-US" sz="2000" dirty="0">
              <a:solidFill>
                <a:srgbClr val="0081CC"/>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24626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5536" y="697125"/>
            <a:ext cx="8280920" cy="4478149"/>
          </a:xfrm>
          <a:prstGeom prst="rect">
            <a:avLst/>
          </a:prstGeom>
        </p:spPr>
        <p:txBody>
          <a:bodyPr wrap="square">
            <a:spAutoFit/>
          </a:bodyPr>
          <a:lstStyle/>
          <a:p>
            <a:pPr indent="457200" algn="just">
              <a:lnSpc>
                <a:spcPct val="200000"/>
              </a:lnSpc>
              <a:spcAft>
                <a:spcPts val="300"/>
              </a:spcAft>
            </a:pPr>
            <a:r>
              <a:rPr lang="zh-CN" altLang="en-US" sz="1400" b="1" dirty="0" smtClean="0">
                <a:solidFill>
                  <a:schemeClr val="tx2">
                    <a:lumMod val="75000"/>
                  </a:schemeClr>
                </a:solidFill>
                <a:latin typeface="微软雅黑" panose="020B0503020204020204" pitchFamily="34" charset="-122"/>
                <a:ea typeface="微软雅黑" panose="020B0503020204020204" pitchFamily="34" charset="-122"/>
              </a:rPr>
              <a:t>（</a:t>
            </a:r>
            <a:r>
              <a:rPr lang="en-US" altLang="zh-CN" sz="1400" b="1" dirty="0">
                <a:solidFill>
                  <a:schemeClr val="tx2">
                    <a:lumMod val="75000"/>
                  </a:schemeClr>
                </a:solidFill>
                <a:latin typeface="微软雅黑" panose="020B0503020204020204" pitchFamily="34" charset="-122"/>
                <a:ea typeface="微软雅黑" panose="020B0503020204020204" pitchFamily="34" charset="-122"/>
              </a:rPr>
              <a:t>1</a:t>
            </a:r>
            <a:r>
              <a:rPr lang="zh-CN" altLang="en-US" sz="1400" b="1" dirty="0" smtClean="0">
                <a:solidFill>
                  <a:schemeClr val="tx2">
                    <a:lumMod val="75000"/>
                  </a:schemeClr>
                </a:solidFill>
                <a:latin typeface="微软雅黑" panose="020B0503020204020204" pitchFamily="34" charset="-122"/>
                <a:ea typeface="微软雅黑" panose="020B0503020204020204" pitchFamily="34" charset="-122"/>
              </a:rPr>
              <a:t>）为保证现场钢筋安装符合国家规范和设计文件要求，在钢筋施工过程中采用允许偏差值的</a:t>
            </a:r>
            <a:r>
              <a:rPr lang="en-US" altLang="zh-CN" sz="1400" b="1" dirty="0" smtClean="0">
                <a:solidFill>
                  <a:schemeClr val="tx2">
                    <a:lumMod val="75000"/>
                  </a:schemeClr>
                </a:solidFill>
                <a:latin typeface="微软雅黑" panose="020B0503020204020204" pitchFamily="34" charset="-122"/>
                <a:ea typeface="微软雅黑" panose="020B0503020204020204" pitchFamily="34" charset="-122"/>
              </a:rPr>
              <a:t>1/2</a:t>
            </a:r>
            <a:r>
              <a:rPr lang="zh-CN" altLang="en-US" sz="1400" b="1" dirty="0" smtClean="0">
                <a:solidFill>
                  <a:schemeClr val="tx2">
                    <a:lumMod val="75000"/>
                  </a:schemeClr>
                </a:solidFill>
                <a:latin typeface="微软雅黑" panose="020B0503020204020204" pitchFamily="34" charset="-122"/>
                <a:ea typeface="微软雅黑" panose="020B0503020204020204" pitchFamily="34" charset="-122"/>
              </a:rPr>
              <a:t>进行过程控制。</a:t>
            </a:r>
            <a:endParaRPr lang="en-US" altLang="zh-CN" sz="1400" b="1" dirty="0" smtClean="0">
              <a:solidFill>
                <a:schemeClr val="tx2">
                  <a:lumMod val="75000"/>
                </a:schemeClr>
              </a:solidFill>
              <a:latin typeface="微软雅黑" panose="020B0503020204020204" pitchFamily="34" charset="-122"/>
              <a:ea typeface="微软雅黑" panose="020B0503020204020204" pitchFamily="34" charset="-122"/>
            </a:endParaRPr>
          </a:p>
          <a:p>
            <a:pPr indent="457200" algn="just">
              <a:lnSpc>
                <a:spcPct val="200000"/>
              </a:lnSpc>
              <a:spcAft>
                <a:spcPts val="300"/>
              </a:spcAft>
            </a:pPr>
            <a:r>
              <a:rPr lang="zh-CN" altLang="en-US" sz="1400" b="1" dirty="0" smtClean="0">
                <a:solidFill>
                  <a:schemeClr val="tx2">
                    <a:lumMod val="75000"/>
                  </a:schemeClr>
                </a:solidFill>
                <a:latin typeface="微软雅黑" panose="020B0503020204020204" pitchFamily="34" charset="-122"/>
                <a:ea typeface="微软雅黑" panose="020B0503020204020204" pitchFamily="34" charset="-122"/>
              </a:rPr>
              <a:t>（</a:t>
            </a:r>
            <a:r>
              <a:rPr lang="en-US" altLang="zh-CN" sz="1400" b="1" dirty="0">
                <a:solidFill>
                  <a:schemeClr val="tx2">
                    <a:lumMod val="75000"/>
                  </a:schemeClr>
                </a:solidFill>
                <a:latin typeface="微软雅黑" panose="020B0503020204020204" pitchFamily="34" charset="-122"/>
                <a:ea typeface="微软雅黑" panose="020B0503020204020204" pitchFamily="34" charset="-122"/>
              </a:rPr>
              <a:t>2</a:t>
            </a:r>
            <a:r>
              <a:rPr lang="zh-CN" altLang="en-US" sz="1400" b="1" dirty="0" smtClean="0">
                <a:solidFill>
                  <a:schemeClr val="tx2">
                    <a:lumMod val="75000"/>
                  </a:schemeClr>
                </a:solidFill>
                <a:latin typeface="微软雅黑" panose="020B0503020204020204" pitchFamily="34" charset="-122"/>
                <a:ea typeface="微软雅黑" panose="020B0503020204020204" pitchFamily="34" charset="-122"/>
              </a:rPr>
              <a:t>）严格控制钢筋下料长度和绑扎施工顺序。采用</a:t>
            </a:r>
            <a:r>
              <a:rPr lang="en-US" altLang="zh-CN" sz="1400" b="1" dirty="0" smtClean="0">
                <a:solidFill>
                  <a:schemeClr val="tx2">
                    <a:lumMod val="75000"/>
                  </a:schemeClr>
                </a:solidFill>
                <a:latin typeface="微软雅黑" panose="020B0503020204020204" pitchFamily="34" charset="-122"/>
                <a:ea typeface="微软雅黑" panose="020B0503020204020204" pitchFamily="34" charset="-122"/>
              </a:rPr>
              <a:t>AutoCAD</a:t>
            </a: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及三维软件</a:t>
            </a:r>
            <a:r>
              <a:rPr lang="zh-CN" altLang="en-US" sz="1400" b="1" dirty="0" smtClean="0">
                <a:solidFill>
                  <a:schemeClr val="tx2">
                    <a:lumMod val="75000"/>
                  </a:schemeClr>
                </a:solidFill>
                <a:latin typeface="微软雅黑" panose="020B0503020204020204" pitchFamily="34" charset="-122"/>
                <a:ea typeface="微软雅黑" panose="020B0503020204020204" pitchFamily="34" charset="-122"/>
              </a:rPr>
              <a:t>开展钢筋下料，保证钢筋下料尺寸精准；通过三维软件放样，提前识别钢筋施工中难点，如闸门套筒、贯穿件套筒位置钢筋</a:t>
            </a: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绑扎</a:t>
            </a:r>
            <a:r>
              <a:rPr lang="zh-CN" altLang="en-US" sz="1400" b="1" dirty="0" smtClean="0">
                <a:solidFill>
                  <a:schemeClr val="tx2">
                    <a:lumMod val="75000"/>
                  </a:schemeClr>
                </a:solidFill>
                <a:latin typeface="微软雅黑" panose="020B0503020204020204" pitchFamily="34" charset="-122"/>
                <a:ea typeface="微软雅黑" panose="020B0503020204020204" pitchFamily="34" charset="-122"/>
              </a:rPr>
              <a:t>，无法绑扎的拉筋及时变更形式；现场绑扎严格按照</a:t>
            </a: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先竖向</a:t>
            </a:r>
            <a:r>
              <a:rPr lang="zh-CN" altLang="en-US" sz="1400" b="1" dirty="0" smtClean="0">
                <a:solidFill>
                  <a:schemeClr val="tx2">
                    <a:lumMod val="75000"/>
                  </a:schemeClr>
                </a:solidFill>
                <a:latin typeface="微软雅黑" panose="020B0503020204020204" pitchFamily="34" charset="-122"/>
                <a:ea typeface="微软雅黑" panose="020B0503020204020204" pitchFamily="34" charset="-122"/>
              </a:rPr>
              <a:t>筋后环</a:t>
            </a: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向</a:t>
            </a:r>
            <a:r>
              <a:rPr lang="zh-CN" altLang="en-US" sz="1400" b="1" dirty="0" smtClean="0">
                <a:solidFill>
                  <a:schemeClr val="tx2">
                    <a:lumMod val="75000"/>
                  </a:schemeClr>
                </a:solidFill>
                <a:latin typeface="微软雅黑" panose="020B0503020204020204" pitchFamily="34" charset="-122"/>
                <a:ea typeface="微软雅黑" panose="020B0503020204020204" pitchFamily="34" charset="-122"/>
              </a:rPr>
              <a:t>筋、先内侧后外侧的</a:t>
            </a: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施工</a:t>
            </a:r>
            <a:r>
              <a:rPr lang="zh-CN" altLang="en-US" sz="1400" b="1" dirty="0" smtClean="0">
                <a:solidFill>
                  <a:schemeClr val="tx2">
                    <a:lumMod val="75000"/>
                  </a:schemeClr>
                </a:solidFill>
                <a:latin typeface="微软雅黑" panose="020B0503020204020204" pitchFamily="34" charset="-122"/>
                <a:ea typeface="微软雅黑" panose="020B0503020204020204" pitchFamily="34" charset="-122"/>
              </a:rPr>
              <a:t>顺序，加筋、拉筋等根据三维放样按顺序施工。</a:t>
            </a:r>
            <a:endParaRPr lang="en-US" altLang="zh-CN" sz="1400" b="1" dirty="0" smtClean="0">
              <a:solidFill>
                <a:schemeClr val="tx2">
                  <a:lumMod val="75000"/>
                </a:schemeClr>
              </a:solidFill>
              <a:latin typeface="微软雅黑" panose="020B0503020204020204" pitchFamily="34" charset="-122"/>
              <a:ea typeface="微软雅黑" panose="020B0503020204020204" pitchFamily="34" charset="-122"/>
            </a:endParaRPr>
          </a:p>
          <a:p>
            <a:pPr indent="457200" algn="just">
              <a:lnSpc>
                <a:spcPct val="200000"/>
              </a:lnSpc>
              <a:spcAft>
                <a:spcPts val="300"/>
              </a:spcAft>
            </a:pPr>
            <a:r>
              <a:rPr lang="zh-CN" altLang="en-US" sz="1400" b="1" dirty="0" smtClean="0">
                <a:solidFill>
                  <a:schemeClr val="tx2">
                    <a:lumMod val="75000"/>
                  </a:schemeClr>
                </a:solidFill>
                <a:latin typeface="微软雅黑" panose="020B0503020204020204" pitchFamily="34" charset="-122"/>
                <a:ea typeface="微软雅黑" panose="020B0503020204020204" pitchFamily="34" charset="-122"/>
              </a:rPr>
              <a:t>（</a:t>
            </a:r>
            <a:r>
              <a:rPr lang="en-US" altLang="zh-CN" sz="1400" b="1" dirty="0" smtClean="0">
                <a:solidFill>
                  <a:schemeClr val="tx2">
                    <a:lumMod val="75000"/>
                  </a:schemeClr>
                </a:solidFill>
                <a:latin typeface="微软雅黑" panose="020B0503020204020204" pitchFamily="34" charset="-122"/>
                <a:ea typeface="微软雅黑" panose="020B0503020204020204" pitchFamily="34" charset="-122"/>
              </a:rPr>
              <a:t>3</a:t>
            </a:r>
            <a:r>
              <a:rPr lang="zh-CN" altLang="en-US" sz="1400" b="1" dirty="0" smtClean="0">
                <a:solidFill>
                  <a:schemeClr val="tx2">
                    <a:lumMod val="75000"/>
                  </a:schemeClr>
                </a:solidFill>
                <a:latin typeface="微软雅黑" panose="020B0503020204020204" pitchFamily="34" charset="-122"/>
                <a:ea typeface="微软雅黑" panose="020B0503020204020204" pitchFamily="34" charset="-122"/>
              </a:rPr>
              <a:t>）严格控制钢筋安装定位精度。在筏基钢筋绑扎时，严格控制筒体插筋定位，确保筒体钢筋定位准确；钢筋</a:t>
            </a: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骨架绑扎完成后，在上端设置引筋或弧形脚手钢管对钢筋骨架进行固定，以确保钢筋间距、定位准确，防止偏</a:t>
            </a:r>
            <a:r>
              <a:rPr lang="zh-CN" altLang="en-US" sz="1400" b="1" dirty="0" smtClean="0">
                <a:solidFill>
                  <a:schemeClr val="tx2">
                    <a:lumMod val="75000"/>
                  </a:schemeClr>
                </a:solidFill>
                <a:latin typeface="微软雅黑" panose="020B0503020204020204" pitchFamily="34" charset="-122"/>
                <a:ea typeface="微软雅黑" panose="020B0503020204020204" pitchFamily="34" charset="-122"/>
              </a:rPr>
              <a:t>位；后续筒体钢筋</a:t>
            </a: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绑扎之前首先对原预留插筋露出的搭接接头进行校正和清理</a:t>
            </a:r>
            <a:r>
              <a:rPr lang="zh-CN" altLang="en-US" sz="1400" b="1" dirty="0" smtClean="0">
                <a:solidFill>
                  <a:schemeClr val="tx2">
                    <a:lumMod val="75000"/>
                  </a:schemeClr>
                </a:solidFill>
                <a:latin typeface="微软雅黑" panose="020B0503020204020204" pitchFamily="34" charset="-122"/>
                <a:ea typeface="微软雅黑" panose="020B0503020204020204" pitchFamily="34" charset="-122"/>
              </a:rPr>
              <a:t>，钢筋</a:t>
            </a: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穿插</a:t>
            </a:r>
            <a:r>
              <a:rPr lang="zh-CN" altLang="en-US" sz="1400" b="1" dirty="0" smtClean="0">
                <a:solidFill>
                  <a:schemeClr val="tx2">
                    <a:lumMod val="75000"/>
                  </a:schemeClr>
                </a:solidFill>
                <a:latin typeface="微软雅黑" panose="020B0503020204020204" pitchFamily="34" charset="-122"/>
                <a:ea typeface="微软雅黑" panose="020B0503020204020204" pitchFamily="34" charset="-122"/>
              </a:rPr>
              <a:t>就位后吊线</a:t>
            </a: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控制垂直</a:t>
            </a:r>
            <a:r>
              <a:rPr lang="zh-CN" altLang="en-US" sz="1400" b="1" dirty="0" smtClean="0">
                <a:solidFill>
                  <a:schemeClr val="tx2">
                    <a:lumMod val="75000"/>
                  </a:schemeClr>
                </a:solidFill>
                <a:latin typeface="微软雅黑" panose="020B0503020204020204" pitchFamily="34" charset="-122"/>
                <a:ea typeface="微软雅黑" panose="020B0503020204020204" pitchFamily="34" charset="-122"/>
              </a:rPr>
              <a:t>度。</a:t>
            </a:r>
            <a:endParaRPr lang="en-US" altLang="zh-CN" sz="1400" b="1" dirty="0" smtClean="0">
              <a:solidFill>
                <a:schemeClr val="tx2">
                  <a:lumMod val="75000"/>
                </a:schemeClr>
              </a:solidFill>
              <a:latin typeface="微软雅黑" panose="020B0503020204020204" pitchFamily="34" charset="-122"/>
              <a:ea typeface="微软雅黑" panose="020B0503020204020204" pitchFamily="34" charset="-122"/>
            </a:endParaRPr>
          </a:p>
        </p:txBody>
      </p:sp>
      <p:sp>
        <p:nvSpPr>
          <p:cNvPr id="14" name="Rectangle 30"/>
          <p:cNvSpPr>
            <a:spLocks noChangeArrowheads="1"/>
          </p:cNvSpPr>
          <p:nvPr/>
        </p:nvSpPr>
        <p:spPr bwMode="auto">
          <a:xfrm>
            <a:off x="35496" y="235460"/>
            <a:ext cx="3024336" cy="461665"/>
          </a:xfrm>
          <a:prstGeom prst="rect">
            <a:avLst/>
          </a:prstGeom>
          <a:solidFill>
            <a:schemeClr val="accent1">
              <a:lumMod val="75000"/>
            </a:schemeClr>
          </a:solidFill>
          <a:ln>
            <a:solidFill>
              <a:schemeClr val="tx2"/>
            </a:solidFill>
          </a:ln>
        </p:spPr>
        <p:txBody>
          <a:bodyPr wrap="square" rtlCol="0">
            <a:spAutoFit/>
          </a:bodyPr>
          <a:lstStyle/>
          <a:p>
            <a:pPr lvl="0" algn="ctr">
              <a:defRPr/>
            </a:pPr>
            <a:r>
              <a:rPr lang="en-US" altLang="zh-CN" sz="2400" b="1" dirty="0" smtClean="0">
                <a:solidFill>
                  <a:prstClr val="white"/>
                </a:solidFill>
                <a:latin typeface="微软雅黑" panose="020B0503020204020204" pitchFamily="34" charset="-122"/>
                <a:ea typeface="微软雅黑" panose="020B0503020204020204" pitchFamily="34" charset="-122"/>
              </a:rPr>
              <a:t>2.2  </a:t>
            </a:r>
            <a:r>
              <a:rPr lang="zh-CN" altLang="en-US" sz="2400" b="1" dirty="0" smtClean="0">
                <a:solidFill>
                  <a:prstClr val="white"/>
                </a:solidFill>
                <a:latin typeface="微软雅黑" panose="020B0503020204020204" pitchFamily="34" charset="-122"/>
                <a:ea typeface="微软雅黑" panose="020B0503020204020204" pitchFamily="34" charset="-122"/>
              </a:rPr>
              <a:t>质量控制要点</a:t>
            </a:r>
            <a:endParaRPr lang="zh-CN" altLang="en-US" sz="2400" b="1" kern="0" dirty="0">
              <a:solidFill>
                <a:prstClr val="white"/>
              </a:solidFill>
              <a:latin typeface="微软雅黑" panose="020B0503020204020204" pitchFamily="34" charset="-122"/>
              <a:ea typeface="微软雅黑" panose="020B0503020204020204" pitchFamily="34" charset="-122"/>
            </a:endParaRPr>
          </a:p>
        </p:txBody>
      </p:sp>
      <p:sp>
        <p:nvSpPr>
          <p:cNvPr id="15" name="Rectangle 30"/>
          <p:cNvSpPr>
            <a:spLocks noChangeArrowheads="1"/>
          </p:cNvSpPr>
          <p:nvPr/>
        </p:nvSpPr>
        <p:spPr bwMode="auto">
          <a:xfrm>
            <a:off x="3059832" y="235460"/>
            <a:ext cx="2088232" cy="461665"/>
          </a:xfrm>
          <a:prstGeom prst="rect">
            <a:avLst/>
          </a:prstGeom>
          <a:noFill/>
          <a:ln>
            <a:solidFill>
              <a:schemeClr val="tx2"/>
            </a:solidFill>
          </a:ln>
        </p:spPr>
        <p:txBody>
          <a:bodyPr wrap="square" rtlCol="0">
            <a:spAutoFit/>
          </a:bodyPr>
          <a:lstStyle/>
          <a:p>
            <a:pPr lvl="0" algn="ctr">
              <a:defRPr/>
            </a:pP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钢筋</a:t>
            </a:r>
            <a:r>
              <a:rPr lang="zh-CN" altLang="en-US" sz="2400" b="1" kern="0" dirty="0">
                <a:solidFill>
                  <a:srgbClr val="70AD47">
                    <a:lumMod val="75000"/>
                  </a:srgbClr>
                </a:solidFill>
                <a:latin typeface="微软雅黑" panose="020B0503020204020204" pitchFamily="34" charset="-122"/>
                <a:ea typeface="微软雅黑" panose="020B0503020204020204" pitchFamily="34" charset="-122"/>
              </a:rPr>
              <a:t>施工</a:t>
            </a: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措施</a:t>
            </a:r>
            <a:endParaRPr lang="zh-CN" altLang="en-US" sz="2400" b="1" kern="0" dirty="0">
              <a:solidFill>
                <a:srgbClr val="70AD47">
                  <a:lumMod val="7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6529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987574"/>
            <a:ext cx="4752528" cy="3744416"/>
          </a:xfrm>
          <a:prstGeom prst="rect">
            <a:avLst/>
          </a:prstGeom>
        </p:spPr>
        <p:txBody>
          <a:bodyPr wrap="square">
            <a:spAutoFit/>
          </a:bodyPr>
          <a:lstStyle/>
          <a:p>
            <a:pPr indent="457200" algn="just">
              <a:lnSpc>
                <a:spcPct val="200000"/>
              </a:lnSpc>
              <a:spcAft>
                <a:spcPts val="300"/>
              </a:spcAft>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1</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）内层安全壳筒体内侧为</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6</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毫米钢衬里，外侧为单侧木模板，</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模板安装及加固难度大。</a:t>
            </a:r>
            <a:endParaRPr lang="en-US" altLang="zh-CN" sz="1600" b="1" dirty="0">
              <a:solidFill>
                <a:schemeClr val="tx2">
                  <a:lumMod val="75000"/>
                </a:schemeClr>
              </a:solidFill>
              <a:latin typeface="微软雅黑" panose="020B0503020204020204" pitchFamily="34" charset="-122"/>
              <a:ea typeface="微软雅黑" panose="020B0503020204020204" pitchFamily="34" charset="-122"/>
            </a:endParaRPr>
          </a:p>
          <a:p>
            <a:pPr indent="457200" algn="just">
              <a:lnSpc>
                <a:spcPct val="200000"/>
              </a:lnSpc>
              <a:spcAft>
                <a:spcPts val="300"/>
              </a:spcAft>
            </a:pP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2</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）常规工艺下，采用脚手架开展内壳结构施工，其工程量大，安全风险高，对外筒体施工进展形成严重制约。</a:t>
            </a:r>
            <a:endParaRPr lang="en-US" altLang="zh-CN" sz="1600" b="1" dirty="0" smtClean="0">
              <a:solidFill>
                <a:schemeClr val="tx2">
                  <a:lumMod val="75000"/>
                </a:schemeClr>
              </a:solidFill>
              <a:latin typeface="微软雅黑" panose="020B0503020204020204" pitchFamily="34" charset="-122"/>
              <a:ea typeface="微软雅黑" panose="020B0503020204020204" pitchFamily="34" charset="-122"/>
            </a:endParaRPr>
          </a:p>
          <a:p>
            <a:pPr indent="457200" algn="just">
              <a:lnSpc>
                <a:spcPct val="200000"/>
              </a:lnSpc>
              <a:spcAft>
                <a:spcPts val="300"/>
              </a:spcAft>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3</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）内筒体上贯穿件套管较参考电站突出结构表面，增加模板支设难度。</a:t>
            </a:r>
          </a:p>
        </p:txBody>
      </p:sp>
      <p:sp>
        <p:nvSpPr>
          <p:cNvPr id="14" name="Rectangle 30"/>
          <p:cNvSpPr>
            <a:spLocks noChangeArrowheads="1"/>
          </p:cNvSpPr>
          <p:nvPr/>
        </p:nvSpPr>
        <p:spPr bwMode="auto">
          <a:xfrm>
            <a:off x="35496" y="235460"/>
            <a:ext cx="3024336" cy="461665"/>
          </a:xfrm>
          <a:prstGeom prst="rect">
            <a:avLst/>
          </a:prstGeom>
          <a:solidFill>
            <a:schemeClr val="accent1">
              <a:lumMod val="75000"/>
            </a:schemeClr>
          </a:solidFill>
          <a:ln>
            <a:solidFill>
              <a:schemeClr val="tx2"/>
            </a:solidFill>
          </a:ln>
        </p:spPr>
        <p:txBody>
          <a:bodyPr wrap="square" rtlCol="0">
            <a:spAutoFit/>
          </a:bodyPr>
          <a:lstStyle/>
          <a:p>
            <a:pPr lvl="0" algn="ctr">
              <a:defRPr/>
            </a:pPr>
            <a:r>
              <a:rPr lang="en-US" altLang="zh-CN" sz="2400" b="1" dirty="0" smtClean="0">
                <a:solidFill>
                  <a:prstClr val="white"/>
                </a:solidFill>
                <a:latin typeface="微软雅黑" panose="020B0503020204020204" pitchFamily="34" charset="-122"/>
                <a:ea typeface="微软雅黑" panose="020B0503020204020204" pitchFamily="34" charset="-122"/>
              </a:rPr>
              <a:t>2.3  </a:t>
            </a:r>
            <a:r>
              <a:rPr lang="zh-CN" altLang="en-US" sz="2400" b="1" dirty="0" smtClean="0">
                <a:solidFill>
                  <a:prstClr val="white"/>
                </a:solidFill>
                <a:latin typeface="微软雅黑" panose="020B0503020204020204" pitchFamily="34" charset="-122"/>
                <a:ea typeface="微软雅黑" panose="020B0503020204020204" pitchFamily="34" charset="-122"/>
              </a:rPr>
              <a:t>质量控制要点</a:t>
            </a:r>
            <a:endParaRPr lang="zh-CN" altLang="en-US" sz="2400" b="1" kern="0" dirty="0">
              <a:solidFill>
                <a:prstClr val="white"/>
              </a:solidFill>
              <a:latin typeface="微软雅黑" panose="020B0503020204020204" pitchFamily="34" charset="-122"/>
              <a:ea typeface="微软雅黑" panose="020B0503020204020204" pitchFamily="34" charset="-122"/>
            </a:endParaRPr>
          </a:p>
        </p:txBody>
      </p:sp>
      <p:sp>
        <p:nvSpPr>
          <p:cNvPr id="15" name="Rectangle 30"/>
          <p:cNvSpPr>
            <a:spLocks noChangeArrowheads="1"/>
          </p:cNvSpPr>
          <p:nvPr/>
        </p:nvSpPr>
        <p:spPr bwMode="auto">
          <a:xfrm>
            <a:off x="3059832" y="235460"/>
            <a:ext cx="2088232" cy="461665"/>
          </a:xfrm>
          <a:prstGeom prst="rect">
            <a:avLst/>
          </a:prstGeom>
          <a:noFill/>
          <a:ln>
            <a:solidFill>
              <a:schemeClr val="tx2"/>
            </a:solidFill>
          </a:ln>
        </p:spPr>
        <p:txBody>
          <a:bodyPr wrap="square" rtlCol="0">
            <a:spAutoFit/>
          </a:bodyPr>
          <a:lstStyle/>
          <a:p>
            <a:pPr lvl="0" algn="ctr">
              <a:defRPr/>
            </a:pP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模板施工难点</a:t>
            </a:r>
            <a:endParaRPr lang="zh-CN" altLang="en-US" sz="2400" b="1" kern="0" dirty="0">
              <a:solidFill>
                <a:srgbClr val="70AD47">
                  <a:lumMod val="75000"/>
                </a:srgbClr>
              </a:solidFill>
              <a:latin typeface="微软雅黑" panose="020B0503020204020204" pitchFamily="34" charset="-122"/>
              <a:ea typeface="微软雅黑" panose="020B0503020204020204" pitchFamily="34" charset="-122"/>
            </a:endParaRPr>
          </a:p>
        </p:txBody>
      </p:sp>
      <p:pic>
        <p:nvPicPr>
          <p:cNvPr id="2" name="图片 1" descr="屏幕剪辑"/>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275606"/>
            <a:ext cx="3872968" cy="2975211"/>
          </a:xfrm>
          <a:prstGeom prst="rect">
            <a:avLst/>
          </a:prstGeom>
        </p:spPr>
      </p:pic>
      <p:sp>
        <p:nvSpPr>
          <p:cNvPr id="3" name="矩形 2"/>
          <p:cNvSpPr/>
          <p:nvPr/>
        </p:nvSpPr>
        <p:spPr>
          <a:xfrm>
            <a:off x="7884368" y="1995686"/>
            <a:ext cx="504056" cy="122413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3632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3183" y="1057612"/>
            <a:ext cx="5236929" cy="3701013"/>
          </a:xfrm>
          <a:prstGeom prst="rect">
            <a:avLst/>
          </a:prstGeom>
        </p:spPr>
        <p:txBody>
          <a:bodyPr wrap="square">
            <a:spAutoFit/>
          </a:bodyPr>
          <a:lstStyle/>
          <a:p>
            <a:pPr indent="457200" algn="just">
              <a:lnSpc>
                <a:spcPct val="200000"/>
              </a:lnSpc>
              <a:spcAft>
                <a:spcPts val="300"/>
              </a:spcAft>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1</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）优化传统脚手架平台</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自</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拼模板的施工方式，采用悬臂支架</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定制模板的施工方式。</a:t>
            </a:r>
            <a:endParaRPr lang="en-US" altLang="zh-CN" sz="1600" b="1" dirty="0" smtClean="0">
              <a:solidFill>
                <a:schemeClr val="tx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悬臂</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支架主要由支撑架结构、预埋锚固</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系统组成，共</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64</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榀。</a:t>
            </a:r>
            <a:endParaRPr lang="en-US" altLang="zh-CN" sz="1600" b="1" dirty="0">
              <a:solidFill>
                <a:schemeClr val="tx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支撑架结构：主要由承重三角架、后移部分、主平台、吊</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平台。</a:t>
            </a:r>
            <a:endParaRPr lang="en-US" altLang="zh-CN" sz="1600" b="1" dirty="0">
              <a:solidFill>
                <a:schemeClr val="tx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预埋锚固系统：主要由埋件板、高强螺杆、受力螺栓、垫圈和爬锥组成，其中受力螺栓、垫圈和爬锥可周转</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使用。</a:t>
            </a:r>
            <a:endParaRPr lang="en-US" altLang="zh-CN" sz="1600" b="1" dirty="0" smtClean="0">
              <a:solidFill>
                <a:schemeClr val="tx2">
                  <a:lumMod val="75000"/>
                </a:schemeClr>
              </a:solidFill>
              <a:latin typeface="微软雅黑" panose="020B0503020204020204" pitchFamily="34" charset="-122"/>
              <a:ea typeface="微软雅黑" panose="020B0503020204020204" pitchFamily="34" charset="-122"/>
            </a:endParaRPr>
          </a:p>
        </p:txBody>
      </p:sp>
      <p:sp>
        <p:nvSpPr>
          <p:cNvPr id="14" name="Rectangle 30"/>
          <p:cNvSpPr>
            <a:spLocks noChangeArrowheads="1"/>
          </p:cNvSpPr>
          <p:nvPr/>
        </p:nvSpPr>
        <p:spPr bwMode="auto">
          <a:xfrm>
            <a:off x="35496" y="235460"/>
            <a:ext cx="3024336" cy="461665"/>
          </a:xfrm>
          <a:prstGeom prst="rect">
            <a:avLst/>
          </a:prstGeom>
          <a:solidFill>
            <a:schemeClr val="accent1">
              <a:lumMod val="75000"/>
            </a:schemeClr>
          </a:solidFill>
          <a:ln>
            <a:solidFill>
              <a:schemeClr val="tx2"/>
            </a:solidFill>
          </a:ln>
        </p:spPr>
        <p:txBody>
          <a:bodyPr wrap="square" rtlCol="0">
            <a:spAutoFit/>
          </a:bodyPr>
          <a:lstStyle/>
          <a:p>
            <a:pPr lvl="0" algn="ctr">
              <a:defRPr/>
            </a:pPr>
            <a:r>
              <a:rPr lang="en-US" altLang="zh-CN" sz="2400" b="1" dirty="0" smtClean="0">
                <a:solidFill>
                  <a:prstClr val="white"/>
                </a:solidFill>
                <a:latin typeface="微软雅黑" panose="020B0503020204020204" pitchFamily="34" charset="-122"/>
                <a:ea typeface="微软雅黑" panose="020B0503020204020204" pitchFamily="34" charset="-122"/>
              </a:rPr>
              <a:t>2.3  </a:t>
            </a:r>
            <a:r>
              <a:rPr lang="zh-CN" altLang="en-US" sz="2400" b="1" dirty="0" smtClean="0">
                <a:solidFill>
                  <a:prstClr val="white"/>
                </a:solidFill>
                <a:latin typeface="微软雅黑" panose="020B0503020204020204" pitchFamily="34" charset="-122"/>
                <a:ea typeface="微软雅黑" panose="020B0503020204020204" pitchFamily="34" charset="-122"/>
              </a:rPr>
              <a:t>质量控制要点</a:t>
            </a:r>
            <a:endParaRPr lang="zh-CN" altLang="en-US" sz="2400" b="1" kern="0" dirty="0">
              <a:solidFill>
                <a:prstClr val="white"/>
              </a:solidFill>
              <a:latin typeface="微软雅黑" panose="020B0503020204020204" pitchFamily="34" charset="-122"/>
              <a:ea typeface="微软雅黑" panose="020B0503020204020204" pitchFamily="34" charset="-122"/>
            </a:endParaRPr>
          </a:p>
        </p:txBody>
      </p:sp>
      <p:sp>
        <p:nvSpPr>
          <p:cNvPr id="15" name="Rectangle 30"/>
          <p:cNvSpPr>
            <a:spLocks noChangeArrowheads="1"/>
          </p:cNvSpPr>
          <p:nvPr/>
        </p:nvSpPr>
        <p:spPr bwMode="auto">
          <a:xfrm>
            <a:off x="3059832" y="235460"/>
            <a:ext cx="2088232" cy="461665"/>
          </a:xfrm>
          <a:prstGeom prst="rect">
            <a:avLst/>
          </a:prstGeom>
          <a:noFill/>
          <a:ln>
            <a:solidFill>
              <a:schemeClr val="tx2"/>
            </a:solidFill>
          </a:ln>
        </p:spPr>
        <p:txBody>
          <a:bodyPr wrap="square" rtlCol="0">
            <a:spAutoFit/>
          </a:bodyPr>
          <a:lstStyle/>
          <a:p>
            <a:pPr lvl="0" algn="ctr">
              <a:defRPr/>
            </a:pP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模板</a:t>
            </a:r>
            <a:r>
              <a:rPr lang="zh-CN" altLang="en-US" sz="2400" b="1" kern="0" dirty="0">
                <a:solidFill>
                  <a:srgbClr val="70AD47">
                    <a:lumMod val="75000"/>
                  </a:srgbClr>
                </a:solidFill>
                <a:latin typeface="微软雅黑" panose="020B0503020204020204" pitchFamily="34" charset="-122"/>
                <a:ea typeface="微软雅黑" panose="020B0503020204020204" pitchFamily="34" charset="-122"/>
              </a:rPr>
              <a:t>施工</a:t>
            </a: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措施</a:t>
            </a:r>
            <a:endParaRPr lang="zh-CN" altLang="en-US" sz="2400" b="1" kern="0" dirty="0">
              <a:solidFill>
                <a:srgbClr val="70AD47">
                  <a:lumMod val="75000"/>
                </a:srgbClr>
              </a:solidFill>
              <a:latin typeface="微软雅黑" panose="020B0503020204020204" pitchFamily="34" charset="-122"/>
              <a:ea typeface="微软雅黑" panose="020B0503020204020204" pitchFamily="34" charset="-122"/>
            </a:endParaRPr>
          </a:p>
        </p:txBody>
      </p:sp>
      <p:pic>
        <p:nvPicPr>
          <p:cNvPr id="7" name="图片 6"/>
          <p:cNvPicPr/>
          <p:nvPr/>
        </p:nvPicPr>
        <p:blipFill>
          <a:blip r:embed="rId3">
            <a:extLst>
              <a:ext uri="{28A0092B-C50C-407E-A947-70E740481C1C}">
                <a14:useLocalDpi xmlns:a14="http://schemas.microsoft.com/office/drawing/2010/main" val="0"/>
              </a:ext>
            </a:extLst>
          </a:blip>
          <a:stretch>
            <a:fillRect/>
          </a:stretch>
        </p:blipFill>
        <p:spPr>
          <a:xfrm>
            <a:off x="5796136" y="697125"/>
            <a:ext cx="2952328" cy="3920725"/>
          </a:xfrm>
          <a:prstGeom prst="rect">
            <a:avLst/>
          </a:prstGeom>
        </p:spPr>
      </p:pic>
      <p:sp>
        <p:nvSpPr>
          <p:cNvPr id="8" name="矩形 7"/>
          <p:cNvSpPr/>
          <p:nvPr/>
        </p:nvSpPr>
        <p:spPr>
          <a:xfrm>
            <a:off x="6516216" y="4527793"/>
            <a:ext cx="2304256" cy="461665"/>
          </a:xfrm>
          <a:prstGeom prst="rect">
            <a:avLst/>
          </a:prstGeom>
        </p:spPr>
        <p:txBody>
          <a:bodyPr wrap="square">
            <a:spAutoFit/>
          </a:bodyPr>
          <a:lstStyle/>
          <a:p>
            <a:pPr>
              <a:lnSpc>
                <a:spcPct val="150000"/>
              </a:lnSpc>
            </a:pPr>
            <a:r>
              <a:rPr lang="zh-CN" altLang="en-US" sz="1600" b="1" dirty="0" smtClean="0">
                <a:solidFill>
                  <a:schemeClr val="accent6">
                    <a:lumMod val="75000"/>
                  </a:schemeClr>
                </a:solidFill>
                <a:latin typeface="微软雅黑" panose="020B0503020204020204" pitchFamily="34" charset="-122"/>
                <a:ea typeface="微软雅黑" panose="020B0503020204020204" pitchFamily="34" charset="-122"/>
              </a:rPr>
              <a:t>悬臂支架及模板组装图</a:t>
            </a:r>
            <a:endParaRPr lang="zh-CN" altLang="en-US" sz="1600" b="1" dirty="0">
              <a:solidFill>
                <a:schemeClr val="accent6">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89639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673866" y="4270816"/>
            <a:ext cx="2736304" cy="510524"/>
          </a:xfrm>
          <a:prstGeom prst="rect">
            <a:avLst/>
          </a:prstGeom>
        </p:spPr>
        <p:txBody>
          <a:bodyPr wrap="square">
            <a:spAutoFit/>
          </a:bodyPr>
          <a:lstStyle/>
          <a:p>
            <a:pPr indent="457200" algn="just">
              <a:lnSpc>
                <a:spcPct val="200000"/>
              </a:lnSpc>
              <a:spcAft>
                <a:spcPts val="300"/>
              </a:spcAft>
            </a:pPr>
            <a:r>
              <a:rPr lang="zh-CN" altLang="en-US" sz="1600" b="1" dirty="0" smtClean="0">
                <a:solidFill>
                  <a:schemeClr val="accent6">
                    <a:lumMod val="75000"/>
                  </a:schemeClr>
                </a:solidFill>
                <a:latin typeface="微软雅黑" panose="020B0503020204020204" pitchFamily="34" charset="-122"/>
                <a:ea typeface="微软雅黑" panose="020B0503020204020204" pitchFamily="34" charset="-122"/>
              </a:rPr>
              <a:t>悬臂支架</a:t>
            </a:r>
            <a:r>
              <a:rPr lang="en-US" altLang="zh-CN" sz="1600" b="1" dirty="0" smtClean="0">
                <a:solidFill>
                  <a:schemeClr val="accent6">
                    <a:lumMod val="75000"/>
                  </a:schemeClr>
                </a:solidFill>
                <a:latin typeface="微软雅黑" panose="020B0503020204020204" pitchFamily="34" charset="-122"/>
                <a:ea typeface="微软雅黑" panose="020B0503020204020204" pitchFamily="34" charset="-122"/>
              </a:rPr>
              <a:t>+</a:t>
            </a:r>
            <a:r>
              <a:rPr lang="zh-CN" altLang="en-US" sz="1600" b="1" dirty="0" smtClean="0">
                <a:solidFill>
                  <a:schemeClr val="accent6">
                    <a:lumMod val="75000"/>
                  </a:schemeClr>
                </a:solidFill>
                <a:latin typeface="微软雅黑" panose="020B0503020204020204" pitchFamily="34" charset="-122"/>
                <a:ea typeface="微软雅黑" panose="020B0503020204020204" pitchFamily="34" charset="-122"/>
              </a:rPr>
              <a:t>木模体系</a:t>
            </a:r>
            <a:endParaRPr lang="zh-CN" altLang="en-US" sz="1600"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4" name="Rectangle 30"/>
          <p:cNvSpPr>
            <a:spLocks noChangeArrowheads="1"/>
          </p:cNvSpPr>
          <p:nvPr/>
        </p:nvSpPr>
        <p:spPr bwMode="auto">
          <a:xfrm>
            <a:off x="35496" y="235460"/>
            <a:ext cx="3024336" cy="461665"/>
          </a:xfrm>
          <a:prstGeom prst="rect">
            <a:avLst/>
          </a:prstGeom>
          <a:solidFill>
            <a:schemeClr val="accent1">
              <a:lumMod val="75000"/>
            </a:schemeClr>
          </a:solidFill>
          <a:ln>
            <a:solidFill>
              <a:schemeClr val="tx2"/>
            </a:solidFill>
          </a:ln>
        </p:spPr>
        <p:txBody>
          <a:bodyPr wrap="square" rtlCol="0">
            <a:spAutoFit/>
          </a:bodyPr>
          <a:lstStyle/>
          <a:p>
            <a:pPr lvl="0" algn="ctr">
              <a:defRPr/>
            </a:pPr>
            <a:r>
              <a:rPr lang="en-US" altLang="zh-CN" sz="2400" b="1" dirty="0" smtClean="0">
                <a:solidFill>
                  <a:prstClr val="white"/>
                </a:solidFill>
                <a:latin typeface="微软雅黑" panose="020B0503020204020204" pitchFamily="34" charset="-122"/>
                <a:ea typeface="微软雅黑" panose="020B0503020204020204" pitchFamily="34" charset="-122"/>
              </a:rPr>
              <a:t>2.3  </a:t>
            </a:r>
            <a:r>
              <a:rPr lang="zh-CN" altLang="en-US" sz="2400" b="1" dirty="0" smtClean="0">
                <a:solidFill>
                  <a:prstClr val="white"/>
                </a:solidFill>
                <a:latin typeface="微软雅黑" panose="020B0503020204020204" pitchFamily="34" charset="-122"/>
                <a:ea typeface="微软雅黑" panose="020B0503020204020204" pitchFamily="34" charset="-122"/>
              </a:rPr>
              <a:t>质量控制要点</a:t>
            </a:r>
            <a:endParaRPr lang="zh-CN" altLang="en-US" sz="2400" b="1" kern="0" dirty="0">
              <a:solidFill>
                <a:prstClr val="white"/>
              </a:solidFill>
              <a:latin typeface="微软雅黑" panose="020B0503020204020204" pitchFamily="34" charset="-122"/>
              <a:ea typeface="微软雅黑" panose="020B0503020204020204" pitchFamily="34" charset="-122"/>
            </a:endParaRPr>
          </a:p>
        </p:txBody>
      </p:sp>
      <p:sp>
        <p:nvSpPr>
          <p:cNvPr id="15" name="Rectangle 30"/>
          <p:cNvSpPr>
            <a:spLocks noChangeArrowheads="1"/>
          </p:cNvSpPr>
          <p:nvPr/>
        </p:nvSpPr>
        <p:spPr bwMode="auto">
          <a:xfrm>
            <a:off x="3059832" y="235460"/>
            <a:ext cx="2088232" cy="461665"/>
          </a:xfrm>
          <a:prstGeom prst="rect">
            <a:avLst/>
          </a:prstGeom>
          <a:noFill/>
          <a:ln>
            <a:solidFill>
              <a:schemeClr val="tx2"/>
            </a:solidFill>
          </a:ln>
        </p:spPr>
        <p:txBody>
          <a:bodyPr wrap="square" rtlCol="0">
            <a:spAutoFit/>
          </a:bodyPr>
          <a:lstStyle/>
          <a:p>
            <a:pPr lvl="0" algn="ctr">
              <a:defRPr/>
            </a:pP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模板</a:t>
            </a:r>
            <a:r>
              <a:rPr lang="zh-CN" altLang="en-US" sz="2400" b="1" kern="0" dirty="0">
                <a:solidFill>
                  <a:srgbClr val="70AD47">
                    <a:lumMod val="75000"/>
                  </a:srgbClr>
                </a:solidFill>
                <a:latin typeface="微软雅黑" panose="020B0503020204020204" pitchFamily="34" charset="-122"/>
                <a:ea typeface="微软雅黑" panose="020B0503020204020204" pitchFamily="34" charset="-122"/>
              </a:rPr>
              <a:t>施工</a:t>
            </a: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措施</a:t>
            </a:r>
            <a:endParaRPr lang="zh-CN" altLang="en-US" sz="2400" b="1" kern="0" dirty="0">
              <a:solidFill>
                <a:srgbClr val="70AD47">
                  <a:lumMod val="75000"/>
                </a:srgbClr>
              </a:solidFill>
              <a:latin typeface="微软雅黑" panose="020B0503020204020204" pitchFamily="34" charset="-122"/>
              <a:ea typeface="微软雅黑" panose="020B0503020204020204" pitchFamily="34" charset="-122"/>
            </a:endParaRPr>
          </a:p>
        </p:txBody>
      </p:sp>
      <p:pic>
        <p:nvPicPr>
          <p:cNvPr id="2" name="图片 1" descr="屏幕剪辑"/>
          <p:cNvPicPr>
            <a:picLocks noChangeAspect="1"/>
          </p:cNvPicPr>
          <p:nvPr/>
        </p:nvPicPr>
        <p:blipFill rotWithShape="1">
          <a:blip r:embed="rId3">
            <a:extLst>
              <a:ext uri="{28A0092B-C50C-407E-A947-70E740481C1C}">
                <a14:useLocalDpi xmlns:a14="http://schemas.microsoft.com/office/drawing/2010/main" val="0"/>
              </a:ext>
            </a:extLst>
          </a:blip>
          <a:srcRect l="10037" t="9526" r="1604"/>
          <a:stretch/>
        </p:blipFill>
        <p:spPr>
          <a:xfrm>
            <a:off x="4932432" y="1059582"/>
            <a:ext cx="4124668" cy="3149447"/>
          </a:xfrm>
          <a:prstGeom prst="rect">
            <a:avLst/>
          </a:prstGeom>
        </p:spPr>
      </p:pic>
      <p:sp>
        <p:nvSpPr>
          <p:cNvPr id="7" name="矩形 6"/>
          <p:cNvSpPr/>
          <p:nvPr/>
        </p:nvSpPr>
        <p:spPr>
          <a:xfrm>
            <a:off x="251520" y="843558"/>
            <a:ext cx="4608512" cy="4070345"/>
          </a:xfrm>
          <a:prstGeom prst="rect">
            <a:avLst/>
          </a:prstGeom>
        </p:spPr>
        <p:txBody>
          <a:bodyPr wrap="square">
            <a:spAutoFit/>
          </a:bodyPr>
          <a:lstStyle/>
          <a:p>
            <a:pPr indent="457200" algn="just">
              <a:lnSpc>
                <a:spcPct val="200000"/>
              </a:lnSpc>
              <a:spcAft>
                <a:spcPts val="300"/>
              </a:spcAft>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模板体系：面板厚</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18mm</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，竖肋采用</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H20</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木工字梁，水平背肋采用双</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12</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槽钢，与竖肋木梁链接爪链接，吊装部位采用双</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16</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槽钢充当附加背楞，每块模板均设置吊钩，两块单元模板之间采用芯带和芯带销连接，从而保证模板的整体性，使模板受力更加合理、可靠。模板配置高度为</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2.75m</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，共</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32</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块，在定制工厂整体拼装完成，模板上方带一个操作平台。</a:t>
            </a:r>
          </a:p>
        </p:txBody>
      </p:sp>
    </p:spTree>
    <p:extLst>
      <p:ext uri="{BB962C8B-B14F-4D97-AF65-F5344CB8AC3E}">
        <p14:creationId xmlns:p14="http://schemas.microsoft.com/office/powerpoint/2010/main" val="1710659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64063" y="4316893"/>
            <a:ext cx="3816424" cy="510524"/>
          </a:xfrm>
          <a:prstGeom prst="rect">
            <a:avLst/>
          </a:prstGeom>
        </p:spPr>
        <p:txBody>
          <a:bodyPr wrap="square">
            <a:spAutoFit/>
          </a:bodyPr>
          <a:lstStyle/>
          <a:p>
            <a:pPr indent="457200" algn="just">
              <a:lnSpc>
                <a:spcPct val="200000"/>
              </a:lnSpc>
              <a:spcAft>
                <a:spcPts val="300"/>
              </a:spcAft>
            </a:pPr>
            <a:r>
              <a:rPr lang="zh-CN" altLang="en-US" sz="1600" b="1" dirty="0" smtClean="0">
                <a:solidFill>
                  <a:schemeClr val="accent6">
                    <a:lumMod val="75000"/>
                  </a:schemeClr>
                </a:solidFill>
                <a:latin typeface="微软雅黑" panose="020B0503020204020204" pitchFamily="34" charset="-122"/>
                <a:ea typeface="微软雅黑" panose="020B0503020204020204" pitchFamily="34" charset="-122"/>
              </a:rPr>
              <a:t>内层安全壳筒体悬臂支架模板体系</a:t>
            </a:r>
            <a:endParaRPr lang="zh-CN" altLang="en-US" sz="1600" b="1"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4" name="图片 3"/>
          <p:cNvPicPr/>
          <p:nvPr/>
        </p:nvPicPr>
        <p:blipFill>
          <a:blip r:embed="rId3" cstate="print">
            <a:extLst>
              <a:ext uri="{28A0092B-C50C-407E-A947-70E740481C1C}">
                <a14:useLocalDpi xmlns:a14="http://schemas.microsoft.com/office/drawing/2010/main" val="0"/>
              </a:ext>
            </a:extLst>
          </a:blip>
          <a:stretch>
            <a:fillRect/>
          </a:stretch>
        </p:blipFill>
        <p:spPr>
          <a:xfrm>
            <a:off x="1439927" y="843558"/>
            <a:ext cx="6264696" cy="3600400"/>
          </a:xfrm>
          <a:prstGeom prst="rect">
            <a:avLst/>
          </a:prstGeom>
        </p:spPr>
      </p:pic>
      <p:sp>
        <p:nvSpPr>
          <p:cNvPr id="2" name="矩形标注 1"/>
          <p:cNvSpPr/>
          <p:nvPr/>
        </p:nvSpPr>
        <p:spPr>
          <a:xfrm>
            <a:off x="575831" y="3985206"/>
            <a:ext cx="720080" cy="360040"/>
          </a:xfrm>
          <a:prstGeom prst="wedgeRectCallout">
            <a:avLst>
              <a:gd name="adj1" fmla="val 118754"/>
              <a:gd name="adj2" fmla="val 1976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200" dirty="0" smtClean="0">
                <a:solidFill>
                  <a:schemeClr val="tx1"/>
                </a:solidFill>
                <a:latin typeface="黑体" panose="02010609060101010101" pitchFamily="49" charset="-122"/>
                <a:ea typeface="黑体" panose="02010609060101010101" pitchFamily="49" charset="-122"/>
              </a:rPr>
              <a:t>已施工内筒体</a:t>
            </a:r>
            <a:endParaRPr lang="zh-CN" altLang="en-US" sz="1200" dirty="0">
              <a:solidFill>
                <a:schemeClr val="tx1"/>
              </a:solidFill>
              <a:latin typeface="黑体" panose="02010609060101010101" pitchFamily="49" charset="-122"/>
              <a:ea typeface="黑体" panose="02010609060101010101" pitchFamily="49" charset="-122"/>
            </a:endParaRPr>
          </a:p>
        </p:txBody>
      </p:sp>
      <p:sp>
        <p:nvSpPr>
          <p:cNvPr id="7" name="矩形标注 6"/>
          <p:cNvSpPr/>
          <p:nvPr/>
        </p:nvSpPr>
        <p:spPr>
          <a:xfrm>
            <a:off x="575831" y="2040875"/>
            <a:ext cx="720080" cy="360040"/>
          </a:xfrm>
          <a:prstGeom prst="wedgeRectCallout">
            <a:avLst>
              <a:gd name="adj1" fmla="val 113272"/>
              <a:gd name="adj2" fmla="val -4966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200" dirty="0" smtClean="0">
                <a:solidFill>
                  <a:schemeClr val="tx1"/>
                </a:solidFill>
                <a:latin typeface="黑体" panose="02010609060101010101" pitchFamily="49" charset="-122"/>
                <a:ea typeface="黑体" panose="02010609060101010101" pitchFamily="49" charset="-122"/>
              </a:rPr>
              <a:t>上平台</a:t>
            </a:r>
            <a:endParaRPr lang="zh-CN" altLang="en-US" sz="1200" dirty="0">
              <a:solidFill>
                <a:schemeClr val="tx1"/>
              </a:solidFill>
              <a:latin typeface="黑体" panose="02010609060101010101" pitchFamily="49" charset="-122"/>
              <a:ea typeface="黑体" panose="02010609060101010101" pitchFamily="49" charset="-122"/>
            </a:endParaRPr>
          </a:p>
        </p:txBody>
      </p:sp>
      <p:sp>
        <p:nvSpPr>
          <p:cNvPr id="8" name="矩形标注 7"/>
          <p:cNvSpPr/>
          <p:nvPr/>
        </p:nvSpPr>
        <p:spPr>
          <a:xfrm>
            <a:off x="575831" y="2594480"/>
            <a:ext cx="720080" cy="360040"/>
          </a:xfrm>
          <a:prstGeom prst="wedgeRectCallout">
            <a:avLst>
              <a:gd name="adj1" fmla="val 113273"/>
              <a:gd name="adj2" fmla="val 1428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200" dirty="0" smtClean="0">
                <a:solidFill>
                  <a:schemeClr val="tx1"/>
                </a:solidFill>
                <a:latin typeface="黑体" panose="02010609060101010101" pitchFamily="49" charset="-122"/>
                <a:ea typeface="黑体" panose="02010609060101010101" pitchFamily="49" charset="-122"/>
              </a:rPr>
              <a:t>主平台</a:t>
            </a:r>
            <a:endParaRPr lang="zh-CN" altLang="en-US" sz="1200" dirty="0">
              <a:solidFill>
                <a:schemeClr val="tx1"/>
              </a:solidFill>
              <a:latin typeface="黑体" panose="02010609060101010101" pitchFamily="49" charset="-122"/>
              <a:ea typeface="黑体" panose="02010609060101010101" pitchFamily="49" charset="-122"/>
            </a:endParaRPr>
          </a:p>
        </p:txBody>
      </p:sp>
      <p:sp>
        <p:nvSpPr>
          <p:cNvPr id="9" name="矩形标注 8"/>
          <p:cNvSpPr/>
          <p:nvPr/>
        </p:nvSpPr>
        <p:spPr>
          <a:xfrm>
            <a:off x="575831" y="3368946"/>
            <a:ext cx="720080" cy="360040"/>
          </a:xfrm>
          <a:prstGeom prst="wedgeRectCallout">
            <a:avLst>
              <a:gd name="adj1" fmla="val 107791"/>
              <a:gd name="adj2" fmla="val 5631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200" dirty="0">
                <a:solidFill>
                  <a:schemeClr val="tx1"/>
                </a:solidFill>
                <a:latin typeface="黑体" panose="02010609060101010101" pitchFamily="49" charset="-122"/>
                <a:ea typeface="黑体" panose="02010609060101010101" pitchFamily="49" charset="-122"/>
              </a:rPr>
              <a:t>吊</a:t>
            </a:r>
            <a:r>
              <a:rPr lang="zh-CN" altLang="en-US" sz="1200" dirty="0" smtClean="0">
                <a:solidFill>
                  <a:schemeClr val="tx1"/>
                </a:solidFill>
                <a:latin typeface="黑体" panose="02010609060101010101" pitchFamily="49" charset="-122"/>
                <a:ea typeface="黑体" panose="02010609060101010101" pitchFamily="49" charset="-122"/>
              </a:rPr>
              <a:t>平台</a:t>
            </a:r>
            <a:endParaRPr lang="zh-CN" altLang="en-US" sz="1200" dirty="0">
              <a:solidFill>
                <a:schemeClr val="tx1"/>
              </a:solidFill>
              <a:latin typeface="黑体" panose="02010609060101010101" pitchFamily="49" charset="-122"/>
              <a:ea typeface="黑体" panose="02010609060101010101" pitchFamily="49" charset="-122"/>
            </a:endParaRPr>
          </a:p>
        </p:txBody>
      </p:sp>
      <p:sp>
        <p:nvSpPr>
          <p:cNvPr id="3" name="矩形标注 2"/>
          <p:cNvSpPr/>
          <p:nvPr/>
        </p:nvSpPr>
        <p:spPr>
          <a:xfrm>
            <a:off x="7884368" y="1779662"/>
            <a:ext cx="864096" cy="360040"/>
          </a:xfrm>
          <a:prstGeom prst="wedgeRectCallout">
            <a:avLst>
              <a:gd name="adj1" fmla="val -90873"/>
              <a:gd name="adj2" fmla="val 6752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200" dirty="0">
                <a:solidFill>
                  <a:schemeClr val="tx1"/>
                </a:solidFill>
                <a:latin typeface="黑体" panose="02010609060101010101" pitchFamily="49" charset="-122"/>
                <a:ea typeface="黑体" panose="02010609060101010101" pitchFamily="49" charset="-122"/>
              </a:rPr>
              <a:t>模板</a:t>
            </a:r>
          </a:p>
        </p:txBody>
      </p:sp>
      <p:sp>
        <p:nvSpPr>
          <p:cNvPr id="5" name="矩形标注 4"/>
          <p:cNvSpPr/>
          <p:nvPr/>
        </p:nvSpPr>
        <p:spPr>
          <a:xfrm>
            <a:off x="7884368" y="1059582"/>
            <a:ext cx="864096" cy="381416"/>
          </a:xfrm>
          <a:prstGeom prst="wedgeRectCallout">
            <a:avLst>
              <a:gd name="adj1" fmla="val -99248"/>
              <a:gd name="adj2" fmla="val 4870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200" dirty="0">
                <a:solidFill>
                  <a:schemeClr val="tx1"/>
                </a:solidFill>
                <a:latin typeface="黑体" panose="02010609060101010101" pitchFamily="49" charset="-122"/>
                <a:ea typeface="黑体" panose="02010609060101010101" pitchFamily="49" charset="-122"/>
              </a:rPr>
              <a:t>钢衬里</a:t>
            </a:r>
          </a:p>
        </p:txBody>
      </p:sp>
      <p:sp>
        <p:nvSpPr>
          <p:cNvPr id="11" name="Rectangle 30"/>
          <p:cNvSpPr>
            <a:spLocks noChangeArrowheads="1"/>
          </p:cNvSpPr>
          <p:nvPr/>
        </p:nvSpPr>
        <p:spPr bwMode="auto">
          <a:xfrm>
            <a:off x="35496" y="235460"/>
            <a:ext cx="3024336" cy="461665"/>
          </a:xfrm>
          <a:prstGeom prst="rect">
            <a:avLst/>
          </a:prstGeom>
          <a:solidFill>
            <a:schemeClr val="accent1">
              <a:lumMod val="75000"/>
            </a:schemeClr>
          </a:solidFill>
          <a:ln>
            <a:solidFill>
              <a:schemeClr val="tx2"/>
            </a:solidFill>
          </a:ln>
        </p:spPr>
        <p:txBody>
          <a:bodyPr wrap="square" rtlCol="0">
            <a:spAutoFit/>
          </a:bodyPr>
          <a:lstStyle/>
          <a:p>
            <a:pPr lvl="0" algn="ctr">
              <a:defRPr/>
            </a:pPr>
            <a:r>
              <a:rPr lang="en-US" altLang="zh-CN" sz="2400" b="1" dirty="0" smtClean="0">
                <a:solidFill>
                  <a:prstClr val="white"/>
                </a:solidFill>
                <a:latin typeface="微软雅黑" panose="020B0503020204020204" pitchFamily="34" charset="-122"/>
                <a:ea typeface="微软雅黑" panose="020B0503020204020204" pitchFamily="34" charset="-122"/>
              </a:rPr>
              <a:t>2.3  </a:t>
            </a:r>
            <a:r>
              <a:rPr lang="zh-CN" altLang="en-US" sz="2400" b="1" dirty="0" smtClean="0">
                <a:solidFill>
                  <a:prstClr val="white"/>
                </a:solidFill>
                <a:latin typeface="微软雅黑" panose="020B0503020204020204" pitchFamily="34" charset="-122"/>
                <a:ea typeface="微软雅黑" panose="020B0503020204020204" pitchFamily="34" charset="-122"/>
              </a:rPr>
              <a:t>质量控制要点</a:t>
            </a:r>
            <a:endParaRPr lang="zh-CN" altLang="en-US" sz="2400" b="1" kern="0" dirty="0">
              <a:solidFill>
                <a:prstClr val="white"/>
              </a:solidFill>
              <a:latin typeface="微软雅黑" panose="020B0503020204020204" pitchFamily="34" charset="-122"/>
              <a:ea typeface="微软雅黑" panose="020B0503020204020204" pitchFamily="34" charset="-122"/>
            </a:endParaRPr>
          </a:p>
        </p:txBody>
      </p:sp>
      <p:sp>
        <p:nvSpPr>
          <p:cNvPr id="12" name="Rectangle 30"/>
          <p:cNvSpPr>
            <a:spLocks noChangeArrowheads="1"/>
          </p:cNvSpPr>
          <p:nvPr/>
        </p:nvSpPr>
        <p:spPr bwMode="auto">
          <a:xfrm>
            <a:off x="3059832" y="235460"/>
            <a:ext cx="2088232" cy="461665"/>
          </a:xfrm>
          <a:prstGeom prst="rect">
            <a:avLst/>
          </a:prstGeom>
          <a:noFill/>
          <a:ln>
            <a:solidFill>
              <a:schemeClr val="tx2"/>
            </a:solidFill>
          </a:ln>
        </p:spPr>
        <p:txBody>
          <a:bodyPr wrap="square" rtlCol="0">
            <a:spAutoFit/>
          </a:bodyPr>
          <a:lstStyle/>
          <a:p>
            <a:pPr lvl="0" algn="ctr">
              <a:defRPr/>
            </a:pP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模板</a:t>
            </a:r>
            <a:r>
              <a:rPr lang="zh-CN" altLang="en-US" sz="2400" b="1" kern="0" dirty="0">
                <a:solidFill>
                  <a:srgbClr val="70AD47">
                    <a:lumMod val="75000"/>
                  </a:srgbClr>
                </a:solidFill>
                <a:latin typeface="微软雅黑" panose="020B0503020204020204" pitchFamily="34" charset="-122"/>
                <a:ea typeface="微软雅黑" panose="020B0503020204020204" pitchFamily="34" charset="-122"/>
              </a:rPr>
              <a:t>施工</a:t>
            </a: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措施</a:t>
            </a:r>
            <a:endParaRPr lang="zh-CN" altLang="en-US" sz="2400" b="1" kern="0" dirty="0">
              <a:solidFill>
                <a:srgbClr val="70AD47">
                  <a:lumMod val="7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47121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843558"/>
            <a:ext cx="8424936" cy="3577903"/>
          </a:xfrm>
          <a:prstGeom prst="rect">
            <a:avLst/>
          </a:prstGeom>
        </p:spPr>
        <p:txBody>
          <a:bodyPr wrap="square">
            <a:spAutoFit/>
          </a:bodyPr>
          <a:lstStyle/>
          <a:p>
            <a:pPr indent="457200" algn="just">
              <a:lnSpc>
                <a:spcPct val="200000"/>
              </a:lnSpc>
              <a:spcAft>
                <a:spcPts val="300"/>
              </a:spcAft>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2</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）模板爬升：在混凝土浇筑完成后</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，利用上平台开展上一</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层钢筋绑扎、预应力导管、预埋件安装，验收合格后</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，利用主平台拆除</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模板，清理模板表面杂物</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，涂刷</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脱模剂，整体吊装悬臂支架和模板</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，将</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悬臂支架挂在相应的埋件点上，通过可调斜撑调整模板的垂直度，模板下沿</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与已浇筑</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完的混凝土结构</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表面紧密贴合，利用下平台开展外观和尺寸检查验收。</a:t>
            </a:r>
            <a:endParaRPr lang="zh-CN" altLang="en-US" sz="1600" b="1" dirty="0">
              <a:solidFill>
                <a:schemeClr val="tx2">
                  <a:lumMod val="75000"/>
                </a:schemeClr>
              </a:solidFill>
              <a:latin typeface="微软雅黑" panose="020B0503020204020204" pitchFamily="34" charset="-122"/>
              <a:ea typeface="微软雅黑" panose="020B0503020204020204" pitchFamily="34" charset="-122"/>
            </a:endParaRPr>
          </a:p>
          <a:p>
            <a:pPr indent="457200" algn="just">
              <a:lnSpc>
                <a:spcPct val="200000"/>
              </a:lnSpc>
              <a:spcAft>
                <a:spcPts val="300"/>
              </a:spcAft>
            </a:pP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3</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）防止</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模板漏浆，模板</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拼缝贴</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海绵</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条，当模板下部与</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已浇混凝土之间</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出现不能</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贴合紧密时，对模板下沿用无纺布或双面胶等材料塞</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紧；同时严格按照每平方米设置</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1</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个的数量要求安装钢筋保护层垫块，确保混凝土浇筑后不漏筋。</a:t>
            </a:r>
            <a:endParaRPr lang="zh-CN" altLang="en-US" sz="16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4" name="Rectangle 30"/>
          <p:cNvSpPr>
            <a:spLocks noChangeArrowheads="1"/>
          </p:cNvSpPr>
          <p:nvPr/>
        </p:nvSpPr>
        <p:spPr bwMode="auto">
          <a:xfrm>
            <a:off x="35496" y="235460"/>
            <a:ext cx="3024336" cy="461665"/>
          </a:xfrm>
          <a:prstGeom prst="rect">
            <a:avLst/>
          </a:prstGeom>
          <a:solidFill>
            <a:schemeClr val="accent1">
              <a:lumMod val="75000"/>
            </a:schemeClr>
          </a:solidFill>
          <a:ln>
            <a:solidFill>
              <a:schemeClr val="tx2"/>
            </a:solidFill>
          </a:ln>
        </p:spPr>
        <p:txBody>
          <a:bodyPr wrap="square" rtlCol="0">
            <a:spAutoFit/>
          </a:bodyPr>
          <a:lstStyle/>
          <a:p>
            <a:pPr lvl="0" algn="ctr">
              <a:defRPr/>
            </a:pPr>
            <a:r>
              <a:rPr lang="en-US" altLang="zh-CN" sz="2400" b="1" dirty="0" smtClean="0">
                <a:solidFill>
                  <a:prstClr val="white"/>
                </a:solidFill>
                <a:latin typeface="微软雅黑" panose="020B0503020204020204" pitchFamily="34" charset="-122"/>
                <a:ea typeface="微软雅黑" panose="020B0503020204020204" pitchFamily="34" charset="-122"/>
              </a:rPr>
              <a:t>2.3  </a:t>
            </a:r>
            <a:r>
              <a:rPr lang="zh-CN" altLang="en-US" sz="2400" b="1" dirty="0" smtClean="0">
                <a:solidFill>
                  <a:prstClr val="white"/>
                </a:solidFill>
                <a:latin typeface="微软雅黑" panose="020B0503020204020204" pitchFamily="34" charset="-122"/>
                <a:ea typeface="微软雅黑" panose="020B0503020204020204" pitchFamily="34" charset="-122"/>
              </a:rPr>
              <a:t>质量控制要点</a:t>
            </a:r>
            <a:endParaRPr lang="zh-CN" altLang="en-US" sz="2400" b="1" kern="0" dirty="0">
              <a:solidFill>
                <a:prstClr val="white"/>
              </a:solidFill>
              <a:latin typeface="微软雅黑" panose="020B0503020204020204" pitchFamily="34" charset="-122"/>
              <a:ea typeface="微软雅黑" panose="020B0503020204020204" pitchFamily="34" charset="-122"/>
            </a:endParaRPr>
          </a:p>
        </p:txBody>
      </p:sp>
      <p:sp>
        <p:nvSpPr>
          <p:cNvPr id="15" name="Rectangle 30"/>
          <p:cNvSpPr>
            <a:spLocks noChangeArrowheads="1"/>
          </p:cNvSpPr>
          <p:nvPr/>
        </p:nvSpPr>
        <p:spPr bwMode="auto">
          <a:xfrm>
            <a:off x="3059832" y="235460"/>
            <a:ext cx="2088232" cy="461665"/>
          </a:xfrm>
          <a:prstGeom prst="rect">
            <a:avLst/>
          </a:prstGeom>
          <a:noFill/>
          <a:ln>
            <a:solidFill>
              <a:schemeClr val="tx2"/>
            </a:solidFill>
          </a:ln>
        </p:spPr>
        <p:txBody>
          <a:bodyPr wrap="square" rtlCol="0">
            <a:spAutoFit/>
          </a:bodyPr>
          <a:lstStyle/>
          <a:p>
            <a:pPr lvl="0" algn="ctr">
              <a:defRPr/>
            </a:pP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模板施工措施</a:t>
            </a:r>
            <a:endParaRPr lang="zh-CN" altLang="en-US" sz="2400" b="1" kern="0" dirty="0">
              <a:solidFill>
                <a:srgbClr val="70AD47">
                  <a:lumMod val="7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74598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771800" y="4445131"/>
            <a:ext cx="3416363" cy="584775"/>
          </a:xfrm>
          <a:prstGeom prst="rect">
            <a:avLst/>
          </a:prstGeom>
        </p:spPr>
        <p:txBody>
          <a:bodyPr wrap="square">
            <a:spAutoFit/>
          </a:bodyPr>
          <a:lstStyle/>
          <a:p>
            <a:pPr indent="457200" algn="just">
              <a:lnSpc>
                <a:spcPct val="200000"/>
              </a:lnSpc>
              <a:spcAft>
                <a:spcPts val="300"/>
              </a:spcAft>
            </a:pPr>
            <a:r>
              <a:rPr lang="zh-CN" altLang="en-US" sz="1600" b="1" dirty="0" smtClean="0">
                <a:solidFill>
                  <a:schemeClr val="accent6">
                    <a:lumMod val="75000"/>
                  </a:schemeClr>
                </a:solidFill>
                <a:latin typeface="微软雅黑" panose="020B0503020204020204" pitchFamily="34" charset="-122"/>
                <a:ea typeface="微软雅黑" panose="020B0503020204020204" pitchFamily="34" charset="-122"/>
              </a:rPr>
              <a:t>悬臂支架及内筒体模板安装</a:t>
            </a:r>
            <a:endParaRPr lang="zh-CN" altLang="en-US" sz="1600" b="1"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5" name="图片 4"/>
          <p:cNvPicPr/>
          <p:nvPr/>
        </p:nvPicPr>
        <p:blipFill rotWithShape="1">
          <a:blip r:embed="rId3" cstate="print">
            <a:extLst>
              <a:ext uri="{28A0092B-C50C-407E-A947-70E740481C1C}">
                <a14:useLocalDpi xmlns:a14="http://schemas.microsoft.com/office/drawing/2010/main" val="0"/>
              </a:ext>
            </a:extLst>
          </a:blip>
          <a:srcRect r="45480"/>
          <a:stretch/>
        </p:blipFill>
        <p:spPr>
          <a:xfrm>
            <a:off x="411742" y="966495"/>
            <a:ext cx="2464995" cy="3478636"/>
          </a:xfrm>
          <a:prstGeom prst="rect">
            <a:avLst/>
          </a:prstGeom>
        </p:spPr>
      </p:pic>
      <p:pic>
        <p:nvPicPr>
          <p:cNvPr id="7" name="图片 6"/>
          <p:cNvPicPr/>
          <p:nvPr/>
        </p:nvPicPr>
        <p:blipFill>
          <a:blip r:embed="rId4" cstate="print">
            <a:extLst>
              <a:ext uri="{28A0092B-C50C-407E-A947-70E740481C1C}">
                <a14:useLocalDpi xmlns:a14="http://schemas.microsoft.com/office/drawing/2010/main" val="0"/>
              </a:ext>
            </a:extLst>
          </a:blip>
          <a:stretch>
            <a:fillRect/>
          </a:stretch>
        </p:blipFill>
        <p:spPr>
          <a:xfrm>
            <a:off x="6261113" y="966494"/>
            <a:ext cx="2448272" cy="3407725"/>
          </a:xfrm>
          <a:prstGeom prst="rect">
            <a:avLst/>
          </a:prstGeom>
        </p:spPr>
      </p:pic>
      <p:pic>
        <p:nvPicPr>
          <p:cNvPr id="10" name="图片 9"/>
          <p:cNvPicPr/>
          <p:nvPr/>
        </p:nvPicPr>
        <p:blipFill rotWithShape="1">
          <a:blip r:embed="rId5" cstate="print">
            <a:extLst>
              <a:ext uri="{28A0092B-C50C-407E-A947-70E740481C1C}">
                <a14:useLocalDpi xmlns:a14="http://schemas.microsoft.com/office/drawing/2010/main" val="0"/>
              </a:ext>
            </a:extLst>
          </a:blip>
          <a:srcRect l="6440" r="32321"/>
          <a:stretch/>
        </p:blipFill>
        <p:spPr>
          <a:xfrm>
            <a:off x="3197227" y="990466"/>
            <a:ext cx="2671388" cy="3432635"/>
          </a:xfrm>
          <a:prstGeom prst="rect">
            <a:avLst/>
          </a:prstGeom>
        </p:spPr>
      </p:pic>
      <p:sp>
        <p:nvSpPr>
          <p:cNvPr id="8" name="Rectangle 30"/>
          <p:cNvSpPr>
            <a:spLocks noChangeArrowheads="1"/>
          </p:cNvSpPr>
          <p:nvPr/>
        </p:nvSpPr>
        <p:spPr bwMode="auto">
          <a:xfrm>
            <a:off x="35496" y="235460"/>
            <a:ext cx="3024336" cy="461665"/>
          </a:xfrm>
          <a:prstGeom prst="rect">
            <a:avLst/>
          </a:prstGeom>
          <a:solidFill>
            <a:schemeClr val="accent1">
              <a:lumMod val="75000"/>
            </a:schemeClr>
          </a:solidFill>
          <a:ln>
            <a:solidFill>
              <a:schemeClr val="tx2"/>
            </a:solidFill>
          </a:ln>
        </p:spPr>
        <p:txBody>
          <a:bodyPr wrap="square" rtlCol="0">
            <a:spAutoFit/>
          </a:bodyPr>
          <a:lstStyle/>
          <a:p>
            <a:pPr lvl="0" algn="ctr">
              <a:defRPr/>
            </a:pPr>
            <a:r>
              <a:rPr lang="en-US" altLang="zh-CN" sz="2400" b="1" dirty="0" smtClean="0">
                <a:solidFill>
                  <a:prstClr val="white"/>
                </a:solidFill>
                <a:latin typeface="微软雅黑" panose="020B0503020204020204" pitchFamily="34" charset="-122"/>
                <a:ea typeface="微软雅黑" panose="020B0503020204020204" pitchFamily="34" charset="-122"/>
              </a:rPr>
              <a:t>2.3  </a:t>
            </a:r>
            <a:r>
              <a:rPr lang="zh-CN" altLang="en-US" sz="2400" b="1" dirty="0" smtClean="0">
                <a:solidFill>
                  <a:prstClr val="white"/>
                </a:solidFill>
                <a:latin typeface="微软雅黑" panose="020B0503020204020204" pitchFamily="34" charset="-122"/>
                <a:ea typeface="微软雅黑" panose="020B0503020204020204" pitchFamily="34" charset="-122"/>
              </a:rPr>
              <a:t>质量控制要点</a:t>
            </a:r>
            <a:endParaRPr lang="zh-CN" altLang="en-US" sz="2400" b="1" kern="0" dirty="0">
              <a:solidFill>
                <a:prstClr val="white"/>
              </a:solidFill>
              <a:latin typeface="微软雅黑" panose="020B0503020204020204" pitchFamily="34" charset="-122"/>
              <a:ea typeface="微软雅黑" panose="020B0503020204020204" pitchFamily="34" charset="-122"/>
            </a:endParaRPr>
          </a:p>
        </p:txBody>
      </p:sp>
      <p:sp>
        <p:nvSpPr>
          <p:cNvPr id="9" name="Rectangle 30"/>
          <p:cNvSpPr>
            <a:spLocks noChangeArrowheads="1"/>
          </p:cNvSpPr>
          <p:nvPr/>
        </p:nvSpPr>
        <p:spPr bwMode="auto">
          <a:xfrm>
            <a:off x="3059832" y="235460"/>
            <a:ext cx="2088232" cy="461665"/>
          </a:xfrm>
          <a:prstGeom prst="rect">
            <a:avLst/>
          </a:prstGeom>
          <a:noFill/>
          <a:ln>
            <a:solidFill>
              <a:schemeClr val="tx2"/>
            </a:solidFill>
          </a:ln>
        </p:spPr>
        <p:txBody>
          <a:bodyPr wrap="square" rtlCol="0">
            <a:spAutoFit/>
          </a:bodyPr>
          <a:lstStyle/>
          <a:p>
            <a:pPr lvl="0" algn="ctr">
              <a:defRPr/>
            </a:pP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模板施工措施</a:t>
            </a:r>
            <a:endParaRPr lang="zh-CN" altLang="en-US" sz="2400" b="1" kern="0" dirty="0">
              <a:solidFill>
                <a:srgbClr val="70AD47">
                  <a:lumMod val="7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24368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9512" y="724511"/>
            <a:ext cx="4392487" cy="4108817"/>
          </a:xfrm>
          <a:prstGeom prst="rect">
            <a:avLst/>
          </a:prstGeom>
        </p:spPr>
        <p:txBody>
          <a:bodyPr wrap="square">
            <a:spAutoFit/>
          </a:bodyPr>
          <a:lstStyle/>
          <a:p>
            <a:pPr indent="457200" algn="just">
              <a:lnSpc>
                <a:spcPct val="200000"/>
              </a:lnSpc>
              <a:spcAft>
                <a:spcPts val="300"/>
              </a:spcAft>
            </a:pP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4</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）为保证筒体断面尺寸满足设计要求，在模板上口设置水平木方支撑。</a:t>
            </a:r>
            <a:endParaRPr lang="zh-CN" altLang="en-US" sz="1600" b="1" dirty="0">
              <a:solidFill>
                <a:schemeClr val="tx2">
                  <a:lumMod val="75000"/>
                </a:schemeClr>
              </a:solidFill>
              <a:latin typeface="微软雅黑" panose="020B0503020204020204" pitchFamily="34" charset="-122"/>
              <a:ea typeface="微软雅黑" panose="020B0503020204020204" pitchFamily="34" charset="-122"/>
            </a:endParaRPr>
          </a:p>
          <a:p>
            <a:pPr indent="457200" algn="just">
              <a:lnSpc>
                <a:spcPct val="200000"/>
              </a:lnSpc>
              <a:spcAft>
                <a:spcPts val="300"/>
              </a:spcAft>
            </a:pP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5</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）对于贯穿件位置，采用主下平台</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异型自拼模板，车间加工完成现场整体吊装安装。</a:t>
            </a:r>
            <a:endParaRPr lang="en-US" altLang="zh-CN" sz="1600" b="1" dirty="0" smtClean="0">
              <a:solidFill>
                <a:schemeClr val="tx2">
                  <a:lumMod val="75000"/>
                </a:schemeClr>
              </a:solidFill>
              <a:latin typeface="微软雅黑" panose="020B0503020204020204" pitchFamily="34" charset="-122"/>
              <a:ea typeface="微软雅黑" panose="020B0503020204020204" pitchFamily="34" charset="-122"/>
            </a:endParaRPr>
          </a:p>
          <a:p>
            <a:pPr indent="457200" algn="just">
              <a:lnSpc>
                <a:spcPct val="200000"/>
              </a:lnSpc>
              <a:spcAft>
                <a:spcPts val="300"/>
              </a:spcAft>
            </a:pP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6</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）预埋爬锥安装前检查椎体、螺杆及埋件板是否有缺陷，丝扣是否完整，不合格禁止使用</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。在悬臂支架和模板整体提升后利用主</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平台</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下的吊平台拆除</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可周转的埋件</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a:t>
            </a:r>
            <a:endParaRPr lang="zh-CN" altLang="en-US" sz="16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4" name="Rectangle 30"/>
          <p:cNvSpPr>
            <a:spLocks noChangeArrowheads="1"/>
          </p:cNvSpPr>
          <p:nvPr/>
        </p:nvSpPr>
        <p:spPr bwMode="auto">
          <a:xfrm>
            <a:off x="35496" y="235460"/>
            <a:ext cx="3024336" cy="461665"/>
          </a:xfrm>
          <a:prstGeom prst="rect">
            <a:avLst/>
          </a:prstGeom>
          <a:solidFill>
            <a:schemeClr val="accent1">
              <a:lumMod val="75000"/>
            </a:schemeClr>
          </a:solidFill>
          <a:ln>
            <a:solidFill>
              <a:schemeClr val="tx2"/>
            </a:solidFill>
          </a:ln>
        </p:spPr>
        <p:txBody>
          <a:bodyPr wrap="square" rtlCol="0">
            <a:spAutoFit/>
          </a:bodyPr>
          <a:lstStyle/>
          <a:p>
            <a:pPr lvl="0" algn="ctr">
              <a:defRPr/>
            </a:pPr>
            <a:r>
              <a:rPr lang="en-US" altLang="zh-CN" sz="2400" b="1" dirty="0" smtClean="0">
                <a:solidFill>
                  <a:prstClr val="white"/>
                </a:solidFill>
                <a:latin typeface="微软雅黑" panose="020B0503020204020204" pitchFamily="34" charset="-122"/>
                <a:ea typeface="微软雅黑" panose="020B0503020204020204" pitchFamily="34" charset="-122"/>
              </a:rPr>
              <a:t>2.3  </a:t>
            </a:r>
            <a:r>
              <a:rPr lang="zh-CN" altLang="en-US" sz="2400" b="1" dirty="0" smtClean="0">
                <a:solidFill>
                  <a:prstClr val="white"/>
                </a:solidFill>
                <a:latin typeface="微软雅黑" panose="020B0503020204020204" pitchFamily="34" charset="-122"/>
                <a:ea typeface="微软雅黑" panose="020B0503020204020204" pitchFamily="34" charset="-122"/>
              </a:rPr>
              <a:t>质量控制要点</a:t>
            </a:r>
            <a:endParaRPr lang="zh-CN" altLang="en-US" sz="2400" b="1" kern="0" dirty="0">
              <a:solidFill>
                <a:prstClr val="white"/>
              </a:solidFill>
              <a:latin typeface="微软雅黑" panose="020B0503020204020204" pitchFamily="34" charset="-122"/>
              <a:ea typeface="微软雅黑" panose="020B0503020204020204" pitchFamily="34" charset="-122"/>
            </a:endParaRPr>
          </a:p>
        </p:txBody>
      </p:sp>
      <p:sp>
        <p:nvSpPr>
          <p:cNvPr id="15" name="Rectangle 30"/>
          <p:cNvSpPr>
            <a:spLocks noChangeArrowheads="1"/>
          </p:cNvSpPr>
          <p:nvPr/>
        </p:nvSpPr>
        <p:spPr bwMode="auto">
          <a:xfrm>
            <a:off x="3059832" y="235460"/>
            <a:ext cx="2088232" cy="461665"/>
          </a:xfrm>
          <a:prstGeom prst="rect">
            <a:avLst/>
          </a:prstGeom>
          <a:noFill/>
          <a:ln>
            <a:solidFill>
              <a:schemeClr val="tx2"/>
            </a:solidFill>
          </a:ln>
        </p:spPr>
        <p:txBody>
          <a:bodyPr wrap="square" rtlCol="0">
            <a:spAutoFit/>
          </a:bodyPr>
          <a:lstStyle/>
          <a:p>
            <a:pPr lvl="0" algn="ctr">
              <a:defRPr/>
            </a:pP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模板施工措施</a:t>
            </a:r>
            <a:endParaRPr lang="zh-CN" altLang="en-US" sz="2400" b="1" kern="0" dirty="0">
              <a:solidFill>
                <a:srgbClr val="70AD47">
                  <a:lumMod val="75000"/>
                </a:srgbClr>
              </a:solidFill>
              <a:latin typeface="微软雅黑" panose="020B0503020204020204" pitchFamily="34" charset="-122"/>
              <a:ea typeface="微软雅黑" panose="020B0503020204020204" pitchFamily="34" charset="-122"/>
            </a:endParaRPr>
          </a:p>
        </p:txBody>
      </p:sp>
      <p:sp>
        <p:nvSpPr>
          <p:cNvPr id="5" name="矩形 4"/>
          <p:cNvSpPr/>
          <p:nvPr/>
        </p:nvSpPr>
        <p:spPr>
          <a:xfrm>
            <a:off x="5220072" y="4309098"/>
            <a:ext cx="2880320" cy="510524"/>
          </a:xfrm>
          <a:prstGeom prst="rect">
            <a:avLst/>
          </a:prstGeom>
        </p:spPr>
        <p:txBody>
          <a:bodyPr wrap="square">
            <a:spAutoFit/>
          </a:bodyPr>
          <a:lstStyle/>
          <a:p>
            <a:pPr indent="457200" algn="just">
              <a:lnSpc>
                <a:spcPct val="200000"/>
              </a:lnSpc>
              <a:spcAft>
                <a:spcPts val="300"/>
              </a:spcAft>
            </a:pPr>
            <a:r>
              <a:rPr lang="zh-CN" altLang="en-US" sz="1600" b="1" dirty="0" smtClean="0">
                <a:solidFill>
                  <a:schemeClr val="accent6">
                    <a:lumMod val="75000"/>
                  </a:schemeClr>
                </a:solidFill>
                <a:latin typeface="微软雅黑" panose="020B0503020204020204" pitchFamily="34" charset="-122"/>
                <a:ea typeface="微软雅黑" panose="020B0503020204020204" pitchFamily="34" charset="-122"/>
              </a:rPr>
              <a:t>模板上口设置木方支撑</a:t>
            </a:r>
            <a:endParaRPr lang="zh-CN" altLang="en-US" sz="1600" b="1"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087453"/>
            <a:ext cx="4327696" cy="3249516"/>
          </a:xfrm>
          <a:prstGeom prst="rect">
            <a:avLst/>
          </a:prstGeom>
        </p:spPr>
      </p:pic>
    </p:spTree>
    <p:extLst>
      <p:ext uri="{BB962C8B-B14F-4D97-AF65-F5344CB8AC3E}">
        <p14:creationId xmlns:p14="http://schemas.microsoft.com/office/powerpoint/2010/main" val="2074267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18256" y="1275606"/>
            <a:ext cx="8199631" cy="2631490"/>
          </a:xfrm>
          <a:prstGeom prst="rect">
            <a:avLst/>
          </a:prstGeom>
        </p:spPr>
        <p:txBody>
          <a:bodyPr wrap="square">
            <a:spAutoFit/>
          </a:bodyPr>
          <a:lstStyle/>
          <a:p>
            <a:pPr indent="457200" algn="just">
              <a:lnSpc>
                <a:spcPct val="200000"/>
              </a:lnSpc>
              <a:spcAft>
                <a:spcPts val="300"/>
              </a:spcAft>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1</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）内筒体内钢筋、贯穿件、预应力导管较多，混凝土强度高，混凝土的流动性能需得到保障； </a:t>
            </a:r>
          </a:p>
          <a:p>
            <a:pPr indent="457200" algn="just">
              <a:lnSpc>
                <a:spcPct val="200000"/>
              </a:lnSpc>
              <a:spcAft>
                <a:spcPts val="300"/>
              </a:spcAft>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2</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）内筒体截面尺寸大，薄壁大直径柔性结构钢衬里作为内侧模板，浇筑过程需控制钢衬里变形； </a:t>
            </a:r>
          </a:p>
          <a:p>
            <a:pPr indent="457200" algn="just">
              <a:lnSpc>
                <a:spcPct val="200000"/>
              </a:lnSpc>
              <a:spcAft>
                <a:spcPts val="300"/>
              </a:spcAft>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3</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）成品保护</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和混凝土振</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捣要求； </a:t>
            </a:r>
          </a:p>
        </p:txBody>
      </p:sp>
      <p:sp>
        <p:nvSpPr>
          <p:cNvPr id="14" name="Rectangle 30"/>
          <p:cNvSpPr>
            <a:spLocks noChangeArrowheads="1"/>
          </p:cNvSpPr>
          <p:nvPr/>
        </p:nvSpPr>
        <p:spPr bwMode="auto">
          <a:xfrm>
            <a:off x="35496" y="235460"/>
            <a:ext cx="3024336" cy="461665"/>
          </a:xfrm>
          <a:prstGeom prst="rect">
            <a:avLst/>
          </a:prstGeom>
          <a:solidFill>
            <a:schemeClr val="accent1">
              <a:lumMod val="75000"/>
            </a:schemeClr>
          </a:solidFill>
          <a:ln>
            <a:solidFill>
              <a:schemeClr val="tx2"/>
            </a:solidFill>
          </a:ln>
        </p:spPr>
        <p:txBody>
          <a:bodyPr wrap="square" rtlCol="0">
            <a:spAutoFit/>
          </a:bodyPr>
          <a:lstStyle/>
          <a:p>
            <a:pPr lvl="0" algn="ctr">
              <a:defRPr/>
            </a:pPr>
            <a:r>
              <a:rPr lang="en-US" altLang="zh-CN" sz="2400" b="1" dirty="0" smtClean="0">
                <a:solidFill>
                  <a:prstClr val="white"/>
                </a:solidFill>
                <a:latin typeface="微软雅黑" panose="020B0503020204020204" pitchFamily="34" charset="-122"/>
                <a:ea typeface="微软雅黑" panose="020B0503020204020204" pitchFamily="34" charset="-122"/>
              </a:rPr>
              <a:t>2.4  </a:t>
            </a:r>
            <a:r>
              <a:rPr lang="zh-CN" altLang="en-US" sz="2400" b="1" dirty="0" smtClean="0">
                <a:solidFill>
                  <a:prstClr val="white"/>
                </a:solidFill>
                <a:latin typeface="微软雅黑" panose="020B0503020204020204" pitchFamily="34" charset="-122"/>
                <a:ea typeface="微软雅黑" panose="020B0503020204020204" pitchFamily="34" charset="-122"/>
              </a:rPr>
              <a:t>质量控制要点</a:t>
            </a:r>
            <a:endParaRPr lang="zh-CN" altLang="en-US" sz="2400" b="1" kern="0" dirty="0">
              <a:solidFill>
                <a:prstClr val="white"/>
              </a:solidFill>
              <a:latin typeface="微软雅黑" panose="020B0503020204020204" pitchFamily="34" charset="-122"/>
              <a:ea typeface="微软雅黑" panose="020B0503020204020204" pitchFamily="34" charset="-122"/>
            </a:endParaRPr>
          </a:p>
        </p:txBody>
      </p:sp>
      <p:sp>
        <p:nvSpPr>
          <p:cNvPr id="15" name="Rectangle 30"/>
          <p:cNvSpPr>
            <a:spLocks noChangeArrowheads="1"/>
          </p:cNvSpPr>
          <p:nvPr/>
        </p:nvSpPr>
        <p:spPr bwMode="auto">
          <a:xfrm>
            <a:off x="3059832" y="235460"/>
            <a:ext cx="2448272" cy="461665"/>
          </a:xfrm>
          <a:prstGeom prst="rect">
            <a:avLst/>
          </a:prstGeom>
          <a:noFill/>
          <a:ln>
            <a:solidFill>
              <a:schemeClr val="tx2"/>
            </a:solidFill>
          </a:ln>
        </p:spPr>
        <p:txBody>
          <a:bodyPr wrap="square" rtlCol="0">
            <a:spAutoFit/>
          </a:bodyPr>
          <a:lstStyle/>
          <a:p>
            <a:pPr lvl="0" algn="ctr">
              <a:defRPr/>
            </a:pP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混凝土施工难点</a:t>
            </a:r>
            <a:endParaRPr lang="zh-CN" altLang="en-US" sz="2400" b="1" kern="0" dirty="0">
              <a:solidFill>
                <a:srgbClr val="70AD47">
                  <a:lumMod val="7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56386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6478" y="843558"/>
            <a:ext cx="8640960" cy="3085460"/>
          </a:xfrm>
          <a:prstGeom prst="rect">
            <a:avLst/>
          </a:prstGeom>
        </p:spPr>
        <p:txBody>
          <a:bodyPr wrap="square">
            <a:spAutoFit/>
          </a:bodyPr>
          <a:lstStyle/>
          <a:p>
            <a:pPr indent="457200" algn="just">
              <a:lnSpc>
                <a:spcPct val="200000"/>
              </a:lnSpc>
              <a:spcAft>
                <a:spcPts val="300"/>
              </a:spcAft>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1</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）为保证证混凝土流动性满足施工要求，将混凝土坍落度由</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180±30mm</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调整为</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220±30mm</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，施工过程中严格控制混凝土坍落度及入模温度（不超过</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30</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℃的设计要求），在出机和浇筑现场分别进行检测。</a:t>
            </a:r>
            <a:endParaRPr lang="en-US" altLang="zh-CN" sz="1600" b="1" dirty="0">
              <a:solidFill>
                <a:schemeClr val="tx2">
                  <a:lumMod val="75000"/>
                </a:schemeClr>
              </a:solidFill>
              <a:latin typeface="微软雅黑" panose="020B0503020204020204" pitchFamily="34" charset="-122"/>
              <a:ea typeface="微软雅黑" panose="020B0503020204020204" pitchFamily="34" charset="-122"/>
            </a:endParaRPr>
          </a:p>
          <a:p>
            <a:pPr indent="457200" algn="just">
              <a:lnSpc>
                <a:spcPct val="200000"/>
              </a:lnSpc>
              <a:spcAft>
                <a:spcPts val="300"/>
              </a:spcAft>
            </a:pP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2</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）为了保证混凝土浇筑过程中钢衬里稳定性、变形性要求，混凝土浇筑采用水平斜向分层，分层高度</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不超过</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500mm</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。设置</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4</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个布料机，</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4</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个布料机分别从</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100°</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和</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280°</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扶壁柱两两向</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180°</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和</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0°</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方向浇筑，浇筑起点结合现场钢衬里测量情况进行调整。</a:t>
            </a:r>
          </a:p>
        </p:txBody>
      </p:sp>
      <p:sp>
        <p:nvSpPr>
          <p:cNvPr id="14" name="Rectangle 30"/>
          <p:cNvSpPr>
            <a:spLocks noChangeArrowheads="1"/>
          </p:cNvSpPr>
          <p:nvPr/>
        </p:nvSpPr>
        <p:spPr bwMode="auto">
          <a:xfrm>
            <a:off x="35496" y="235460"/>
            <a:ext cx="3024336" cy="461665"/>
          </a:xfrm>
          <a:prstGeom prst="rect">
            <a:avLst/>
          </a:prstGeom>
          <a:solidFill>
            <a:schemeClr val="accent1">
              <a:lumMod val="75000"/>
            </a:schemeClr>
          </a:solidFill>
          <a:ln>
            <a:solidFill>
              <a:schemeClr val="tx2"/>
            </a:solidFill>
          </a:ln>
        </p:spPr>
        <p:txBody>
          <a:bodyPr wrap="square" rtlCol="0">
            <a:spAutoFit/>
          </a:bodyPr>
          <a:lstStyle/>
          <a:p>
            <a:pPr lvl="0" algn="ctr">
              <a:defRPr/>
            </a:pPr>
            <a:r>
              <a:rPr lang="en-US" altLang="zh-CN" sz="2400" b="1" dirty="0" smtClean="0">
                <a:solidFill>
                  <a:prstClr val="white"/>
                </a:solidFill>
                <a:latin typeface="微软雅黑" panose="020B0503020204020204" pitchFamily="34" charset="-122"/>
                <a:ea typeface="微软雅黑" panose="020B0503020204020204" pitchFamily="34" charset="-122"/>
              </a:rPr>
              <a:t>2.4  </a:t>
            </a:r>
            <a:r>
              <a:rPr lang="zh-CN" altLang="en-US" sz="2400" b="1" dirty="0" smtClean="0">
                <a:solidFill>
                  <a:prstClr val="white"/>
                </a:solidFill>
                <a:latin typeface="微软雅黑" panose="020B0503020204020204" pitchFamily="34" charset="-122"/>
                <a:ea typeface="微软雅黑" panose="020B0503020204020204" pitchFamily="34" charset="-122"/>
              </a:rPr>
              <a:t>质量控制要点</a:t>
            </a:r>
            <a:endParaRPr lang="zh-CN" altLang="en-US" sz="2400" b="1" kern="0" dirty="0">
              <a:solidFill>
                <a:prstClr val="white"/>
              </a:solidFill>
              <a:latin typeface="微软雅黑" panose="020B0503020204020204" pitchFamily="34" charset="-122"/>
              <a:ea typeface="微软雅黑" panose="020B0503020204020204" pitchFamily="34" charset="-122"/>
            </a:endParaRPr>
          </a:p>
        </p:txBody>
      </p:sp>
      <p:sp>
        <p:nvSpPr>
          <p:cNvPr id="15" name="Rectangle 30"/>
          <p:cNvSpPr>
            <a:spLocks noChangeArrowheads="1"/>
          </p:cNvSpPr>
          <p:nvPr/>
        </p:nvSpPr>
        <p:spPr bwMode="auto">
          <a:xfrm>
            <a:off x="3059832" y="235460"/>
            <a:ext cx="2448272" cy="461665"/>
          </a:xfrm>
          <a:prstGeom prst="rect">
            <a:avLst/>
          </a:prstGeom>
          <a:noFill/>
          <a:ln>
            <a:solidFill>
              <a:schemeClr val="tx2"/>
            </a:solidFill>
          </a:ln>
        </p:spPr>
        <p:txBody>
          <a:bodyPr wrap="square" rtlCol="0">
            <a:spAutoFit/>
          </a:bodyPr>
          <a:lstStyle/>
          <a:p>
            <a:pPr lvl="0" algn="ctr">
              <a:defRPr/>
            </a:pP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混凝土施工措施</a:t>
            </a:r>
            <a:endParaRPr lang="zh-CN" altLang="en-US" sz="2400" b="1" kern="0" dirty="0">
              <a:solidFill>
                <a:srgbClr val="70AD47">
                  <a:lumMod val="7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86563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27584" y="1855629"/>
            <a:ext cx="2088232" cy="1113287"/>
            <a:chOff x="396330" y="3309619"/>
            <a:chExt cx="2088232" cy="1113287"/>
          </a:xfrm>
        </p:grpSpPr>
        <p:sp>
          <p:nvSpPr>
            <p:cNvPr id="4" name="TextBox 3"/>
            <p:cNvSpPr txBox="1"/>
            <p:nvPr/>
          </p:nvSpPr>
          <p:spPr>
            <a:xfrm>
              <a:off x="684362" y="3314910"/>
              <a:ext cx="1800200" cy="1107996"/>
            </a:xfrm>
            <a:prstGeom prst="rect">
              <a:avLst/>
            </a:prstGeom>
            <a:noFill/>
          </p:spPr>
          <p:txBody>
            <a:bodyPr wrap="square" rtlCol="0">
              <a:spAutoFit/>
            </a:bodyPr>
            <a:lstStyle/>
            <a:p>
              <a:pPr algn="ctr" defTabSz="913765"/>
              <a:r>
                <a:rPr lang="zh-CN" altLang="en-US" sz="4800" b="1" dirty="0">
                  <a:solidFill>
                    <a:srgbClr val="354B5E"/>
                  </a:solidFill>
                  <a:latin typeface="微软雅黑" panose="020B0503020204020204" pitchFamily="34" charset="-122"/>
                  <a:ea typeface="微软雅黑" panose="020B0503020204020204" pitchFamily="34" charset="-122"/>
                </a:rPr>
                <a:t>目录</a:t>
              </a:r>
              <a:endParaRPr lang="en-US" altLang="zh-CN" sz="4800" b="1" dirty="0">
                <a:solidFill>
                  <a:srgbClr val="354B5E"/>
                </a:solidFill>
                <a:latin typeface="微软雅黑" panose="020B0503020204020204" pitchFamily="34" charset="-122"/>
                <a:ea typeface="微软雅黑" panose="020B0503020204020204" pitchFamily="34" charset="-122"/>
              </a:endParaRPr>
            </a:p>
            <a:p>
              <a:pPr algn="ctr" defTabSz="913765"/>
              <a:r>
                <a:rPr lang="en-US" altLang="zh-CN" b="1" dirty="0">
                  <a:solidFill>
                    <a:srgbClr val="354B5E"/>
                  </a:solidFill>
                </a:rPr>
                <a:t>CONTENTS</a:t>
              </a:r>
              <a:endParaRPr lang="zh-CN" altLang="en-US" b="1" dirty="0">
                <a:solidFill>
                  <a:srgbClr val="354B5E"/>
                </a:solidFill>
              </a:endParaRPr>
            </a:p>
          </p:txBody>
        </p:sp>
        <p:grpSp>
          <p:nvGrpSpPr>
            <p:cNvPr id="5" name="组合 4"/>
            <p:cNvGrpSpPr/>
            <p:nvPr/>
          </p:nvGrpSpPr>
          <p:grpSpPr>
            <a:xfrm>
              <a:off x="396330" y="3309619"/>
              <a:ext cx="216000" cy="968022"/>
              <a:chOff x="396330" y="3325868"/>
              <a:chExt cx="216000" cy="968022"/>
            </a:xfrm>
          </p:grpSpPr>
          <p:sp>
            <p:nvSpPr>
              <p:cNvPr id="6" name="圆角矩形 3"/>
              <p:cNvSpPr>
                <a:spLocks noChangeAspect="1" noChangeArrowheads="1"/>
              </p:cNvSpPr>
              <p:nvPr/>
            </p:nvSpPr>
            <p:spPr bwMode="auto">
              <a:xfrm>
                <a:off x="396330" y="3701879"/>
                <a:ext cx="216000" cy="21600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3765"/>
                <a:endParaRPr lang="zh-CN" altLang="en-US" sz="2800" b="1" dirty="0">
                  <a:solidFill>
                    <a:srgbClr val="FFFFFF"/>
                  </a:solidFill>
                </a:endParaRPr>
              </a:p>
            </p:txBody>
          </p:sp>
          <p:sp>
            <p:nvSpPr>
              <p:cNvPr id="7" name="圆角矩形 13"/>
              <p:cNvSpPr>
                <a:spLocks noChangeAspect="1" noChangeArrowheads="1"/>
              </p:cNvSpPr>
              <p:nvPr/>
            </p:nvSpPr>
            <p:spPr bwMode="auto">
              <a:xfrm>
                <a:off x="396330" y="3325868"/>
                <a:ext cx="216000" cy="216000"/>
              </a:xfrm>
              <a:prstGeom prst="roundRect">
                <a:avLst>
                  <a:gd name="adj" fmla="val 16667"/>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3765"/>
                <a:endParaRPr lang="zh-CN" altLang="en-US" sz="2800" b="1" dirty="0">
                  <a:solidFill>
                    <a:srgbClr val="FFFFFF"/>
                  </a:solidFill>
                </a:endParaRPr>
              </a:p>
            </p:txBody>
          </p:sp>
          <p:sp>
            <p:nvSpPr>
              <p:cNvPr id="8" name="圆角矩形 13"/>
              <p:cNvSpPr>
                <a:spLocks noChangeAspect="1" noChangeArrowheads="1"/>
              </p:cNvSpPr>
              <p:nvPr/>
            </p:nvSpPr>
            <p:spPr bwMode="auto">
              <a:xfrm>
                <a:off x="396330" y="4077890"/>
                <a:ext cx="216000" cy="216000"/>
              </a:xfrm>
              <a:prstGeom prst="roundRect">
                <a:avLst>
                  <a:gd name="adj" fmla="val 16667"/>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3765"/>
                <a:endParaRPr lang="zh-CN" altLang="en-US" sz="2800" b="1" dirty="0">
                  <a:solidFill>
                    <a:srgbClr val="FFFFFF"/>
                  </a:solidFill>
                </a:endParaRPr>
              </a:p>
            </p:txBody>
          </p:sp>
        </p:grpSp>
      </p:grpSp>
      <p:grpSp>
        <p:nvGrpSpPr>
          <p:cNvPr id="24" name="组合 23"/>
          <p:cNvGrpSpPr/>
          <p:nvPr/>
        </p:nvGrpSpPr>
        <p:grpSpPr>
          <a:xfrm>
            <a:off x="2953626" y="1568532"/>
            <a:ext cx="4779585" cy="584775"/>
            <a:chOff x="3131840" y="2998435"/>
            <a:chExt cx="4779585" cy="712964"/>
          </a:xfrm>
        </p:grpSpPr>
        <p:sp>
          <p:nvSpPr>
            <p:cNvPr id="25" name="TextBox 64"/>
            <p:cNvSpPr txBox="1"/>
            <p:nvPr/>
          </p:nvSpPr>
          <p:spPr>
            <a:xfrm>
              <a:off x="3519731" y="2998435"/>
              <a:ext cx="4391694" cy="712964"/>
            </a:xfrm>
            <a:prstGeom prst="rect">
              <a:avLst/>
            </a:prstGeom>
            <a:noFill/>
          </p:spPr>
          <p:txBody>
            <a:bodyPr wrap="square" rtlCol="0">
              <a:spAutoFit/>
            </a:bodyPr>
            <a:lstStyle>
              <a:defPPr>
                <a:defRPr lang="zh-CN"/>
              </a:defPPr>
              <a:lvl1pPr>
                <a:defRPr sz="2400" b="1">
                  <a:solidFill>
                    <a:srgbClr val="404040"/>
                  </a:solidFill>
                  <a:latin typeface="微软雅黑" panose="020B0503020204020204" pitchFamily="34" charset="-122"/>
                  <a:ea typeface="微软雅黑" panose="020B0503020204020204" pitchFamily="34" charset="-122"/>
                </a:defRPr>
              </a:lvl1pPr>
            </a:lstStyle>
            <a:p>
              <a:pPr lvl="0" algn="ctr"/>
              <a:r>
                <a:rPr lang="zh-CN" altLang="en-US" sz="3200" dirty="0" smtClean="0">
                  <a:solidFill>
                    <a:srgbClr val="002060"/>
                  </a:solidFill>
                </a:rPr>
                <a:t>漳州核电基本情况</a:t>
              </a:r>
              <a:endParaRPr lang="zh-CN" altLang="en-US" sz="3200" dirty="0">
                <a:solidFill>
                  <a:srgbClr val="002060"/>
                </a:solidFill>
              </a:endParaRPr>
            </a:p>
          </p:txBody>
        </p:sp>
        <p:sp>
          <p:nvSpPr>
            <p:cNvPr id="26" name="圆角矩形 13"/>
            <p:cNvSpPr>
              <a:spLocks noChangeAspect="1" noChangeArrowheads="1"/>
            </p:cNvSpPr>
            <p:nvPr/>
          </p:nvSpPr>
          <p:spPr bwMode="auto">
            <a:xfrm>
              <a:off x="3131840" y="3030918"/>
              <a:ext cx="648000" cy="648000"/>
            </a:xfrm>
            <a:prstGeom prst="roundRect">
              <a:avLst>
                <a:gd name="adj" fmla="val 16667"/>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3765"/>
              <a:r>
                <a:rPr lang="en-US" altLang="zh-CN" sz="2000" b="1" dirty="0" smtClean="0">
                  <a:solidFill>
                    <a:srgbClr val="FFFFFF"/>
                  </a:solidFill>
                  <a:ea typeface="微软雅黑" panose="020B0503020204020204" pitchFamily="34" charset="-122"/>
                </a:rPr>
                <a:t>1</a:t>
              </a:r>
              <a:endParaRPr lang="zh-CN" altLang="en-US" sz="2000" b="1" dirty="0">
                <a:solidFill>
                  <a:srgbClr val="FFFFFF"/>
                </a:solidFill>
                <a:ea typeface="微软雅黑" panose="020B0503020204020204" pitchFamily="34" charset="-122"/>
              </a:endParaRPr>
            </a:p>
          </p:txBody>
        </p:sp>
      </p:grpSp>
      <p:sp>
        <p:nvSpPr>
          <p:cNvPr id="15" name="TextBox 64"/>
          <p:cNvSpPr txBox="1"/>
          <p:nvPr/>
        </p:nvSpPr>
        <p:spPr>
          <a:xfrm>
            <a:off x="3344262" y="2614073"/>
            <a:ext cx="5404202" cy="584775"/>
          </a:xfrm>
          <a:prstGeom prst="rect">
            <a:avLst/>
          </a:prstGeom>
          <a:noFill/>
        </p:spPr>
        <p:txBody>
          <a:bodyPr wrap="square" rtlCol="0">
            <a:spAutoFit/>
          </a:bodyPr>
          <a:lstStyle>
            <a:defPPr>
              <a:defRPr lang="zh-CN"/>
            </a:defPPr>
            <a:lvl1pPr>
              <a:defRPr sz="2400" b="1">
                <a:solidFill>
                  <a:srgbClr val="404040"/>
                </a:solidFill>
                <a:latin typeface="微软雅黑" panose="020B0503020204020204" pitchFamily="34" charset="-122"/>
                <a:ea typeface="微软雅黑" panose="020B0503020204020204" pitchFamily="34" charset="-122"/>
              </a:defRPr>
            </a:lvl1pPr>
          </a:lstStyle>
          <a:p>
            <a:pPr algn="ctr"/>
            <a:r>
              <a:rPr lang="zh-CN" altLang="en-US" sz="3200" dirty="0" smtClean="0">
                <a:solidFill>
                  <a:schemeClr val="tx1"/>
                </a:solidFill>
              </a:rPr>
              <a:t>    </a:t>
            </a:r>
            <a:r>
              <a:rPr lang="zh-CN" altLang="en-US" sz="3200" dirty="0" smtClean="0">
                <a:solidFill>
                  <a:srgbClr val="002060"/>
                </a:solidFill>
              </a:rPr>
              <a:t>安全壳筒体施工质量控制</a:t>
            </a:r>
            <a:endParaRPr lang="zh-CN" altLang="zh-CN" sz="3200" dirty="0">
              <a:solidFill>
                <a:srgbClr val="002060"/>
              </a:solidFill>
            </a:endParaRPr>
          </a:p>
        </p:txBody>
      </p:sp>
      <p:sp>
        <p:nvSpPr>
          <p:cNvPr id="17" name="圆角矩形 13"/>
          <p:cNvSpPr>
            <a:spLocks noChangeAspect="1" noChangeArrowheads="1"/>
          </p:cNvSpPr>
          <p:nvPr/>
        </p:nvSpPr>
        <p:spPr bwMode="auto">
          <a:xfrm>
            <a:off x="2953626" y="2703170"/>
            <a:ext cx="648000" cy="531491"/>
          </a:xfrm>
          <a:prstGeom prst="roundRect">
            <a:avLst>
              <a:gd name="adj" fmla="val 16667"/>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3765"/>
            <a:r>
              <a:rPr lang="en-US" altLang="zh-CN" sz="2000" b="1" dirty="0" smtClean="0">
                <a:solidFill>
                  <a:srgbClr val="FFFFFF"/>
                </a:solidFill>
                <a:ea typeface="微软雅黑" panose="020B0503020204020204" pitchFamily="34" charset="-122"/>
              </a:rPr>
              <a:t>2</a:t>
            </a:r>
            <a:endParaRPr lang="zh-CN" altLang="en-US" sz="2000" b="1" dirty="0">
              <a:solidFill>
                <a:srgbClr val="FFFFFF"/>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9513" y="679903"/>
            <a:ext cx="8712968" cy="4070345"/>
          </a:xfrm>
          <a:prstGeom prst="rect">
            <a:avLst/>
          </a:prstGeom>
        </p:spPr>
        <p:txBody>
          <a:bodyPr wrap="square">
            <a:spAutoFit/>
          </a:bodyPr>
          <a:lstStyle/>
          <a:p>
            <a:pPr indent="457200" algn="just">
              <a:lnSpc>
                <a:spcPct val="200000"/>
              </a:lnSpc>
              <a:spcAft>
                <a:spcPts val="300"/>
              </a:spcAft>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3</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）混凝土浇筑前提前调整墙体拉筋位置，确保布料软管可以伸进墙体内，确保下料高度满足小于</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1.5m</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的要求，避免混凝土离析。下料时不允许直接冲着各类埋件下料。混凝土在布料和浇筑过程中，严禁布料机碰撞钢衬里和模板，必须保证足够的高度和距离。</a:t>
            </a:r>
            <a:endParaRPr lang="en-US" altLang="zh-CN" sz="1600" b="1" dirty="0">
              <a:solidFill>
                <a:schemeClr val="tx2">
                  <a:lumMod val="75000"/>
                </a:schemeClr>
              </a:solidFill>
              <a:latin typeface="微软雅黑" panose="020B0503020204020204" pitchFamily="34" charset="-122"/>
              <a:ea typeface="微软雅黑" panose="020B0503020204020204" pitchFamily="34" charset="-122"/>
            </a:endParaRPr>
          </a:p>
          <a:p>
            <a:pPr indent="457200" algn="just">
              <a:lnSpc>
                <a:spcPct val="200000"/>
              </a:lnSpc>
              <a:spcAft>
                <a:spcPts val="300"/>
              </a:spcAft>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4</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）浇筑时采用标尺杆控制分层厚度或在振动棒上用胶布做刻度标记，每层接缝时间不得超过混凝土初凝时间，振捣时上下混凝土振动均匀，使混凝土中的气泡充分上浮消散。在振捣上一层时，应插入下一层</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50mm</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每次振捣时间为</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20-30s</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，视混凝土表面不再出现气泡，表面出灰浆为准，防止出现漏振、欠振及过振的现象。振捣时注意振捣棒避免碰撞钢筋、预埋件等，距离永久性仪表不小于</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500mm</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，对于钢筋</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密集</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区域挂牌提醒，专人跟踪检查；</a:t>
            </a:r>
            <a:endParaRPr lang="en-US" altLang="zh-CN" sz="16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4" name="Rectangle 30"/>
          <p:cNvSpPr>
            <a:spLocks noChangeArrowheads="1"/>
          </p:cNvSpPr>
          <p:nvPr/>
        </p:nvSpPr>
        <p:spPr bwMode="auto">
          <a:xfrm>
            <a:off x="35496" y="235460"/>
            <a:ext cx="3024336" cy="461665"/>
          </a:xfrm>
          <a:prstGeom prst="rect">
            <a:avLst/>
          </a:prstGeom>
          <a:solidFill>
            <a:schemeClr val="accent1">
              <a:lumMod val="75000"/>
            </a:schemeClr>
          </a:solidFill>
          <a:ln>
            <a:solidFill>
              <a:schemeClr val="tx2"/>
            </a:solidFill>
          </a:ln>
        </p:spPr>
        <p:txBody>
          <a:bodyPr wrap="square" rtlCol="0">
            <a:spAutoFit/>
          </a:bodyPr>
          <a:lstStyle/>
          <a:p>
            <a:pPr lvl="0" algn="ctr">
              <a:defRPr/>
            </a:pPr>
            <a:r>
              <a:rPr lang="en-US" altLang="zh-CN" sz="2400" b="1" dirty="0" smtClean="0">
                <a:solidFill>
                  <a:prstClr val="white"/>
                </a:solidFill>
                <a:latin typeface="微软雅黑" panose="020B0503020204020204" pitchFamily="34" charset="-122"/>
                <a:ea typeface="微软雅黑" panose="020B0503020204020204" pitchFamily="34" charset="-122"/>
              </a:rPr>
              <a:t>2.4  </a:t>
            </a:r>
            <a:r>
              <a:rPr lang="zh-CN" altLang="en-US" sz="2400" b="1" dirty="0" smtClean="0">
                <a:solidFill>
                  <a:prstClr val="white"/>
                </a:solidFill>
                <a:latin typeface="微软雅黑" panose="020B0503020204020204" pitchFamily="34" charset="-122"/>
                <a:ea typeface="微软雅黑" panose="020B0503020204020204" pitchFamily="34" charset="-122"/>
              </a:rPr>
              <a:t>质量控制要点</a:t>
            </a:r>
            <a:endParaRPr lang="zh-CN" altLang="en-US" sz="2400" b="1" kern="0" dirty="0">
              <a:solidFill>
                <a:prstClr val="white"/>
              </a:solidFill>
              <a:latin typeface="微软雅黑" panose="020B0503020204020204" pitchFamily="34" charset="-122"/>
              <a:ea typeface="微软雅黑" panose="020B0503020204020204" pitchFamily="34" charset="-122"/>
            </a:endParaRPr>
          </a:p>
        </p:txBody>
      </p:sp>
      <p:sp>
        <p:nvSpPr>
          <p:cNvPr id="15" name="Rectangle 30"/>
          <p:cNvSpPr>
            <a:spLocks noChangeArrowheads="1"/>
          </p:cNvSpPr>
          <p:nvPr/>
        </p:nvSpPr>
        <p:spPr bwMode="auto">
          <a:xfrm>
            <a:off x="3059832" y="235460"/>
            <a:ext cx="2376264" cy="461665"/>
          </a:xfrm>
          <a:prstGeom prst="rect">
            <a:avLst/>
          </a:prstGeom>
          <a:noFill/>
          <a:ln>
            <a:solidFill>
              <a:schemeClr val="tx2"/>
            </a:solidFill>
          </a:ln>
        </p:spPr>
        <p:txBody>
          <a:bodyPr wrap="square" rtlCol="0">
            <a:spAutoFit/>
          </a:bodyPr>
          <a:lstStyle/>
          <a:p>
            <a:pPr lvl="0" algn="ctr">
              <a:defRPr/>
            </a:pP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混凝土施工措施</a:t>
            </a:r>
            <a:endParaRPr lang="zh-CN" altLang="en-US" sz="2400" b="1" kern="0" dirty="0">
              <a:solidFill>
                <a:srgbClr val="70AD47">
                  <a:lumMod val="7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148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5536" y="987574"/>
            <a:ext cx="8496943" cy="3616375"/>
          </a:xfrm>
          <a:prstGeom prst="rect">
            <a:avLst/>
          </a:prstGeom>
        </p:spPr>
        <p:txBody>
          <a:bodyPr wrap="square">
            <a:spAutoFit/>
          </a:bodyPr>
          <a:lstStyle/>
          <a:p>
            <a:pPr algn="just">
              <a:lnSpc>
                <a:spcPct val="200000"/>
              </a:lnSpc>
              <a:spcAft>
                <a:spcPts val="300"/>
              </a:spcAft>
            </a:pP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对于模板边采用</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φ25</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或</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30mm</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振捣棒进行二次振捣，以保证表观质量。</a:t>
            </a:r>
            <a:endParaRPr lang="en-US" altLang="zh-CN" sz="1600" b="1" dirty="0" smtClean="0">
              <a:solidFill>
                <a:schemeClr val="tx2">
                  <a:lumMod val="75000"/>
                </a:schemeClr>
              </a:solidFill>
              <a:latin typeface="微软雅黑" panose="020B0503020204020204" pitchFamily="34" charset="-122"/>
              <a:ea typeface="微软雅黑" panose="020B0503020204020204" pitchFamily="34" charset="-122"/>
            </a:endParaRPr>
          </a:p>
          <a:p>
            <a:pPr indent="457200" algn="just">
              <a:lnSpc>
                <a:spcPct val="200000"/>
              </a:lnSpc>
              <a:spcAft>
                <a:spcPts val="300"/>
              </a:spcAft>
            </a:pP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5</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混凝土在浇筑前、浇筑中、浇筑后均应派专人看守预应力导管，尤其是波纹管，随时作通球试验工作，避免其变形。混凝土在浇筑过程中，派专人看护模板，如发现胀模、漏浆等现象，立即采取补救措施。</a:t>
            </a:r>
            <a:endParaRPr lang="en-US" altLang="zh-CN" sz="1600" b="1" dirty="0">
              <a:solidFill>
                <a:schemeClr val="tx2">
                  <a:lumMod val="75000"/>
                </a:schemeClr>
              </a:solidFill>
              <a:latin typeface="微软雅黑" panose="020B0503020204020204" pitchFamily="34" charset="-122"/>
              <a:ea typeface="微软雅黑" panose="020B0503020204020204" pitchFamily="34" charset="-122"/>
            </a:endParaRPr>
          </a:p>
          <a:p>
            <a:pPr indent="457200" algn="just">
              <a:lnSpc>
                <a:spcPct val="200000"/>
              </a:lnSpc>
              <a:spcAft>
                <a:spcPts val="300"/>
              </a:spcAft>
            </a:pP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6</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混凝土浇筑后为保证混凝土表面不出现干缩裂缝，在混凝土初凝后进行浇水养护。在混凝土面上覆盖一层无纺布，并定期洒水，筒体侧壁采用带模养护</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。养护</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期间保证混凝土顶面处于湿润状态，侧壁拆模后涂刷养护剂养护。</a:t>
            </a:r>
          </a:p>
        </p:txBody>
      </p:sp>
      <p:sp>
        <p:nvSpPr>
          <p:cNvPr id="14" name="Rectangle 30"/>
          <p:cNvSpPr>
            <a:spLocks noChangeArrowheads="1"/>
          </p:cNvSpPr>
          <p:nvPr/>
        </p:nvSpPr>
        <p:spPr bwMode="auto">
          <a:xfrm>
            <a:off x="35496" y="235460"/>
            <a:ext cx="3024336" cy="461665"/>
          </a:xfrm>
          <a:prstGeom prst="rect">
            <a:avLst/>
          </a:prstGeom>
          <a:solidFill>
            <a:schemeClr val="accent1">
              <a:lumMod val="75000"/>
            </a:schemeClr>
          </a:solidFill>
          <a:ln>
            <a:solidFill>
              <a:schemeClr val="tx2"/>
            </a:solidFill>
          </a:ln>
        </p:spPr>
        <p:txBody>
          <a:bodyPr wrap="square" rtlCol="0">
            <a:spAutoFit/>
          </a:bodyPr>
          <a:lstStyle/>
          <a:p>
            <a:pPr lvl="0" algn="ctr">
              <a:defRPr/>
            </a:pPr>
            <a:r>
              <a:rPr lang="en-US" altLang="zh-CN" sz="2400" b="1" dirty="0" smtClean="0">
                <a:solidFill>
                  <a:prstClr val="white"/>
                </a:solidFill>
                <a:latin typeface="微软雅黑" panose="020B0503020204020204" pitchFamily="34" charset="-122"/>
                <a:ea typeface="微软雅黑" panose="020B0503020204020204" pitchFamily="34" charset="-122"/>
              </a:rPr>
              <a:t>2.4  </a:t>
            </a:r>
            <a:r>
              <a:rPr lang="zh-CN" altLang="en-US" sz="2400" b="1" dirty="0" smtClean="0">
                <a:solidFill>
                  <a:prstClr val="white"/>
                </a:solidFill>
                <a:latin typeface="微软雅黑" panose="020B0503020204020204" pitchFamily="34" charset="-122"/>
                <a:ea typeface="微软雅黑" panose="020B0503020204020204" pitchFamily="34" charset="-122"/>
              </a:rPr>
              <a:t>质量控制要点</a:t>
            </a:r>
            <a:endParaRPr lang="zh-CN" altLang="en-US" sz="2400" b="1" kern="0" dirty="0">
              <a:solidFill>
                <a:prstClr val="white"/>
              </a:solidFill>
              <a:latin typeface="微软雅黑" panose="020B0503020204020204" pitchFamily="34" charset="-122"/>
              <a:ea typeface="微软雅黑" panose="020B0503020204020204" pitchFamily="34" charset="-122"/>
            </a:endParaRPr>
          </a:p>
        </p:txBody>
      </p:sp>
      <p:sp>
        <p:nvSpPr>
          <p:cNvPr id="15" name="Rectangle 30"/>
          <p:cNvSpPr>
            <a:spLocks noChangeArrowheads="1"/>
          </p:cNvSpPr>
          <p:nvPr/>
        </p:nvSpPr>
        <p:spPr bwMode="auto">
          <a:xfrm>
            <a:off x="3059832" y="235460"/>
            <a:ext cx="2520280" cy="461665"/>
          </a:xfrm>
          <a:prstGeom prst="rect">
            <a:avLst/>
          </a:prstGeom>
          <a:noFill/>
          <a:ln>
            <a:solidFill>
              <a:schemeClr val="tx2"/>
            </a:solidFill>
          </a:ln>
        </p:spPr>
        <p:txBody>
          <a:bodyPr wrap="square" rtlCol="0">
            <a:spAutoFit/>
          </a:bodyPr>
          <a:lstStyle/>
          <a:p>
            <a:pPr lvl="0" algn="ctr">
              <a:defRPr/>
            </a:pP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混凝土施工措施</a:t>
            </a:r>
            <a:endParaRPr lang="zh-CN" altLang="en-US" sz="2400" b="1" kern="0" dirty="0">
              <a:solidFill>
                <a:srgbClr val="70AD47">
                  <a:lumMod val="7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70066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39552" y="679902"/>
            <a:ext cx="8208911" cy="4301177"/>
          </a:xfrm>
          <a:prstGeom prst="rect">
            <a:avLst/>
          </a:prstGeom>
        </p:spPr>
        <p:txBody>
          <a:bodyPr wrap="square">
            <a:spAutoFit/>
          </a:bodyPr>
          <a:lstStyle/>
          <a:p>
            <a:pPr indent="457200" algn="just">
              <a:lnSpc>
                <a:spcPct val="200000"/>
              </a:lnSpc>
              <a:spcAft>
                <a:spcPts val="300"/>
              </a:spcAft>
            </a:pP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采用悬臂</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支架结合木模板体系，具有以下特点：</a:t>
            </a:r>
          </a:p>
          <a:p>
            <a:pPr marL="285750" indent="-285750" algn="just">
              <a:lnSpc>
                <a:spcPct val="200000"/>
              </a:lnSpc>
              <a:spcAft>
                <a:spcPts val="300"/>
              </a:spcAft>
              <a:buFont typeface="Wingdings" panose="05000000000000000000" pitchFamily="2" charset="2"/>
              <a:buChar char="p"/>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支架、模板及施工荷载全部由预埋件承担，不需另搭脚手架，适于高空作业。</a:t>
            </a:r>
          </a:p>
          <a:p>
            <a:pPr marL="285750" indent="-285750" algn="just">
              <a:lnSpc>
                <a:spcPct val="200000"/>
              </a:lnSpc>
              <a:spcAft>
                <a:spcPts val="300"/>
              </a:spcAft>
              <a:buFont typeface="Wingdings" panose="05000000000000000000" pitchFamily="2" charset="2"/>
              <a:buChar char="p"/>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模板部分可整体后移</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600mm</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a:t>
            </a:r>
          </a:p>
          <a:p>
            <a:pPr marL="285750" indent="-285750" algn="just">
              <a:lnSpc>
                <a:spcPct val="200000"/>
              </a:lnSpc>
              <a:spcAft>
                <a:spcPts val="300"/>
              </a:spcAft>
              <a:buFont typeface="Wingdings" panose="05000000000000000000" pitchFamily="2" charset="2"/>
              <a:buChar char="p"/>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模板部分可相对支撑架部分上下左右调节，使用灵活。</a:t>
            </a:r>
          </a:p>
          <a:p>
            <a:pPr marL="285750" indent="-285750" algn="just">
              <a:lnSpc>
                <a:spcPct val="200000"/>
              </a:lnSpc>
              <a:spcAft>
                <a:spcPts val="300"/>
              </a:spcAft>
              <a:buFont typeface="Wingdings" panose="05000000000000000000" pitchFamily="2" charset="2"/>
              <a:buChar char="p"/>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各连接件标准化程度高，通用性强。</a:t>
            </a:r>
          </a:p>
          <a:p>
            <a:pPr marL="285750" indent="-285750" algn="just">
              <a:lnSpc>
                <a:spcPct val="200000"/>
              </a:lnSpc>
              <a:spcAft>
                <a:spcPts val="300"/>
              </a:spcAft>
              <a:buFont typeface="Wingdings" panose="05000000000000000000" pitchFamily="2" charset="2"/>
              <a:buChar char="p"/>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主</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平台下设</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吊平台，可用于埋件的拆除及混凝土修补。</a:t>
            </a:r>
          </a:p>
          <a:p>
            <a:pPr marL="285750" indent="-285750" algn="just">
              <a:lnSpc>
                <a:spcPct val="200000"/>
              </a:lnSpc>
              <a:spcAft>
                <a:spcPts val="300"/>
              </a:spcAft>
              <a:buFont typeface="Wingdings" panose="05000000000000000000" pitchFamily="2" charset="2"/>
              <a:buChar char="p"/>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各部件为拼装式连接，连接方式灵活可靠，组装方便。</a:t>
            </a:r>
          </a:p>
          <a:p>
            <a:pPr marL="285750" indent="-285750" algn="just">
              <a:lnSpc>
                <a:spcPct val="200000"/>
              </a:lnSpc>
              <a:spcAft>
                <a:spcPts val="300"/>
              </a:spcAft>
              <a:buFont typeface="Wingdings" panose="05000000000000000000" pitchFamily="2" charset="2"/>
              <a:buChar char="p"/>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主体部件各部分可自由拆卸和组拼，便于运输和存放。 </a:t>
            </a:r>
          </a:p>
        </p:txBody>
      </p:sp>
      <p:sp>
        <p:nvSpPr>
          <p:cNvPr id="5" name="Rectangle 30"/>
          <p:cNvSpPr>
            <a:spLocks noChangeArrowheads="1"/>
          </p:cNvSpPr>
          <p:nvPr/>
        </p:nvSpPr>
        <p:spPr bwMode="auto">
          <a:xfrm>
            <a:off x="35496" y="235460"/>
            <a:ext cx="3024336" cy="461665"/>
          </a:xfrm>
          <a:prstGeom prst="rect">
            <a:avLst/>
          </a:prstGeom>
          <a:solidFill>
            <a:schemeClr val="accent1">
              <a:lumMod val="75000"/>
            </a:schemeClr>
          </a:solidFill>
          <a:ln>
            <a:solidFill>
              <a:schemeClr val="tx2"/>
            </a:solidFill>
          </a:ln>
        </p:spPr>
        <p:txBody>
          <a:bodyPr wrap="square" rtlCol="0">
            <a:spAutoFit/>
          </a:bodyPr>
          <a:lstStyle/>
          <a:p>
            <a:pPr lvl="0" algn="ctr">
              <a:defRPr/>
            </a:pPr>
            <a:r>
              <a:rPr lang="en-US" altLang="zh-CN" sz="2400" b="1" dirty="0" smtClean="0">
                <a:solidFill>
                  <a:prstClr val="white"/>
                </a:solidFill>
                <a:latin typeface="微软雅黑" panose="020B0503020204020204" pitchFamily="34" charset="-122"/>
                <a:ea typeface="微软雅黑" panose="020B0503020204020204" pitchFamily="34" charset="-122"/>
              </a:rPr>
              <a:t>2.5  </a:t>
            </a:r>
            <a:r>
              <a:rPr lang="zh-CN" altLang="en-US" sz="2400" b="1" dirty="0" smtClean="0">
                <a:solidFill>
                  <a:prstClr val="white"/>
                </a:solidFill>
                <a:latin typeface="微软雅黑" panose="020B0503020204020204" pitchFamily="34" charset="-122"/>
                <a:ea typeface="微软雅黑" panose="020B0503020204020204" pitchFamily="34" charset="-122"/>
              </a:rPr>
              <a:t>质量管理创新</a:t>
            </a:r>
            <a:endParaRPr lang="zh-CN" altLang="en-US" sz="2400" b="1" kern="0" dirty="0">
              <a:solidFill>
                <a:prstClr val="white"/>
              </a:solidFill>
              <a:latin typeface="微软雅黑" panose="020B0503020204020204" pitchFamily="34" charset="-122"/>
              <a:ea typeface="微软雅黑" panose="020B0503020204020204" pitchFamily="34" charset="-122"/>
            </a:endParaRPr>
          </a:p>
        </p:txBody>
      </p:sp>
      <p:sp>
        <p:nvSpPr>
          <p:cNvPr id="7" name="Rectangle 30"/>
          <p:cNvSpPr>
            <a:spLocks noChangeArrowheads="1"/>
          </p:cNvSpPr>
          <p:nvPr/>
        </p:nvSpPr>
        <p:spPr bwMode="auto">
          <a:xfrm>
            <a:off x="3059832" y="235460"/>
            <a:ext cx="2088232" cy="461665"/>
          </a:xfrm>
          <a:prstGeom prst="rect">
            <a:avLst/>
          </a:prstGeom>
          <a:noFill/>
          <a:ln>
            <a:solidFill>
              <a:schemeClr val="tx2"/>
            </a:solidFill>
          </a:ln>
        </p:spPr>
        <p:txBody>
          <a:bodyPr wrap="square" rtlCol="0">
            <a:spAutoFit/>
          </a:bodyPr>
          <a:lstStyle/>
          <a:p>
            <a:pPr lvl="0" algn="ctr">
              <a:defRPr/>
            </a:pP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模板施工优化</a:t>
            </a:r>
            <a:endParaRPr lang="zh-CN" altLang="en-US" sz="2400" b="1" kern="0" dirty="0">
              <a:solidFill>
                <a:srgbClr val="70AD47">
                  <a:lumMod val="7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4754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5536" y="987574"/>
            <a:ext cx="7848871" cy="1569660"/>
          </a:xfrm>
          <a:prstGeom prst="rect">
            <a:avLst/>
          </a:prstGeom>
        </p:spPr>
        <p:txBody>
          <a:bodyPr wrap="square">
            <a:spAutoFit/>
          </a:bodyPr>
          <a:lstStyle/>
          <a:p>
            <a:pPr indent="457200" algn="just">
              <a:lnSpc>
                <a:spcPct val="200000"/>
              </a:lnSpc>
              <a:spcAft>
                <a:spcPts val="300"/>
              </a:spcAft>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漳州核电项目通过施工技术优化将内筒体混凝土分层高度由</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2m</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优化至</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2.6m</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，由原参考电站的</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27</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层优化为</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21</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层，减少了内层安全</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壳筒体施工缝</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的留设数量，增强了</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内筒体混凝土</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整体性，</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确保混凝土</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质量更优。</a:t>
            </a:r>
          </a:p>
        </p:txBody>
      </p:sp>
      <p:sp>
        <p:nvSpPr>
          <p:cNvPr id="14" name="Rectangle 30"/>
          <p:cNvSpPr>
            <a:spLocks noChangeArrowheads="1"/>
          </p:cNvSpPr>
          <p:nvPr/>
        </p:nvSpPr>
        <p:spPr bwMode="auto">
          <a:xfrm>
            <a:off x="35496" y="235460"/>
            <a:ext cx="3024336" cy="461665"/>
          </a:xfrm>
          <a:prstGeom prst="rect">
            <a:avLst/>
          </a:prstGeom>
          <a:solidFill>
            <a:schemeClr val="accent1">
              <a:lumMod val="75000"/>
            </a:schemeClr>
          </a:solidFill>
          <a:ln>
            <a:solidFill>
              <a:schemeClr val="tx2"/>
            </a:solidFill>
          </a:ln>
        </p:spPr>
        <p:txBody>
          <a:bodyPr wrap="square" rtlCol="0">
            <a:spAutoFit/>
          </a:bodyPr>
          <a:lstStyle/>
          <a:p>
            <a:pPr lvl="0" algn="ctr">
              <a:defRPr/>
            </a:pPr>
            <a:r>
              <a:rPr lang="en-US" altLang="zh-CN" sz="2400" b="1" dirty="0" smtClean="0">
                <a:solidFill>
                  <a:prstClr val="white"/>
                </a:solidFill>
                <a:latin typeface="微软雅黑" panose="020B0503020204020204" pitchFamily="34" charset="-122"/>
                <a:ea typeface="微软雅黑" panose="020B0503020204020204" pitchFamily="34" charset="-122"/>
              </a:rPr>
              <a:t>2.5 </a:t>
            </a:r>
            <a:r>
              <a:rPr lang="zh-CN" altLang="en-US" sz="2400" b="1" dirty="0" smtClean="0">
                <a:solidFill>
                  <a:prstClr val="white"/>
                </a:solidFill>
                <a:latin typeface="微软雅黑" panose="020B0503020204020204" pitchFamily="34" charset="-122"/>
                <a:ea typeface="微软雅黑" panose="020B0503020204020204" pitchFamily="34" charset="-122"/>
              </a:rPr>
              <a:t>质量管理创新</a:t>
            </a:r>
            <a:endParaRPr lang="zh-CN" altLang="en-US" sz="2400" b="1" kern="0" dirty="0">
              <a:solidFill>
                <a:prstClr val="white"/>
              </a:solidFill>
              <a:latin typeface="微软雅黑" panose="020B0503020204020204" pitchFamily="34" charset="-122"/>
              <a:ea typeface="微软雅黑" panose="020B0503020204020204" pitchFamily="34" charset="-122"/>
            </a:endParaRPr>
          </a:p>
        </p:txBody>
      </p:sp>
      <p:sp>
        <p:nvSpPr>
          <p:cNvPr id="15" name="Rectangle 30"/>
          <p:cNvSpPr>
            <a:spLocks noChangeArrowheads="1"/>
          </p:cNvSpPr>
          <p:nvPr/>
        </p:nvSpPr>
        <p:spPr bwMode="auto">
          <a:xfrm>
            <a:off x="3059832" y="235460"/>
            <a:ext cx="3240360" cy="461665"/>
          </a:xfrm>
          <a:prstGeom prst="rect">
            <a:avLst/>
          </a:prstGeom>
          <a:noFill/>
          <a:ln>
            <a:solidFill>
              <a:schemeClr val="tx2"/>
            </a:solidFill>
          </a:ln>
        </p:spPr>
        <p:txBody>
          <a:bodyPr wrap="square" rtlCol="0">
            <a:spAutoFit/>
          </a:bodyPr>
          <a:lstStyle/>
          <a:p>
            <a:pPr lvl="0" algn="ctr">
              <a:defRPr/>
            </a:pPr>
            <a:r>
              <a:rPr lang="zh-CN" altLang="en-US" sz="2400" b="1" kern="0" dirty="0">
                <a:solidFill>
                  <a:srgbClr val="70AD47">
                    <a:lumMod val="75000"/>
                  </a:srgbClr>
                </a:solidFill>
                <a:latin typeface="微软雅黑" panose="020B0503020204020204" pitchFamily="34" charset="-122"/>
                <a:ea typeface="微软雅黑" panose="020B0503020204020204" pitchFamily="34" charset="-122"/>
              </a:rPr>
              <a:t>内筒体混凝土分层优化</a:t>
            </a:r>
          </a:p>
        </p:txBody>
      </p:sp>
    </p:spTree>
    <p:extLst>
      <p:ext uri="{BB962C8B-B14F-4D97-AF65-F5344CB8AC3E}">
        <p14:creationId xmlns:p14="http://schemas.microsoft.com/office/powerpoint/2010/main" val="207237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771550"/>
            <a:ext cx="8496944" cy="4031873"/>
          </a:xfrm>
          <a:prstGeom prst="rect">
            <a:avLst/>
          </a:prstGeom>
        </p:spPr>
        <p:txBody>
          <a:bodyPr wrap="square">
            <a:spAutoFit/>
          </a:bodyPr>
          <a:lstStyle/>
          <a:p>
            <a:pPr indent="457200" algn="just">
              <a:lnSpc>
                <a:spcPct val="200000"/>
              </a:lnSpc>
              <a:spcAft>
                <a:spcPts val="300"/>
              </a:spcAft>
            </a:pP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深刻</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认识建造过程中的质量就是未来的核安全及建设单位的质量行为受到核电监管方重点关注的严峻监管形势。漳州能源从原材料质量管控到建设过程质量管控开展了全过程梳理及查缺补漏，建立了项目“绝不弄虚作假、绝不违规作业、坚持底线思维”的质量管理方针。并牵头组织工程总承包单位、监理单位共同制定并发布</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乙供工程材料验收接口管理细则</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施工质量验收管理规定</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细化并明确了各参建单位在原材及施工过程质量管控的具体职责、流程及各阶段重点，明确了上游监管方在常规针对实体质量特性验证的基础上，重点对下游各级人员质量行为的督责管控，有效实现了对各级人员质量行为有效性的</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监管。目前漳州能源、总承包单位、监理单位均在质量计划中选点见证。</a:t>
            </a:r>
            <a:endParaRPr lang="zh-CN" altLang="en-US" sz="16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4" name="Rectangle 30"/>
          <p:cNvSpPr>
            <a:spLocks noChangeArrowheads="1"/>
          </p:cNvSpPr>
          <p:nvPr/>
        </p:nvSpPr>
        <p:spPr bwMode="auto">
          <a:xfrm>
            <a:off x="35496" y="235460"/>
            <a:ext cx="3024336" cy="461665"/>
          </a:xfrm>
          <a:prstGeom prst="rect">
            <a:avLst/>
          </a:prstGeom>
          <a:solidFill>
            <a:schemeClr val="accent1">
              <a:lumMod val="75000"/>
            </a:schemeClr>
          </a:solidFill>
          <a:ln>
            <a:solidFill>
              <a:schemeClr val="tx2"/>
            </a:solidFill>
          </a:ln>
        </p:spPr>
        <p:txBody>
          <a:bodyPr wrap="square" rtlCol="0">
            <a:spAutoFit/>
          </a:bodyPr>
          <a:lstStyle/>
          <a:p>
            <a:pPr lvl="0" algn="ctr">
              <a:defRPr/>
            </a:pPr>
            <a:r>
              <a:rPr lang="en-US" altLang="zh-CN" sz="2400" b="1" dirty="0" smtClean="0">
                <a:solidFill>
                  <a:prstClr val="white"/>
                </a:solidFill>
                <a:latin typeface="微软雅黑" panose="020B0503020204020204" pitchFamily="34" charset="-122"/>
                <a:ea typeface="微软雅黑" panose="020B0503020204020204" pitchFamily="34" charset="-122"/>
              </a:rPr>
              <a:t>2.5 </a:t>
            </a:r>
            <a:r>
              <a:rPr lang="zh-CN" altLang="en-US" sz="2400" b="1" dirty="0" smtClean="0">
                <a:solidFill>
                  <a:prstClr val="white"/>
                </a:solidFill>
                <a:latin typeface="微软雅黑" panose="020B0503020204020204" pitchFamily="34" charset="-122"/>
                <a:ea typeface="微软雅黑" panose="020B0503020204020204" pitchFamily="34" charset="-122"/>
              </a:rPr>
              <a:t>质量管理创新</a:t>
            </a:r>
            <a:endParaRPr lang="zh-CN" altLang="en-US" sz="2400" b="1" kern="0" dirty="0">
              <a:solidFill>
                <a:prstClr val="white"/>
              </a:solidFill>
              <a:latin typeface="微软雅黑" panose="020B0503020204020204" pitchFamily="34" charset="-122"/>
              <a:ea typeface="微软雅黑" panose="020B0503020204020204" pitchFamily="34" charset="-122"/>
            </a:endParaRPr>
          </a:p>
        </p:txBody>
      </p:sp>
      <p:sp>
        <p:nvSpPr>
          <p:cNvPr id="15" name="Rectangle 30"/>
          <p:cNvSpPr>
            <a:spLocks noChangeArrowheads="1"/>
          </p:cNvSpPr>
          <p:nvPr/>
        </p:nvSpPr>
        <p:spPr bwMode="auto">
          <a:xfrm>
            <a:off x="3059832" y="235460"/>
            <a:ext cx="2664296" cy="461665"/>
          </a:xfrm>
          <a:prstGeom prst="rect">
            <a:avLst/>
          </a:prstGeom>
          <a:noFill/>
          <a:ln>
            <a:solidFill>
              <a:schemeClr val="tx2"/>
            </a:solidFill>
          </a:ln>
        </p:spPr>
        <p:txBody>
          <a:bodyPr wrap="square" rtlCol="0">
            <a:spAutoFit/>
          </a:bodyPr>
          <a:lstStyle/>
          <a:p>
            <a:pPr lvl="0" algn="ctr">
              <a:defRPr/>
            </a:pPr>
            <a:r>
              <a:rPr lang="zh-CN" altLang="en-US" sz="2400" b="1" kern="0" dirty="0">
                <a:solidFill>
                  <a:srgbClr val="70AD47">
                    <a:lumMod val="75000"/>
                  </a:srgbClr>
                </a:solidFill>
                <a:latin typeface="微软雅黑" panose="020B0503020204020204" pitchFamily="34" charset="-122"/>
                <a:ea typeface="微软雅黑" panose="020B0503020204020204" pitchFamily="34" charset="-122"/>
              </a:rPr>
              <a:t>工程验收管理改进</a:t>
            </a:r>
          </a:p>
        </p:txBody>
      </p:sp>
    </p:spTree>
    <p:extLst>
      <p:ext uri="{BB962C8B-B14F-4D97-AF65-F5344CB8AC3E}">
        <p14:creationId xmlns:p14="http://schemas.microsoft.com/office/powerpoint/2010/main" val="280890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915566"/>
            <a:ext cx="8208911" cy="2554545"/>
          </a:xfrm>
          <a:prstGeom prst="rect">
            <a:avLst/>
          </a:prstGeom>
        </p:spPr>
        <p:txBody>
          <a:bodyPr wrap="square">
            <a:spAutoFit/>
          </a:bodyPr>
          <a:lstStyle/>
          <a:p>
            <a:pPr indent="457200" algn="just">
              <a:lnSpc>
                <a:spcPct val="200000"/>
              </a:lnSpc>
              <a:spcAft>
                <a:spcPts val="300"/>
              </a:spcAft>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通过全过程的组织设计及策划、充分的混凝土性能验证及现场严格的组织实施与监督，拆模后的混凝土表面外观平整光滑，色泽均匀，满足混凝土设计文件和规范要求。悬臂</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支架</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模板</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体系的应用保障了安全壳筒体混凝土施工质量的可靠性、便捷性，其施工方式的灵活性减少了现场的脚手架搭设工作，从而也加大了施工过程的安全保障，获得了项目各方的一致</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认可，</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为后续预应力施工、项目创优奠定了基础。</a:t>
            </a:r>
          </a:p>
        </p:txBody>
      </p:sp>
      <p:sp>
        <p:nvSpPr>
          <p:cNvPr id="14" name="Rectangle 30"/>
          <p:cNvSpPr>
            <a:spLocks noChangeArrowheads="1"/>
          </p:cNvSpPr>
          <p:nvPr/>
        </p:nvSpPr>
        <p:spPr bwMode="auto">
          <a:xfrm>
            <a:off x="35496" y="235460"/>
            <a:ext cx="3024336" cy="461665"/>
          </a:xfrm>
          <a:prstGeom prst="rect">
            <a:avLst/>
          </a:prstGeom>
          <a:solidFill>
            <a:schemeClr val="accent1">
              <a:lumMod val="75000"/>
            </a:schemeClr>
          </a:solidFill>
          <a:ln>
            <a:solidFill>
              <a:schemeClr val="tx2"/>
            </a:solidFill>
          </a:ln>
        </p:spPr>
        <p:txBody>
          <a:bodyPr wrap="square" rtlCol="0">
            <a:spAutoFit/>
          </a:bodyPr>
          <a:lstStyle/>
          <a:p>
            <a:pPr lvl="0" algn="ctr">
              <a:defRPr/>
            </a:pPr>
            <a:r>
              <a:rPr lang="en-US" altLang="zh-CN" sz="2400" b="1" dirty="0" smtClean="0">
                <a:solidFill>
                  <a:prstClr val="white"/>
                </a:solidFill>
                <a:latin typeface="微软雅黑" panose="020B0503020204020204" pitchFamily="34" charset="-122"/>
                <a:ea typeface="微软雅黑" panose="020B0503020204020204" pitchFamily="34" charset="-122"/>
              </a:rPr>
              <a:t>2.6  </a:t>
            </a:r>
            <a:r>
              <a:rPr lang="zh-CN" altLang="en-US" sz="2400" b="1" dirty="0" smtClean="0">
                <a:solidFill>
                  <a:prstClr val="white"/>
                </a:solidFill>
                <a:latin typeface="微软雅黑" panose="020B0503020204020204" pitchFamily="34" charset="-122"/>
                <a:ea typeface="微软雅黑" panose="020B0503020204020204" pitchFamily="34" charset="-122"/>
              </a:rPr>
              <a:t>应用效果</a:t>
            </a:r>
            <a:endParaRPr lang="zh-CN" altLang="en-US" sz="2400" b="1" kern="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43768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95736" y="4515966"/>
            <a:ext cx="4752527" cy="510524"/>
          </a:xfrm>
          <a:prstGeom prst="rect">
            <a:avLst/>
          </a:prstGeom>
        </p:spPr>
        <p:txBody>
          <a:bodyPr wrap="square">
            <a:spAutoFit/>
          </a:bodyPr>
          <a:lstStyle/>
          <a:p>
            <a:pPr indent="457200" algn="just">
              <a:lnSpc>
                <a:spcPct val="200000"/>
              </a:lnSpc>
              <a:spcAft>
                <a:spcPts val="300"/>
              </a:spcAft>
            </a:pPr>
            <a:r>
              <a:rPr lang="zh-CN" altLang="en-US" sz="1600" b="1" dirty="0" smtClean="0">
                <a:solidFill>
                  <a:schemeClr val="accent6">
                    <a:lumMod val="75000"/>
                  </a:schemeClr>
                </a:solidFill>
                <a:latin typeface="微软雅黑" panose="020B0503020204020204" pitchFamily="34" charset="-122"/>
                <a:ea typeface="微软雅黑" panose="020B0503020204020204" pitchFamily="34" charset="-122"/>
              </a:rPr>
              <a:t>内层安全壳筒体悬臂支架模板体系实施远景</a:t>
            </a:r>
            <a:endParaRPr lang="zh-CN" altLang="en-US" sz="1600"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4" name="Rectangle 30"/>
          <p:cNvSpPr>
            <a:spLocks noChangeArrowheads="1"/>
          </p:cNvSpPr>
          <p:nvPr/>
        </p:nvSpPr>
        <p:spPr bwMode="auto">
          <a:xfrm>
            <a:off x="35496" y="235460"/>
            <a:ext cx="3024336" cy="461665"/>
          </a:xfrm>
          <a:prstGeom prst="rect">
            <a:avLst/>
          </a:prstGeom>
          <a:solidFill>
            <a:schemeClr val="accent1">
              <a:lumMod val="75000"/>
            </a:schemeClr>
          </a:solidFill>
          <a:ln>
            <a:solidFill>
              <a:schemeClr val="tx2"/>
            </a:solidFill>
          </a:ln>
        </p:spPr>
        <p:txBody>
          <a:bodyPr wrap="square" rtlCol="0">
            <a:spAutoFit/>
          </a:bodyPr>
          <a:lstStyle/>
          <a:p>
            <a:pPr lvl="0" algn="ctr">
              <a:defRPr/>
            </a:pPr>
            <a:r>
              <a:rPr lang="en-US" altLang="zh-CN" sz="2400" b="1" dirty="0" smtClean="0">
                <a:solidFill>
                  <a:prstClr val="white"/>
                </a:solidFill>
                <a:latin typeface="微软雅黑" panose="020B0503020204020204" pitchFamily="34" charset="-122"/>
                <a:ea typeface="微软雅黑" panose="020B0503020204020204" pitchFamily="34" charset="-122"/>
              </a:rPr>
              <a:t>2.6  </a:t>
            </a:r>
            <a:r>
              <a:rPr lang="zh-CN" altLang="en-US" sz="2400" b="1" dirty="0" smtClean="0">
                <a:solidFill>
                  <a:prstClr val="white"/>
                </a:solidFill>
                <a:latin typeface="微软雅黑" panose="020B0503020204020204" pitchFamily="34" charset="-122"/>
                <a:ea typeface="微软雅黑" panose="020B0503020204020204" pitchFamily="34" charset="-122"/>
              </a:rPr>
              <a:t>应用效果</a:t>
            </a:r>
            <a:endParaRPr lang="zh-CN" altLang="en-US" sz="2400" b="1" kern="0" dirty="0">
              <a:solidFill>
                <a:prstClr val="white"/>
              </a:solidFill>
              <a:latin typeface="微软雅黑" panose="020B0503020204020204" pitchFamily="34" charset="-122"/>
              <a:ea typeface="微软雅黑" panose="020B0503020204020204" pitchFamily="34" charset="-122"/>
            </a:endParaRPr>
          </a:p>
        </p:txBody>
      </p:sp>
      <p:pic>
        <p:nvPicPr>
          <p:cNvPr id="11" name="图片 10"/>
          <p:cNvPicPr/>
          <p:nvPr/>
        </p:nvPicPr>
        <p:blipFill rotWithShape="1">
          <a:blip r:embed="rId3" cstate="print">
            <a:extLst>
              <a:ext uri="{28A0092B-C50C-407E-A947-70E740481C1C}">
                <a14:useLocalDpi xmlns:a14="http://schemas.microsoft.com/office/drawing/2010/main" val="0"/>
              </a:ext>
            </a:extLst>
          </a:blip>
          <a:srcRect b="18112"/>
          <a:stretch/>
        </p:blipFill>
        <p:spPr>
          <a:xfrm>
            <a:off x="1815431" y="843558"/>
            <a:ext cx="5429002" cy="3749650"/>
          </a:xfrm>
          <a:prstGeom prst="rect">
            <a:avLst/>
          </a:prstGeom>
        </p:spPr>
      </p:pic>
    </p:spTree>
    <p:extLst>
      <p:ext uri="{BB962C8B-B14F-4D97-AF65-F5344CB8AC3E}">
        <p14:creationId xmlns:p14="http://schemas.microsoft.com/office/powerpoint/2010/main" val="36493023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72000" y="4343053"/>
            <a:ext cx="3312368" cy="510524"/>
          </a:xfrm>
          <a:prstGeom prst="rect">
            <a:avLst/>
          </a:prstGeom>
        </p:spPr>
        <p:txBody>
          <a:bodyPr wrap="square">
            <a:spAutoFit/>
          </a:bodyPr>
          <a:lstStyle/>
          <a:p>
            <a:pPr indent="457200" algn="just">
              <a:lnSpc>
                <a:spcPct val="200000"/>
              </a:lnSpc>
              <a:spcAft>
                <a:spcPts val="300"/>
              </a:spcAft>
            </a:pPr>
            <a:r>
              <a:rPr lang="zh-CN" altLang="en-US" sz="1600" b="1" dirty="0" smtClean="0">
                <a:solidFill>
                  <a:schemeClr val="accent6">
                    <a:lumMod val="75000"/>
                  </a:schemeClr>
                </a:solidFill>
                <a:latin typeface="微软雅黑" panose="020B0503020204020204" pitchFamily="34" charset="-122"/>
                <a:ea typeface="微软雅黑" panose="020B0503020204020204" pitchFamily="34" charset="-122"/>
              </a:rPr>
              <a:t>内筒体混凝土浇筑后整体效果</a:t>
            </a:r>
            <a:endParaRPr lang="zh-CN" altLang="en-US" sz="1600"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4" name="Rectangle 30"/>
          <p:cNvSpPr>
            <a:spLocks noChangeArrowheads="1"/>
          </p:cNvSpPr>
          <p:nvPr/>
        </p:nvSpPr>
        <p:spPr bwMode="auto">
          <a:xfrm>
            <a:off x="35496" y="235460"/>
            <a:ext cx="3024336" cy="461665"/>
          </a:xfrm>
          <a:prstGeom prst="rect">
            <a:avLst/>
          </a:prstGeom>
          <a:solidFill>
            <a:schemeClr val="accent1">
              <a:lumMod val="75000"/>
            </a:schemeClr>
          </a:solidFill>
          <a:ln>
            <a:solidFill>
              <a:schemeClr val="tx2"/>
            </a:solidFill>
          </a:ln>
        </p:spPr>
        <p:txBody>
          <a:bodyPr wrap="square" rtlCol="0">
            <a:spAutoFit/>
          </a:bodyPr>
          <a:lstStyle/>
          <a:p>
            <a:pPr lvl="0" algn="ctr">
              <a:defRPr/>
            </a:pPr>
            <a:r>
              <a:rPr lang="en-US" altLang="zh-CN" sz="2400" b="1" dirty="0" smtClean="0">
                <a:solidFill>
                  <a:prstClr val="white"/>
                </a:solidFill>
                <a:latin typeface="微软雅黑" panose="020B0503020204020204" pitchFamily="34" charset="-122"/>
                <a:ea typeface="微软雅黑" panose="020B0503020204020204" pitchFamily="34" charset="-122"/>
              </a:rPr>
              <a:t>2.6  </a:t>
            </a:r>
            <a:r>
              <a:rPr lang="zh-CN" altLang="en-US" sz="2400" b="1" dirty="0" smtClean="0">
                <a:solidFill>
                  <a:prstClr val="white"/>
                </a:solidFill>
                <a:latin typeface="微软雅黑" panose="020B0503020204020204" pitchFamily="34" charset="-122"/>
                <a:ea typeface="微软雅黑" panose="020B0503020204020204" pitchFamily="34" charset="-122"/>
              </a:rPr>
              <a:t>应用效果</a:t>
            </a:r>
            <a:endParaRPr lang="zh-CN" altLang="en-US" sz="2400" b="1" kern="0"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35496" y="4336178"/>
            <a:ext cx="3312368" cy="510524"/>
          </a:xfrm>
          <a:prstGeom prst="rect">
            <a:avLst/>
          </a:prstGeom>
        </p:spPr>
        <p:txBody>
          <a:bodyPr wrap="square">
            <a:spAutoFit/>
          </a:bodyPr>
          <a:lstStyle/>
          <a:p>
            <a:pPr indent="457200" algn="just">
              <a:lnSpc>
                <a:spcPct val="200000"/>
              </a:lnSpc>
              <a:spcAft>
                <a:spcPts val="300"/>
              </a:spcAft>
            </a:pPr>
            <a:r>
              <a:rPr lang="zh-CN" altLang="en-US" sz="1600" b="1" dirty="0">
                <a:solidFill>
                  <a:schemeClr val="accent6">
                    <a:lumMod val="75000"/>
                  </a:schemeClr>
                </a:solidFill>
                <a:latin typeface="微软雅黑" panose="020B0503020204020204" pitchFamily="34" charset="-122"/>
                <a:ea typeface="微软雅黑" panose="020B0503020204020204" pitchFamily="34" charset="-122"/>
              </a:rPr>
              <a:t>内筒</a:t>
            </a:r>
            <a:r>
              <a:rPr lang="zh-CN" altLang="en-US" sz="1600" b="1" dirty="0" smtClean="0">
                <a:solidFill>
                  <a:schemeClr val="accent6">
                    <a:lumMod val="75000"/>
                  </a:schemeClr>
                </a:solidFill>
                <a:latin typeface="微软雅黑" panose="020B0503020204020204" pitchFamily="34" charset="-122"/>
                <a:ea typeface="微软雅黑" panose="020B0503020204020204" pitchFamily="34" charset="-122"/>
              </a:rPr>
              <a:t>体混凝土浇筑后局部效果</a:t>
            </a:r>
            <a:endParaRPr lang="zh-CN" altLang="en-US" sz="1600" b="1"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9" name="图片 8"/>
          <p:cNvPicPr/>
          <p:nvPr/>
        </p:nvPicPr>
        <p:blipFill>
          <a:blip r:embed="rId3" cstate="print">
            <a:extLst>
              <a:ext uri="{28A0092B-C50C-407E-A947-70E740481C1C}">
                <a14:useLocalDpi xmlns:a14="http://schemas.microsoft.com/office/drawing/2010/main" val="0"/>
              </a:ext>
            </a:extLst>
          </a:blip>
          <a:stretch>
            <a:fillRect/>
          </a:stretch>
        </p:blipFill>
        <p:spPr>
          <a:xfrm>
            <a:off x="683568" y="915566"/>
            <a:ext cx="1172218" cy="3291830"/>
          </a:xfrm>
          <a:prstGeom prst="rect">
            <a:avLst/>
          </a:prstGeom>
        </p:spPr>
      </p:pic>
      <p:pic>
        <p:nvPicPr>
          <p:cNvPr id="10" name="图片 9"/>
          <p:cNvPicPr/>
          <p:nvPr/>
        </p:nvPicPr>
        <p:blipFill>
          <a:blip r:embed="rId4" cstate="print">
            <a:extLst>
              <a:ext uri="{28A0092B-C50C-407E-A947-70E740481C1C}">
                <a14:useLocalDpi xmlns:a14="http://schemas.microsoft.com/office/drawing/2010/main" val="0"/>
              </a:ext>
            </a:extLst>
          </a:blip>
          <a:stretch>
            <a:fillRect/>
          </a:stretch>
        </p:blipFill>
        <p:spPr>
          <a:xfrm>
            <a:off x="2195736" y="915566"/>
            <a:ext cx="1013627" cy="3291830"/>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1059582"/>
            <a:ext cx="4123702" cy="3096344"/>
          </a:xfrm>
          <a:prstGeom prst="rect">
            <a:avLst/>
          </a:prstGeom>
        </p:spPr>
      </p:pic>
    </p:spTree>
    <p:extLst>
      <p:ext uri="{BB962C8B-B14F-4D97-AF65-F5344CB8AC3E}">
        <p14:creationId xmlns:p14="http://schemas.microsoft.com/office/powerpoint/2010/main" val="4165070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71600" y="1995686"/>
            <a:ext cx="7243258" cy="830997"/>
          </a:xfrm>
          <a:prstGeom prst="rect">
            <a:avLst/>
          </a:prstGeom>
          <a:noFill/>
        </p:spPr>
        <p:txBody>
          <a:bodyPr wrap="square" lIns="91440" tIns="45720" rIns="91440" bIns="45720">
            <a:spAutoFit/>
          </a:bodyPr>
          <a:lstStyle/>
          <a:p>
            <a:pPr algn="ctr"/>
            <a:r>
              <a:rPr lang="zh-CN" alt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汇报完毕，感谢聆听！</a:t>
            </a:r>
            <a:endParaRPr lang="zh-CN" alt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673766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 y="1353832"/>
            <a:ext cx="9145588" cy="19551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rtlCol="0"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6" name="组合 17">
            <a:extLst>
              <a:ext uri="{FF2B5EF4-FFF2-40B4-BE49-F238E27FC236}">
                <a16:creationId xmlns:a16="http://schemas.microsoft.com/office/drawing/2014/main" xmlns="" id="{5705A8DA-9A2A-45B7-908E-FE7D7FD53D7F}"/>
              </a:ext>
            </a:extLst>
          </p:cNvPr>
          <p:cNvGrpSpPr/>
          <p:nvPr/>
        </p:nvGrpSpPr>
        <p:grpSpPr>
          <a:xfrm>
            <a:off x="971600" y="1405300"/>
            <a:ext cx="1828973" cy="1852206"/>
            <a:chOff x="2353153" y="1332123"/>
            <a:chExt cx="1410410" cy="1410410"/>
          </a:xfrm>
        </p:grpSpPr>
        <p:pic>
          <p:nvPicPr>
            <p:cNvPr id="7" name="Picture 4" descr="C:\Users\Administrator\Desktop\微立体创业计划\004.png">
              <a:extLst>
                <a:ext uri="{FF2B5EF4-FFF2-40B4-BE49-F238E27FC236}">
                  <a16:creationId xmlns:a16="http://schemas.microsoft.com/office/drawing/2014/main" xmlns="" id="{6963E9E3-0384-4B20-90B8-EF098128DD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3153"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8" name="圆角矩形 36">
              <a:extLst>
                <a:ext uri="{FF2B5EF4-FFF2-40B4-BE49-F238E27FC236}">
                  <a16:creationId xmlns:a16="http://schemas.microsoft.com/office/drawing/2014/main" xmlns="" id="{29B3D097-3CB9-4A85-84BE-6EAA60185F62}"/>
                </a:ext>
              </a:extLst>
            </p:cNvPr>
            <p:cNvSpPr/>
            <p:nvPr/>
          </p:nvSpPr>
          <p:spPr>
            <a:xfrm rot="18929868">
              <a:off x="2753722" y="1749223"/>
              <a:ext cx="615140" cy="615140"/>
            </a:xfrm>
            <a:prstGeom prst="roundRect">
              <a:avLst/>
            </a:prstGeom>
            <a:solidFill>
              <a:srgbClr val="00B0F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文本框 28">
              <a:extLst>
                <a:ext uri="{FF2B5EF4-FFF2-40B4-BE49-F238E27FC236}">
                  <a16:creationId xmlns:a16="http://schemas.microsoft.com/office/drawing/2014/main" xmlns="" id="{C2FEAD37-DE7A-4EA1-B8BE-0CAB9A7BFF07}"/>
                </a:ext>
              </a:extLst>
            </p:cNvPr>
            <p:cNvSpPr txBox="1"/>
            <p:nvPr/>
          </p:nvSpPr>
          <p:spPr>
            <a:xfrm>
              <a:off x="2858457" y="1770826"/>
              <a:ext cx="416831" cy="597629"/>
            </a:xfrm>
            <a:prstGeom prst="rect">
              <a:avLst/>
            </a:prstGeom>
            <a:noFill/>
          </p:spPr>
          <p:txBody>
            <a:bodyPr wrap="none" rtlCol="0">
              <a:spAutoFit/>
            </a:bodyPr>
            <a:lstStyle/>
            <a:p>
              <a:r>
                <a:rPr lang="en-US" altLang="zh-CN" sz="4500" b="1" dirty="0" smtClean="0">
                  <a:solidFill>
                    <a:schemeClr val="bg1"/>
                  </a:solidFill>
                  <a:latin typeface="微软雅黑" panose="020B0503020204020204" pitchFamily="34" charset="-122"/>
                  <a:ea typeface="微软雅黑" panose="020B0503020204020204" pitchFamily="34" charset="-122"/>
                </a:rPr>
                <a:t>1</a:t>
              </a:r>
              <a:endParaRPr lang="zh-CN" altLang="en-US" sz="4500" b="1" dirty="0">
                <a:solidFill>
                  <a:schemeClr val="bg1"/>
                </a:solidFill>
                <a:latin typeface="微软雅黑" panose="020B0503020204020204" pitchFamily="34" charset="-122"/>
                <a:ea typeface="微软雅黑" panose="020B0503020204020204" pitchFamily="34" charset="-122"/>
              </a:endParaRPr>
            </a:p>
          </p:txBody>
        </p:sp>
      </p:grpSp>
      <p:sp>
        <p:nvSpPr>
          <p:cNvPr id="10" name="矩形 9"/>
          <p:cNvSpPr/>
          <p:nvPr/>
        </p:nvSpPr>
        <p:spPr>
          <a:xfrm>
            <a:off x="3083423" y="2050671"/>
            <a:ext cx="3877986" cy="646331"/>
          </a:xfrm>
          <a:prstGeom prst="rect">
            <a:avLst/>
          </a:prstGeom>
        </p:spPr>
        <p:txBody>
          <a:bodyPr wrap="none">
            <a:spAutoFit/>
          </a:bodyPr>
          <a:lstStyle/>
          <a:p>
            <a:pPr algn="ctr"/>
            <a:r>
              <a:rPr lang="zh-CN" altLang="en-US" sz="3600" b="1" dirty="0" smtClean="0">
                <a:solidFill>
                  <a:schemeClr val="bg1"/>
                </a:solidFill>
                <a:latin typeface="微软雅黑" panose="020B0503020204020204" pitchFamily="34" charset="-122"/>
                <a:ea typeface="微软雅黑" panose="020B0503020204020204" pitchFamily="34" charset="-122"/>
              </a:rPr>
              <a:t>漳州核电基本</a:t>
            </a:r>
            <a:r>
              <a:rPr lang="zh-CN" altLang="en-US" sz="3600" b="1" dirty="0">
                <a:solidFill>
                  <a:schemeClr val="bg1"/>
                </a:solidFill>
                <a:latin typeface="微软雅黑" panose="020B0503020204020204" pitchFamily="34" charset="-122"/>
                <a:ea typeface="微软雅黑" panose="020B0503020204020204" pitchFamily="34" charset="-122"/>
              </a:rPr>
              <a:t>情况</a:t>
            </a:r>
          </a:p>
        </p:txBody>
      </p:sp>
    </p:spTree>
    <p:extLst>
      <p:ext uri="{BB962C8B-B14F-4D97-AF65-F5344CB8AC3E}">
        <p14:creationId xmlns:p14="http://schemas.microsoft.com/office/powerpoint/2010/main" val="2680493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466590" y="915670"/>
            <a:ext cx="4112895" cy="4321175"/>
            <a:chOff x="4466590" y="915670"/>
            <a:chExt cx="4112895" cy="4321175"/>
          </a:xfrm>
        </p:grpSpPr>
        <p:cxnSp>
          <p:nvCxnSpPr>
            <p:cNvPr id="25" name="Line 61"/>
            <p:cNvCxnSpPr/>
            <p:nvPr/>
          </p:nvCxnSpPr>
          <p:spPr bwMode="auto">
            <a:xfrm>
              <a:off x="4466590" y="967105"/>
              <a:ext cx="635" cy="4269740"/>
            </a:xfrm>
            <a:prstGeom prst="line">
              <a:avLst/>
            </a:prstGeom>
            <a:noFill/>
            <a:ln w="6350" cap="flat" cmpd="sng">
              <a:solidFill>
                <a:schemeClr val="tx2">
                  <a:lumMod val="60000"/>
                  <a:lumOff val="40000"/>
                  <a:alpha val="100000"/>
                </a:schemeClr>
              </a:solidFill>
              <a:prstDash val="dash"/>
              <a:round/>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4754880" y="915670"/>
              <a:ext cx="3824605" cy="3557905"/>
              <a:chOff x="4754880" y="915670"/>
              <a:chExt cx="3824605" cy="3557905"/>
            </a:xfrm>
          </p:grpSpPr>
          <p:grpSp>
            <p:nvGrpSpPr>
              <p:cNvPr id="52" name="Group 29"/>
              <p:cNvGrpSpPr/>
              <p:nvPr/>
            </p:nvGrpSpPr>
            <p:grpSpPr bwMode="auto">
              <a:xfrm>
                <a:off x="4754880" y="915670"/>
                <a:ext cx="3824605" cy="3557905"/>
                <a:chOff x="4754880" y="915670"/>
                <a:chExt cx="3824605" cy="3557905"/>
              </a:xfrm>
            </p:grpSpPr>
            <p:sp>
              <p:nvSpPr>
                <p:cNvPr id="60" name="Freeform 30"/>
                <p:cNvSpPr/>
                <p:nvPr/>
              </p:nvSpPr>
              <p:spPr bwMode="auto">
                <a:xfrm rot="4320000">
                  <a:off x="5293995" y="548640"/>
                  <a:ext cx="1294765" cy="2372995"/>
                </a:xfrm>
                <a:custGeom>
                  <a:avLst/>
                  <a:gdLst>
                    <a:gd name="TX0" fmla="*/ 1069 w 1469"/>
                    <a:gd name="TY0" fmla="*/ 2104 h 2693"/>
                    <a:gd name="TX1" fmla="*/ 1253 w 1469"/>
                    <a:gd name="TY1" fmla="*/ 1036 h 2693"/>
                    <a:gd name="TX2" fmla="*/ 1253 w 1469"/>
                    <a:gd name="TY2" fmla="*/ 1032 h 2693"/>
                    <a:gd name="TX3" fmla="*/ 204 w 1469"/>
                    <a:gd name="TY3" fmla="*/ 0 h 2693"/>
                    <a:gd name="TX4" fmla="*/ 90 w 1469"/>
                    <a:gd name="TY4" fmla="*/ 1224 h 2693"/>
                    <a:gd name="TX5" fmla="*/ 860 w 1469"/>
                    <a:gd name="TY5" fmla="*/ 2393 h 2693"/>
                    <a:gd name="TX6" fmla="*/ 1468 w 1469"/>
                    <a:gd name="TY6" fmla="*/ 2692 h 2693"/>
                    <a:gd name="TX7" fmla="*/ 1069 w 1469"/>
                    <a:gd name="TY7" fmla="*/ 2104 h 2693"/>
                  </a:gdLst>
                  <a:ahLst/>
                  <a:cxnLst>
                    <a:cxn ang="0">
                      <a:pos x="TX0" y="TY0"/>
                    </a:cxn>
                    <a:cxn ang="0">
                      <a:pos x="TX1" y="TY1"/>
                    </a:cxn>
                    <a:cxn ang="0">
                      <a:pos x="TX2" y="TY2"/>
                    </a:cxn>
                    <a:cxn ang="0">
                      <a:pos x="TX3" y="TY3"/>
                    </a:cxn>
                    <a:cxn ang="0">
                      <a:pos x="TX4" y="TY4"/>
                    </a:cxn>
                    <a:cxn ang="0">
                      <a:pos x="TX5" y="TY5"/>
                    </a:cxn>
                    <a:cxn ang="0">
                      <a:pos x="TX6" y="TY6"/>
                    </a:cxn>
                    <a:cxn ang="0">
                      <a:pos x="TX7" y="TY7"/>
                    </a:cxn>
                  </a:cxnLst>
                  <a:rect l="l" t="t" r="r" b="b"/>
                  <a:pathLst>
                    <a:path w="1469" h="2693">
                      <a:moveTo>
                        <a:pt x="1069" y="2104"/>
                      </a:moveTo>
                      <a:cubicBezTo>
                        <a:pt x="1099" y="1845"/>
                        <a:pt x="1241" y="1097"/>
                        <a:pt x="1253" y="1036"/>
                      </a:cubicBezTo>
                      <a:cubicBezTo>
                        <a:pt x="1253" y="1032"/>
                        <a:pt x="1253" y="1032"/>
                        <a:pt x="1253" y="1032"/>
                      </a:cubicBezTo>
                      <a:cubicBezTo>
                        <a:pt x="204" y="0"/>
                        <a:pt x="204" y="0"/>
                        <a:pt x="204" y="0"/>
                      </a:cubicBezTo>
                      <a:cubicBezTo>
                        <a:pt x="34" y="392"/>
                        <a:pt x="0" y="821"/>
                        <a:pt x="90" y="1224"/>
                      </a:cubicBezTo>
                      <a:cubicBezTo>
                        <a:pt x="192" y="1678"/>
                        <a:pt x="454" y="2098"/>
                        <a:pt x="860" y="2393"/>
                      </a:cubicBezTo>
                      <a:cubicBezTo>
                        <a:pt x="1049" y="2531"/>
                        <a:pt x="1255" y="2630"/>
                        <a:pt x="1468" y="2692"/>
                      </a:cubicBezTo>
                      <a:cubicBezTo>
                        <a:pt x="1168" y="2531"/>
                        <a:pt x="1049" y="2280"/>
                        <a:pt x="1069" y="2104"/>
                      </a:cubicBezTo>
                      <a:close/>
                    </a:path>
                  </a:pathLst>
                </a:custGeom>
                <a:blipFill rotWithShape="1">
                  <a:blip r:embed="rId3" cstate="print">
                    <a:extLst>
                      <a:ext uri="{28A0092B-C50C-407E-A947-70E740481C1C}">
                        <a14:useLocalDpi xmlns:a14="http://schemas.microsoft.com/office/drawing/2010/main" val="0"/>
                      </a:ext>
                    </a:extLst>
                  </a:blip>
                  <a:srcRect/>
                  <a:stretch>
                    <a:fillRect r="-225000"/>
                  </a:stretch>
                </a:blipFill>
                <a:ln w="0">
                  <a:noFill/>
                </a:ln>
              </p:spPr>
              <p:txBody>
                <a:bodyPr vert="horz" wrap="square" lIns="90170" tIns="46990" rIns="90170" bIns="46990" numCol="1" anchor="t">
                  <a:noAutofit/>
                </a:bodyPr>
                <a:lstStyle/>
                <a:p>
                  <a:pPr eaLnBrk="0"/>
                  <a:endParaRPr lang="ko-KR" altLang="en-US" dirty="0">
                    <a:solidFill>
                      <a:srgbClr val="000000"/>
                    </a:solidFill>
                    <a:latin typeface="微软雅黑" panose="020B0503020204020204" pitchFamily="34" charset="-122"/>
                    <a:ea typeface="微软雅黑" panose="020B0503020204020204" pitchFamily="34" charset="-122"/>
                  </a:endParaRPr>
                </a:p>
              </p:txBody>
            </p:sp>
            <p:grpSp>
              <p:nvGrpSpPr>
                <p:cNvPr id="61" name="组合 27"/>
                <p:cNvGrpSpPr/>
                <p:nvPr/>
              </p:nvGrpSpPr>
              <p:grpSpPr bwMode="auto">
                <a:xfrm>
                  <a:off x="4970780" y="915670"/>
                  <a:ext cx="3608070" cy="3558540"/>
                  <a:chOff x="4970780" y="915670"/>
                  <a:chExt cx="3608070" cy="3558540"/>
                </a:xfrm>
              </p:grpSpPr>
              <p:sp>
                <p:nvSpPr>
                  <p:cNvPr id="62" name="Freeform 27"/>
                  <p:cNvSpPr/>
                  <p:nvPr/>
                </p:nvSpPr>
                <p:spPr bwMode="auto">
                  <a:xfrm>
                    <a:off x="6177280" y="915670"/>
                    <a:ext cx="2299970" cy="1368425"/>
                  </a:xfrm>
                  <a:custGeom>
                    <a:avLst/>
                    <a:gdLst>
                      <a:gd name="TX0" fmla="*/ 1978 w 2606"/>
                      <a:gd name="TY0" fmla="*/ 494 h 1552"/>
                      <a:gd name="TX1" fmla="*/ 668 w 2606"/>
                      <a:gd name="TY1" fmla="*/ 0 h 1552"/>
                      <a:gd name="TX2" fmla="*/ 0 w 2606"/>
                      <a:gd name="TY2" fmla="*/ 115 h 1552"/>
                      <a:gd name="TX3" fmla="*/ 668 w 2606"/>
                      <a:gd name="TY3" fmla="*/ 357 h 1552"/>
                      <a:gd name="TX4" fmla="*/ 1148 w 2606"/>
                      <a:gd name="TY4" fmla="*/ 1328 h 1552"/>
                      <a:gd name="TX5" fmla="*/ 1150 w 2606"/>
                      <a:gd name="TY5" fmla="*/ 1332 h 1552"/>
                      <a:gd name="TX6" fmla="*/ 2605 w 2606"/>
                      <a:gd name="TY6" fmla="*/ 1551 h 1552"/>
                      <a:gd name="TX7" fmla="*/ 1978 w 2606"/>
                      <a:gd name="TY7" fmla="*/ 494 h 1552"/>
                    </a:gdLst>
                    <a:ahLst/>
                    <a:cxnLst>
                      <a:cxn ang="0">
                        <a:pos x="TX0" y="TY0"/>
                      </a:cxn>
                      <a:cxn ang="0">
                        <a:pos x="TX1" y="TY1"/>
                      </a:cxn>
                      <a:cxn ang="0">
                        <a:pos x="TX2" y="TY2"/>
                      </a:cxn>
                      <a:cxn ang="0">
                        <a:pos x="TX3" y="TY3"/>
                      </a:cxn>
                      <a:cxn ang="0">
                        <a:pos x="TX4" y="TY4"/>
                      </a:cxn>
                      <a:cxn ang="0">
                        <a:pos x="TX5" y="TY5"/>
                      </a:cxn>
                      <a:cxn ang="0">
                        <a:pos x="TX6" y="TY6"/>
                      </a:cxn>
                      <a:cxn ang="0">
                        <a:pos x="TX7" y="TY7"/>
                      </a:cxn>
                    </a:cxnLst>
                    <a:rect l="l" t="t" r="r" b="b"/>
                    <a:pathLst>
                      <a:path w="2606" h="1552">
                        <a:moveTo>
                          <a:pt x="1978" y="494"/>
                        </a:moveTo>
                        <a:cubicBezTo>
                          <a:pt x="1629" y="186"/>
                          <a:pt x="1170" y="0"/>
                          <a:pt x="668" y="0"/>
                        </a:cubicBezTo>
                        <a:cubicBezTo>
                          <a:pt x="434" y="0"/>
                          <a:pt x="209" y="41"/>
                          <a:pt x="0" y="115"/>
                        </a:cubicBezTo>
                        <a:cubicBezTo>
                          <a:pt x="338" y="69"/>
                          <a:pt x="581" y="202"/>
                          <a:pt x="668" y="357"/>
                        </a:cubicBezTo>
                        <a:cubicBezTo>
                          <a:pt x="797" y="584"/>
                          <a:pt x="1122" y="1273"/>
                          <a:pt x="1148" y="1328"/>
                        </a:cubicBezTo>
                        <a:cubicBezTo>
                          <a:pt x="1150" y="1332"/>
                          <a:pt x="1150" y="1332"/>
                          <a:pt x="1150" y="1332"/>
                        </a:cubicBezTo>
                        <a:cubicBezTo>
                          <a:pt x="2605" y="1551"/>
                          <a:pt x="2605" y="1551"/>
                          <a:pt x="2605" y="1551"/>
                        </a:cubicBezTo>
                        <a:cubicBezTo>
                          <a:pt x="2512" y="1134"/>
                          <a:pt x="2288" y="766"/>
                          <a:pt x="1978" y="494"/>
                        </a:cubicBezTo>
                        <a:close/>
                      </a:path>
                    </a:pathLst>
                  </a:custGeom>
                  <a:blipFill rotWithShape="1">
                    <a:blip r:embed="rId4" cstate="print">
                      <a:extLst>
                        <a:ext uri="{28A0092B-C50C-407E-A947-70E740481C1C}">
                          <a14:useLocalDpi xmlns:a14="http://schemas.microsoft.com/office/drawing/2010/main" val="0"/>
                        </a:ext>
                      </a:extLst>
                    </a:blip>
                    <a:srcRect/>
                    <a:stretch>
                      <a:fillRect r="-5000"/>
                    </a:stretch>
                  </a:blipFill>
                  <a:ln w="0">
                    <a:noFill/>
                  </a:ln>
                </p:spPr>
                <p:txBody>
                  <a:bodyPr vert="horz" wrap="square" lIns="90170" tIns="46990" rIns="90170" bIns="46990" numCol="1" anchor="t">
                    <a:noAutofit/>
                  </a:bodyPr>
                  <a:lstStyle/>
                  <a:p>
                    <a:pPr eaLnBrk="0"/>
                    <a:endParaRPr lang="ko-KR" altLang="en-US" dirty="0">
                      <a:solidFill>
                        <a:srgbClr val="000000"/>
                      </a:solidFill>
                      <a:latin typeface="微软雅黑" panose="020B0503020204020204" pitchFamily="34" charset="-122"/>
                      <a:ea typeface="微软雅黑" panose="020B0503020204020204" pitchFamily="34" charset="-122"/>
                    </a:endParaRPr>
                  </a:p>
                </p:txBody>
              </p:sp>
              <p:sp>
                <p:nvSpPr>
                  <p:cNvPr id="63" name="Freeform 28"/>
                  <p:cNvSpPr/>
                  <p:nvPr/>
                </p:nvSpPr>
                <p:spPr bwMode="auto">
                  <a:xfrm>
                    <a:off x="7437120" y="1621155"/>
                    <a:ext cx="1143000" cy="2578735"/>
                  </a:xfrm>
                  <a:custGeom>
                    <a:avLst/>
                    <a:gdLst>
                      <a:gd name="TX0" fmla="*/ 1139 w 1296"/>
                      <a:gd name="TY0" fmla="*/ 613 h 2923"/>
                      <a:gd name="TX1" fmla="*/ 826 w 1296"/>
                      <a:gd name="TY1" fmla="*/ 0 h 2923"/>
                      <a:gd name="TX2" fmla="*/ 779 w 1296"/>
                      <a:gd name="TY2" fmla="*/ 710 h 2923"/>
                      <a:gd name="TX3" fmla="*/ 4 w 1296"/>
                      <a:gd name="TY3" fmla="*/ 1467 h 2923"/>
                      <a:gd name="TX4" fmla="*/ 0 w 1296"/>
                      <a:gd name="TY4" fmla="*/ 1470 h 2923"/>
                      <a:gd name="TX5" fmla="*/ 242 w 1296"/>
                      <a:gd name="TY5" fmla="*/ 2922 h 2923"/>
                      <a:gd name="TX6" fmla="*/ 1054 w 1296"/>
                      <a:gd name="TY6" fmla="*/ 1998 h 2923"/>
                      <a:gd name="TX7" fmla="*/ 1139 w 1296"/>
                      <a:gd name="TY7" fmla="*/ 613 h 2923"/>
                    </a:gdLst>
                    <a:ahLst/>
                    <a:cxnLst>
                      <a:cxn ang="0">
                        <a:pos x="TX0" y="TY0"/>
                      </a:cxn>
                      <a:cxn ang="0">
                        <a:pos x="TX1" y="TY1"/>
                      </a:cxn>
                      <a:cxn ang="0">
                        <a:pos x="TX2" y="TY2"/>
                      </a:cxn>
                      <a:cxn ang="0">
                        <a:pos x="TX3" y="TY3"/>
                      </a:cxn>
                      <a:cxn ang="0">
                        <a:pos x="TX4" y="TY4"/>
                      </a:cxn>
                      <a:cxn ang="0">
                        <a:pos x="TX5" y="TY5"/>
                      </a:cxn>
                      <a:cxn ang="0">
                        <a:pos x="TX6" y="TY6"/>
                      </a:cxn>
                      <a:cxn ang="0">
                        <a:pos x="TX7" y="TY7"/>
                      </a:cxn>
                    </a:cxnLst>
                    <a:rect l="l" t="t" r="r" b="b"/>
                    <a:pathLst>
                      <a:path w="1296" h="2923">
                        <a:moveTo>
                          <a:pt x="1139" y="613"/>
                        </a:moveTo>
                        <a:cubicBezTo>
                          <a:pt x="1067" y="390"/>
                          <a:pt x="962" y="176"/>
                          <a:pt x="826" y="0"/>
                        </a:cubicBezTo>
                        <a:cubicBezTo>
                          <a:pt x="974" y="307"/>
                          <a:pt x="900" y="580"/>
                          <a:pt x="779" y="710"/>
                        </a:cubicBezTo>
                        <a:cubicBezTo>
                          <a:pt x="603" y="903"/>
                          <a:pt x="49" y="1425"/>
                          <a:pt x="4" y="1467"/>
                        </a:cubicBezTo>
                        <a:cubicBezTo>
                          <a:pt x="0" y="1470"/>
                          <a:pt x="0" y="1470"/>
                          <a:pt x="0" y="1470"/>
                        </a:cubicBezTo>
                        <a:cubicBezTo>
                          <a:pt x="242" y="2922"/>
                          <a:pt x="242" y="2922"/>
                          <a:pt x="242" y="2922"/>
                        </a:cubicBezTo>
                        <a:cubicBezTo>
                          <a:pt x="610" y="2704"/>
                          <a:pt x="891" y="2377"/>
                          <a:pt x="1054" y="1998"/>
                        </a:cubicBezTo>
                        <a:cubicBezTo>
                          <a:pt x="1239" y="1571"/>
                          <a:pt x="1295" y="1091"/>
                          <a:pt x="1139" y="613"/>
                        </a:cubicBezTo>
                        <a:close/>
                      </a:path>
                    </a:pathLst>
                  </a:custGeom>
                  <a:blipFill rotWithShape="1">
                    <a:blip r:embed="rId5" cstate="print">
                      <a:extLst>
                        <a:ext uri="{28A0092B-C50C-407E-A947-70E740481C1C}">
                          <a14:useLocalDpi xmlns:a14="http://schemas.microsoft.com/office/drawing/2010/main" val="0"/>
                        </a:ext>
                      </a:extLst>
                    </a:blip>
                    <a:srcRect/>
                    <a:stretch>
                      <a:fillRect r="-301000"/>
                    </a:stretch>
                  </a:blipFill>
                  <a:ln w="0">
                    <a:noFill/>
                  </a:ln>
                </p:spPr>
                <p:txBody>
                  <a:bodyPr vert="horz" wrap="square" lIns="90170" tIns="46990" rIns="90170" bIns="46990" numCol="1" anchor="t">
                    <a:noAutofit/>
                  </a:bodyPr>
                  <a:lstStyle/>
                  <a:p>
                    <a:pPr eaLnBrk="0"/>
                    <a:endParaRPr lang="ko-KR" altLang="en-US" dirty="0">
                      <a:solidFill>
                        <a:srgbClr val="000000"/>
                      </a:solidFill>
                      <a:latin typeface="微软雅黑" panose="020B0503020204020204" pitchFamily="34" charset="-122"/>
                      <a:ea typeface="微软雅黑" panose="020B0503020204020204" pitchFamily="34" charset="-122"/>
                    </a:endParaRPr>
                  </a:p>
                </p:txBody>
              </p:sp>
              <p:sp>
                <p:nvSpPr>
                  <p:cNvPr id="64" name="Freeform 29"/>
                  <p:cNvSpPr/>
                  <p:nvPr/>
                </p:nvSpPr>
                <p:spPr bwMode="auto">
                  <a:xfrm>
                    <a:off x="5598795" y="3405505"/>
                    <a:ext cx="2603500" cy="1069340"/>
                  </a:xfrm>
                  <a:custGeom>
                    <a:avLst/>
                    <a:gdLst>
                      <a:gd name="TX0" fmla="*/ 2269 w 2953"/>
                      <a:gd name="TY0" fmla="*/ 506 h 1209"/>
                      <a:gd name="TX1" fmla="*/ 1310 w 2953"/>
                      <a:gd name="TY1" fmla="*/ 2 h 1209"/>
                      <a:gd name="TX2" fmla="*/ 1306 w 2953"/>
                      <a:gd name="TY2" fmla="*/ 0 h 1209"/>
                      <a:gd name="TX3" fmla="*/ 0 w 2953"/>
                      <a:gd name="TY3" fmla="*/ 678 h 1209"/>
                      <a:gd name="TX4" fmla="*/ 1129 w 2953"/>
                      <a:gd name="TY4" fmla="*/ 1165 h 1209"/>
                      <a:gd name="TX5" fmla="*/ 2479 w 2953"/>
                      <a:gd name="TY5" fmla="*/ 795 h 1209"/>
                      <a:gd name="TX6" fmla="*/ 2952 w 2953"/>
                      <a:gd name="TY6" fmla="*/ 309 h 1209"/>
                      <a:gd name="TX7" fmla="*/ 2269 w 2953"/>
                      <a:gd name="TY7" fmla="*/ 506 h 1209"/>
                    </a:gdLst>
                    <a:ahLst/>
                    <a:cxnLst>
                      <a:cxn ang="0">
                        <a:pos x="TX0" y="TY0"/>
                      </a:cxn>
                      <a:cxn ang="0">
                        <a:pos x="TX1" y="TY1"/>
                      </a:cxn>
                      <a:cxn ang="0">
                        <a:pos x="TX2" y="TY2"/>
                      </a:cxn>
                      <a:cxn ang="0">
                        <a:pos x="TX3" y="TY3"/>
                      </a:cxn>
                      <a:cxn ang="0">
                        <a:pos x="TX4" y="TY4"/>
                      </a:cxn>
                      <a:cxn ang="0">
                        <a:pos x="TX5" y="TY5"/>
                      </a:cxn>
                      <a:cxn ang="0">
                        <a:pos x="TX6" y="TY6"/>
                      </a:cxn>
                      <a:cxn ang="0">
                        <a:pos x="TX7" y="TY7"/>
                      </a:cxn>
                    </a:cxnLst>
                    <a:rect l="l" t="t" r="r" b="b"/>
                    <a:pathLst>
                      <a:path w="2953" h="1209">
                        <a:moveTo>
                          <a:pt x="2269" y="506"/>
                        </a:moveTo>
                        <a:cubicBezTo>
                          <a:pt x="2032" y="398"/>
                          <a:pt x="1364" y="31"/>
                          <a:pt x="1310" y="2"/>
                        </a:cubicBezTo>
                        <a:cubicBezTo>
                          <a:pt x="1306" y="0"/>
                          <a:pt x="1306" y="0"/>
                          <a:pt x="1306" y="0"/>
                        </a:cubicBezTo>
                        <a:cubicBezTo>
                          <a:pt x="0" y="678"/>
                          <a:pt x="0" y="678"/>
                          <a:pt x="0" y="678"/>
                        </a:cubicBezTo>
                        <a:cubicBezTo>
                          <a:pt x="321" y="961"/>
                          <a:pt x="718" y="1127"/>
                          <a:pt x="1129" y="1165"/>
                        </a:cubicBezTo>
                        <a:cubicBezTo>
                          <a:pt x="1592" y="1208"/>
                          <a:pt x="2073" y="1090"/>
                          <a:pt x="2479" y="795"/>
                        </a:cubicBezTo>
                        <a:cubicBezTo>
                          <a:pt x="2669" y="657"/>
                          <a:pt x="2826" y="492"/>
                          <a:pt x="2952" y="309"/>
                        </a:cubicBezTo>
                        <a:cubicBezTo>
                          <a:pt x="2706" y="544"/>
                          <a:pt x="2431" y="580"/>
                          <a:pt x="2269" y="506"/>
                        </a:cubicBezTo>
                        <a:close/>
                      </a:path>
                    </a:pathLst>
                  </a:custGeom>
                  <a:blipFill rotWithShape="0">
                    <a:blip r:embed="rId6" cstate="print">
                      <a:extLst>
                        <a:ext uri="{28A0092B-C50C-407E-A947-70E740481C1C}">
                          <a14:useLocalDpi xmlns:a14="http://schemas.microsoft.com/office/drawing/2010/main" val="0"/>
                        </a:ext>
                      </a:extLst>
                    </a:blip>
                    <a:srcRect/>
                    <a:stretch>
                      <a:fillRect/>
                    </a:stretch>
                  </a:blipFill>
                  <a:ln w="0">
                    <a:noFill/>
                  </a:ln>
                </p:spPr>
                <p:txBody>
                  <a:bodyPr vert="horz" wrap="square" lIns="90170" tIns="46990" rIns="90170" bIns="46990" numCol="1" anchor="t">
                    <a:noAutofit/>
                  </a:bodyPr>
                  <a:lstStyle/>
                  <a:p>
                    <a:pPr eaLnBrk="0"/>
                    <a:endParaRPr lang="ko-KR" altLang="en-US" dirty="0">
                      <a:solidFill>
                        <a:prstClr val="black"/>
                      </a:solidFill>
                      <a:ea typeface="等线" charset="0"/>
                    </a:endParaRPr>
                  </a:p>
                </p:txBody>
              </p:sp>
              <p:sp>
                <p:nvSpPr>
                  <p:cNvPr id="65" name="Freeform 30"/>
                  <p:cNvSpPr/>
                  <p:nvPr/>
                </p:nvSpPr>
                <p:spPr bwMode="auto">
                  <a:xfrm>
                    <a:off x="4970780" y="1998980"/>
                    <a:ext cx="1294765" cy="2372995"/>
                  </a:xfrm>
                  <a:custGeom>
                    <a:avLst/>
                    <a:gdLst>
                      <a:gd name="TX0" fmla="*/ 1069 w 1469"/>
                      <a:gd name="TY0" fmla="*/ 2104 h 2693"/>
                      <a:gd name="TX1" fmla="*/ 1253 w 1469"/>
                      <a:gd name="TY1" fmla="*/ 1036 h 2693"/>
                      <a:gd name="TX2" fmla="*/ 1253 w 1469"/>
                      <a:gd name="TY2" fmla="*/ 1032 h 2693"/>
                      <a:gd name="TX3" fmla="*/ 204 w 1469"/>
                      <a:gd name="TY3" fmla="*/ 0 h 2693"/>
                      <a:gd name="TX4" fmla="*/ 90 w 1469"/>
                      <a:gd name="TY4" fmla="*/ 1224 h 2693"/>
                      <a:gd name="TX5" fmla="*/ 860 w 1469"/>
                      <a:gd name="TY5" fmla="*/ 2393 h 2693"/>
                      <a:gd name="TX6" fmla="*/ 1468 w 1469"/>
                      <a:gd name="TY6" fmla="*/ 2692 h 2693"/>
                      <a:gd name="TX7" fmla="*/ 1069 w 1469"/>
                      <a:gd name="TY7" fmla="*/ 2104 h 2693"/>
                    </a:gdLst>
                    <a:ahLst/>
                    <a:cxnLst>
                      <a:cxn ang="0">
                        <a:pos x="TX0" y="TY0"/>
                      </a:cxn>
                      <a:cxn ang="0">
                        <a:pos x="TX1" y="TY1"/>
                      </a:cxn>
                      <a:cxn ang="0">
                        <a:pos x="TX2" y="TY2"/>
                      </a:cxn>
                      <a:cxn ang="0">
                        <a:pos x="TX3" y="TY3"/>
                      </a:cxn>
                      <a:cxn ang="0">
                        <a:pos x="TX4" y="TY4"/>
                      </a:cxn>
                      <a:cxn ang="0">
                        <a:pos x="TX5" y="TY5"/>
                      </a:cxn>
                      <a:cxn ang="0">
                        <a:pos x="TX6" y="TY6"/>
                      </a:cxn>
                      <a:cxn ang="0">
                        <a:pos x="TX7" y="TY7"/>
                      </a:cxn>
                    </a:cxnLst>
                    <a:rect l="l" t="t" r="r" b="b"/>
                    <a:pathLst>
                      <a:path w="1469" h="2693">
                        <a:moveTo>
                          <a:pt x="1069" y="2104"/>
                        </a:moveTo>
                        <a:cubicBezTo>
                          <a:pt x="1099" y="1845"/>
                          <a:pt x="1241" y="1097"/>
                          <a:pt x="1253" y="1036"/>
                        </a:cubicBezTo>
                        <a:cubicBezTo>
                          <a:pt x="1253" y="1032"/>
                          <a:pt x="1253" y="1032"/>
                          <a:pt x="1253" y="1032"/>
                        </a:cubicBezTo>
                        <a:cubicBezTo>
                          <a:pt x="204" y="0"/>
                          <a:pt x="204" y="0"/>
                          <a:pt x="204" y="0"/>
                        </a:cubicBezTo>
                        <a:cubicBezTo>
                          <a:pt x="34" y="392"/>
                          <a:pt x="0" y="821"/>
                          <a:pt x="90" y="1224"/>
                        </a:cubicBezTo>
                        <a:cubicBezTo>
                          <a:pt x="192" y="1678"/>
                          <a:pt x="454" y="2098"/>
                          <a:pt x="860" y="2393"/>
                        </a:cubicBezTo>
                        <a:cubicBezTo>
                          <a:pt x="1049" y="2531"/>
                          <a:pt x="1255" y="2630"/>
                          <a:pt x="1468" y="2692"/>
                        </a:cubicBezTo>
                        <a:cubicBezTo>
                          <a:pt x="1168" y="2531"/>
                          <a:pt x="1049" y="2280"/>
                          <a:pt x="1069" y="2104"/>
                        </a:cubicBezTo>
                        <a:close/>
                      </a:path>
                    </a:pathLst>
                  </a:custGeom>
                  <a:blipFill rotWithShape="1">
                    <a:blip r:embed="rId7" cstate="print">
                      <a:extLst>
                        <a:ext uri="{28A0092B-C50C-407E-A947-70E740481C1C}">
                          <a14:useLocalDpi xmlns:a14="http://schemas.microsoft.com/office/drawing/2010/main" val="0"/>
                        </a:ext>
                      </a:extLst>
                    </a:blip>
                    <a:srcRect/>
                    <a:stretch>
                      <a:fillRect r="-225000"/>
                    </a:stretch>
                  </a:blipFill>
                  <a:ln w="0">
                    <a:noFill/>
                  </a:ln>
                </p:spPr>
                <p:txBody>
                  <a:bodyPr vert="horz" wrap="square" lIns="90170" tIns="46990" rIns="90170" bIns="46990" numCol="1" anchor="t">
                    <a:noAutofit/>
                  </a:bodyPr>
                  <a:lstStyle/>
                  <a:p>
                    <a:pPr eaLnBrk="0"/>
                    <a:endParaRPr lang="ko-KR" altLang="en-US" dirty="0">
                      <a:solidFill>
                        <a:srgbClr val="000000"/>
                      </a:solidFill>
                      <a:latin typeface="微软雅黑" panose="020B0503020204020204" pitchFamily="34" charset="-122"/>
                      <a:ea typeface="微软雅黑" panose="020B0503020204020204" pitchFamily="34" charset="-122"/>
                    </a:endParaRPr>
                  </a:p>
                </p:txBody>
              </p:sp>
            </p:grpSp>
          </p:grpSp>
          <p:sp>
            <p:nvSpPr>
              <p:cNvPr id="53" name="矩形 52"/>
              <p:cNvSpPr/>
              <p:nvPr/>
            </p:nvSpPr>
            <p:spPr>
              <a:xfrm>
                <a:off x="5657215" y="1275715"/>
                <a:ext cx="644525" cy="647065"/>
              </a:xfrm>
              <a:prstGeom prst="rect">
                <a:avLst/>
              </a:prstGeom>
              <a:noFill/>
            </p:spPr>
            <p:txBody>
              <a:bodyPr vert="horz" wrap="square" lIns="91440" tIns="45720" rIns="91440" bIns="45720" numCol="1" anchor="t">
                <a:spAutoFit/>
              </a:bodyPr>
              <a:lstStyle/>
              <a:p>
                <a:pPr algn="ctr" eaLnBrk="0"/>
                <a:r>
                  <a:rPr lang="en-US" altLang="ko-KR" dirty="0">
                    <a:ln w="17780" cap="flat" cmpd="sng">
                      <a:solidFill>
                        <a:srgbClr val="FFFFFF">
                          <a:alpha val="100000"/>
                        </a:srgbClr>
                      </a:solidFill>
                      <a:prstDash val="solid"/>
                    </a:ln>
                    <a:solidFill>
                      <a:srgbClr val="FFFFFF"/>
                    </a:solidFill>
                    <a:latin typeface="微软雅黑" panose="020B0503020204020204" pitchFamily="34" charset="-122"/>
                    <a:ea typeface="微软雅黑" panose="020B0503020204020204" pitchFamily="34" charset="-122"/>
                  </a:rPr>
                  <a:t>核电项目</a:t>
                </a:r>
                <a:endParaRPr lang="ko-KR" altLang="en-US" dirty="0">
                  <a:ln w="17780" cap="flat" cmpd="sng">
                    <a:solidFill>
                      <a:srgbClr val="FFFFFF">
                        <a:alpha val="100000"/>
                      </a:srgbClr>
                    </a:solidFill>
                    <a:prstDash val="solid"/>
                  </a:ln>
                  <a:solidFill>
                    <a:srgbClr val="FFFFFF"/>
                  </a:solidFill>
                  <a:latin typeface="微软雅黑" panose="020B0503020204020204" pitchFamily="34" charset="-122"/>
                  <a:ea typeface="微软雅黑" panose="020B0503020204020204" pitchFamily="34" charset="-122"/>
                </a:endParaRPr>
              </a:p>
            </p:txBody>
          </p:sp>
          <p:grpSp>
            <p:nvGrpSpPr>
              <p:cNvPr id="54" name="组合 20"/>
              <p:cNvGrpSpPr/>
              <p:nvPr/>
            </p:nvGrpSpPr>
            <p:grpSpPr bwMode="auto">
              <a:xfrm>
                <a:off x="6123940" y="1935480"/>
                <a:ext cx="1312545" cy="1404620"/>
                <a:chOff x="6123940" y="1935480"/>
                <a:chExt cx="1312545" cy="1404620"/>
              </a:xfrm>
            </p:grpSpPr>
            <p:sp>
              <p:nvSpPr>
                <p:cNvPr id="55" name="Freeform 114"/>
                <p:cNvSpPr/>
                <p:nvPr/>
              </p:nvSpPr>
              <p:spPr bwMode="auto">
                <a:xfrm>
                  <a:off x="6123940" y="1935480"/>
                  <a:ext cx="1313180" cy="1405255"/>
                </a:xfrm>
                <a:custGeom>
                  <a:avLst/>
                  <a:gdLst>
                    <a:gd name="TX0" fmla="*/ 451 w 537"/>
                    <a:gd name="TY0" fmla="*/ 287 h 575"/>
                    <a:gd name="TX1" fmla="*/ 470 w 537"/>
                    <a:gd name="TY1" fmla="*/ 267 h 575"/>
                    <a:gd name="TX2" fmla="*/ 483 w 537"/>
                    <a:gd name="TY2" fmla="*/ 269 h 575"/>
                    <a:gd name="TX3" fmla="*/ 518 w 537"/>
                    <a:gd name="TY3" fmla="*/ 234 h 575"/>
                    <a:gd name="TX4" fmla="*/ 510 w 537"/>
                    <a:gd name="TY4" fmla="*/ 212 h 575"/>
                    <a:gd name="TX5" fmla="*/ 516 w 537"/>
                    <a:gd name="TY5" fmla="*/ 144 h 575"/>
                    <a:gd name="TX6" fmla="*/ 446 w 537"/>
                    <a:gd name="TY6" fmla="*/ 114 h 575"/>
                    <a:gd name="TX7" fmla="*/ 359 w 537"/>
                    <a:gd name="TY7" fmla="*/ 129 h 575"/>
                    <a:gd name="TX8" fmla="*/ 268 w 537"/>
                    <a:gd name="TY8" fmla="*/ 0 h 575"/>
                    <a:gd name="TX9" fmla="*/ 177 w 537"/>
                    <a:gd name="TY9" fmla="*/ 129 h 575"/>
                    <a:gd name="TX10" fmla="*/ 136 w 537"/>
                    <a:gd name="TY10" fmla="*/ 119 h 575"/>
                    <a:gd name="TX11" fmla="*/ 101 w 537"/>
                    <a:gd name="TY11" fmla="*/ 84 h 575"/>
                    <a:gd name="TX12" fmla="*/ 66 w 537"/>
                    <a:gd name="TY12" fmla="*/ 116 h 575"/>
                    <a:gd name="TX13" fmla="*/ 20 w 537"/>
                    <a:gd name="TY13" fmla="*/ 144 h 575"/>
                    <a:gd name="TX14" fmla="*/ 85 w 537"/>
                    <a:gd name="TY14" fmla="*/ 287 h 575"/>
                    <a:gd name="TX15" fmla="*/ 20 w 537"/>
                    <a:gd name="TY15" fmla="*/ 430 h 575"/>
                    <a:gd name="TX16" fmla="*/ 90 w 537"/>
                    <a:gd name="TY16" fmla="*/ 460 h 575"/>
                    <a:gd name="TX17" fmla="*/ 90 w 537"/>
                    <a:gd name="TY17" fmla="*/ 460 h 575"/>
                    <a:gd name="TX18" fmla="*/ 177 w 537"/>
                    <a:gd name="TY18" fmla="*/ 445 h 575"/>
                    <a:gd name="TX19" fmla="*/ 187 w 537"/>
                    <a:gd name="TY19" fmla="*/ 480 h 575"/>
                    <a:gd name="TX20" fmla="*/ 178 w 537"/>
                    <a:gd name="TY20" fmla="*/ 503 h 575"/>
                    <a:gd name="TX21" fmla="*/ 213 w 537"/>
                    <a:gd name="TY21" fmla="*/ 538 h 575"/>
                    <a:gd name="TX22" fmla="*/ 214 w 537"/>
                    <a:gd name="TY22" fmla="*/ 537 h 575"/>
                    <a:gd name="TX23" fmla="*/ 268 w 537"/>
                    <a:gd name="TY23" fmla="*/ 574 h 575"/>
                    <a:gd name="TX24" fmla="*/ 359 w 537"/>
                    <a:gd name="TY24" fmla="*/ 445 h 575"/>
                    <a:gd name="TX25" fmla="*/ 446 w 537"/>
                    <a:gd name="TY25" fmla="*/ 460 h 575"/>
                    <a:gd name="TX26" fmla="*/ 516 w 537"/>
                    <a:gd name="TY26" fmla="*/ 430 h 575"/>
                    <a:gd name="TX27" fmla="*/ 451 w 537"/>
                    <a:gd name="TY27" fmla="*/ 287 h 575"/>
                    <a:gd name="TX29" fmla="*/ 446 w 537"/>
                    <a:gd name="TY29" fmla="*/ 132 h 575"/>
                    <a:gd name="TX30" fmla="*/ 501 w 537"/>
                    <a:gd name="TY30" fmla="*/ 153 h 575"/>
                    <a:gd name="TX31" fmla="*/ 495 w 537"/>
                    <a:gd name="TY31" fmla="*/ 202 h 575"/>
                    <a:gd name="TX32" fmla="*/ 483 w 537"/>
                    <a:gd name="TY32" fmla="*/ 199 h 575"/>
                    <a:gd name="TX33" fmla="*/ 448 w 537"/>
                    <a:gd name="TY33" fmla="*/ 234 h 575"/>
                    <a:gd name="TX34" fmla="*/ 456 w 537"/>
                    <a:gd name="TY34" fmla="*/ 256 h 575"/>
                    <a:gd name="TX35" fmla="*/ 438 w 537"/>
                    <a:gd name="TY35" fmla="*/ 275 h 575"/>
                    <a:gd name="TX36" fmla="*/ 374 w 537"/>
                    <a:gd name="TY36" fmla="*/ 225 h 575"/>
                    <a:gd name="TX37" fmla="*/ 363 w 537"/>
                    <a:gd name="TY37" fmla="*/ 146 h 575"/>
                    <a:gd name="TX38" fmla="*/ 446 w 537"/>
                    <a:gd name="TY38" fmla="*/ 132 h 575"/>
                    <a:gd name="TX40" fmla="*/ 313 w 537"/>
                    <a:gd name="TY40" fmla="*/ 366 h 575"/>
                    <a:gd name="TX41" fmla="*/ 268 w 537"/>
                    <a:gd name="TY41" fmla="*/ 390 h 575"/>
                    <a:gd name="TX42" fmla="*/ 223 w 537"/>
                    <a:gd name="TY42" fmla="*/ 366 h 575"/>
                    <a:gd name="TX43" fmla="*/ 179 w 537"/>
                    <a:gd name="TY43" fmla="*/ 338 h 575"/>
                    <a:gd name="TX44" fmla="*/ 177 w 537"/>
                    <a:gd name="TY44" fmla="*/ 287 h 575"/>
                    <a:gd name="TX45" fmla="*/ 179 w 537"/>
                    <a:gd name="TY45" fmla="*/ 235 h 575"/>
                    <a:gd name="TX46" fmla="*/ 223 w 537"/>
                    <a:gd name="TY46" fmla="*/ 208 h 575"/>
                    <a:gd name="TX47" fmla="*/ 268 w 537"/>
                    <a:gd name="TY47" fmla="*/ 184 h 575"/>
                    <a:gd name="TX48" fmla="*/ 313 w 537"/>
                    <a:gd name="TY48" fmla="*/ 208 h 575"/>
                    <a:gd name="TX49" fmla="*/ 357 w 537"/>
                    <a:gd name="TY49" fmla="*/ 235 h 575"/>
                    <a:gd name="TX50" fmla="*/ 359 w 537"/>
                    <a:gd name="TY50" fmla="*/ 287 h 575"/>
                    <a:gd name="TX51" fmla="*/ 357 w 537"/>
                    <a:gd name="TY51" fmla="*/ 338 h 575"/>
                    <a:gd name="TX52" fmla="*/ 313 w 537"/>
                    <a:gd name="TY52" fmla="*/ 366 h 575"/>
                    <a:gd name="TX54" fmla="*/ 355 w 537"/>
                    <a:gd name="TY54" fmla="*/ 361 h 575"/>
                    <a:gd name="TX55" fmla="*/ 346 w 537"/>
                    <a:gd name="TY55" fmla="*/ 422 h 575"/>
                    <a:gd name="TX56" fmla="*/ 289 w 537"/>
                    <a:gd name="TY56" fmla="*/ 400 h 575"/>
                    <a:gd name="TX57" fmla="*/ 322 w 537"/>
                    <a:gd name="TY57" fmla="*/ 381 h 575"/>
                    <a:gd name="TX58" fmla="*/ 355 w 537"/>
                    <a:gd name="TY58" fmla="*/ 361 h 575"/>
                    <a:gd name="TX60" fmla="*/ 247 w 537"/>
                    <a:gd name="TY60" fmla="*/ 400 h 575"/>
                    <a:gd name="TX61" fmla="*/ 190 w 537"/>
                    <a:gd name="TY61" fmla="*/ 422 h 575"/>
                    <a:gd name="TX62" fmla="*/ 181 w 537"/>
                    <a:gd name="TY62" fmla="*/ 361 h 575"/>
                    <a:gd name="TX63" fmla="*/ 214 w 537"/>
                    <a:gd name="TY63" fmla="*/ 381 h 575"/>
                    <a:gd name="TX64" fmla="*/ 247 w 537"/>
                    <a:gd name="TY64" fmla="*/ 400 h 575"/>
                    <a:gd name="TX66" fmla="*/ 160 w 537"/>
                    <a:gd name="TY66" fmla="*/ 325 h 575"/>
                    <a:gd name="TX67" fmla="*/ 112 w 537"/>
                    <a:gd name="TY67" fmla="*/ 287 h 575"/>
                    <a:gd name="TX68" fmla="*/ 160 w 537"/>
                    <a:gd name="TY68" fmla="*/ 248 h 575"/>
                    <a:gd name="TX69" fmla="*/ 159 w 537"/>
                    <a:gd name="TY69" fmla="*/ 287 h 575"/>
                    <a:gd name="TX70" fmla="*/ 160 w 537"/>
                    <a:gd name="TY70" fmla="*/ 325 h 575"/>
                    <a:gd name="TX72" fmla="*/ 181 w 537"/>
                    <a:gd name="TY72" fmla="*/ 213 h 575"/>
                    <a:gd name="TX73" fmla="*/ 190 w 537"/>
                    <a:gd name="TY73" fmla="*/ 152 h 575"/>
                    <a:gd name="TX74" fmla="*/ 247 w 537"/>
                    <a:gd name="TY74" fmla="*/ 174 h 575"/>
                    <a:gd name="TX75" fmla="*/ 214 w 537"/>
                    <a:gd name="TY75" fmla="*/ 193 h 575"/>
                    <a:gd name="TX76" fmla="*/ 181 w 537"/>
                    <a:gd name="TY76" fmla="*/ 213 h 575"/>
                    <a:gd name="TX78" fmla="*/ 289 w 537"/>
                    <a:gd name="TY78" fmla="*/ 174 h 575"/>
                    <a:gd name="TX79" fmla="*/ 346 w 537"/>
                    <a:gd name="TY79" fmla="*/ 152 h 575"/>
                    <a:gd name="TX80" fmla="*/ 355 w 537"/>
                    <a:gd name="TY80" fmla="*/ 213 h 575"/>
                    <a:gd name="TX81" fmla="*/ 322 w 537"/>
                    <a:gd name="TY81" fmla="*/ 193 h 575"/>
                    <a:gd name="TX82" fmla="*/ 289 w 537"/>
                    <a:gd name="TY82" fmla="*/ 174 h 575"/>
                    <a:gd name="TX84" fmla="*/ 376 w 537"/>
                    <a:gd name="TY84" fmla="*/ 248 h 575"/>
                    <a:gd name="TX85" fmla="*/ 425 w 537"/>
                    <a:gd name="TY85" fmla="*/ 287 h 575"/>
                    <a:gd name="TX86" fmla="*/ 376 w 537"/>
                    <a:gd name="TY86" fmla="*/ 325 h 575"/>
                    <a:gd name="TX87" fmla="*/ 377 w 537"/>
                    <a:gd name="TY87" fmla="*/ 287 h 575"/>
                    <a:gd name="TX88" fmla="*/ 376 w 537"/>
                    <a:gd name="TY88" fmla="*/ 248 h 575"/>
                    <a:gd name="TX90" fmla="*/ 268 w 537"/>
                    <a:gd name="TY90" fmla="*/ 18 h 575"/>
                    <a:gd name="TX91" fmla="*/ 342 w 537"/>
                    <a:gd name="TY91" fmla="*/ 134 h 575"/>
                    <a:gd name="TX92" fmla="*/ 268 w 537"/>
                    <a:gd name="TY92" fmla="*/ 164 h 575"/>
                    <a:gd name="TX93" fmla="*/ 194 w 537"/>
                    <a:gd name="TY93" fmla="*/ 134 h 575"/>
                    <a:gd name="TX94" fmla="*/ 268 w 537"/>
                    <a:gd name="TY94" fmla="*/ 18 h 575"/>
                    <a:gd name="TX96" fmla="*/ 35 w 537"/>
                    <a:gd name="TY96" fmla="*/ 153 h 575"/>
                    <a:gd name="TX97" fmla="*/ 69 w 537"/>
                    <a:gd name="TY97" fmla="*/ 134 h 575"/>
                    <a:gd name="TX98" fmla="*/ 101 w 537"/>
                    <a:gd name="TY98" fmla="*/ 154 h 575"/>
                    <a:gd name="TX99" fmla="*/ 131 w 537"/>
                    <a:gd name="TY99" fmla="*/ 136 h 575"/>
                    <a:gd name="TX100" fmla="*/ 173 w 537"/>
                    <a:gd name="TY100" fmla="*/ 146 h 575"/>
                    <a:gd name="TX101" fmla="*/ 162 w 537"/>
                    <a:gd name="TY101" fmla="*/ 225 h 575"/>
                    <a:gd name="TX102" fmla="*/ 98 w 537"/>
                    <a:gd name="TY102" fmla="*/ 275 h 575"/>
                    <a:gd name="TX103" fmla="*/ 35 w 537"/>
                    <a:gd name="TY103" fmla="*/ 153 h 575"/>
                    <a:gd name="TX105" fmla="*/ 90 w 537"/>
                    <a:gd name="TY105" fmla="*/ 442 h 575"/>
                    <a:gd name="TX106" fmla="*/ 35 w 537"/>
                    <a:gd name="TY106" fmla="*/ 421 h 575"/>
                    <a:gd name="TX107" fmla="*/ 98 w 537"/>
                    <a:gd name="TY107" fmla="*/ 299 h 575"/>
                    <a:gd name="TX108" fmla="*/ 162 w 537"/>
                    <a:gd name="TY108" fmla="*/ 348 h 575"/>
                    <a:gd name="TX109" fmla="*/ 173 w 537"/>
                    <a:gd name="TY109" fmla="*/ 428 h 575"/>
                    <a:gd name="TX110" fmla="*/ 90 w 537"/>
                    <a:gd name="TY110" fmla="*/ 442 h 575"/>
                    <a:gd name="TX112" fmla="*/ 268 w 537"/>
                    <a:gd name="TY112" fmla="*/ 556 h 575"/>
                    <a:gd name="TX113" fmla="*/ 232 w 537"/>
                    <a:gd name="TY113" fmla="*/ 532 h 575"/>
                    <a:gd name="TX114" fmla="*/ 248 w 537"/>
                    <a:gd name="TY114" fmla="*/ 503 h 575"/>
                    <a:gd name="TX115" fmla="*/ 213 w 537"/>
                    <a:gd name="TY115" fmla="*/ 468 h 575"/>
                    <a:gd name="TX116" fmla="*/ 202 w 537"/>
                    <a:gd name="TY116" fmla="*/ 469 h 575"/>
                    <a:gd name="TX117" fmla="*/ 194 w 537"/>
                    <a:gd name="TY117" fmla="*/ 440 h 575"/>
                    <a:gd name="TX118" fmla="*/ 268 w 537"/>
                    <a:gd name="TY118" fmla="*/ 410 h 575"/>
                    <a:gd name="TX119" fmla="*/ 342 w 537"/>
                    <a:gd name="TY119" fmla="*/ 440 h 575"/>
                    <a:gd name="TX120" fmla="*/ 268 w 537"/>
                    <a:gd name="TY120" fmla="*/ 556 h 575"/>
                    <a:gd name="TX122" fmla="*/ 501 w 537"/>
                    <a:gd name="TY122" fmla="*/ 421 h 575"/>
                    <a:gd name="TX123" fmla="*/ 446 w 537"/>
                    <a:gd name="TY123" fmla="*/ 442 h 575"/>
                    <a:gd name="TX124" fmla="*/ 363 w 537"/>
                    <a:gd name="TY124" fmla="*/ 428 h 575"/>
                    <a:gd name="TX125" fmla="*/ 374 w 537"/>
                    <a:gd name="TY125" fmla="*/ 348 h 575"/>
                    <a:gd name="TX126" fmla="*/ 438 w 537"/>
                    <a:gd name="TY126" fmla="*/ 299 h 575"/>
                    <a:gd name="TX127" fmla="*/ 501 w 537"/>
                    <a:gd name="TY127" fmla="*/ 421 h 575"/>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 ang="0">
                      <a:pos x="TX9" y="TY9"/>
                    </a:cxn>
                    <a:cxn ang="0">
                      <a:pos x="TX10" y="TY10"/>
                    </a:cxn>
                    <a:cxn ang="0">
                      <a:pos x="TX11" y="TY11"/>
                    </a:cxn>
                    <a:cxn ang="0">
                      <a:pos x="TX12" y="TY12"/>
                    </a:cxn>
                    <a:cxn ang="0">
                      <a:pos x="TX13" y="TY13"/>
                    </a:cxn>
                    <a:cxn ang="0">
                      <a:pos x="TX14" y="TY14"/>
                    </a:cxn>
                    <a:cxn ang="0">
                      <a:pos x="TX15" y="TY15"/>
                    </a:cxn>
                    <a:cxn ang="0">
                      <a:pos x="TX16" y="TY16"/>
                    </a:cxn>
                    <a:cxn ang="0">
                      <a:pos x="TX17" y="TY17"/>
                    </a:cxn>
                    <a:cxn ang="0">
                      <a:pos x="TX18" y="TY18"/>
                    </a:cxn>
                    <a:cxn ang="0">
                      <a:pos x="TX19" y="TY19"/>
                    </a:cxn>
                    <a:cxn ang="0">
                      <a:pos x="TX20" y="TY20"/>
                    </a:cxn>
                    <a:cxn ang="0">
                      <a:pos x="TX21" y="TY21"/>
                    </a:cxn>
                    <a:cxn ang="0">
                      <a:pos x="TX22" y="TY22"/>
                    </a:cxn>
                    <a:cxn ang="0">
                      <a:pos x="TX23" y="TY23"/>
                    </a:cxn>
                    <a:cxn ang="0">
                      <a:pos x="TX24" y="TY24"/>
                    </a:cxn>
                    <a:cxn ang="0">
                      <a:pos x="TX25" y="TY25"/>
                    </a:cxn>
                    <a:cxn ang="0">
                      <a:pos x="TX26" y="TY26"/>
                    </a:cxn>
                    <a:cxn ang="0">
                      <a:pos x="TX27" y="TY27"/>
                    </a:cxn>
                    <a:cxn ang="0">
                      <a:pos x="TX29" y="TY29"/>
                    </a:cxn>
                    <a:cxn ang="0">
                      <a:pos x="TX30" y="TY30"/>
                    </a:cxn>
                    <a:cxn ang="0">
                      <a:pos x="TX31" y="TY31"/>
                    </a:cxn>
                    <a:cxn ang="0">
                      <a:pos x="TX32" y="TY32"/>
                    </a:cxn>
                    <a:cxn ang="0">
                      <a:pos x="TX33" y="TY33"/>
                    </a:cxn>
                    <a:cxn ang="0">
                      <a:pos x="TX34" y="TY34"/>
                    </a:cxn>
                    <a:cxn ang="0">
                      <a:pos x="TX35" y="TY35"/>
                    </a:cxn>
                    <a:cxn ang="0">
                      <a:pos x="TX36" y="TY36"/>
                    </a:cxn>
                    <a:cxn ang="0">
                      <a:pos x="TX37" y="TY37"/>
                    </a:cxn>
                    <a:cxn ang="0">
                      <a:pos x="TX38" y="TY38"/>
                    </a:cxn>
                    <a:cxn ang="0">
                      <a:pos x="TX40" y="TY40"/>
                    </a:cxn>
                    <a:cxn ang="0">
                      <a:pos x="TX41" y="TY41"/>
                    </a:cxn>
                    <a:cxn ang="0">
                      <a:pos x="TX42" y="TY42"/>
                    </a:cxn>
                    <a:cxn ang="0">
                      <a:pos x="TX43" y="TY43"/>
                    </a:cxn>
                    <a:cxn ang="0">
                      <a:pos x="TX44" y="TY44"/>
                    </a:cxn>
                    <a:cxn ang="0">
                      <a:pos x="TX45" y="TY45"/>
                    </a:cxn>
                    <a:cxn ang="0">
                      <a:pos x="TX46" y="TY46"/>
                    </a:cxn>
                    <a:cxn ang="0">
                      <a:pos x="TX47" y="TY47"/>
                    </a:cxn>
                    <a:cxn ang="0">
                      <a:pos x="TX48" y="TY48"/>
                    </a:cxn>
                    <a:cxn ang="0">
                      <a:pos x="TX49" y="TY49"/>
                    </a:cxn>
                    <a:cxn ang="0">
                      <a:pos x="TX50" y="TY50"/>
                    </a:cxn>
                    <a:cxn ang="0">
                      <a:pos x="TX51" y="TY51"/>
                    </a:cxn>
                    <a:cxn ang="0">
                      <a:pos x="TX52" y="TY52"/>
                    </a:cxn>
                    <a:cxn ang="0">
                      <a:pos x="TX54" y="TY54"/>
                    </a:cxn>
                    <a:cxn ang="0">
                      <a:pos x="TX55" y="TY55"/>
                    </a:cxn>
                    <a:cxn ang="0">
                      <a:pos x="TX56" y="TY56"/>
                    </a:cxn>
                    <a:cxn ang="0">
                      <a:pos x="TX57" y="TY57"/>
                    </a:cxn>
                    <a:cxn ang="0">
                      <a:pos x="TX58" y="TY58"/>
                    </a:cxn>
                    <a:cxn ang="0">
                      <a:pos x="TX60" y="TY60"/>
                    </a:cxn>
                    <a:cxn ang="0">
                      <a:pos x="TX61" y="TY61"/>
                    </a:cxn>
                    <a:cxn ang="0">
                      <a:pos x="TX62" y="TY62"/>
                    </a:cxn>
                    <a:cxn ang="0">
                      <a:pos x="TX63" y="TY63"/>
                    </a:cxn>
                    <a:cxn ang="0">
                      <a:pos x="TX64" y="TY64"/>
                    </a:cxn>
                    <a:cxn ang="0">
                      <a:pos x="TX66" y="TY66"/>
                    </a:cxn>
                    <a:cxn ang="0">
                      <a:pos x="TX67" y="TY67"/>
                    </a:cxn>
                    <a:cxn ang="0">
                      <a:pos x="TX68" y="TY68"/>
                    </a:cxn>
                    <a:cxn ang="0">
                      <a:pos x="TX69" y="TY69"/>
                    </a:cxn>
                    <a:cxn ang="0">
                      <a:pos x="TX70" y="TY70"/>
                    </a:cxn>
                    <a:cxn ang="0">
                      <a:pos x="TX72" y="TY72"/>
                    </a:cxn>
                    <a:cxn ang="0">
                      <a:pos x="TX73" y="TY73"/>
                    </a:cxn>
                    <a:cxn ang="0">
                      <a:pos x="TX74" y="TY74"/>
                    </a:cxn>
                    <a:cxn ang="0">
                      <a:pos x="TX75" y="TY75"/>
                    </a:cxn>
                    <a:cxn ang="0">
                      <a:pos x="TX76" y="TY76"/>
                    </a:cxn>
                    <a:cxn ang="0">
                      <a:pos x="TX78" y="TY78"/>
                    </a:cxn>
                    <a:cxn ang="0">
                      <a:pos x="TX79" y="TY79"/>
                    </a:cxn>
                    <a:cxn ang="0">
                      <a:pos x="TX80" y="TY80"/>
                    </a:cxn>
                    <a:cxn ang="0">
                      <a:pos x="TX81" y="TY81"/>
                    </a:cxn>
                    <a:cxn ang="0">
                      <a:pos x="TX82" y="TY82"/>
                    </a:cxn>
                    <a:cxn ang="0">
                      <a:pos x="TX84" y="TY84"/>
                    </a:cxn>
                    <a:cxn ang="0">
                      <a:pos x="TX85" y="TY85"/>
                    </a:cxn>
                    <a:cxn ang="0">
                      <a:pos x="TX86" y="TY86"/>
                    </a:cxn>
                    <a:cxn ang="0">
                      <a:pos x="TX87" y="TY87"/>
                    </a:cxn>
                    <a:cxn ang="0">
                      <a:pos x="TX88" y="TY88"/>
                    </a:cxn>
                    <a:cxn ang="0">
                      <a:pos x="TX90" y="TY90"/>
                    </a:cxn>
                    <a:cxn ang="0">
                      <a:pos x="TX91" y="TY91"/>
                    </a:cxn>
                    <a:cxn ang="0">
                      <a:pos x="TX92" y="TY92"/>
                    </a:cxn>
                    <a:cxn ang="0">
                      <a:pos x="TX93" y="TY93"/>
                    </a:cxn>
                    <a:cxn ang="0">
                      <a:pos x="TX94" y="TY94"/>
                    </a:cxn>
                    <a:cxn ang="0">
                      <a:pos x="TX96" y="TY96"/>
                    </a:cxn>
                    <a:cxn ang="0">
                      <a:pos x="TX97" y="TY97"/>
                    </a:cxn>
                    <a:cxn ang="0">
                      <a:pos x="TX98" y="TY98"/>
                    </a:cxn>
                    <a:cxn ang="0">
                      <a:pos x="TX99" y="TY99"/>
                    </a:cxn>
                    <a:cxn ang="0">
                      <a:pos x="TX100" y="TY100"/>
                    </a:cxn>
                    <a:cxn ang="0">
                      <a:pos x="TX101" y="TY101"/>
                    </a:cxn>
                    <a:cxn ang="0">
                      <a:pos x="TX102" y="TY102"/>
                    </a:cxn>
                    <a:cxn ang="0">
                      <a:pos x="TX103" y="TY103"/>
                    </a:cxn>
                    <a:cxn ang="0">
                      <a:pos x="TX105" y="TY105"/>
                    </a:cxn>
                    <a:cxn ang="0">
                      <a:pos x="TX106" y="TY106"/>
                    </a:cxn>
                    <a:cxn ang="0">
                      <a:pos x="TX107" y="TY107"/>
                    </a:cxn>
                    <a:cxn ang="0">
                      <a:pos x="TX108" y="TY108"/>
                    </a:cxn>
                    <a:cxn ang="0">
                      <a:pos x="TX109" y="TY109"/>
                    </a:cxn>
                    <a:cxn ang="0">
                      <a:pos x="TX110" y="TY110"/>
                    </a:cxn>
                    <a:cxn ang="0">
                      <a:pos x="TX112" y="TY112"/>
                    </a:cxn>
                    <a:cxn ang="0">
                      <a:pos x="TX113" y="TY113"/>
                    </a:cxn>
                    <a:cxn ang="0">
                      <a:pos x="TX114" y="TY114"/>
                    </a:cxn>
                    <a:cxn ang="0">
                      <a:pos x="TX115" y="TY115"/>
                    </a:cxn>
                    <a:cxn ang="0">
                      <a:pos x="TX116" y="TY116"/>
                    </a:cxn>
                    <a:cxn ang="0">
                      <a:pos x="TX117" y="TY117"/>
                    </a:cxn>
                    <a:cxn ang="0">
                      <a:pos x="TX118" y="TY118"/>
                    </a:cxn>
                    <a:cxn ang="0">
                      <a:pos x="TX119" y="TY119"/>
                    </a:cxn>
                    <a:cxn ang="0">
                      <a:pos x="TX120" y="TY120"/>
                    </a:cxn>
                    <a:cxn ang="0">
                      <a:pos x="TX122" y="TY122"/>
                    </a:cxn>
                    <a:cxn ang="0">
                      <a:pos x="TX123" y="TY123"/>
                    </a:cxn>
                    <a:cxn ang="0">
                      <a:pos x="TX124" y="TY124"/>
                    </a:cxn>
                    <a:cxn ang="0">
                      <a:pos x="TX125" y="TY125"/>
                    </a:cxn>
                    <a:cxn ang="0">
                      <a:pos x="TX126" y="TY126"/>
                    </a:cxn>
                    <a:cxn ang="0">
                      <a:pos x="TX127" y="TY127"/>
                    </a:cxn>
                  </a:cxnLst>
                  <a:rect l="l" t="t" r="r" b="b"/>
                  <a:pathLst>
                    <a:path w="537" h="575">
                      <a:moveTo>
                        <a:pt x="451" y="287"/>
                      </a:moveTo>
                      <a:cubicBezTo>
                        <a:pt x="458" y="280"/>
                        <a:pt x="464" y="274"/>
                        <a:pt x="470" y="267"/>
                      </a:cubicBezTo>
                      <a:cubicBezTo>
                        <a:pt x="474" y="268"/>
                        <a:pt x="478" y="269"/>
                        <a:pt x="483" y="269"/>
                      </a:cubicBezTo>
                      <a:cubicBezTo>
                        <a:pt x="502" y="269"/>
                        <a:pt x="518" y="254"/>
                        <a:pt x="518" y="234"/>
                      </a:cubicBezTo>
                      <a:cubicBezTo>
                        <a:pt x="518" y="226"/>
                        <a:pt x="515" y="218"/>
                        <a:pt x="510" y="212"/>
                      </a:cubicBezTo>
                      <a:cubicBezTo>
                        <a:pt x="524" y="185"/>
                        <a:pt x="527" y="161"/>
                        <a:pt x="516" y="144"/>
                      </a:cubicBezTo>
                      <a:cubicBezTo>
                        <a:pt x="505" y="124"/>
                        <a:pt x="481" y="114"/>
                        <a:pt x="446" y="114"/>
                      </a:cubicBezTo>
                      <a:cubicBezTo>
                        <a:pt x="421" y="114"/>
                        <a:pt x="391" y="119"/>
                        <a:pt x="359" y="129"/>
                      </a:cubicBezTo>
                      <a:cubicBezTo>
                        <a:pt x="340" y="51"/>
                        <a:pt x="307" y="0"/>
                        <a:pt x="268" y="0"/>
                      </a:cubicBezTo>
                      <a:cubicBezTo>
                        <a:pt x="229" y="0"/>
                        <a:pt x="196" y="51"/>
                        <a:pt x="177" y="129"/>
                      </a:cubicBezTo>
                      <a:cubicBezTo>
                        <a:pt x="163" y="125"/>
                        <a:pt x="149" y="121"/>
                        <a:pt x="136" y="119"/>
                      </a:cubicBezTo>
                      <a:cubicBezTo>
                        <a:pt x="136" y="100"/>
                        <a:pt x="120" y="84"/>
                        <a:pt x="101" y="84"/>
                      </a:cubicBezTo>
                      <a:cubicBezTo>
                        <a:pt x="82" y="84"/>
                        <a:pt x="67" y="98"/>
                        <a:pt x="66" y="116"/>
                      </a:cubicBezTo>
                      <a:cubicBezTo>
                        <a:pt x="44" y="120"/>
                        <a:pt x="28" y="129"/>
                        <a:pt x="20" y="144"/>
                      </a:cubicBezTo>
                      <a:cubicBezTo>
                        <a:pt x="0" y="177"/>
                        <a:pt x="28" y="231"/>
                        <a:pt x="85" y="287"/>
                      </a:cubicBezTo>
                      <a:cubicBezTo>
                        <a:pt x="28" y="343"/>
                        <a:pt x="0" y="397"/>
                        <a:pt x="20" y="430"/>
                      </a:cubicBezTo>
                      <a:cubicBezTo>
                        <a:pt x="31" y="449"/>
                        <a:pt x="55" y="460"/>
                        <a:pt x="90" y="460"/>
                      </a:cubicBezTo>
                      <a:cubicBezTo>
                        <a:pt x="90" y="460"/>
                        <a:pt x="90" y="460"/>
                        <a:pt x="90" y="460"/>
                      </a:cubicBezTo>
                      <a:cubicBezTo>
                        <a:pt x="115" y="460"/>
                        <a:pt x="145" y="454"/>
                        <a:pt x="177" y="445"/>
                      </a:cubicBezTo>
                      <a:cubicBezTo>
                        <a:pt x="180" y="457"/>
                        <a:pt x="183" y="469"/>
                        <a:pt x="187" y="480"/>
                      </a:cubicBezTo>
                      <a:cubicBezTo>
                        <a:pt x="181" y="486"/>
                        <a:pt x="178" y="494"/>
                        <a:pt x="178" y="503"/>
                      </a:cubicBezTo>
                      <a:cubicBezTo>
                        <a:pt x="178" y="522"/>
                        <a:pt x="194" y="538"/>
                        <a:pt x="213" y="538"/>
                      </a:cubicBezTo>
                      <a:cubicBezTo>
                        <a:pt x="214" y="538"/>
                        <a:pt x="214" y="537"/>
                        <a:pt x="214" y="537"/>
                      </a:cubicBezTo>
                      <a:cubicBezTo>
                        <a:pt x="230" y="561"/>
                        <a:pt x="248" y="574"/>
                        <a:pt x="268" y="574"/>
                      </a:cubicBezTo>
                      <a:cubicBezTo>
                        <a:pt x="307" y="574"/>
                        <a:pt x="340" y="523"/>
                        <a:pt x="359" y="445"/>
                      </a:cubicBezTo>
                      <a:cubicBezTo>
                        <a:pt x="391" y="454"/>
                        <a:pt x="421" y="460"/>
                        <a:pt x="446" y="460"/>
                      </a:cubicBezTo>
                      <a:cubicBezTo>
                        <a:pt x="481" y="460"/>
                        <a:pt x="505" y="449"/>
                        <a:pt x="516" y="430"/>
                      </a:cubicBezTo>
                      <a:cubicBezTo>
                        <a:pt x="536" y="397"/>
                        <a:pt x="509" y="343"/>
                        <a:pt x="451" y="287"/>
                      </a:cubicBezTo>
                      <a:close/>
                      <a:moveTo>
                        <a:pt x="446" y="132"/>
                      </a:moveTo>
                      <a:cubicBezTo>
                        <a:pt x="466" y="132"/>
                        <a:pt x="491" y="136"/>
                        <a:pt x="501" y="153"/>
                      </a:cubicBezTo>
                      <a:cubicBezTo>
                        <a:pt x="508" y="164"/>
                        <a:pt x="506" y="181"/>
                        <a:pt x="495" y="202"/>
                      </a:cubicBezTo>
                      <a:cubicBezTo>
                        <a:pt x="492" y="200"/>
                        <a:pt x="487" y="199"/>
                        <a:pt x="483" y="199"/>
                      </a:cubicBezTo>
                      <a:cubicBezTo>
                        <a:pt x="464" y="199"/>
                        <a:pt x="448" y="215"/>
                        <a:pt x="448" y="234"/>
                      </a:cubicBezTo>
                      <a:cubicBezTo>
                        <a:pt x="448" y="243"/>
                        <a:pt x="451" y="250"/>
                        <a:pt x="456" y="256"/>
                      </a:cubicBezTo>
                      <a:cubicBezTo>
                        <a:pt x="450" y="262"/>
                        <a:pt x="444" y="269"/>
                        <a:pt x="438" y="275"/>
                      </a:cubicBezTo>
                      <a:cubicBezTo>
                        <a:pt x="419" y="258"/>
                        <a:pt x="398" y="242"/>
                        <a:pt x="374" y="225"/>
                      </a:cubicBezTo>
                      <a:cubicBezTo>
                        <a:pt x="372" y="197"/>
                        <a:pt x="368" y="171"/>
                        <a:pt x="363" y="146"/>
                      </a:cubicBezTo>
                      <a:cubicBezTo>
                        <a:pt x="394" y="137"/>
                        <a:pt x="422" y="132"/>
                        <a:pt x="446" y="132"/>
                      </a:cubicBezTo>
                      <a:close/>
                      <a:moveTo>
                        <a:pt x="313" y="366"/>
                      </a:moveTo>
                      <a:cubicBezTo>
                        <a:pt x="298" y="374"/>
                        <a:pt x="283" y="382"/>
                        <a:pt x="268" y="390"/>
                      </a:cubicBezTo>
                      <a:cubicBezTo>
                        <a:pt x="253" y="382"/>
                        <a:pt x="238" y="374"/>
                        <a:pt x="223" y="366"/>
                      </a:cubicBezTo>
                      <a:cubicBezTo>
                        <a:pt x="207" y="357"/>
                        <a:pt x="193" y="348"/>
                        <a:pt x="179" y="338"/>
                      </a:cubicBezTo>
                      <a:cubicBezTo>
                        <a:pt x="178" y="322"/>
                        <a:pt x="177" y="305"/>
                        <a:pt x="177" y="287"/>
                      </a:cubicBezTo>
                      <a:cubicBezTo>
                        <a:pt x="177" y="269"/>
                        <a:pt x="178" y="252"/>
                        <a:pt x="179" y="235"/>
                      </a:cubicBezTo>
                      <a:cubicBezTo>
                        <a:pt x="193" y="226"/>
                        <a:pt x="207" y="217"/>
                        <a:pt x="223" y="208"/>
                      </a:cubicBezTo>
                      <a:cubicBezTo>
                        <a:pt x="238" y="199"/>
                        <a:pt x="253" y="191"/>
                        <a:pt x="268" y="184"/>
                      </a:cubicBezTo>
                      <a:cubicBezTo>
                        <a:pt x="283" y="191"/>
                        <a:pt x="298" y="199"/>
                        <a:pt x="313" y="208"/>
                      </a:cubicBezTo>
                      <a:cubicBezTo>
                        <a:pt x="329" y="217"/>
                        <a:pt x="343" y="226"/>
                        <a:pt x="357" y="235"/>
                      </a:cubicBezTo>
                      <a:cubicBezTo>
                        <a:pt x="358" y="252"/>
                        <a:pt x="359" y="269"/>
                        <a:pt x="359" y="287"/>
                      </a:cubicBezTo>
                      <a:cubicBezTo>
                        <a:pt x="359" y="305"/>
                        <a:pt x="358" y="322"/>
                        <a:pt x="357" y="338"/>
                      </a:cubicBezTo>
                      <a:cubicBezTo>
                        <a:pt x="343" y="348"/>
                        <a:pt x="329" y="357"/>
                        <a:pt x="313" y="366"/>
                      </a:cubicBezTo>
                      <a:close/>
                      <a:moveTo>
                        <a:pt x="355" y="361"/>
                      </a:moveTo>
                      <a:cubicBezTo>
                        <a:pt x="353" y="383"/>
                        <a:pt x="350" y="404"/>
                        <a:pt x="346" y="422"/>
                      </a:cubicBezTo>
                      <a:cubicBezTo>
                        <a:pt x="328" y="416"/>
                        <a:pt x="308" y="408"/>
                        <a:pt x="289" y="400"/>
                      </a:cubicBezTo>
                      <a:cubicBezTo>
                        <a:pt x="300" y="394"/>
                        <a:pt x="311" y="388"/>
                        <a:pt x="322" y="381"/>
                      </a:cubicBezTo>
                      <a:cubicBezTo>
                        <a:pt x="334" y="375"/>
                        <a:pt x="345" y="368"/>
                        <a:pt x="355" y="361"/>
                      </a:cubicBezTo>
                      <a:close/>
                      <a:moveTo>
                        <a:pt x="247" y="400"/>
                      </a:moveTo>
                      <a:cubicBezTo>
                        <a:pt x="228" y="408"/>
                        <a:pt x="208" y="416"/>
                        <a:pt x="190" y="422"/>
                      </a:cubicBezTo>
                      <a:cubicBezTo>
                        <a:pt x="186" y="404"/>
                        <a:pt x="183" y="383"/>
                        <a:pt x="181" y="361"/>
                      </a:cubicBezTo>
                      <a:cubicBezTo>
                        <a:pt x="191" y="368"/>
                        <a:pt x="202" y="375"/>
                        <a:pt x="214" y="381"/>
                      </a:cubicBezTo>
                      <a:cubicBezTo>
                        <a:pt x="225" y="388"/>
                        <a:pt x="236" y="394"/>
                        <a:pt x="247" y="400"/>
                      </a:cubicBezTo>
                      <a:close/>
                      <a:moveTo>
                        <a:pt x="160" y="325"/>
                      </a:moveTo>
                      <a:cubicBezTo>
                        <a:pt x="142" y="313"/>
                        <a:pt x="126" y="300"/>
                        <a:pt x="112" y="287"/>
                      </a:cubicBezTo>
                      <a:cubicBezTo>
                        <a:pt x="126" y="274"/>
                        <a:pt x="142" y="261"/>
                        <a:pt x="160" y="248"/>
                      </a:cubicBezTo>
                      <a:cubicBezTo>
                        <a:pt x="159" y="261"/>
                        <a:pt x="159" y="274"/>
                        <a:pt x="159" y="287"/>
                      </a:cubicBezTo>
                      <a:cubicBezTo>
                        <a:pt x="159" y="300"/>
                        <a:pt x="159" y="313"/>
                        <a:pt x="160" y="325"/>
                      </a:cubicBezTo>
                      <a:close/>
                      <a:moveTo>
                        <a:pt x="181" y="213"/>
                      </a:moveTo>
                      <a:cubicBezTo>
                        <a:pt x="183" y="191"/>
                        <a:pt x="186" y="170"/>
                        <a:pt x="190" y="152"/>
                      </a:cubicBezTo>
                      <a:cubicBezTo>
                        <a:pt x="208" y="158"/>
                        <a:pt x="228" y="165"/>
                        <a:pt x="247" y="174"/>
                      </a:cubicBezTo>
                      <a:cubicBezTo>
                        <a:pt x="236" y="180"/>
                        <a:pt x="225" y="186"/>
                        <a:pt x="214" y="193"/>
                      </a:cubicBezTo>
                      <a:cubicBezTo>
                        <a:pt x="202" y="199"/>
                        <a:pt x="191" y="206"/>
                        <a:pt x="181" y="213"/>
                      </a:cubicBezTo>
                      <a:close/>
                      <a:moveTo>
                        <a:pt x="289" y="174"/>
                      </a:moveTo>
                      <a:cubicBezTo>
                        <a:pt x="308" y="165"/>
                        <a:pt x="328" y="158"/>
                        <a:pt x="346" y="152"/>
                      </a:cubicBezTo>
                      <a:cubicBezTo>
                        <a:pt x="350" y="170"/>
                        <a:pt x="353" y="191"/>
                        <a:pt x="355" y="213"/>
                      </a:cubicBezTo>
                      <a:cubicBezTo>
                        <a:pt x="345" y="206"/>
                        <a:pt x="334" y="199"/>
                        <a:pt x="322" y="193"/>
                      </a:cubicBezTo>
                      <a:cubicBezTo>
                        <a:pt x="311" y="186"/>
                        <a:pt x="300" y="180"/>
                        <a:pt x="289" y="174"/>
                      </a:cubicBezTo>
                      <a:close/>
                      <a:moveTo>
                        <a:pt x="376" y="248"/>
                      </a:moveTo>
                      <a:cubicBezTo>
                        <a:pt x="394" y="261"/>
                        <a:pt x="410" y="274"/>
                        <a:pt x="425" y="287"/>
                      </a:cubicBezTo>
                      <a:cubicBezTo>
                        <a:pt x="410" y="300"/>
                        <a:pt x="394" y="313"/>
                        <a:pt x="376" y="325"/>
                      </a:cubicBezTo>
                      <a:cubicBezTo>
                        <a:pt x="377" y="313"/>
                        <a:pt x="377" y="300"/>
                        <a:pt x="377" y="287"/>
                      </a:cubicBezTo>
                      <a:cubicBezTo>
                        <a:pt x="377" y="274"/>
                        <a:pt x="377" y="261"/>
                        <a:pt x="376" y="248"/>
                      </a:cubicBezTo>
                      <a:close/>
                      <a:moveTo>
                        <a:pt x="268" y="18"/>
                      </a:moveTo>
                      <a:cubicBezTo>
                        <a:pt x="296" y="18"/>
                        <a:pt x="325" y="61"/>
                        <a:pt x="342" y="134"/>
                      </a:cubicBezTo>
                      <a:cubicBezTo>
                        <a:pt x="318" y="142"/>
                        <a:pt x="293" y="152"/>
                        <a:pt x="268" y="164"/>
                      </a:cubicBezTo>
                      <a:cubicBezTo>
                        <a:pt x="243" y="152"/>
                        <a:pt x="218" y="142"/>
                        <a:pt x="194" y="134"/>
                      </a:cubicBezTo>
                      <a:cubicBezTo>
                        <a:pt x="211" y="61"/>
                        <a:pt x="240" y="18"/>
                        <a:pt x="268" y="18"/>
                      </a:cubicBezTo>
                      <a:close/>
                      <a:moveTo>
                        <a:pt x="35" y="153"/>
                      </a:moveTo>
                      <a:cubicBezTo>
                        <a:pt x="42" y="141"/>
                        <a:pt x="55" y="136"/>
                        <a:pt x="69" y="134"/>
                      </a:cubicBezTo>
                      <a:cubicBezTo>
                        <a:pt x="75" y="146"/>
                        <a:pt x="87" y="154"/>
                        <a:pt x="101" y="154"/>
                      </a:cubicBezTo>
                      <a:cubicBezTo>
                        <a:pt x="114" y="154"/>
                        <a:pt x="125" y="147"/>
                        <a:pt x="131" y="136"/>
                      </a:cubicBezTo>
                      <a:cubicBezTo>
                        <a:pt x="144" y="139"/>
                        <a:pt x="158" y="142"/>
                        <a:pt x="173" y="146"/>
                      </a:cubicBezTo>
                      <a:cubicBezTo>
                        <a:pt x="168" y="171"/>
                        <a:pt x="164" y="197"/>
                        <a:pt x="162" y="225"/>
                      </a:cubicBezTo>
                      <a:cubicBezTo>
                        <a:pt x="138" y="242"/>
                        <a:pt x="117" y="258"/>
                        <a:pt x="98" y="275"/>
                      </a:cubicBezTo>
                      <a:cubicBezTo>
                        <a:pt x="44" y="223"/>
                        <a:pt x="21" y="177"/>
                        <a:pt x="35" y="153"/>
                      </a:cubicBezTo>
                      <a:close/>
                      <a:moveTo>
                        <a:pt x="90" y="442"/>
                      </a:moveTo>
                      <a:cubicBezTo>
                        <a:pt x="70" y="442"/>
                        <a:pt x="45" y="438"/>
                        <a:pt x="35" y="421"/>
                      </a:cubicBezTo>
                      <a:cubicBezTo>
                        <a:pt x="21" y="397"/>
                        <a:pt x="44" y="350"/>
                        <a:pt x="98" y="299"/>
                      </a:cubicBezTo>
                      <a:cubicBezTo>
                        <a:pt x="117" y="316"/>
                        <a:pt x="138" y="332"/>
                        <a:pt x="162" y="348"/>
                      </a:cubicBezTo>
                      <a:cubicBezTo>
                        <a:pt x="164" y="377"/>
                        <a:pt x="168" y="403"/>
                        <a:pt x="173" y="428"/>
                      </a:cubicBezTo>
                      <a:cubicBezTo>
                        <a:pt x="142" y="437"/>
                        <a:pt x="114" y="442"/>
                        <a:pt x="90" y="442"/>
                      </a:cubicBezTo>
                      <a:close/>
                      <a:moveTo>
                        <a:pt x="268" y="556"/>
                      </a:moveTo>
                      <a:cubicBezTo>
                        <a:pt x="256" y="556"/>
                        <a:pt x="244" y="547"/>
                        <a:pt x="232" y="532"/>
                      </a:cubicBezTo>
                      <a:cubicBezTo>
                        <a:pt x="242" y="526"/>
                        <a:pt x="248" y="515"/>
                        <a:pt x="248" y="503"/>
                      </a:cubicBezTo>
                      <a:cubicBezTo>
                        <a:pt x="248" y="483"/>
                        <a:pt x="232" y="468"/>
                        <a:pt x="213" y="468"/>
                      </a:cubicBezTo>
                      <a:cubicBezTo>
                        <a:pt x="209" y="468"/>
                        <a:pt x="205" y="468"/>
                        <a:pt x="202" y="469"/>
                      </a:cubicBezTo>
                      <a:cubicBezTo>
                        <a:pt x="199" y="460"/>
                        <a:pt x="196" y="450"/>
                        <a:pt x="194" y="440"/>
                      </a:cubicBezTo>
                      <a:cubicBezTo>
                        <a:pt x="218" y="432"/>
                        <a:pt x="243" y="422"/>
                        <a:pt x="268" y="410"/>
                      </a:cubicBezTo>
                      <a:cubicBezTo>
                        <a:pt x="293" y="422"/>
                        <a:pt x="318" y="432"/>
                        <a:pt x="342" y="440"/>
                      </a:cubicBezTo>
                      <a:cubicBezTo>
                        <a:pt x="325" y="512"/>
                        <a:pt x="296" y="556"/>
                        <a:pt x="268" y="556"/>
                      </a:cubicBezTo>
                      <a:close/>
                      <a:moveTo>
                        <a:pt x="501" y="421"/>
                      </a:moveTo>
                      <a:cubicBezTo>
                        <a:pt x="491" y="438"/>
                        <a:pt x="466" y="442"/>
                        <a:pt x="446" y="442"/>
                      </a:cubicBezTo>
                      <a:cubicBezTo>
                        <a:pt x="422" y="442"/>
                        <a:pt x="394" y="437"/>
                        <a:pt x="363" y="428"/>
                      </a:cubicBezTo>
                      <a:cubicBezTo>
                        <a:pt x="368" y="403"/>
                        <a:pt x="372" y="377"/>
                        <a:pt x="374" y="348"/>
                      </a:cubicBezTo>
                      <a:cubicBezTo>
                        <a:pt x="398" y="332"/>
                        <a:pt x="419" y="316"/>
                        <a:pt x="438" y="299"/>
                      </a:cubicBezTo>
                      <a:cubicBezTo>
                        <a:pt x="492" y="350"/>
                        <a:pt x="515" y="397"/>
                        <a:pt x="501" y="421"/>
                      </a:cubicBezTo>
                      <a:close/>
                    </a:path>
                  </a:pathLst>
                </a:cu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oAutofit/>
                </a:bodyPr>
                <a:lstStyle/>
                <a:p>
                  <a:pPr eaLnBrk="0"/>
                  <a:endParaRPr lang="ko-KR" altLang="en-US" dirty="0">
                    <a:solidFill>
                      <a:prstClr val="black"/>
                    </a:solidFill>
                    <a:ea typeface="等线" charset="0"/>
                  </a:endParaRPr>
                </a:p>
              </p:txBody>
            </p:sp>
            <p:sp>
              <p:nvSpPr>
                <p:cNvPr id="56" name="Oval 115"/>
                <p:cNvSpPr/>
                <p:nvPr/>
              </p:nvSpPr>
              <p:spPr bwMode="auto">
                <a:xfrm>
                  <a:off x="6645275" y="2504440"/>
                  <a:ext cx="270510" cy="268605"/>
                </a:xfrm>
                <a:prstGeom prst="ellipse">
                  <a:avLst/>
                </a:prstGeom>
                <a:solidFill>
                  <a:srgbClr val="DE3F18"/>
                </a:solidFill>
                <a:ln w="0">
                  <a:noFill/>
                </a:ln>
              </p:spPr>
              <p:txBody>
                <a:bodyPr vert="horz" wrap="square" lIns="91440" tIns="45720" rIns="91440" bIns="45720" numCol="1" anchor="t">
                  <a:noAutofit/>
                </a:bodyPr>
                <a:lstStyle/>
                <a:p>
                  <a:endParaRPr lang="ko-KR" altLang="en-US" dirty="0">
                    <a:solidFill>
                      <a:prstClr val="black"/>
                    </a:solidFill>
                    <a:latin typeface="宋体" panose="02010600030101010101" pitchFamily="2" charset="-122"/>
                    <a:ea typeface="宋体" panose="02010600030101010101" pitchFamily="2" charset="-122"/>
                  </a:endParaRPr>
                </a:p>
              </p:txBody>
            </p:sp>
            <p:sp>
              <p:nvSpPr>
                <p:cNvPr id="57" name="Oval 116"/>
                <p:cNvSpPr/>
                <p:nvPr/>
              </p:nvSpPr>
              <p:spPr bwMode="auto">
                <a:xfrm>
                  <a:off x="6280785" y="2139950"/>
                  <a:ext cx="176530" cy="176530"/>
                </a:xfrm>
                <a:prstGeom prst="ellipse">
                  <a:avLst/>
                </a:prstGeom>
                <a:solidFill>
                  <a:srgbClr val="DE3F18"/>
                </a:solidFill>
                <a:ln w="0">
                  <a:noFill/>
                </a:ln>
              </p:spPr>
              <p:txBody>
                <a:bodyPr vert="horz" wrap="square" lIns="91440" tIns="45720" rIns="91440" bIns="45720" numCol="1" anchor="t">
                  <a:noAutofit/>
                </a:bodyPr>
                <a:lstStyle/>
                <a:p>
                  <a:endParaRPr lang="ko-KR" altLang="en-US" dirty="0">
                    <a:solidFill>
                      <a:prstClr val="black"/>
                    </a:solidFill>
                    <a:latin typeface="宋体" panose="02010600030101010101" pitchFamily="2" charset="-122"/>
                    <a:ea typeface="宋体" panose="02010600030101010101" pitchFamily="2" charset="-122"/>
                  </a:endParaRPr>
                </a:p>
              </p:txBody>
            </p:sp>
            <p:sp>
              <p:nvSpPr>
                <p:cNvPr id="58" name="Oval 117"/>
                <p:cNvSpPr/>
                <p:nvPr/>
              </p:nvSpPr>
              <p:spPr bwMode="auto">
                <a:xfrm>
                  <a:off x="7221855" y="2417445"/>
                  <a:ext cx="174625" cy="178435"/>
                </a:xfrm>
                <a:prstGeom prst="ellipse">
                  <a:avLst/>
                </a:prstGeom>
                <a:solidFill>
                  <a:srgbClr val="DE3F18"/>
                </a:solidFill>
                <a:ln w="0">
                  <a:noFill/>
                </a:ln>
              </p:spPr>
              <p:txBody>
                <a:bodyPr vert="horz" wrap="square" lIns="91440" tIns="45720" rIns="91440" bIns="45720" numCol="1" anchor="t">
                  <a:noAutofit/>
                </a:bodyPr>
                <a:lstStyle/>
                <a:p>
                  <a:endParaRPr lang="ko-KR" altLang="en-US" dirty="0">
                    <a:solidFill>
                      <a:prstClr val="black"/>
                    </a:solidFill>
                    <a:latin typeface="宋体" panose="02010600030101010101" pitchFamily="2" charset="-122"/>
                    <a:ea typeface="宋体" panose="02010600030101010101" pitchFamily="2" charset="-122"/>
                  </a:endParaRPr>
                </a:p>
              </p:txBody>
            </p:sp>
            <p:sp>
              <p:nvSpPr>
                <p:cNvPr id="59" name="Oval 118"/>
                <p:cNvSpPr/>
                <p:nvPr/>
              </p:nvSpPr>
              <p:spPr bwMode="auto">
                <a:xfrm>
                  <a:off x="6557010" y="3078480"/>
                  <a:ext cx="178435" cy="178435"/>
                </a:xfrm>
                <a:prstGeom prst="ellipse">
                  <a:avLst/>
                </a:prstGeom>
                <a:solidFill>
                  <a:srgbClr val="DE3F18"/>
                </a:solidFill>
                <a:ln w="0">
                  <a:noFill/>
                </a:ln>
              </p:spPr>
              <p:txBody>
                <a:bodyPr vert="horz" wrap="square" lIns="91440" tIns="45720" rIns="91440" bIns="45720" numCol="1" anchor="t">
                  <a:noAutofit/>
                </a:bodyPr>
                <a:lstStyle/>
                <a:p>
                  <a:endParaRPr lang="ko-KR" altLang="en-US" dirty="0">
                    <a:solidFill>
                      <a:prstClr val="black"/>
                    </a:solidFill>
                    <a:latin typeface="宋体" panose="02010600030101010101" pitchFamily="2" charset="-122"/>
                    <a:ea typeface="宋体" panose="02010600030101010101" pitchFamily="2" charset="-122"/>
                  </a:endParaRPr>
                </a:p>
              </p:txBody>
            </p:sp>
          </p:grpSp>
        </p:grpSp>
        <p:sp>
          <p:nvSpPr>
            <p:cNvPr id="48" name="矩形 47"/>
            <p:cNvSpPr/>
            <p:nvPr/>
          </p:nvSpPr>
          <p:spPr>
            <a:xfrm>
              <a:off x="7202805" y="1297305"/>
              <a:ext cx="644525" cy="647065"/>
            </a:xfrm>
            <a:prstGeom prst="rect">
              <a:avLst/>
            </a:prstGeom>
            <a:noFill/>
          </p:spPr>
          <p:txBody>
            <a:bodyPr vert="horz" wrap="square" lIns="91440" tIns="45720" rIns="91440" bIns="45720" numCol="1" anchor="t">
              <a:spAutoFit/>
            </a:bodyPr>
            <a:lstStyle/>
            <a:p>
              <a:pPr algn="ctr" eaLnBrk="0"/>
              <a:r>
                <a:rPr lang="en-US" altLang="ko-KR" dirty="0">
                  <a:ln w="17780" cap="flat" cmpd="sng">
                    <a:solidFill>
                      <a:srgbClr val="FFFFFF">
                        <a:alpha val="100000"/>
                      </a:srgbClr>
                    </a:solidFill>
                    <a:prstDash val="solid"/>
                  </a:ln>
                  <a:solidFill>
                    <a:srgbClr val="FFFFFF"/>
                  </a:solidFill>
                  <a:latin typeface="微软雅黑" panose="020B0503020204020204" pitchFamily="34" charset="-122"/>
                  <a:ea typeface="微软雅黑" panose="020B0503020204020204" pitchFamily="34" charset="-122"/>
                </a:rPr>
                <a:t>风电项目</a:t>
              </a:r>
              <a:endParaRPr lang="ko-KR" altLang="en-US" dirty="0">
                <a:ln w="17780" cap="flat" cmpd="sng">
                  <a:solidFill>
                    <a:srgbClr val="FFFFFF">
                      <a:alpha val="100000"/>
                    </a:srgbClr>
                  </a:solidFill>
                  <a:prstDash val="solid"/>
                </a:ln>
                <a:solidFill>
                  <a:srgbClr val="FFFFFF"/>
                </a:solidFill>
                <a:latin typeface="微软雅黑" panose="020B0503020204020204" pitchFamily="34" charset="-122"/>
                <a:ea typeface="微软雅黑" panose="020B0503020204020204" pitchFamily="34" charset="-122"/>
              </a:endParaRPr>
            </a:p>
          </p:txBody>
        </p:sp>
        <p:sp>
          <p:nvSpPr>
            <p:cNvPr id="49" name="矩形 48"/>
            <p:cNvSpPr/>
            <p:nvPr/>
          </p:nvSpPr>
          <p:spPr>
            <a:xfrm>
              <a:off x="7686039" y="2633980"/>
              <a:ext cx="644525" cy="647065"/>
            </a:xfrm>
            <a:prstGeom prst="rect">
              <a:avLst/>
            </a:prstGeom>
            <a:noFill/>
          </p:spPr>
          <p:txBody>
            <a:bodyPr vert="horz" wrap="square" lIns="91440" tIns="45720" rIns="91440" bIns="45720" numCol="1" anchor="t">
              <a:spAutoFit/>
            </a:bodyPr>
            <a:lstStyle/>
            <a:p>
              <a:pPr algn="ctr" eaLnBrk="0"/>
              <a:r>
                <a:rPr lang="en-US" altLang="ko-KR" dirty="0">
                  <a:ln w="17780" cap="flat" cmpd="sng">
                    <a:solidFill>
                      <a:srgbClr val="FFFFFF">
                        <a:alpha val="100000"/>
                      </a:srgbClr>
                    </a:solidFill>
                    <a:prstDash val="solid"/>
                  </a:ln>
                  <a:solidFill>
                    <a:srgbClr val="FFFFFF"/>
                  </a:solidFill>
                  <a:latin typeface="微软雅黑" panose="020B0503020204020204" pitchFamily="34" charset="-122"/>
                  <a:ea typeface="微软雅黑" panose="020B0503020204020204" pitchFamily="34" charset="-122"/>
                </a:rPr>
                <a:t>水电项目</a:t>
              </a:r>
              <a:endParaRPr lang="ko-KR" altLang="en-US" dirty="0">
                <a:ln w="17780" cap="flat" cmpd="sng">
                  <a:solidFill>
                    <a:srgbClr val="FFFFFF">
                      <a:alpha val="100000"/>
                    </a:srgbClr>
                  </a:solidFill>
                  <a:prstDash val="solid"/>
                </a:ln>
                <a:solidFill>
                  <a:srgbClr val="FFFFFF"/>
                </a:solidFill>
                <a:latin typeface="微软雅黑" panose="020B0503020204020204" pitchFamily="34" charset="-122"/>
                <a:ea typeface="微软雅黑" panose="020B0503020204020204" pitchFamily="34" charset="-122"/>
              </a:endParaRPr>
            </a:p>
          </p:txBody>
        </p:sp>
        <p:sp>
          <p:nvSpPr>
            <p:cNvPr id="50" name="矩形 49"/>
            <p:cNvSpPr/>
            <p:nvPr/>
          </p:nvSpPr>
          <p:spPr>
            <a:xfrm>
              <a:off x="5195570" y="2694305"/>
              <a:ext cx="644525" cy="647065"/>
            </a:xfrm>
            <a:prstGeom prst="rect">
              <a:avLst/>
            </a:prstGeom>
            <a:noFill/>
          </p:spPr>
          <p:txBody>
            <a:bodyPr vert="horz" wrap="square" lIns="91440" tIns="45720" rIns="91440" bIns="45720" numCol="1" anchor="t">
              <a:spAutoFit/>
            </a:bodyPr>
            <a:lstStyle/>
            <a:p>
              <a:pPr algn="ctr" eaLnBrk="0"/>
              <a:r>
                <a:rPr lang="en-US" altLang="ko-KR" dirty="0">
                  <a:ln w="17780" cap="flat" cmpd="sng">
                    <a:solidFill>
                      <a:srgbClr val="FFFFFF">
                        <a:alpha val="100000"/>
                      </a:srgbClr>
                    </a:solidFill>
                    <a:prstDash val="solid"/>
                  </a:ln>
                  <a:solidFill>
                    <a:srgbClr val="FFFFFF"/>
                  </a:solidFill>
                  <a:latin typeface="微软雅黑" panose="020B0503020204020204" pitchFamily="34" charset="-122"/>
                  <a:ea typeface="微软雅黑" panose="020B0503020204020204" pitchFamily="34" charset="-122"/>
                </a:rPr>
                <a:t>电热产销</a:t>
              </a:r>
              <a:endParaRPr lang="ko-KR" altLang="en-US" dirty="0">
                <a:ln w="17780" cap="flat" cmpd="sng">
                  <a:solidFill>
                    <a:srgbClr val="FFFFFF">
                      <a:alpha val="100000"/>
                    </a:srgbClr>
                  </a:solidFill>
                  <a:prstDash val="solid"/>
                </a:ln>
                <a:solidFill>
                  <a:srgbClr val="FFFFFF"/>
                </a:solidFill>
                <a:latin typeface="微软雅黑" panose="020B0503020204020204" pitchFamily="34" charset="-122"/>
                <a:ea typeface="微软雅黑" panose="020B0503020204020204" pitchFamily="34" charset="-122"/>
              </a:endParaRPr>
            </a:p>
          </p:txBody>
        </p:sp>
        <p:sp>
          <p:nvSpPr>
            <p:cNvPr id="51" name="矩形 50"/>
            <p:cNvSpPr/>
            <p:nvPr/>
          </p:nvSpPr>
          <p:spPr>
            <a:xfrm>
              <a:off x="6412230" y="3616960"/>
              <a:ext cx="644525" cy="647065"/>
            </a:xfrm>
            <a:prstGeom prst="rect">
              <a:avLst/>
            </a:prstGeom>
            <a:noFill/>
          </p:spPr>
          <p:txBody>
            <a:bodyPr vert="horz" wrap="square" lIns="91440" tIns="45720" rIns="91440" bIns="45720" numCol="1" anchor="t">
              <a:spAutoFit/>
            </a:bodyPr>
            <a:lstStyle/>
            <a:p>
              <a:pPr algn="ctr" eaLnBrk="0"/>
              <a:r>
                <a:rPr lang="en-US" altLang="ko-KR" dirty="0">
                  <a:ln w="17780" cap="flat" cmpd="sng">
                    <a:solidFill>
                      <a:srgbClr val="FFFFFF">
                        <a:alpha val="100000"/>
                      </a:srgbClr>
                    </a:solidFill>
                    <a:prstDash val="solid"/>
                  </a:ln>
                  <a:solidFill>
                    <a:srgbClr val="FFFFFF"/>
                  </a:solidFill>
                  <a:latin typeface="微软雅黑" panose="020B0503020204020204" pitchFamily="34" charset="-122"/>
                  <a:ea typeface="微软雅黑" panose="020B0503020204020204" pitchFamily="34" charset="-122"/>
                </a:rPr>
                <a:t>技术咨询</a:t>
              </a:r>
              <a:endParaRPr lang="ko-KR" altLang="en-US" dirty="0">
                <a:ln w="17780" cap="flat" cmpd="sng">
                  <a:solidFill>
                    <a:srgbClr val="FFFFFF">
                      <a:alpha val="100000"/>
                    </a:srgbClr>
                  </a:solidFill>
                  <a:prstDash val="solid"/>
                </a:ln>
                <a:solidFill>
                  <a:srgbClr val="FFFFFF"/>
                </a:solidFill>
                <a:latin typeface="微软雅黑" panose="020B0503020204020204" pitchFamily="34" charset="-122"/>
                <a:ea typeface="微软雅黑" panose="020B0503020204020204" pitchFamily="34" charset="-122"/>
              </a:endParaRPr>
            </a:p>
          </p:txBody>
        </p:sp>
      </p:grpSp>
      <p:sp>
        <p:nvSpPr>
          <p:cNvPr id="27" name="文本框 26">
            <a:extLst>
              <a:ext uri="{FF2B5EF4-FFF2-40B4-BE49-F238E27FC236}">
                <a16:creationId xmlns:a16="http://schemas.microsoft.com/office/drawing/2014/main" xmlns="" id="{678CF272-0494-47DB-B340-5FC8FB4968B5}"/>
              </a:ext>
            </a:extLst>
          </p:cNvPr>
          <p:cNvSpPr txBox="1"/>
          <p:nvPr/>
        </p:nvSpPr>
        <p:spPr>
          <a:xfrm>
            <a:off x="451804" y="1172451"/>
            <a:ext cx="3730308" cy="2951898"/>
          </a:xfrm>
          <a:prstGeom prst="rect">
            <a:avLst/>
          </a:prstGeom>
          <a:noFill/>
        </p:spPr>
        <p:txBody>
          <a:bodyPr wrap="square">
            <a:spAutoFit/>
          </a:bodyPr>
          <a:lstStyle/>
          <a:p>
            <a:pPr>
              <a:lnSpc>
                <a:spcPct val="150000"/>
              </a:lnSpc>
            </a:pPr>
            <a:r>
              <a:rPr lang="zh-CN" altLang="en-US" b="1" dirty="0">
                <a:solidFill>
                  <a:schemeClr val="tx2">
                    <a:lumMod val="75000"/>
                  </a:schemeClr>
                </a:solidFill>
                <a:latin typeface="微软雅黑" panose="020B0503020204020204" pitchFamily="34" charset="-122"/>
                <a:ea typeface="微软雅黑" panose="020B0503020204020204" pitchFamily="34" charset="-122"/>
              </a:rPr>
              <a:t>      中核国电漳州能源有限公司</a:t>
            </a:r>
            <a:r>
              <a:rPr lang="zh-CN" altLang="en-US" dirty="0">
                <a:solidFill>
                  <a:schemeClr val="tx2">
                    <a:lumMod val="75000"/>
                  </a:schemeClr>
                </a:solidFill>
                <a:latin typeface="微软雅黑" panose="020B0503020204020204" pitchFamily="34" charset="-122"/>
                <a:ea typeface="微软雅黑" panose="020B0503020204020204" pitchFamily="34" charset="-122"/>
              </a:rPr>
              <a:t>于</a:t>
            </a:r>
            <a:r>
              <a:rPr lang="en-US" altLang="zh-CN" dirty="0">
                <a:solidFill>
                  <a:schemeClr val="tx2">
                    <a:lumMod val="75000"/>
                  </a:schemeClr>
                </a:solidFill>
                <a:latin typeface="微软雅黑" panose="020B0503020204020204" pitchFamily="34" charset="-122"/>
                <a:ea typeface="微软雅黑" panose="020B0503020204020204" pitchFamily="34" charset="-122"/>
              </a:rPr>
              <a:t>2011</a:t>
            </a:r>
            <a:r>
              <a:rPr lang="zh-CN" altLang="en-US" dirty="0">
                <a:solidFill>
                  <a:schemeClr val="tx2">
                    <a:lumMod val="75000"/>
                  </a:schemeClr>
                </a:solidFill>
                <a:latin typeface="微软雅黑" panose="020B0503020204020204" pitchFamily="34" charset="-122"/>
                <a:ea typeface="微软雅黑" panose="020B0503020204020204" pitchFamily="34" charset="-122"/>
              </a:rPr>
              <a:t>年</a:t>
            </a:r>
            <a:r>
              <a:rPr lang="en-US" altLang="zh-CN" dirty="0">
                <a:solidFill>
                  <a:schemeClr val="tx2">
                    <a:lumMod val="75000"/>
                  </a:schemeClr>
                </a:solidFill>
                <a:latin typeface="微软雅黑" panose="020B0503020204020204" pitchFamily="34" charset="-122"/>
                <a:ea typeface="微软雅黑" panose="020B0503020204020204" pitchFamily="34" charset="-122"/>
              </a:rPr>
              <a:t>11</a:t>
            </a:r>
            <a:r>
              <a:rPr lang="zh-CN" altLang="en-US" dirty="0">
                <a:solidFill>
                  <a:schemeClr val="tx2">
                    <a:lumMod val="75000"/>
                  </a:schemeClr>
                </a:solidFill>
                <a:latin typeface="微软雅黑" panose="020B0503020204020204" pitchFamily="34" charset="-122"/>
                <a:ea typeface="微软雅黑" panose="020B0503020204020204" pitchFamily="34" charset="-122"/>
              </a:rPr>
              <a:t>月</a:t>
            </a:r>
            <a:r>
              <a:rPr lang="en-US" altLang="zh-CN" dirty="0">
                <a:solidFill>
                  <a:schemeClr val="tx2">
                    <a:lumMod val="75000"/>
                  </a:schemeClr>
                </a:solidFill>
                <a:latin typeface="微软雅黑" panose="020B0503020204020204" pitchFamily="34" charset="-122"/>
                <a:ea typeface="微软雅黑" panose="020B0503020204020204" pitchFamily="34" charset="-122"/>
              </a:rPr>
              <a:t>28</a:t>
            </a:r>
            <a:r>
              <a:rPr lang="zh-CN" altLang="en-US" dirty="0">
                <a:solidFill>
                  <a:schemeClr val="tx2">
                    <a:lumMod val="75000"/>
                  </a:schemeClr>
                </a:solidFill>
                <a:latin typeface="微软雅黑" panose="020B0503020204020204" pitchFamily="34" charset="-122"/>
                <a:ea typeface="微软雅黑" panose="020B0503020204020204" pitchFamily="34" charset="-122"/>
              </a:rPr>
              <a:t>日成立。作为中国核电旗下的综合性能源公司，负责电力项目的前期工作、建设和经营，包括核电、风电、水电多种形式的电源；电力、热力的生产和销售，电力技术咨询、服务。</a:t>
            </a:r>
          </a:p>
        </p:txBody>
      </p:sp>
      <p:sp>
        <p:nvSpPr>
          <p:cNvPr id="26" name="Rectangle 30"/>
          <p:cNvSpPr>
            <a:spLocks noChangeArrowheads="1"/>
          </p:cNvSpPr>
          <p:nvPr/>
        </p:nvSpPr>
        <p:spPr bwMode="auto">
          <a:xfrm>
            <a:off x="35496" y="235460"/>
            <a:ext cx="2808312" cy="461665"/>
          </a:xfrm>
          <a:prstGeom prst="rect">
            <a:avLst/>
          </a:prstGeom>
          <a:solidFill>
            <a:schemeClr val="accent1">
              <a:lumMod val="75000"/>
            </a:schemeClr>
          </a:solidFill>
          <a:ln>
            <a:solidFill>
              <a:schemeClr val="tx2"/>
            </a:solidFill>
          </a:ln>
        </p:spPr>
        <p:txBody>
          <a:bodyPr wrap="square" rtlCol="0">
            <a:spAutoFit/>
          </a:bodyPr>
          <a:lstStyle/>
          <a:p>
            <a:pPr algn="ctr"/>
            <a:r>
              <a:rPr lang="en-US" altLang="zh-CN" sz="2400" b="1" dirty="0" smtClean="0">
                <a:solidFill>
                  <a:prstClr val="white"/>
                </a:solidFill>
                <a:latin typeface="微软雅黑" panose="020B0503020204020204" pitchFamily="34" charset="-122"/>
                <a:ea typeface="微软雅黑" panose="020B0503020204020204" pitchFamily="34" charset="-122"/>
              </a:rPr>
              <a:t>1.1  </a:t>
            </a:r>
            <a:r>
              <a:rPr lang="zh-CN" altLang="en-US" sz="2400" b="1" dirty="0" smtClean="0">
                <a:solidFill>
                  <a:prstClr val="white"/>
                </a:solidFill>
                <a:latin typeface="微软雅黑" panose="020B0503020204020204" pitchFamily="34" charset="-122"/>
                <a:ea typeface="微软雅黑" panose="020B0503020204020204" pitchFamily="34" charset="-122"/>
              </a:rPr>
              <a:t>公司基本</a:t>
            </a:r>
            <a:r>
              <a:rPr lang="zh-CN" altLang="en-US" sz="2400" b="1" dirty="0">
                <a:solidFill>
                  <a:prstClr val="white"/>
                </a:solidFill>
                <a:latin typeface="微软雅黑" panose="020B0503020204020204" pitchFamily="34" charset="-122"/>
                <a:ea typeface="微软雅黑" panose="020B0503020204020204" pitchFamily="34" charset="-122"/>
              </a:rPr>
              <a:t>情况</a:t>
            </a:r>
          </a:p>
        </p:txBody>
      </p:sp>
      <p:sp>
        <p:nvSpPr>
          <p:cNvPr id="28" name="Rectangle 30"/>
          <p:cNvSpPr>
            <a:spLocks noChangeArrowheads="1"/>
          </p:cNvSpPr>
          <p:nvPr/>
        </p:nvSpPr>
        <p:spPr bwMode="auto">
          <a:xfrm>
            <a:off x="2843808" y="235460"/>
            <a:ext cx="1465065" cy="464082"/>
          </a:xfrm>
          <a:prstGeom prst="rect">
            <a:avLst/>
          </a:prstGeom>
          <a:noFill/>
          <a:ln>
            <a:solidFill>
              <a:schemeClr val="tx2"/>
            </a:solidFill>
          </a:ln>
        </p:spPr>
        <p:txBody>
          <a:bodyPr wrap="square" rtlCol="0">
            <a:spAutoFit/>
          </a:bodyPr>
          <a:lstStyle/>
          <a:p>
            <a:pPr algn="ctr">
              <a:defRPr/>
            </a:pP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业务范围</a:t>
            </a:r>
            <a:endParaRPr lang="zh-CN" altLang="en-US" sz="2400" b="1" kern="0" dirty="0">
              <a:solidFill>
                <a:srgbClr val="70AD47">
                  <a:lumMod val="7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39831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61"/>
          <p:cNvSpPr>
            <a:spLocks noChangeShapeType="1"/>
          </p:cNvSpPr>
          <p:nvPr/>
        </p:nvSpPr>
        <p:spPr bwMode="auto">
          <a:xfrm>
            <a:off x="4301321" y="791447"/>
            <a:ext cx="0" cy="3836420"/>
          </a:xfrm>
          <a:prstGeom prst="line">
            <a:avLst/>
          </a:prstGeom>
          <a:noFill/>
          <a:ln w="6350">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prstClr val="black"/>
              </a:solidFill>
              <a:latin typeface="Arial" panose="020B0604020202020204" pitchFamily="34" charset="0"/>
              <a:ea typeface="宋体" panose="02010600030101010101" pitchFamily="2" charset="-122"/>
            </a:endParaRPr>
          </a:p>
        </p:txBody>
      </p:sp>
      <p:sp>
        <p:nvSpPr>
          <p:cNvPr id="17" name="矩形 16"/>
          <p:cNvSpPr/>
          <p:nvPr/>
        </p:nvSpPr>
        <p:spPr>
          <a:xfrm>
            <a:off x="4464540" y="677073"/>
            <a:ext cx="4571955" cy="3683060"/>
          </a:xfrm>
          <a:prstGeom prst="rect">
            <a:avLst/>
          </a:prstGeom>
        </p:spPr>
        <p:txBody>
          <a:bodyPr wrap="square">
            <a:spAutoFit/>
          </a:bodyPr>
          <a:lstStyle/>
          <a:p>
            <a:pPr indent="457200">
              <a:lnSpc>
                <a:spcPts val="4000"/>
              </a:lnSpc>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公司坚持创新发展、绿色发展</a:t>
            </a:r>
            <a:r>
              <a:rPr lang="zh-CN" altLang="en-US" dirty="0" smtClean="0">
                <a:latin typeface="微软雅黑" panose="020B0503020204020204" pitchFamily="34" charset="-122"/>
                <a:ea typeface="微软雅黑" panose="020B0503020204020204" pitchFamily="34" charset="-122"/>
                <a:cs typeface="Times New Roman" panose="02020603050405020304" pitchFamily="18" charset="0"/>
              </a:rPr>
              <a:t>，努力打造“</a:t>
            </a:r>
            <a:r>
              <a:rPr lang="zh-CN" altLang="en-US"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国之华龙、兼容并蓄、处处风光、无限生态</a:t>
            </a:r>
            <a:r>
              <a:rPr lang="zh-CN" altLang="en-US"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dirty="0" smtClean="0">
                <a:latin typeface="微软雅黑" panose="020B0503020204020204" pitchFamily="34" charset="-122"/>
                <a:ea typeface="微软雅黑" panose="020B0503020204020204" pitchFamily="34" charset="-122"/>
                <a:cs typeface="Times New Roman" panose="02020603050405020304" pitchFamily="18" charset="0"/>
              </a:rPr>
              <a:t>的中国特大清洁能源基地，构建宜居、宜和、惟美的</a:t>
            </a:r>
            <a:r>
              <a:rPr lang="zh-CN" altLang="en-US"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“华龙科技</a:t>
            </a:r>
            <a:r>
              <a:rPr lang="zh-CN" altLang="en-US" b="1"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文化园”</a:t>
            </a:r>
            <a:r>
              <a:rPr lang="zh-CN" altLang="en-US" dirty="0" smtClean="0">
                <a:latin typeface="微软雅黑" panose="020B0503020204020204" pitchFamily="34" charset="-122"/>
                <a:ea typeface="微软雅黑" panose="020B0503020204020204" pitchFamily="34" charset="-122"/>
                <a:cs typeface="Times New Roman" panose="02020603050405020304" pitchFamily="18" charset="0"/>
              </a:rPr>
              <a:t>，争</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做新时代最具魅力的国内一流综合性能源公司</a:t>
            </a:r>
            <a:r>
              <a:rPr lang="zh-CN" altLang="en-US" dirty="0" smtClean="0">
                <a:latin typeface="微软雅黑" panose="020B0503020204020204" pitchFamily="34" charset="-122"/>
                <a:ea typeface="微软雅黑" panose="020B0503020204020204" pitchFamily="34" charset="-122"/>
                <a:cs typeface="Times New Roman" panose="02020603050405020304" pitchFamily="18" charset="0"/>
              </a:rPr>
              <a:t>。基地建成后总装机容量将达到</a:t>
            </a:r>
            <a:r>
              <a:rPr lang="en-US" altLang="zh-CN" dirty="0" smtClean="0">
                <a:latin typeface="微软雅黑" panose="020B0503020204020204" pitchFamily="34" charset="-122"/>
                <a:ea typeface="微软雅黑" panose="020B0503020204020204" pitchFamily="34" charset="-122"/>
                <a:cs typeface="Times New Roman" panose="02020603050405020304" pitchFamily="18" charset="0"/>
              </a:rPr>
              <a:t>1300</a:t>
            </a:r>
            <a:r>
              <a:rPr lang="zh-CN" altLang="en-US" dirty="0" smtClean="0">
                <a:latin typeface="微软雅黑" panose="020B0503020204020204" pitchFamily="34" charset="-122"/>
                <a:ea typeface="微软雅黑" panose="020B0503020204020204" pitchFamily="34" charset="-122"/>
                <a:cs typeface="Times New Roman" panose="02020603050405020304" pitchFamily="18" charset="0"/>
              </a:rPr>
              <a:t>万</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kW</a:t>
            </a:r>
            <a:r>
              <a:rPr lang="zh-CN" altLang="en-US" dirty="0" smtClean="0">
                <a:latin typeface="微软雅黑" panose="020B0503020204020204" pitchFamily="34" charset="-122"/>
                <a:ea typeface="微软雅黑" panose="020B0503020204020204" pitchFamily="34" charset="-122"/>
                <a:cs typeface="Times New Roman" panose="02020603050405020304" pitchFamily="18" charset="0"/>
              </a:rPr>
              <a:t>，预计年发电量为</a:t>
            </a:r>
            <a:r>
              <a:rPr lang="en-US" altLang="zh-CN" dirty="0" smtClean="0">
                <a:latin typeface="微软雅黑" panose="020B0503020204020204" pitchFamily="34" charset="-122"/>
                <a:ea typeface="微软雅黑" panose="020B0503020204020204" pitchFamily="34" charset="-122"/>
                <a:cs typeface="Times New Roman" panose="02020603050405020304" pitchFamily="18" charset="0"/>
              </a:rPr>
              <a:t>720</a:t>
            </a:r>
            <a:r>
              <a:rPr lang="zh-CN" altLang="en-US" dirty="0" smtClean="0">
                <a:latin typeface="微软雅黑" panose="020B0503020204020204" pitchFamily="34" charset="-122"/>
                <a:ea typeface="微软雅黑" panose="020B0503020204020204" pitchFamily="34" charset="-122"/>
                <a:cs typeface="Times New Roman" panose="02020603050405020304" pitchFamily="18" charset="0"/>
              </a:rPr>
              <a:t>亿</a:t>
            </a:r>
            <a:r>
              <a:rPr lang="en-US" altLang="zh-CN" dirty="0" smtClean="0">
                <a:latin typeface="微软雅黑" panose="020B0503020204020204" pitchFamily="34" charset="-122"/>
                <a:ea typeface="微软雅黑" panose="020B0503020204020204" pitchFamily="34" charset="-122"/>
                <a:cs typeface="Times New Roman" panose="02020603050405020304" pitchFamily="18" charset="0"/>
              </a:rPr>
              <a:t>kWh</a:t>
            </a:r>
            <a:r>
              <a:rPr lang="zh-CN" altLang="en-US"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椭圆 17"/>
          <p:cNvSpPr/>
          <p:nvPr/>
        </p:nvSpPr>
        <p:spPr>
          <a:xfrm>
            <a:off x="337089" y="1007678"/>
            <a:ext cx="1676884" cy="1676884"/>
          </a:xfrm>
          <a:prstGeom prst="ellipse">
            <a:avLst/>
          </a:prstGeom>
          <a:blipFill>
            <a:blip r:embed="rId3" cstate="print"/>
            <a:stretch>
              <a:fillRect/>
            </a:stretch>
          </a:blipFill>
          <a:ln w="25400" cap="flat" cmpd="sng" algn="ctr">
            <a:noFill/>
            <a:prstDash val="solid"/>
          </a:ln>
          <a:effectLst>
            <a:innerShdw blurRad="114300">
              <a:prstClr val="black"/>
            </a:inn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9" name="椭圆 18"/>
          <p:cNvSpPr/>
          <p:nvPr/>
        </p:nvSpPr>
        <p:spPr>
          <a:xfrm>
            <a:off x="2186983" y="1007678"/>
            <a:ext cx="1676884" cy="1676884"/>
          </a:xfrm>
          <a:prstGeom prst="ellipse">
            <a:avLst/>
          </a:prstGeom>
          <a:blipFill>
            <a:blip r:embed="rId4" cstate="print"/>
            <a:stretch>
              <a:fillRect/>
            </a:stretch>
          </a:blipFill>
          <a:ln w="25400" cap="flat" cmpd="sng" algn="ctr">
            <a:noFill/>
            <a:prstDash val="solid"/>
          </a:ln>
          <a:effectLst>
            <a:innerShdw blurRad="114300">
              <a:prstClr val="black"/>
            </a:inn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0" name="椭圆 19"/>
          <p:cNvSpPr/>
          <p:nvPr/>
        </p:nvSpPr>
        <p:spPr>
          <a:xfrm>
            <a:off x="332488" y="2867704"/>
            <a:ext cx="1676884" cy="1676884"/>
          </a:xfrm>
          <a:prstGeom prst="ellipse">
            <a:avLst/>
          </a:prstGeom>
          <a:blipFill>
            <a:blip r:embed="rId5" cstate="print"/>
            <a:stretch>
              <a:fillRect/>
            </a:stretch>
          </a:blipFill>
          <a:ln w="25400" cap="flat" cmpd="sng" algn="ctr">
            <a:noFill/>
            <a:prstDash val="solid"/>
          </a:ln>
          <a:effectLst>
            <a:innerShdw blurRad="114300">
              <a:prstClr val="black"/>
            </a:inn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1" name="椭圆 20"/>
          <p:cNvSpPr/>
          <p:nvPr/>
        </p:nvSpPr>
        <p:spPr>
          <a:xfrm>
            <a:off x="2186983" y="2857573"/>
            <a:ext cx="1676884" cy="1676884"/>
          </a:xfrm>
          <a:prstGeom prst="ellipse">
            <a:avLst/>
          </a:prstGeom>
          <a:blipFill>
            <a:blip r:embed="rId6" cstate="print"/>
            <a:stretch>
              <a:fillRect/>
            </a:stretch>
          </a:blipFill>
          <a:ln w="25400" cap="flat" cmpd="sng" algn="ctr">
            <a:noFill/>
            <a:prstDash val="solid"/>
          </a:ln>
          <a:effectLst>
            <a:innerShdw blurRad="114300">
              <a:prstClr val="black"/>
            </a:inn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2" name="椭圆 21"/>
          <p:cNvSpPr/>
          <p:nvPr/>
        </p:nvSpPr>
        <p:spPr>
          <a:xfrm>
            <a:off x="1255317" y="1949987"/>
            <a:ext cx="1637557" cy="1637557"/>
          </a:xfrm>
          <a:prstGeom prst="ellipse">
            <a:avLst/>
          </a:prstGeom>
          <a:blipFill dpi="0" rotWithShape="1">
            <a:blip r:embed="rId7">
              <a:alphaModFix amt="87000"/>
            </a:blip>
            <a:srcRect/>
            <a:stretch>
              <a:fillRect/>
            </a:stretch>
          </a:blipFill>
          <a:ln w="25400" cap="flat" cmpd="sng" algn="ctr">
            <a:noFill/>
            <a:prstDash val="solid"/>
          </a:ln>
          <a:effectLst>
            <a:innerShdw blurRad="114300">
              <a:prstClr val="black"/>
            </a:innerShdw>
            <a:softEdge rad="0"/>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1" name="Rectangle 30"/>
          <p:cNvSpPr>
            <a:spLocks noChangeArrowheads="1"/>
          </p:cNvSpPr>
          <p:nvPr/>
        </p:nvSpPr>
        <p:spPr bwMode="auto">
          <a:xfrm>
            <a:off x="35496" y="235460"/>
            <a:ext cx="2664296" cy="461665"/>
          </a:xfrm>
          <a:prstGeom prst="rect">
            <a:avLst/>
          </a:prstGeom>
          <a:solidFill>
            <a:schemeClr val="accent1">
              <a:lumMod val="75000"/>
            </a:schemeClr>
          </a:solidFill>
          <a:ln>
            <a:solidFill>
              <a:schemeClr val="tx2"/>
            </a:solidFill>
          </a:ln>
        </p:spPr>
        <p:txBody>
          <a:bodyPr wrap="square" rtlCol="0">
            <a:spAutoFit/>
          </a:bodyPr>
          <a:lstStyle/>
          <a:p>
            <a:pPr algn="ctr"/>
            <a:r>
              <a:rPr lang="en-US" altLang="zh-CN" sz="2400" b="1" dirty="0" smtClean="0">
                <a:solidFill>
                  <a:prstClr val="white"/>
                </a:solidFill>
                <a:latin typeface="微软雅黑" panose="020B0503020204020204" pitchFamily="34" charset="-122"/>
                <a:ea typeface="微软雅黑" panose="020B0503020204020204" pitchFamily="34" charset="-122"/>
              </a:rPr>
              <a:t>1.1  </a:t>
            </a:r>
            <a:r>
              <a:rPr lang="zh-CN" altLang="en-US" sz="2400" b="1" dirty="0" smtClean="0">
                <a:solidFill>
                  <a:prstClr val="white"/>
                </a:solidFill>
                <a:latin typeface="微软雅黑" panose="020B0503020204020204" pitchFamily="34" charset="-122"/>
                <a:ea typeface="微软雅黑" panose="020B0503020204020204" pitchFamily="34" charset="-122"/>
              </a:rPr>
              <a:t>公司基本</a:t>
            </a:r>
            <a:r>
              <a:rPr lang="zh-CN" altLang="en-US" sz="2400" b="1" dirty="0">
                <a:solidFill>
                  <a:prstClr val="white"/>
                </a:solidFill>
                <a:latin typeface="微软雅黑" panose="020B0503020204020204" pitchFamily="34" charset="-122"/>
                <a:ea typeface="微软雅黑" panose="020B0503020204020204" pitchFamily="34" charset="-122"/>
              </a:rPr>
              <a:t>情况</a:t>
            </a:r>
          </a:p>
        </p:txBody>
      </p:sp>
      <p:sp>
        <p:nvSpPr>
          <p:cNvPr id="12" name="Rectangle 30"/>
          <p:cNvSpPr>
            <a:spLocks noChangeArrowheads="1"/>
          </p:cNvSpPr>
          <p:nvPr/>
        </p:nvSpPr>
        <p:spPr bwMode="auto">
          <a:xfrm>
            <a:off x="2699792" y="237690"/>
            <a:ext cx="1465065" cy="464082"/>
          </a:xfrm>
          <a:prstGeom prst="rect">
            <a:avLst/>
          </a:prstGeom>
          <a:noFill/>
          <a:ln>
            <a:solidFill>
              <a:schemeClr val="tx2"/>
            </a:solidFill>
          </a:ln>
        </p:spPr>
        <p:txBody>
          <a:bodyPr wrap="square" rtlCol="0">
            <a:spAutoFit/>
          </a:bodyPr>
          <a:lstStyle/>
          <a:p>
            <a:pPr algn="ctr">
              <a:defRPr/>
            </a:pP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发展规划</a:t>
            </a:r>
            <a:endParaRPr lang="zh-CN" altLang="en-US" sz="2400" b="1" kern="0" dirty="0">
              <a:solidFill>
                <a:srgbClr val="70AD47">
                  <a:lumMod val="7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76347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0559" y="679903"/>
            <a:ext cx="8199631" cy="2139047"/>
          </a:xfrm>
          <a:prstGeom prst="rect">
            <a:avLst/>
          </a:prstGeom>
        </p:spPr>
        <p:txBody>
          <a:bodyPr wrap="square">
            <a:spAutoFit/>
          </a:bodyPr>
          <a:lstStyle/>
          <a:p>
            <a:pPr indent="457200" algn="just">
              <a:lnSpc>
                <a:spcPct val="200000"/>
              </a:lnSpc>
              <a:spcAft>
                <a:spcPts val="300"/>
              </a:spcAft>
            </a:pP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漳州核电项目规划建设</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8</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台“华龙一号”核电</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机组，</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其中</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3-6</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台机组已列入</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国家核电中长期发展</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规划，总投资约</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1100</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亿元，</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7</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8</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号机组目前正在开展项目预可研工作</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a:t>
            </a:r>
            <a:endParaRPr lang="en-US" altLang="zh-CN" sz="1600" b="1" dirty="0" smtClean="0">
              <a:solidFill>
                <a:schemeClr val="tx2">
                  <a:lumMod val="75000"/>
                </a:schemeClr>
              </a:solidFill>
              <a:latin typeface="微软雅黑" panose="020B0503020204020204" pitchFamily="34" charset="-122"/>
              <a:ea typeface="微软雅黑" panose="020B0503020204020204" pitchFamily="34" charset="-122"/>
            </a:endParaRPr>
          </a:p>
          <a:p>
            <a:pPr marL="285750" indent="-285750" algn="just">
              <a:lnSpc>
                <a:spcPct val="200000"/>
              </a:lnSpc>
              <a:spcAft>
                <a:spcPts val="300"/>
              </a:spcAft>
              <a:buFont typeface="Wingdings" panose="05000000000000000000" pitchFamily="2" charset="2"/>
              <a:buChar char="p"/>
            </a:pP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1</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号</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机组</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于</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2019</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年</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10</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月</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16</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日</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开工建设</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，计划于</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2024</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年</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10</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月</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16</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日建成投产</a:t>
            </a:r>
            <a:endParaRPr lang="en-US" altLang="zh-CN" sz="1600" b="1" dirty="0" smtClean="0">
              <a:solidFill>
                <a:schemeClr val="tx2">
                  <a:lumMod val="75000"/>
                </a:schemeClr>
              </a:solidFill>
              <a:latin typeface="微软雅黑" panose="020B0503020204020204" pitchFamily="34" charset="-122"/>
              <a:ea typeface="微软雅黑" panose="020B0503020204020204" pitchFamily="34" charset="-122"/>
            </a:endParaRPr>
          </a:p>
          <a:p>
            <a:pPr marL="285750" indent="-285750" algn="just">
              <a:lnSpc>
                <a:spcPct val="200000"/>
              </a:lnSpc>
              <a:spcAft>
                <a:spcPts val="300"/>
              </a:spcAft>
              <a:buFont typeface="Wingdings" panose="05000000000000000000" pitchFamily="2" charset="2"/>
              <a:buChar char="p"/>
            </a:pPr>
            <a:r>
              <a:rPr lang="en-US" altLang="zh-CN" sz="1600" b="1" spc="100" dirty="0">
                <a:solidFill>
                  <a:schemeClr val="tx2">
                    <a:lumMod val="75000"/>
                  </a:schemeClr>
                </a:solidFill>
                <a:latin typeface="微软雅黑" panose="020B0503020204020204" pitchFamily="34" charset="-122"/>
                <a:ea typeface="微软雅黑" panose="020B0503020204020204" pitchFamily="34" charset="-122"/>
              </a:rPr>
              <a:t>2</a:t>
            </a:r>
            <a:r>
              <a:rPr lang="zh-CN" altLang="en-US" sz="1600" b="1" spc="100" dirty="0">
                <a:solidFill>
                  <a:schemeClr val="tx2">
                    <a:lumMod val="75000"/>
                  </a:schemeClr>
                </a:solidFill>
                <a:latin typeface="微软雅黑" panose="020B0503020204020204" pitchFamily="34" charset="-122"/>
                <a:ea typeface="微软雅黑" panose="020B0503020204020204" pitchFamily="34" charset="-122"/>
              </a:rPr>
              <a:t>号机组于</a:t>
            </a:r>
            <a:r>
              <a:rPr lang="en-US" altLang="zh-CN" sz="1600" b="1" spc="100" dirty="0">
                <a:solidFill>
                  <a:schemeClr val="tx2">
                    <a:lumMod val="75000"/>
                  </a:schemeClr>
                </a:solidFill>
                <a:latin typeface="微软雅黑" panose="020B0503020204020204" pitchFamily="34" charset="-122"/>
                <a:ea typeface="微软雅黑" panose="020B0503020204020204" pitchFamily="34" charset="-122"/>
              </a:rPr>
              <a:t>2020</a:t>
            </a:r>
            <a:r>
              <a:rPr lang="zh-CN" altLang="en-US" sz="1600" b="1" spc="100" dirty="0">
                <a:solidFill>
                  <a:schemeClr val="tx2">
                    <a:lumMod val="75000"/>
                  </a:schemeClr>
                </a:solidFill>
                <a:latin typeface="微软雅黑" panose="020B0503020204020204" pitchFamily="34" charset="-122"/>
                <a:ea typeface="微软雅黑" panose="020B0503020204020204" pitchFamily="34" charset="-122"/>
              </a:rPr>
              <a:t>年</a:t>
            </a:r>
            <a:r>
              <a:rPr lang="en-US" altLang="zh-CN" sz="1600" b="1" spc="100" dirty="0">
                <a:solidFill>
                  <a:schemeClr val="tx2">
                    <a:lumMod val="75000"/>
                  </a:schemeClr>
                </a:solidFill>
                <a:latin typeface="微软雅黑" panose="020B0503020204020204" pitchFamily="34" charset="-122"/>
                <a:ea typeface="微软雅黑" panose="020B0503020204020204" pitchFamily="34" charset="-122"/>
              </a:rPr>
              <a:t>9</a:t>
            </a:r>
            <a:r>
              <a:rPr lang="zh-CN" altLang="en-US" sz="1600" b="1" spc="100" dirty="0">
                <a:solidFill>
                  <a:schemeClr val="tx2">
                    <a:lumMod val="75000"/>
                  </a:schemeClr>
                </a:solidFill>
                <a:latin typeface="微软雅黑" panose="020B0503020204020204" pitchFamily="34" charset="-122"/>
                <a:ea typeface="微软雅黑" panose="020B0503020204020204" pitchFamily="34" charset="-122"/>
              </a:rPr>
              <a:t>月</a:t>
            </a:r>
            <a:r>
              <a:rPr lang="en-US" altLang="zh-CN" sz="1600" b="1" spc="100" dirty="0">
                <a:solidFill>
                  <a:schemeClr val="tx2">
                    <a:lumMod val="75000"/>
                  </a:schemeClr>
                </a:solidFill>
                <a:latin typeface="微软雅黑" panose="020B0503020204020204" pitchFamily="34" charset="-122"/>
                <a:ea typeface="微软雅黑" panose="020B0503020204020204" pitchFamily="34" charset="-122"/>
              </a:rPr>
              <a:t>4</a:t>
            </a:r>
            <a:r>
              <a:rPr lang="zh-CN" altLang="en-US" sz="1600" b="1" spc="100" dirty="0">
                <a:solidFill>
                  <a:schemeClr val="tx2">
                    <a:lumMod val="75000"/>
                  </a:schemeClr>
                </a:solidFill>
                <a:latin typeface="微软雅黑" panose="020B0503020204020204" pitchFamily="34" charset="-122"/>
                <a:ea typeface="微软雅黑" panose="020B0503020204020204" pitchFamily="34" charset="-122"/>
              </a:rPr>
              <a:t>日开工建设，计划于</a:t>
            </a:r>
            <a:r>
              <a:rPr lang="en-US" altLang="zh-CN" sz="1600" b="1" spc="100" dirty="0">
                <a:solidFill>
                  <a:schemeClr val="tx2">
                    <a:lumMod val="75000"/>
                  </a:schemeClr>
                </a:solidFill>
                <a:latin typeface="微软雅黑" panose="020B0503020204020204" pitchFamily="34" charset="-122"/>
                <a:ea typeface="微软雅黑" panose="020B0503020204020204" pitchFamily="34" charset="-122"/>
              </a:rPr>
              <a:t>2025</a:t>
            </a:r>
            <a:r>
              <a:rPr lang="zh-CN" altLang="en-US" sz="1600" b="1" spc="100" dirty="0">
                <a:solidFill>
                  <a:schemeClr val="tx2">
                    <a:lumMod val="75000"/>
                  </a:schemeClr>
                </a:solidFill>
                <a:latin typeface="微软雅黑" panose="020B0503020204020204" pitchFamily="34" charset="-122"/>
                <a:ea typeface="微软雅黑" panose="020B0503020204020204" pitchFamily="34" charset="-122"/>
              </a:rPr>
              <a:t>年</a:t>
            </a:r>
            <a:r>
              <a:rPr lang="en-US" altLang="zh-CN" sz="1600" b="1" spc="100" dirty="0">
                <a:solidFill>
                  <a:schemeClr val="tx2">
                    <a:lumMod val="75000"/>
                  </a:schemeClr>
                </a:solidFill>
                <a:latin typeface="微软雅黑" panose="020B0503020204020204" pitchFamily="34" charset="-122"/>
                <a:ea typeface="微软雅黑" panose="020B0503020204020204" pitchFamily="34" charset="-122"/>
              </a:rPr>
              <a:t>8</a:t>
            </a:r>
            <a:r>
              <a:rPr lang="zh-CN" altLang="en-US" sz="1600" b="1" spc="100" dirty="0">
                <a:solidFill>
                  <a:schemeClr val="tx2">
                    <a:lumMod val="75000"/>
                  </a:schemeClr>
                </a:solidFill>
                <a:latin typeface="微软雅黑" panose="020B0503020204020204" pitchFamily="34" charset="-122"/>
                <a:ea typeface="微软雅黑" panose="020B0503020204020204" pitchFamily="34" charset="-122"/>
              </a:rPr>
              <a:t>月</a:t>
            </a:r>
            <a:r>
              <a:rPr lang="en-US" altLang="zh-CN" sz="1600" b="1" spc="100" dirty="0">
                <a:solidFill>
                  <a:schemeClr val="tx2">
                    <a:lumMod val="75000"/>
                  </a:schemeClr>
                </a:solidFill>
                <a:latin typeface="微软雅黑" panose="020B0503020204020204" pitchFamily="34" charset="-122"/>
                <a:ea typeface="微软雅黑" panose="020B0503020204020204" pitchFamily="34" charset="-122"/>
              </a:rPr>
              <a:t>16</a:t>
            </a:r>
            <a:r>
              <a:rPr lang="zh-CN" altLang="en-US" sz="1600" b="1" spc="100" dirty="0">
                <a:solidFill>
                  <a:schemeClr val="tx2">
                    <a:lumMod val="75000"/>
                  </a:schemeClr>
                </a:solidFill>
                <a:latin typeface="微软雅黑" panose="020B0503020204020204" pitchFamily="34" charset="-122"/>
                <a:ea typeface="微软雅黑" panose="020B0503020204020204" pitchFamily="34" charset="-122"/>
              </a:rPr>
              <a:t>日建成投产</a:t>
            </a:r>
            <a:endParaRPr lang="en-US" altLang="zh-CN" sz="1600" b="1" spc="100" dirty="0">
              <a:solidFill>
                <a:schemeClr val="tx2">
                  <a:lumMod val="7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05245" y="2883754"/>
            <a:ext cx="8715227" cy="2255963"/>
            <a:chOff x="105245" y="2883754"/>
            <a:chExt cx="8715227" cy="2255963"/>
          </a:xfrm>
        </p:grpSpPr>
        <p:grpSp>
          <p:nvGrpSpPr>
            <p:cNvPr id="2" name="组合 1"/>
            <p:cNvGrpSpPr/>
            <p:nvPr/>
          </p:nvGrpSpPr>
          <p:grpSpPr>
            <a:xfrm>
              <a:off x="105245" y="2883754"/>
              <a:ext cx="8530052" cy="2255963"/>
              <a:chOff x="105245" y="2211710"/>
              <a:chExt cx="8530052" cy="2255963"/>
            </a:xfrm>
          </p:grpSpPr>
          <p:grpSp>
            <p:nvGrpSpPr>
              <p:cNvPr id="28" name="组合 17"/>
              <p:cNvGrpSpPr/>
              <p:nvPr/>
            </p:nvGrpSpPr>
            <p:grpSpPr>
              <a:xfrm>
                <a:off x="105245" y="2211710"/>
                <a:ext cx="3923928" cy="2255963"/>
                <a:chOff x="324368" y="4173118"/>
                <a:chExt cx="4158478" cy="2483585"/>
              </a:xfrm>
            </p:grpSpPr>
            <p:pic>
              <p:nvPicPr>
                <p:cNvPr id="40" name="Picture 1" descr="F:\漳州项目\工程照片\厂址航拍原貌\厂址航拍图.jpg"/>
                <p:cNvPicPr>
                  <a:picLocks noChangeAspect="1" noChangeArrowheads="1"/>
                </p:cNvPicPr>
                <p:nvPr/>
              </p:nvPicPr>
              <p:blipFill>
                <a:blip r:embed="rId3" cstate="print"/>
                <a:srcRect/>
                <a:stretch>
                  <a:fillRect/>
                </a:stretch>
              </p:blipFill>
              <p:spPr bwMode="auto">
                <a:xfrm>
                  <a:off x="324368" y="4173118"/>
                  <a:ext cx="4071630" cy="2483585"/>
                </a:xfrm>
                <a:prstGeom prst="rect">
                  <a:avLst/>
                </a:prstGeom>
                <a:ln>
                  <a:noFill/>
                </a:ln>
                <a:effectLst>
                  <a:softEdge rad="112500"/>
                </a:effectLst>
              </p:spPr>
            </p:pic>
            <p:sp>
              <p:nvSpPr>
                <p:cNvPr id="43" name="TextBox 12"/>
                <p:cNvSpPr txBox="1"/>
                <p:nvPr/>
              </p:nvSpPr>
              <p:spPr>
                <a:xfrm>
                  <a:off x="2989328" y="5982596"/>
                  <a:ext cx="1493518" cy="4725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solidFill>
                          <a:sysClr val="windowText" lastClr="000000"/>
                        </a:solidFill>
                      </a:ln>
                      <a:solidFill>
                        <a:sysClr val="window" lastClr="FFFFFF"/>
                      </a:solidFill>
                      <a:effectLst/>
                      <a:uLnTx/>
                      <a:uFillTx/>
                      <a:latin typeface="微软雅黑" panose="020B0503020204020204" pitchFamily="34" charset="-122"/>
                      <a:ea typeface="微软雅黑" panose="020B0503020204020204" pitchFamily="34" charset="-122"/>
                    </a:rPr>
                    <a:t>厂址原貌</a:t>
                  </a:r>
                </a:p>
              </p:txBody>
            </p:sp>
          </p:grpSp>
          <p:pic>
            <p:nvPicPr>
              <p:cNvPr id="44" name="图片 43"/>
              <p:cNvPicPr>
                <a:picLocks noChangeAspect="1"/>
              </p:cNvPicPr>
              <p:nvPr/>
            </p:nvPicPr>
            <p:blipFill rotWithShape="1">
              <a:blip r:embed="rId4" cstate="print">
                <a:extLst>
                  <a:ext uri="{28A0092B-C50C-407E-A947-70E740481C1C}">
                    <a14:useLocalDpi xmlns:a14="http://schemas.microsoft.com/office/drawing/2010/main" val="0"/>
                  </a:ext>
                </a:extLst>
              </a:blip>
              <a:srcRect t="8373"/>
              <a:stretch/>
            </p:blipFill>
            <p:spPr>
              <a:xfrm>
                <a:off x="4833528" y="2279774"/>
                <a:ext cx="3801769" cy="2110175"/>
              </a:xfrm>
              <a:prstGeom prst="rect">
                <a:avLst/>
              </a:prstGeom>
              <a:effectLst>
                <a:softEdge rad="63500"/>
              </a:effectLst>
            </p:spPr>
          </p:pic>
          <p:sp>
            <p:nvSpPr>
              <p:cNvPr id="48" name="右箭头 47"/>
              <p:cNvSpPr/>
              <p:nvPr/>
            </p:nvSpPr>
            <p:spPr>
              <a:xfrm>
                <a:off x="4049358" y="2852029"/>
                <a:ext cx="682035" cy="965667"/>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51" name="TextBox 14"/>
            <p:cNvSpPr txBox="1"/>
            <p:nvPr/>
          </p:nvSpPr>
          <p:spPr>
            <a:xfrm>
              <a:off x="7092280" y="4621759"/>
              <a:ext cx="172819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smtClean="0">
                  <a:ln>
                    <a:solidFill>
                      <a:sysClr val="windowText" lastClr="000000"/>
                    </a:solidFill>
                  </a:ln>
                  <a:solidFill>
                    <a:sysClr val="window" lastClr="FFFFFF"/>
                  </a:solidFill>
                  <a:effectLst/>
                  <a:uLnTx/>
                  <a:uFillTx/>
                  <a:latin typeface="微软雅黑" panose="020B0503020204020204" pitchFamily="34" charset="-122"/>
                  <a:ea typeface="微软雅黑" panose="020B0503020204020204" pitchFamily="34" charset="-122"/>
                </a:rPr>
                <a:t>2021</a:t>
              </a:r>
              <a:r>
                <a:rPr kumimoji="0" lang="zh-CN" altLang="en-US" sz="1600" b="1" i="0" u="none" strike="noStrike" kern="0" cap="none" spc="0" normalizeH="0" baseline="0" noProof="0" dirty="0" smtClean="0">
                  <a:ln>
                    <a:solidFill>
                      <a:sysClr val="windowText" lastClr="000000"/>
                    </a:solidFill>
                  </a:ln>
                  <a:solidFill>
                    <a:sysClr val="window" lastClr="FFFFFF"/>
                  </a:solidFill>
                  <a:effectLst/>
                  <a:uLnTx/>
                  <a:uFillTx/>
                  <a:latin typeface="微软雅黑" panose="020B0503020204020204" pitchFamily="34" charset="-122"/>
                  <a:ea typeface="微软雅黑" panose="020B0503020204020204" pitchFamily="34" charset="-122"/>
                </a:rPr>
                <a:t>年</a:t>
              </a:r>
              <a:r>
                <a:rPr lang="en-US" altLang="zh-CN" sz="1600" b="1" kern="0" noProof="0" dirty="0" smtClean="0">
                  <a:ln>
                    <a:solidFill>
                      <a:sysClr val="windowText" lastClr="000000"/>
                    </a:solidFill>
                  </a:ln>
                  <a:solidFill>
                    <a:sysClr val="window" lastClr="FFFFFF"/>
                  </a:solidFill>
                  <a:latin typeface="微软雅黑" panose="020B0503020204020204" pitchFamily="34" charset="-122"/>
                  <a:ea typeface="微软雅黑" panose="020B0503020204020204" pitchFamily="34" charset="-122"/>
                </a:rPr>
                <a:t>3</a:t>
              </a:r>
              <a:r>
                <a:rPr kumimoji="0" lang="zh-CN" altLang="en-US" sz="1600" b="1" i="0" u="none" strike="noStrike" kern="0" cap="none" spc="0" normalizeH="0" baseline="0" noProof="0" dirty="0" smtClean="0">
                  <a:ln>
                    <a:solidFill>
                      <a:sysClr val="windowText" lastClr="000000"/>
                    </a:solid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600" b="1" i="0" u="none" strike="noStrike" kern="0" cap="none" spc="0" normalizeH="0" baseline="0" noProof="0" dirty="0">
                <a:ln>
                  <a:solidFill>
                    <a:sysClr val="windowText" lastClr="000000"/>
                  </a:solid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14" name="Rectangle 30"/>
          <p:cNvSpPr>
            <a:spLocks noChangeArrowheads="1"/>
          </p:cNvSpPr>
          <p:nvPr/>
        </p:nvSpPr>
        <p:spPr bwMode="auto">
          <a:xfrm>
            <a:off x="35496" y="235460"/>
            <a:ext cx="2119837" cy="461665"/>
          </a:xfrm>
          <a:prstGeom prst="rect">
            <a:avLst/>
          </a:prstGeom>
          <a:solidFill>
            <a:schemeClr val="accent1">
              <a:lumMod val="75000"/>
            </a:schemeClr>
          </a:solidFill>
          <a:ln>
            <a:solidFill>
              <a:schemeClr val="tx2"/>
            </a:solidFill>
          </a:ln>
        </p:spPr>
        <p:txBody>
          <a:bodyPr wrap="square" rtlCol="0">
            <a:spAutoFit/>
          </a:bodyPr>
          <a:lstStyle/>
          <a:p>
            <a:pPr lvl="0" algn="ctr">
              <a:defRPr/>
            </a:pPr>
            <a:r>
              <a:rPr lang="en-US" altLang="zh-CN" sz="2400" b="1" dirty="0" smtClean="0">
                <a:solidFill>
                  <a:prstClr val="white"/>
                </a:solidFill>
                <a:latin typeface="微软雅黑" panose="020B0503020204020204" pitchFamily="34" charset="-122"/>
                <a:ea typeface="微软雅黑" panose="020B0503020204020204" pitchFamily="34" charset="-122"/>
              </a:rPr>
              <a:t>1.2  </a:t>
            </a:r>
            <a:r>
              <a:rPr lang="zh-CN" altLang="en-US" sz="2400" b="1" kern="0" dirty="0" smtClean="0">
                <a:solidFill>
                  <a:prstClr val="white"/>
                </a:solidFill>
                <a:latin typeface="微软雅黑" panose="020B0503020204020204" pitchFamily="34" charset="-122"/>
                <a:ea typeface="微软雅黑" panose="020B0503020204020204" pitchFamily="34" charset="-122"/>
              </a:rPr>
              <a:t>核电</a:t>
            </a:r>
            <a:r>
              <a:rPr lang="zh-CN" altLang="en-US" sz="2400" b="1" kern="0" dirty="0">
                <a:solidFill>
                  <a:prstClr val="white"/>
                </a:solidFill>
                <a:latin typeface="微软雅黑" panose="020B0503020204020204" pitchFamily="34" charset="-122"/>
                <a:ea typeface="微软雅黑" panose="020B0503020204020204" pitchFamily="34" charset="-122"/>
              </a:rPr>
              <a:t>项目</a:t>
            </a:r>
          </a:p>
        </p:txBody>
      </p:sp>
      <p:sp>
        <p:nvSpPr>
          <p:cNvPr id="15" name="Rectangle 30"/>
          <p:cNvSpPr>
            <a:spLocks noChangeArrowheads="1"/>
          </p:cNvSpPr>
          <p:nvPr/>
        </p:nvSpPr>
        <p:spPr bwMode="auto">
          <a:xfrm>
            <a:off x="2152244" y="235460"/>
            <a:ext cx="1843692" cy="461665"/>
          </a:xfrm>
          <a:prstGeom prst="rect">
            <a:avLst/>
          </a:prstGeom>
          <a:noFill/>
          <a:ln>
            <a:solidFill>
              <a:schemeClr val="tx2"/>
            </a:solidFill>
          </a:ln>
        </p:spPr>
        <p:txBody>
          <a:bodyPr wrap="square" rtlCol="0">
            <a:spAutoFit/>
          </a:bodyPr>
          <a:lstStyle/>
          <a:p>
            <a:pPr lvl="0" algn="ctr">
              <a:defRPr/>
            </a:pP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项目概述</a:t>
            </a:r>
            <a:endParaRPr lang="zh-CN" altLang="en-US" sz="2400" b="1" kern="0" dirty="0">
              <a:solidFill>
                <a:srgbClr val="70AD47">
                  <a:lumMod val="7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38534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 y="1353832"/>
            <a:ext cx="9145588" cy="19551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rtlCol="0"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6" name="组合 17">
            <a:extLst>
              <a:ext uri="{FF2B5EF4-FFF2-40B4-BE49-F238E27FC236}">
                <a16:creationId xmlns:a16="http://schemas.microsoft.com/office/drawing/2014/main" xmlns="" id="{5705A8DA-9A2A-45B7-908E-FE7D7FD53D7F}"/>
              </a:ext>
            </a:extLst>
          </p:cNvPr>
          <p:cNvGrpSpPr/>
          <p:nvPr/>
        </p:nvGrpSpPr>
        <p:grpSpPr>
          <a:xfrm>
            <a:off x="971600" y="1405300"/>
            <a:ext cx="1828973" cy="1852206"/>
            <a:chOff x="2353153" y="1332123"/>
            <a:chExt cx="1410410" cy="1410410"/>
          </a:xfrm>
        </p:grpSpPr>
        <p:pic>
          <p:nvPicPr>
            <p:cNvPr id="7" name="Picture 4" descr="C:\Users\Administrator\Desktop\微立体创业计划\004.png">
              <a:extLst>
                <a:ext uri="{FF2B5EF4-FFF2-40B4-BE49-F238E27FC236}">
                  <a16:creationId xmlns:a16="http://schemas.microsoft.com/office/drawing/2014/main" xmlns="" id="{6963E9E3-0384-4B20-90B8-EF098128DD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3153" y="1332123"/>
              <a:ext cx="1410410" cy="1410410"/>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8" name="圆角矩形 36">
              <a:extLst>
                <a:ext uri="{FF2B5EF4-FFF2-40B4-BE49-F238E27FC236}">
                  <a16:creationId xmlns:a16="http://schemas.microsoft.com/office/drawing/2014/main" xmlns="" id="{29B3D097-3CB9-4A85-84BE-6EAA60185F62}"/>
                </a:ext>
              </a:extLst>
            </p:cNvPr>
            <p:cNvSpPr/>
            <p:nvPr/>
          </p:nvSpPr>
          <p:spPr>
            <a:xfrm rot="18929868">
              <a:off x="2753722" y="1749223"/>
              <a:ext cx="615140" cy="615140"/>
            </a:xfrm>
            <a:prstGeom prst="roundRect">
              <a:avLst/>
            </a:prstGeom>
            <a:solidFill>
              <a:srgbClr val="00B0F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文本框 28">
              <a:extLst>
                <a:ext uri="{FF2B5EF4-FFF2-40B4-BE49-F238E27FC236}">
                  <a16:creationId xmlns:a16="http://schemas.microsoft.com/office/drawing/2014/main" xmlns="" id="{C2FEAD37-DE7A-4EA1-B8BE-0CAB9A7BFF07}"/>
                </a:ext>
              </a:extLst>
            </p:cNvPr>
            <p:cNvSpPr txBox="1"/>
            <p:nvPr/>
          </p:nvSpPr>
          <p:spPr>
            <a:xfrm>
              <a:off x="2858457" y="1770826"/>
              <a:ext cx="416831" cy="597629"/>
            </a:xfrm>
            <a:prstGeom prst="rect">
              <a:avLst/>
            </a:prstGeom>
            <a:noFill/>
          </p:spPr>
          <p:txBody>
            <a:bodyPr wrap="none" rtlCol="0">
              <a:spAutoFit/>
            </a:bodyPr>
            <a:lstStyle/>
            <a:p>
              <a:r>
                <a:rPr lang="en-US" altLang="zh-CN" sz="4500" b="1" dirty="0" smtClean="0">
                  <a:solidFill>
                    <a:schemeClr val="bg1"/>
                  </a:solidFill>
                  <a:latin typeface="微软雅黑" panose="020B0503020204020204" pitchFamily="34" charset="-122"/>
                  <a:ea typeface="微软雅黑" panose="020B0503020204020204" pitchFamily="34" charset="-122"/>
                </a:rPr>
                <a:t>2</a:t>
              </a:r>
              <a:endParaRPr lang="zh-CN" altLang="en-US" sz="4500" b="1" dirty="0">
                <a:solidFill>
                  <a:schemeClr val="bg1"/>
                </a:solidFill>
                <a:latin typeface="微软雅黑" panose="020B0503020204020204" pitchFamily="34" charset="-122"/>
                <a:ea typeface="微软雅黑" panose="020B0503020204020204" pitchFamily="34" charset="-122"/>
              </a:endParaRPr>
            </a:p>
          </p:txBody>
        </p:sp>
      </p:grpSp>
      <p:sp>
        <p:nvSpPr>
          <p:cNvPr id="10" name="矩形 9"/>
          <p:cNvSpPr/>
          <p:nvPr/>
        </p:nvSpPr>
        <p:spPr>
          <a:xfrm>
            <a:off x="2800573" y="1981422"/>
            <a:ext cx="5262979" cy="646331"/>
          </a:xfrm>
          <a:prstGeom prst="rect">
            <a:avLst/>
          </a:prstGeom>
        </p:spPr>
        <p:txBody>
          <a:bodyPr wrap="none">
            <a:spAutoFit/>
          </a:bodyPr>
          <a:lstStyle/>
          <a:p>
            <a:pPr algn="ctr"/>
            <a:r>
              <a:rPr lang="zh-CN" altLang="en-US" sz="3600" b="1" dirty="0" smtClean="0">
                <a:solidFill>
                  <a:schemeClr val="bg1"/>
                </a:solidFill>
                <a:latin typeface="微软雅黑" panose="020B0503020204020204" pitchFamily="34" charset="-122"/>
                <a:ea typeface="微软雅黑" panose="020B0503020204020204" pitchFamily="34" charset="-122"/>
              </a:rPr>
              <a:t>安全壳筒体施工质量控制</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42763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0"/>
          <p:cNvSpPr>
            <a:spLocks noChangeArrowheads="1"/>
          </p:cNvSpPr>
          <p:nvPr/>
        </p:nvSpPr>
        <p:spPr bwMode="auto">
          <a:xfrm>
            <a:off x="35496" y="235460"/>
            <a:ext cx="3096344" cy="461665"/>
          </a:xfrm>
          <a:prstGeom prst="rect">
            <a:avLst/>
          </a:prstGeom>
          <a:solidFill>
            <a:schemeClr val="accent1">
              <a:lumMod val="75000"/>
            </a:schemeClr>
          </a:solidFill>
          <a:ln>
            <a:solidFill>
              <a:schemeClr val="tx2"/>
            </a:solidFill>
          </a:ln>
        </p:spPr>
        <p:txBody>
          <a:bodyPr wrap="square" rtlCol="0">
            <a:spAutoFit/>
          </a:bodyPr>
          <a:lstStyle/>
          <a:p>
            <a:pPr lvl="0" algn="ctr">
              <a:defRPr/>
            </a:pPr>
            <a:r>
              <a:rPr lang="en-US" altLang="zh-CN" sz="2400" b="1" dirty="0" smtClean="0">
                <a:solidFill>
                  <a:prstClr val="white"/>
                </a:solidFill>
                <a:latin typeface="微软雅黑" panose="020B0503020204020204" pitchFamily="34" charset="-122"/>
                <a:ea typeface="微软雅黑" panose="020B0503020204020204" pitchFamily="34" charset="-122"/>
              </a:rPr>
              <a:t>2.1  </a:t>
            </a:r>
            <a:r>
              <a:rPr lang="zh-CN" altLang="en-US" sz="2400" b="1" dirty="0" smtClean="0">
                <a:solidFill>
                  <a:prstClr val="white"/>
                </a:solidFill>
                <a:latin typeface="微软雅黑" panose="020B0503020204020204" pitchFamily="34" charset="-122"/>
                <a:ea typeface="微软雅黑" panose="020B0503020204020204" pitchFamily="34" charset="-122"/>
              </a:rPr>
              <a:t>质量控制要点</a:t>
            </a:r>
            <a:endParaRPr lang="zh-CN" altLang="en-US" sz="2400" b="1" kern="0" dirty="0">
              <a:solidFill>
                <a:prstClr val="white"/>
              </a:solidFill>
              <a:latin typeface="微软雅黑" panose="020B0503020204020204" pitchFamily="34" charset="-122"/>
              <a:ea typeface="微软雅黑" panose="020B0503020204020204" pitchFamily="34" charset="-122"/>
            </a:endParaRPr>
          </a:p>
        </p:txBody>
      </p:sp>
      <p:sp>
        <p:nvSpPr>
          <p:cNvPr id="16" name="Rectangle 30"/>
          <p:cNvSpPr>
            <a:spLocks noChangeArrowheads="1"/>
          </p:cNvSpPr>
          <p:nvPr/>
        </p:nvSpPr>
        <p:spPr bwMode="auto">
          <a:xfrm>
            <a:off x="3131840" y="235459"/>
            <a:ext cx="2203732" cy="461665"/>
          </a:xfrm>
          <a:prstGeom prst="rect">
            <a:avLst/>
          </a:prstGeom>
          <a:noFill/>
          <a:ln>
            <a:solidFill>
              <a:schemeClr val="tx2"/>
            </a:solidFill>
          </a:ln>
        </p:spPr>
        <p:txBody>
          <a:bodyPr wrap="square" rtlCol="0">
            <a:spAutoFit/>
          </a:bodyPr>
          <a:lstStyle/>
          <a:p>
            <a:pPr lvl="0" algn="ctr">
              <a:defRPr/>
            </a:pP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工程概况</a:t>
            </a:r>
            <a:endParaRPr lang="zh-CN" altLang="en-US" sz="2400" b="1" kern="0" dirty="0">
              <a:solidFill>
                <a:srgbClr val="70AD47">
                  <a:lumMod val="75000"/>
                </a:srgbClr>
              </a:solidFill>
              <a:latin typeface="微软雅黑" panose="020B0503020204020204" pitchFamily="34" charset="-122"/>
              <a:ea typeface="微软雅黑" panose="020B0503020204020204" pitchFamily="34" charset="-122"/>
            </a:endParaRPr>
          </a:p>
        </p:txBody>
      </p:sp>
      <p:sp>
        <p:nvSpPr>
          <p:cNvPr id="10" name="矩形 9"/>
          <p:cNvSpPr/>
          <p:nvPr/>
        </p:nvSpPr>
        <p:spPr>
          <a:xfrm>
            <a:off x="251520" y="821997"/>
            <a:ext cx="4248472" cy="4031873"/>
          </a:xfrm>
          <a:prstGeom prst="rect">
            <a:avLst/>
          </a:prstGeom>
        </p:spPr>
        <p:txBody>
          <a:bodyPr wrap="square">
            <a:spAutoFit/>
          </a:bodyPr>
          <a:lstStyle/>
          <a:p>
            <a:pPr indent="457200" algn="just">
              <a:lnSpc>
                <a:spcPct val="200000"/>
              </a:lnSpc>
              <a:spcAft>
                <a:spcPts val="300"/>
              </a:spcAft>
            </a:pP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漳州核电采用的是“</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华龙一号</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”融合技术。反应堆厂房内</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外层安全壳筒体为钢筋混凝土</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结构。内筒体内直径</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46.8m</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，厚度</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1.3m</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，高度</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-7.95~+45.13m</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，内含竖向、环向预应力管道，贯穿件，内壁为</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6mm</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钢衬里，混凝土强度等级</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C60</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。外筒体内直径</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53.0m</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，厚度</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1.5m</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，混凝土强度</a:t>
            </a:r>
            <a:r>
              <a:rPr lang="en-US" altLang="zh-CN" sz="1600" b="1" dirty="0" smtClean="0">
                <a:solidFill>
                  <a:schemeClr val="tx2">
                    <a:lumMod val="75000"/>
                  </a:schemeClr>
                </a:solidFill>
                <a:latin typeface="微软雅黑" panose="020B0503020204020204" pitchFamily="34" charset="-122"/>
                <a:ea typeface="微软雅黑" panose="020B0503020204020204" pitchFamily="34" charset="-122"/>
              </a:rPr>
              <a:t>C50</a:t>
            </a:r>
            <a:r>
              <a:rPr lang="zh-CN" altLang="en-US" sz="1600" b="1" dirty="0" smtClean="0">
                <a:solidFill>
                  <a:schemeClr val="tx2">
                    <a:lumMod val="75000"/>
                  </a:schemeClr>
                </a:solidFill>
                <a:latin typeface="微软雅黑" panose="020B0503020204020204" pitchFamily="34" charset="-122"/>
                <a:ea typeface="微软雅黑" panose="020B0503020204020204" pitchFamily="34" charset="-122"/>
              </a:rPr>
              <a:t>，内、外筒体之间</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净距</a:t>
            </a:r>
            <a:r>
              <a:rPr lang="en-US" altLang="zh-CN" sz="1600" b="1" dirty="0">
                <a:solidFill>
                  <a:schemeClr val="tx2">
                    <a:lumMod val="75000"/>
                  </a:schemeClr>
                </a:solidFill>
                <a:latin typeface="微软雅黑" panose="020B0503020204020204" pitchFamily="34" charset="-122"/>
                <a:ea typeface="微软雅黑" panose="020B0503020204020204" pitchFamily="34" charset="-122"/>
              </a:rPr>
              <a:t>1.8m</a:t>
            </a:r>
            <a:r>
              <a:rPr lang="zh-CN" altLang="en-US" sz="1600" b="1" dirty="0">
                <a:solidFill>
                  <a:schemeClr val="tx2">
                    <a:lumMod val="75000"/>
                  </a:schemeClr>
                </a:solidFill>
                <a:latin typeface="微软雅黑" panose="020B0503020204020204" pitchFamily="34" charset="-122"/>
                <a:ea typeface="微软雅黑" panose="020B0503020204020204" pitchFamily="34" charset="-122"/>
              </a:rPr>
              <a:t>。</a:t>
            </a:r>
            <a:endParaRPr lang="en-US" altLang="zh-CN" sz="1600" b="1" spc="100" dirty="0">
              <a:solidFill>
                <a:schemeClr val="tx2">
                  <a:lumMod val="75000"/>
                </a:schemeClr>
              </a:solidFill>
              <a:latin typeface="微软雅黑" panose="020B0503020204020204" pitchFamily="34" charset="-122"/>
              <a:ea typeface="微软雅黑" panose="020B0503020204020204" pitchFamily="34" charset="-122"/>
            </a:endParaRPr>
          </a:p>
        </p:txBody>
      </p:sp>
      <p:pic>
        <p:nvPicPr>
          <p:cNvPr id="7" name="图片 6" descr="003.bmp"/>
          <p:cNvPicPr>
            <a:picLocks noChangeAspect="1"/>
          </p:cNvPicPr>
          <p:nvPr/>
        </p:nvPicPr>
        <p:blipFill>
          <a:blip r:embed="rId3" cstate="print">
            <a:clrChange>
              <a:clrFrom>
                <a:srgbClr val="000000"/>
              </a:clrFrom>
              <a:clrTo>
                <a:srgbClr val="000000">
                  <a:alpha val="0"/>
                </a:srgbClr>
              </a:clrTo>
            </a:clrChange>
          </a:blip>
          <a:srcRect l="24700" t="1315" r="26973" b="2687"/>
          <a:stretch>
            <a:fillRect/>
          </a:stretch>
        </p:blipFill>
        <p:spPr>
          <a:xfrm>
            <a:off x="4932040" y="843558"/>
            <a:ext cx="2786082" cy="4150694"/>
          </a:xfrm>
          <a:prstGeom prst="rect">
            <a:avLst/>
          </a:prstGeom>
        </p:spPr>
      </p:pic>
      <p:sp>
        <p:nvSpPr>
          <p:cNvPr id="8" name="圆角矩形标注 7"/>
          <p:cNvSpPr/>
          <p:nvPr/>
        </p:nvSpPr>
        <p:spPr>
          <a:xfrm>
            <a:off x="7664543" y="870862"/>
            <a:ext cx="1232306" cy="267893"/>
          </a:xfrm>
          <a:prstGeom prst="wedgeRoundRectCallout">
            <a:avLst>
              <a:gd name="adj1" fmla="val -61254"/>
              <a:gd name="adj2" fmla="val 508434"/>
              <a:gd name="adj3" fmla="val 16667"/>
            </a:avLst>
          </a:prstGeom>
          <a:solidFill>
            <a:srgbClr val="0081CC"/>
          </a:soli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lIns="54000" tIns="34290" rIns="54000" bIns="34290" rtlCol="0" anchor="ctr"/>
          <a:lstStyle/>
          <a:p>
            <a:pPr marL="257175" indent="-257175" algn="ctr" defTabSz="685800">
              <a:defRPr/>
            </a:pPr>
            <a:r>
              <a:rPr lang="zh-CN" altLang="en-US" sz="1500" b="1" kern="0" dirty="0">
                <a:solidFill>
                  <a:schemeClr val="bg1"/>
                </a:solidFill>
                <a:effectLst>
                  <a:outerShdw blurRad="38100" dist="38100" dir="2700000" algn="tl">
                    <a:srgbClr val="000000">
                      <a:alpha val="43137"/>
                    </a:srgbClr>
                  </a:outerShdw>
                </a:effectLst>
                <a:latin typeface="华文楷体" pitchFamily="2" charset="-122"/>
                <a:ea typeface="华文楷体" pitchFamily="2" charset="-122"/>
              </a:rPr>
              <a:t>外层安全壳</a:t>
            </a:r>
          </a:p>
        </p:txBody>
      </p:sp>
      <p:sp>
        <p:nvSpPr>
          <p:cNvPr id="9" name="圆角矩形标注 8"/>
          <p:cNvSpPr/>
          <p:nvPr/>
        </p:nvSpPr>
        <p:spPr>
          <a:xfrm>
            <a:off x="7664543" y="2746110"/>
            <a:ext cx="1232306" cy="267893"/>
          </a:xfrm>
          <a:prstGeom prst="wedgeRoundRectCallout">
            <a:avLst>
              <a:gd name="adj1" fmla="val -73460"/>
              <a:gd name="adj2" fmla="val 300898"/>
              <a:gd name="adj3" fmla="val 16667"/>
            </a:avLst>
          </a:prstGeom>
          <a:solidFill>
            <a:srgbClr val="0081CC"/>
          </a:soli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lIns="54000" tIns="34290" rIns="54000" bIns="34290" rtlCol="0" anchor="ctr"/>
          <a:lstStyle/>
          <a:p>
            <a:pPr marL="257175" indent="-257175" algn="ctr" defTabSz="685800">
              <a:defRPr/>
            </a:pPr>
            <a:r>
              <a:rPr lang="zh-CN" altLang="en-US" sz="1500" b="1" kern="0" dirty="0">
                <a:solidFill>
                  <a:schemeClr val="bg1"/>
                </a:solidFill>
                <a:effectLst>
                  <a:outerShdw blurRad="38100" dist="38100" dir="2700000" algn="tl">
                    <a:srgbClr val="000000">
                      <a:alpha val="43137"/>
                    </a:srgbClr>
                  </a:outerShdw>
                </a:effectLst>
                <a:latin typeface="华文楷体" pitchFamily="2" charset="-122"/>
                <a:ea typeface="华文楷体" pitchFamily="2" charset="-122"/>
              </a:rPr>
              <a:t>内层安全壳</a:t>
            </a:r>
          </a:p>
        </p:txBody>
      </p:sp>
      <p:sp>
        <p:nvSpPr>
          <p:cNvPr id="11" name="圆角矩形标注 10"/>
          <p:cNvSpPr/>
          <p:nvPr/>
        </p:nvSpPr>
        <p:spPr>
          <a:xfrm>
            <a:off x="4025123" y="4437140"/>
            <a:ext cx="949737" cy="267893"/>
          </a:xfrm>
          <a:prstGeom prst="wedgeRoundRectCallout">
            <a:avLst>
              <a:gd name="adj1" fmla="val 146347"/>
              <a:gd name="adj2" fmla="val -221736"/>
              <a:gd name="adj3" fmla="val 16667"/>
            </a:avLst>
          </a:prstGeom>
          <a:solidFill>
            <a:srgbClr val="0081CC"/>
          </a:soli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lIns="54000" tIns="34290" rIns="54000" bIns="34290" rtlCol="0" anchor="ctr"/>
          <a:lstStyle/>
          <a:p>
            <a:pPr marL="257175" indent="-257175" algn="ctr" defTabSz="685800">
              <a:defRPr/>
            </a:pPr>
            <a:r>
              <a:rPr lang="zh-CN" altLang="zh-CN" sz="1500" b="1" kern="0" dirty="0">
                <a:solidFill>
                  <a:schemeClr val="bg1"/>
                </a:solidFill>
                <a:effectLst>
                  <a:outerShdw blurRad="38100" dist="38100" dir="2700000" algn="tl">
                    <a:srgbClr val="000000">
                      <a:alpha val="43137"/>
                    </a:srgbClr>
                  </a:outerShdw>
                </a:effectLst>
                <a:latin typeface="华文楷体" pitchFamily="2" charset="-122"/>
                <a:ea typeface="华文楷体" pitchFamily="2" charset="-122"/>
              </a:rPr>
              <a:t>内部结构</a:t>
            </a:r>
            <a:endParaRPr lang="zh-CN" altLang="en-US" sz="1500" b="1" kern="0" dirty="0">
              <a:solidFill>
                <a:schemeClr val="bg1"/>
              </a:solidFill>
              <a:effectLst>
                <a:outerShdw blurRad="38100" dist="38100" dir="2700000" algn="tl">
                  <a:srgbClr val="000000">
                    <a:alpha val="43137"/>
                  </a:srgbClr>
                </a:outerShdw>
              </a:effectLst>
              <a:latin typeface="华文楷体" pitchFamily="2" charset="-122"/>
              <a:ea typeface="华文楷体" pitchFamily="2" charset="-122"/>
            </a:endParaRPr>
          </a:p>
        </p:txBody>
      </p:sp>
    </p:spTree>
    <p:extLst>
      <p:ext uri="{BB962C8B-B14F-4D97-AF65-F5344CB8AC3E}">
        <p14:creationId xmlns:p14="http://schemas.microsoft.com/office/powerpoint/2010/main" val="3683780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7504" y="627534"/>
            <a:ext cx="4752528" cy="1423467"/>
          </a:xfrm>
          <a:prstGeom prst="rect">
            <a:avLst/>
          </a:prstGeom>
        </p:spPr>
        <p:txBody>
          <a:bodyPr wrap="square">
            <a:spAutoFit/>
          </a:bodyPr>
          <a:lstStyle/>
          <a:p>
            <a:pPr indent="457200" algn="just">
              <a:lnSpc>
                <a:spcPct val="200000"/>
              </a:lnSpc>
              <a:spcAft>
                <a:spcPts val="300"/>
              </a:spcAft>
            </a:pP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a:t>
            </a:r>
            <a:r>
              <a:rPr lang="en-US" altLang="zh-CN" sz="1400" b="1" dirty="0">
                <a:solidFill>
                  <a:schemeClr val="tx2">
                    <a:lumMod val="75000"/>
                  </a:schemeClr>
                </a:solidFill>
                <a:latin typeface="微软雅黑" panose="020B0503020204020204" pitchFamily="34" charset="-122"/>
                <a:ea typeface="微软雅黑" panose="020B0503020204020204" pitchFamily="34" charset="-122"/>
              </a:rPr>
              <a:t>1</a:t>
            </a:r>
            <a:r>
              <a:rPr lang="zh-CN" altLang="en-US" sz="1400" b="1" dirty="0" smtClean="0">
                <a:solidFill>
                  <a:schemeClr val="tx2">
                    <a:lumMod val="75000"/>
                  </a:schemeClr>
                </a:solidFill>
                <a:latin typeface="微软雅黑" panose="020B0503020204020204" pitchFamily="34" charset="-122"/>
                <a:ea typeface="微软雅黑" panose="020B0503020204020204" pitchFamily="34" charset="-122"/>
              </a:rPr>
              <a:t>）钢筋直径大、密集、安装精度高。</a:t>
            </a:r>
            <a:endParaRPr lang="en-US" altLang="zh-CN" sz="1400" b="1" dirty="0" smtClean="0">
              <a:solidFill>
                <a:schemeClr val="tx2">
                  <a:lumMod val="75000"/>
                </a:schemeClr>
              </a:solidFill>
              <a:latin typeface="微软雅黑" panose="020B0503020204020204" pitchFamily="34" charset="-122"/>
              <a:ea typeface="微软雅黑" panose="020B0503020204020204" pitchFamily="34" charset="-122"/>
            </a:endParaRPr>
          </a:p>
          <a:p>
            <a:pPr indent="457200" algn="just">
              <a:lnSpc>
                <a:spcPct val="200000"/>
              </a:lnSpc>
              <a:spcAft>
                <a:spcPts val="300"/>
              </a:spcAft>
            </a:pPr>
            <a:r>
              <a:rPr lang="zh-CN" altLang="en-US" sz="1400" b="1" dirty="0">
                <a:solidFill>
                  <a:schemeClr val="tx2">
                    <a:lumMod val="75000"/>
                  </a:schemeClr>
                </a:solidFill>
                <a:latin typeface="微软雅黑" panose="020B0503020204020204" pitchFamily="34" charset="-122"/>
                <a:ea typeface="微软雅黑" panose="020B0503020204020204" pitchFamily="34" charset="-122"/>
              </a:rPr>
              <a:t>（</a:t>
            </a:r>
            <a:r>
              <a:rPr lang="en-US" altLang="zh-CN" sz="1400" b="1" dirty="0">
                <a:solidFill>
                  <a:schemeClr val="tx2">
                    <a:lumMod val="75000"/>
                  </a:schemeClr>
                </a:solidFill>
                <a:latin typeface="微软雅黑" panose="020B0503020204020204" pitchFamily="34" charset="-122"/>
                <a:ea typeface="微软雅黑" panose="020B0503020204020204" pitchFamily="34" charset="-122"/>
              </a:rPr>
              <a:t>2</a:t>
            </a:r>
            <a:r>
              <a:rPr lang="zh-CN" altLang="en-US" sz="1400" b="1" dirty="0" smtClean="0">
                <a:solidFill>
                  <a:schemeClr val="tx2">
                    <a:lumMod val="75000"/>
                  </a:schemeClr>
                </a:solidFill>
                <a:latin typeface="微软雅黑" panose="020B0503020204020204" pitchFamily="34" charset="-122"/>
                <a:ea typeface="微软雅黑" panose="020B0503020204020204" pitchFamily="34" charset="-122"/>
              </a:rPr>
              <a:t>）墙体内存在预应力导管、贯穿件、预应力仪表等物项，钢筋绑扎难度大、逻辑性强。</a:t>
            </a:r>
            <a:endParaRPr lang="en-US" altLang="zh-CN" sz="1400" b="1" dirty="0" smtClean="0">
              <a:solidFill>
                <a:schemeClr val="tx2">
                  <a:lumMod val="75000"/>
                </a:schemeClr>
              </a:solidFill>
              <a:latin typeface="微软雅黑" panose="020B0503020204020204" pitchFamily="34" charset="-122"/>
              <a:ea typeface="微软雅黑" panose="020B0503020204020204" pitchFamily="34" charset="-122"/>
            </a:endParaRPr>
          </a:p>
        </p:txBody>
      </p:sp>
      <p:sp>
        <p:nvSpPr>
          <p:cNvPr id="14" name="Rectangle 30"/>
          <p:cNvSpPr>
            <a:spLocks noChangeArrowheads="1"/>
          </p:cNvSpPr>
          <p:nvPr/>
        </p:nvSpPr>
        <p:spPr bwMode="auto">
          <a:xfrm>
            <a:off x="35496" y="235460"/>
            <a:ext cx="3024336" cy="461665"/>
          </a:xfrm>
          <a:prstGeom prst="rect">
            <a:avLst/>
          </a:prstGeom>
          <a:solidFill>
            <a:schemeClr val="accent1">
              <a:lumMod val="75000"/>
            </a:schemeClr>
          </a:solidFill>
          <a:ln>
            <a:solidFill>
              <a:schemeClr val="tx2"/>
            </a:solidFill>
          </a:ln>
        </p:spPr>
        <p:txBody>
          <a:bodyPr wrap="square" rtlCol="0">
            <a:spAutoFit/>
          </a:bodyPr>
          <a:lstStyle/>
          <a:p>
            <a:pPr lvl="0" algn="ctr">
              <a:defRPr/>
            </a:pPr>
            <a:r>
              <a:rPr lang="en-US" altLang="zh-CN" sz="2400" b="1" dirty="0" smtClean="0">
                <a:solidFill>
                  <a:prstClr val="white"/>
                </a:solidFill>
                <a:latin typeface="微软雅黑" panose="020B0503020204020204" pitchFamily="34" charset="-122"/>
                <a:ea typeface="微软雅黑" panose="020B0503020204020204" pitchFamily="34" charset="-122"/>
              </a:rPr>
              <a:t>2.2  </a:t>
            </a:r>
            <a:r>
              <a:rPr lang="zh-CN" altLang="en-US" sz="2400" b="1" dirty="0" smtClean="0">
                <a:solidFill>
                  <a:prstClr val="white"/>
                </a:solidFill>
                <a:latin typeface="微软雅黑" panose="020B0503020204020204" pitchFamily="34" charset="-122"/>
                <a:ea typeface="微软雅黑" panose="020B0503020204020204" pitchFamily="34" charset="-122"/>
              </a:rPr>
              <a:t>质量控制要点</a:t>
            </a:r>
            <a:endParaRPr lang="zh-CN" altLang="en-US" sz="2400" b="1" kern="0" dirty="0">
              <a:solidFill>
                <a:prstClr val="white"/>
              </a:solidFill>
              <a:latin typeface="微软雅黑" panose="020B0503020204020204" pitchFamily="34" charset="-122"/>
              <a:ea typeface="微软雅黑" panose="020B0503020204020204" pitchFamily="34" charset="-122"/>
            </a:endParaRPr>
          </a:p>
        </p:txBody>
      </p:sp>
      <p:sp>
        <p:nvSpPr>
          <p:cNvPr id="15" name="Rectangle 30"/>
          <p:cNvSpPr>
            <a:spLocks noChangeArrowheads="1"/>
          </p:cNvSpPr>
          <p:nvPr/>
        </p:nvSpPr>
        <p:spPr bwMode="auto">
          <a:xfrm>
            <a:off x="3059832" y="235460"/>
            <a:ext cx="2088232" cy="461665"/>
          </a:xfrm>
          <a:prstGeom prst="rect">
            <a:avLst/>
          </a:prstGeom>
          <a:noFill/>
          <a:ln>
            <a:solidFill>
              <a:schemeClr val="tx2"/>
            </a:solidFill>
          </a:ln>
        </p:spPr>
        <p:txBody>
          <a:bodyPr wrap="square" rtlCol="0">
            <a:spAutoFit/>
          </a:bodyPr>
          <a:lstStyle/>
          <a:p>
            <a:pPr lvl="0" algn="ctr">
              <a:defRPr/>
            </a:pP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钢筋</a:t>
            </a:r>
            <a:r>
              <a:rPr lang="zh-CN" altLang="en-US" sz="2400" b="1" kern="0" dirty="0">
                <a:solidFill>
                  <a:srgbClr val="70AD47">
                    <a:lumMod val="75000"/>
                  </a:srgbClr>
                </a:solidFill>
                <a:latin typeface="微软雅黑" panose="020B0503020204020204" pitchFamily="34" charset="-122"/>
                <a:ea typeface="微软雅黑" panose="020B0503020204020204" pitchFamily="34" charset="-122"/>
              </a:rPr>
              <a:t>施工</a:t>
            </a:r>
            <a:r>
              <a:rPr lang="zh-CN" altLang="en-US" sz="2400" b="1" kern="0" dirty="0" smtClean="0">
                <a:solidFill>
                  <a:srgbClr val="70AD47">
                    <a:lumMod val="75000"/>
                  </a:srgbClr>
                </a:solidFill>
                <a:latin typeface="微软雅黑" panose="020B0503020204020204" pitchFamily="34" charset="-122"/>
                <a:ea typeface="微软雅黑" panose="020B0503020204020204" pitchFamily="34" charset="-122"/>
              </a:rPr>
              <a:t>难点</a:t>
            </a:r>
            <a:endParaRPr lang="zh-CN" altLang="en-US" sz="2400" b="1" kern="0" dirty="0">
              <a:solidFill>
                <a:srgbClr val="70AD47">
                  <a:lumMod val="75000"/>
                </a:srgbClr>
              </a:solidFill>
              <a:latin typeface="微软雅黑" panose="020B0503020204020204" pitchFamily="34" charset="-122"/>
              <a:ea typeface="微软雅黑" panose="020B0503020204020204" pitchFamily="34" charset="-122"/>
            </a:endParaRPr>
          </a:p>
        </p:txBody>
      </p:sp>
      <p:pic>
        <p:nvPicPr>
          <p:cNvPr id="10" name="图片 9"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970531"/>
            <a:ext cx="3600400" cy="3151206"/>
          </a:xfrm>
          <a:prstGeom prst="rect">
            <a:avLst/>
          </a:prstGeom>
        </p:spPr>
      </p:pic>
      <p:pic>
        <p:nvPicPr>
          <p:cNvPr id="11" name="图片 10" descr="屏幕剪辑"/>
          <p:cNvPicPr>
            <a:picLocks noChangeAspect="1"/>
          </p:cNvPicPr>
          <p:nvPr/>
        </p:nvPicPr>
        <p:blipFill rotWithShape="1">
          <a:blip r:embed="rId4" cstate="print">
            <a:extLst>
              <a:ext uri="{28A0092B-C50C-407E-A947-70E740481C1C}">
                <a14:useLocalDpi xmlns:a14="http://schemas.microsoft.com/office/drawing/2010/main" val="0"/>
              </a:ext>
            </a:extLst>
          </a:blip>
          <a:srcRect t="22818" r="1643" b="6187"/>
          <a:stretch/>
        </p:blipFill>
        <p:spPr>
          <a:xfrm>
            <a:off x="4041816" y="3435846"/>
            <a:ext cx="4844901" cy="1221301"/>
          </a:xfrm>
          <a:prstGeom prst="rect">
            <a:avLst/>
          </a:prstGeom>
        </p:spPr>
      </p:pic>
      <p:pic>
        <p:nvPicPr>
          <p:cNvPr id="12" name="图片 11" descr="屏幕剪辑"/>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6599" y="784142"/>
            <a:ext cx="2095337" cy="2372777"/>
          </a:xfrm>
          <a:prstGeom prst="rect">
            <a:avLst/>
          </a:prstGeom>
        </p:spPr>
      </p:pic>
      <p:sp>
        <p:nvSpPr>
          <p:cNvPr id="13" name="矩形 12"/>
          <p:cNvSpPr/>
          <p:nvPr/>
        </p:nvSpPr>
        <p:spPr>
          <a:xfrm>
            <a:off x="5076056" y="4566602"/>
            <a:ext cx="2682164" cy="458202"/>
          </a:xfrm>
          <a:prstGeom prst="rect">
            <a:avLst/>
          </a:prstGeom>
        </p:spPr>
        <p:txBody>
          <a:bodyPr wrap="square">
            <a:spAutoFit/>
          </a:bodyPr>
          <a:lstStyle/>
          <a:p>
            <a:pPr indent="457200" algn="just">
              <a:lnSpc>
                <a:spcPct val="200000"/>
              </a:lnSpc>
              <a:spcAft>
                <a:spcPts val="300"/>
              </a:spcAft>
            </a:pPr>
            <a:r>
              <a:rPr lang="zh-CN" altLang="en-US" sz="1400" b="1" dirty="0" smtClean="0">
                <a:solidFill>
                  <a:schemeClr val="accent6">
                    <a:lumMod val="75000"/>
                  </a:schemeClr>
                </a:solidFill>
                <a:latin typeface="微软雅黑" panose="020B0503020204020204" pitchFamily="34" charset="-122"/>
                <a:ea typeface="微软雅黑" panose="020B0503020204020204" pitchFamily="34" charset="-122"/>
              </a:rPr>
              <a:t>内筒体剖面图（平面）</a:t>
            </a:r>
            <a:endParaRPr lang="en-US" altLang="zh-CN" sz="1400" b="1" dirty="0" smtClean="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5071642" y="3107967"/>
            <a:ext cx="2682164" cy="458202"/>
          </a:xfrm>
          <a:prstGeom prst="rect">
            <a:avLst/>
          </a:prstGeom>
        </p:spPr>
        <p:txBody>
          <a:bodyPr wrap="square">
            <a:spAutoFit/>
          </a:bodyPr>
          <a:lstStyle/>
          <a:p>
            <a:pPr indent="457200" algn="just">
              <a:lnSpc>
                <a:spcPct val="200000"/>
              </a:lnSpc>
              <a:spcAft>
                <a:spcPts val="300"/>
              </a:spcAft>
            </a:pPr>
            <a:r>
              <a:rPr lang="zh-CN" altLang="en-US" sz="1400" b="1" dirty="0" smtClean="0">
                <a:solidFill>
                  <a:schemeClr val="accent6">
                    <a:lumMod val="75000"/>
                  </a:schemeClr>
                </a:solidFill>
                <a:latin typeface="微软雅黑" panose="020B0503020204020204" pitchFamily="34" charset="-122"/>
                <a:ea typeface="微软雅黑" panose="020B0503020204020204" pitchFamily="34" charset="-122"/>
              </a:rPr>
              <a:t>内筒体剖面图（立面）</a:t>
            </a:r>
            <a:endParaRPr lang="en-US" altLang="zh-CN" sz="1400" b="1" dirty="0" smtClean="0">
              <a:solidFill>
                <a:schemeClr val="accent6">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98816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核趣传媒 主题 nuclearmedia.c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核趣传媒 主题 nuclearmedia.c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5150</TotalTime>
  <Words>2449</Words>
  <Application>Microsoft Office PowerPoint</Application>
  <PresentationFormat>全屏显示(16:9)</PresentationFormat>
  <Paragraphs>156</Paragraphs>
  <Slides>29</Slides>
  <Notes>28</Notes>
  <HiddenSlides>0</HiddenSlides>
  <MMClips>0</MMClips>
  <ScaleCrop>false</ScaleCrop>
  <HeadingPairs>
    <vt:vector size="4" baseType="variant">
      <vt:variant>
        <vt:lpstr>主题</vt:lpstr>
      </vt:variant>
      <vt:variant>
        <vt:i4>2</vt:i4>
      </vt:variant>
      <vt:variant>
        <vt:lpstr>幻灯片标题</vt:lpstr>
      </vt:variant>
      <vt:variant>
        <vt:i4>29</vt:i4>
      </vt:variant>
    </vt:vector>
  </HeadingPairs>
  <TitlesOfParts>
    <vt:vector size="31" baseType="lpstr">
      <vt:lpstr>核趣传媒 主题 nuclearmedia.cn​​</vt:lpstr>
      <vt:lpstr>1_核趣传媒 主题 nuclearmedia.cn​​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中国核能电力股份有限公司 2013年工作会议</dc:title>
  <dc:creator>apple</dc:creator>
  <cp:lastModifiedBy>毕晶</cp:lastModifiedBy>
  <cp:revision>427</cp:revision>
  <cp:lastPrinted>2020-07-22T05:55:08Z</cp:lastPrinted>
  <dcterms:created xsi:type="dcterms:W3CDTF">2013-04-02T03:46:00Z</dcterms:created>
  <dcterms:modified xsi:type="dcterms:W3CDTF">2021-05-08T02:16:35Z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