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73" r:id="rId3"/>
    <p:sldMasterId id="2147483660" r:id="rId4"/>
  </p:sldMasterIdLst>
  <p:notesMasterIdLst>
    <p:notesMasterId r:id="rId67"/>
  </p:notesMasterIdLst>
  <p:handoutMasterIdLst>
    <p:handoutMasterId r:id="rId68"/>
  </p:handoutMasterIdLst>
  <p:sldIdLst>
    <p:sldId id="256" r:id="rId5"/>
    <p:sldId id="286" r:id="rId6"/>
    <p:sldId id="473" r:id="rId7"/>
    <p:sldId id="457" r:id="rId8"/>
    <p:sldId id="459" r:id="rId9"/>
    <p:sldId id="471" r:id="rId10"/>
    <p:sldId id="474" r:id="rId11"/>
    <p:sldId id="504" r:id="rId12"/>
    <p:sldId id="475" r:id="rId13"/>
    <p:sldId id="476" r:id="rId14"/>
    <p:sldId id="505" r:id="rId15"/>
    <p:sldId id="478" r:id="rId16"/>
    <p:sldId id="506" r:id="rId17"/>
    <p:sldId id="479" r:id="rId18"/>
    <p:sldId id="507" r:id="rId19"/>
    <p:sldId id="480" r:id="rId20"/>
    <p:sldId id="508" r:id="rId21"/>
    <p:sldId id="481" r:id="rId22"/>
    <p:sldId id="510" r:id="rId23"/>
    <p:sldId id="509" r:id="rId24"/>
    <p:sldId id="482" r:id="rId25"/>
    <p:sldId id="477" r:id="rId26"/>
    <p:sldId id="483" r:id="rId27"/>
    <p:sldId id="512" r:id="rId28"/>
    <p:sldId id="511" r:id="rId29"/>
    <p:sldId id="484" r:id="rId30"/>
    <p:sldId id="485" r:id="rId31"/>
    <p:sldId id="486" r:id="rId32"/>
    <p:sldId id="513" r:id="rId33"/>
    <p:sldId id="487" r:id="rId34"/>
    <p:sldId id="488" r:id="rId35"/>
    <p:sldId id="515" r:id="rId36"/>
    <p:sldId id="514" r:id="rId37"/>
    <p:sldId id="489" r:id="rId38"/>
    <p:sldId id="516" r:id="rId39"/>
    <p:sldId id="490" r:id="rId40"/>
    <p:sldId id="517" r:id="rId41"/>
    <p:sldId id="491" r:id="rId42"/>
    <p:sldId id="519" r:id="rId43"/>
    <p:sldId id="518" r:id="rId44"/>
    <p:sldId id="492" r:id="rId45"/>
    <p:sldId id="493" r:id="rId46"/>
    <p:sldId id="494" r:id="rId47"/>
    <p:sldId id="495" r:id="rId48"/>
    <p:sldId id="520" r:id="rId49"/>
    <p:sldId id="522" r:id="rId50"/>
    <p:sldId id="523" r:id="rId51"/>
    <p:sldId id="524" r:id="rId52"/>
    <p:sldId id="525" r:id="rId53"/>
    <p:sldId id="527" r:id="rId54"/>
    <p:sldId id="526" r:id="rId55"/>
    <p:sldId id="528" r:id="rId56"/>
    <p:sldId id="529" r:id="rId57"/>
    <p:sldId id="530" r:id="rId58"/>
    <p:sldId id="497" r:id="rId59"/>
    <p:sldId id="498" r:id="rId60"/>
    <p:sldId id="499" r:id="rId61"/>
    <p:sldId id="500" r:id="rId62"/>
    <p:sldId id="502" r:id="rId63"/>
    <p:sldId id="503" r:id="rId64"/>
    <p:sldId id="531" r:id="rId65"/>
    <p:sldId id="316" r:id="rId66"/>
  </p:sldIdLst>
  <p:sldSz cx="9144000" cy="6858000" type="screen4x3"/>
  <p:notesSz cx="9939338" cy="6805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3" autoAdjust="0"/>
    <p:restoredTop sz="94660"/>
  </p:normalViewPr>
  <p:slideViewPr>
    <p:cSldViewPr>
      <p:cViewPr>
        <p:scale>
          <a:sx n="70" d="100"/>
          <a:sy n="70" d="100"/>
        </p:scale>
        <p:origin x="-1224"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02" d="100"/>
          <a:sy n="102" d="100"/>
        </p:scale>
        <p:origin x="-228" y="-102"/>
      </p:cViewPr>
      <p:guideLst>
        <p:guide orient="horz" pos="2143"/>
        <p:guide pos="313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7046" cy="34028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629992" y="0"/>
            <a:ext cx="4307046" cy="340281"/>
          </a:xfrm>
          <a:prstGeom prst="rect">
            <a:avLst/>
          </a:prstGeom>
        </p:spPr>
        <p:txBody>
          <a:bodyPr vert="horz" lIns="91440" tIns="45720" rIns="91440" bIns="45720" rtlCol="0"/>
          <a:lstStyle>
            <a:lvl1pPr algn="r">
              <a:defRPr sz="1200"/>
            </a:lvl1pPr>
          </a:lstStyle>
          <a:p>
            <a:fld id="{D4A0AB4E-78FA-40B1-B3E4-291838EF867B}" type="datetimeFigureOut">
              <a:rPr lang="zh-CN" altLang="en-US" smtClean="0"/>
              <a:pPr/>
              <a:t>2020/6/16</a:t>
            </a:fld>
            <a:endParaRPr lang="zh-CN" altLang="en-US"/>
          </a:p>
        </p:txBody>
      </p:sp>
      <p:sp>
        <p:nvSpPr>
          <p:cNvPr id="4" name="页脚占位符 3"/>
          <p:cNvSpPr>
            <a:spLocks noGrp="1"/>
          </p:cNvSpPr>
          <p:nvPr>
            <p:ph type="ftr" sz="quarter" idx="2"/>
          </p:nvPr>
        </p:nvSpPr>
        <p:spPr>
          <a:xfrm>
            <a:off x="0" y="6464151"/>
            <a:ext cx="4307046" cy="34028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629992" y="6464151"/>
            <a:ext cx="4307046" cy="340281"/>
          </a:xfrm>
          <a:prstGeom prst="rect">
            <a:avLst/>
          </a:prstGeom>
        </p:spPr>
        <p:txBody>
          <a:bodyPr vert="horz" lIns="91440" tIns="45720" rIns="91440" bIns="45720" rtlCol="0" anchor="b"/>
          <a:lstStyle>
            <a:lvl1pPr algn="r">
              <a:defRPr sz="1200"/>
            </a:lvl1pPr>
          </a:lstStyle>
          <a:p>
            <a:fld id="{00178645-F573-40BF-91A8-06A618B7D5C9}" type="slidenum">
              <a:rPr lang="zh-CN" altLang="en-US" smtClean="0"/>
              <a:pPr/>
              <a:t>‹#›</a:t>
            </a:fld>
            <a:endParaRPr lang="zh-CN" altLang="en-US"/>
          </a:p>
        </p:txBody>
      </p:sp>
    </p:spTree>
    <p:extLst>
      <p:ext uri="{BB962C8B-B14F-4D97-AF65-F5344CB8AC3E}">
        <p14:creationId xmlns:p14="http://schemas.microsoft.com/office/powerpoint/2010/main" xmlns="" val="1832787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6888" cy="33972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9275" y="0"/>
            <a:ext cx="4308475" cy="339725"/>
          </a:xfrm>
          <a:prstGeom prst="rect">
            <a:avLst/>
          </a:prstGeom>
        </p:spPr>
        <p:txBody>
          <a:bodyPr vert="horz" lIns="91440" tIns="45720" rIns="91440" bIns="45720" rtlCol="0"/>
          <a:lstStyle>
            <a:lvl1pPr algn="r">
              <a:defRPr sz="1200"/>
            </a:lvl1pPr>
          </a:lstStyle>
          <a:p>
            <a:fld id="{09D0C04F-659D-4475-AA1C-A5570B9B4246}" type="datetimeFigureOut">
              <a:rPr lang="zh-CN" altLang="en-US" smtClean="0"/>
              <a:pPr/>
              <a:t>2020/6/16</a:t>
            </a:fld>
            <a:endParaRPr lang="zh-CN" altLang="en-US"/>
          </a:p>
        </p:txBody>
      </p:sp>
      <p:sp>
        <p:nvSpPr>
          <p:cNvPr id="4" name="幻灯片图像占位符 3"/>
          <p:cNvSpPr>
            <a:spLocks noGrp="1" noRot="1" noChangeAspect="1"/>
          </p:cNvSpPr>
          <p:nvPr>
            <p:ph type="sldImg" idx="2"/>
          </p:nvPr>
        </p:nvSpPr>
        <p:spPr>
          <a:xfrm>
            <a:off x="3270250" y="511175"/>
            <a:ext cx="3400425" cy="255111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3775" y="3232150"/>
            <a:ext cx="7951788" cy="306228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464300"/>
            <a:ext cx="4306888" cy="33972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9275" y="6464300"/>
            <a:ext cx="4308475" cy="339725"/>
          </a:xfrm>
          <a:prstGeom prst="rect">
            <a:avLst/>
          </a:prstGeom>
        </p:spPr>
        <p:txBody>
          <a:bodyPr vert="horz" lIns="91440" tIns="45720" rIns="91440" bIns="45720" rtlCol="0" anchor="b"/>
          <a:lstStyle>
            <a:lvl1pPr algn="r">
              <a:defRPr sz="1200"/>
            </a:lvl1pPr>
          </a:lstStyle>
          <a:p>
            <a:fld id="{B387C20B-5DA9-4B6B-8EBD-2FEB5A6C6F92}" type="slidenum">
              <a:rPr lang="zh-CN" altLang="en-US" smtClean="0"/>
              <a:pPr/>
              <a:t>‹#›</a:t>
            </a:fld>
            <a:endParaRPr lang="zh-CN" altLang="en-US"/>
          </a:p>
        </p:txBody>
      </p:sp>
    </p:spTree>
    <p:extLst>
      <p:ext uri="{BB962C8B-B14F-4D97-AF65-F5344CB8AC3E}">
        <p14:creationId xmlns:p14="http://schemas.microsoft.com/office/powerpoint/2010/main" xmlns="" val="126351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387C20B-5DA9-4B6B-8EBD-2FEB5A6C6F92}" type="slidenum">
              <a:rPr lang="zh-CN" altLang="en-US" smtClean="0"/>
              <a:pPr/>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12</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13</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14</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15</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16</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17</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18</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19</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20</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21</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4</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22</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23</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24</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25</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26</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27</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28</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29</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30</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31</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32</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33</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34</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35</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36</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37</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38</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39</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40</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41</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6</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42</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43</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44</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45</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46</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47</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48</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49</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50</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51</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7</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52</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53</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54</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55</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56</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57</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58</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59</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60</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61</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8</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9</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10</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8663" y="511175"/>
            <a:ext cx="3402012" cy="25511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11</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9" name="AutoShape 4"/>
          <p:cNvSpPr>
            <a:spLocks noChangeArrowheads="1"/>
          </p:cNvSpPr>
          <p:nvPr userDrawn="1"/>
        </p:nvSpPr>
        <p:spPr bwMode="auto">
          <a:xfrm>
            <a:off x="316234" y="1844824"/>
            <a:ext cx="8504238" cy="2930525"/>
          </a:xfrm>
          <a:prstGeom prst="flowChartAlternateProcess">
            <a:avLst/>
          </a:prstGeom>
          <a:solidFill>
            <a:srgbClr val="004A86"/>
          </a:solidFill>
          <a:ln w="9525">
            <a:solidFill>
              <a:srgbClr val="004A86"/>
            </a:solidFill>
            <a:miter lim="800000"/>
            <a:headEnd/>
            <a:tailEnd/>
          </a:ln>
        </p:spPr>
        <p:txBody>
          <a:bodyPr anchor="ctr"/>
          <a:lstStyle>
            <a:lvl1pPr eaLnBrk="0" hangingPunct="0">
              <a:defRPr sz="1600">
                <a:solidFill>
                  <a:srgbClr val="00AAE8"/>
                </a:solidFill>
                <a:latin typeface="Arial" pitchFamily="34" charset="0"/>
                <a:ea typeface="宋体" pitchFamily="2" charset="-122"/>
              </a:defRPr>
            </a:lvl1pPr>
            <a:lvl2pPr marL="742950" indent="-285750" eaLnBrk="0" hangingPunct="0">
              <a:defRPr sz="1600">
                <a:solidFill>
                  <a:srgbClr val="00AAE8"/>
                </a:solidFill>
                <a:latin typeface="Arial" pitchFamily="34" charset="0"/>
                <a:ea typeface="宋体" pitchFamily="2" charset="-122"/>
              </a:defRPr>
            </a:lvl2pPr>
            <a:lvl3pPr marL="1143000" indent="-228600" eaLnBrk="0" hangingPunct="0">
              <a:defRPr sz="1600">
                <a:solidFill>
                  <a:srgbClr val="00AAE8"/>
                </a:solidFill>
                <a:latin typeface="Arial" pitchFamily="34" charset="0"/>
                <a:ea typeface="宋体" pitchFamily="2" charset="-122"/>
              </a:defRPr>
            </a:lvl3pPr>
            <a:lvl4pPr marL="1600200" indent="-228600" eaLnBrk="0" hangingPunct="0">
              <a:defRPr sz="1600">
                <a:solidFill>
                  <a:srgbClr val="00AAE8"/>
                </a:solidFill>
                <a:latin typeface="Arial" pitchFamily="34" charset="0"/>
                <a:ea typeface="宋体" pitchFamily="2" charset="-122"/>
              </a:defRPr>
            </a:lvl4pPr>
            <a:lvl5pPr marL="2057400" indent="-228600" eaLnBrk="0" hangingPunct="0">
              <a:defRPr sz="1600">
                <a:solidFill>
                  <a:srgbClr val="00AAE8"/>
                </a:solidFill>
                <a:latin typeface="Arial" pitchFamily="34" charset="0"/>
                <a:ea typeface="宋体" pitchFamily="2" charset="-122"/>
              </a:defRPr>
            </a:lvl5pPr>
            <a:lvl6pPr marL="2514600" indent="-228600" eaLnBrk="0" fontAlgn="base" hangingPunct="0">
              <a:spcBef>
                <a:spcPct val="0"/>
              </a:spcBef>
              <a:spcAft>
                <a:spcPct val="0"/>
              </a:spcAft>
              <a:defRPr sz="1600">
                <a:solidFill>
                  <a:srgbClr val="00AAE8"/>
                </a:solidFill>
                <a:latin typeface="Arial" pitchFamily="34" charset="0"/>
                <a:ea typeface="宋体" pitchFamily="2" charset="-122"/>
              </a:defRPr>
            </a:lvl6pPr>
            <a:lvl7pPr marL="2971800" indent="-228600" eaLnBrk="0" fontAlgn="base" hangingPunct="0">
              <a:spcBef>
                <a:spcPct val="0"/>
              </a:spcBef>
              <a:spcAft>
                <a:spcPct val="0"/>
              </a:spcAft>
              <a:defRPr sz="1600">
                <a:solidFill>
                  <a:srgbClr val="00AAE8"/>
                </a:solidFill>
                <a:latin typeface="Arial" pitchFamily="34" charset="0"/>
                <a:ea typeface="宋体" pitchFamily="2" charset="-122"/>
              </a:defRPr>
            </a:lvl7pPr>
            <a:lvl8pPr marL="3429000" indent="-228600" eaLnBrk="0" fontAlgn="base" hangingPunct="0">
              <a:spcBef>
                <a:spcPct val="0"/>
              </a:spcBef>
              <a:spcAft>
                <a:spcPct val="0"/>
              </a:spcAft>
              <a:defRPr sz="1600">
                <a:solidFill>
                  <a:srgbClr val="00AAE8"/>
                </a:solidFill>
                <a:latin typeface="Arial" pitchFamily="34" charset="0"/>
                <a:ea typeface="宋体" pitchFamily="2" charset="-122"/>
              </a:defRPr>
            </a:lvl8pPr>
            <a:lvl9pPr marL="3886200" indent="-228600" eaLnBrk="0" fontAlgn="base" hangingPunct="0">
              <a:spcBef>
                <a:spcPct val="0"/>
              </a:spcBef>
              <a:spcAft>
                <a:spcPct val="0"/>
              </a:spcAft>
              <a:defRPr sz="1600">
                <a:solidFill>
                  <a:srgbClr val="00AAE8"/>
                </a:solidFill>
                <a:latin typeface="Arial" pitchFamily="34" charset="0"/>
                <a:ea typeface="宋体" pitchFamily="2" charset="-122"/>
              </a:defRPr>
            </a:lvl9pPr>
          </a:lstStyle>
          <a:p>
            <a:pPr eaLnBrk="1" hangingPunct="1">
              <a:defRPr/>
            </a:pPr>
            <a:endParaRPr lang="zh-CN" altLang="en-US" smtClean="0"/>
          </a:p>
        </p:txBody>
      </p:sp>
      <p:sp>
        <p:nvSpPr>
          <p:cNvPr id="20" name="Text Box 5"/>
          <p:cNvSpPr txBox="1">
            <a:spLocks noChangeArrowheads="1"/>
          </p:cNvSpPr>
          <p:nvPr userDrawn="1"/>
        </p:nvSpPr>
        <p:spPr bwMode="auto">
          <a:xfrm>
            <a:off x="1314450" y="2819400"/>
            <a:ext cx="309563" cy="701675"/>
          </a:xfrm>
          <a:prstGeom prst="rect">
            <a:avLst/>
          </a:prstGeom>
          <a:noFill/>
          <a:ln>
            <a:noFill/>
          </a:ln>
          <a:extLst/>
        </p:spPr>
        <p:txBody>
          <a:bodyPr wrap="none">
            <a:spAutoFit/>
          </a:bodyPr>
          <a:lstStyle>
            <a:lvl1pPr eaLnBrk="0" hangingPunct="0">
              <a:defRPr sz="1600">
                <a:solidFill>
                  <a:srgbClr val="00AAE8"/>
                </a:solidFill>
                <a:latin typeface="Arial" pitchFamily="34" charset="0"/>
                <a:ea typeface="宋体" pitchFamily="2" charset="-122"/>
              </a:defRPr>
            </a:lvl1pPr>
            <a:lvl2pPr marL="742950" indent="-285750" eaLnBrk="0" hangingPunct="0">
              <a:defRPr sz="1600">
                <a:solidFill>
                  <a:srgbClr val="00AAE8"/>
                </a:solidFill>
                <a:latin typeface="Arial" pitchFamily="34" charset="0"/>
                <a:ea typeface="宋体" pitchFamily="2" charset="-122"/>
              </a:defRPr>
            </a:lvl2pPr>
            <a:lvl3pPr marL="1143000" indent="-228600" eaLnBrk="0" hangingPunct="0">
              <a:defRPr sz="1600">
                <a:solidFill>
                  <a:srgbClr val="00AAE8"/>
                </a:solidFill>
                <a:latin typeface="Arial" pitchFamily="34" charset="0"/>
                <a:ea typeface="宋体" pitchFamily="2" charset="-122"/>
              </a:defRPr>
            </a:lvl3pPr>
            <a:lvl4pPr marL="1600200" indent="-228600" eaLnBrk="0" hangingPunct="0">
              <a:defRPr sz="1600">
                <a:solidFill>
                  <a:srgbClr val="00AAE8"/>
                </a:solidFill>
                <a:latin typeface="Arial" pitchFamily="34" charset="0"/>
                <a:ea typeface="宋体" pitchFamily="2" charset="-122"/>
              </a:defRPr>
            </a:lvl4pPr>
            <a:lvl5pPr marL="2057400" indent="-228600" eaLnBrk="0" hangingPunct="0">
              <a:defRPr sz="1600">
                <a:solidFill>
                  <a:srgbClr val="00AAE8"/>
                </a:solidFill>
                <a:latin typeface="Arial" pitchFamily="34" charset="0"/>
                <a:ea typeface="宋体" pitchFamily="2" charset="-122"/>
              </a:defRPr>
            </a:lvl5pPr>
            <a:lvl6pPr marL="2514600" indent="-228600" eaLnBrk="0" fontAlgn="base" hangingPunct="0">
              <a:spcBef>
                <a:spcPct val="0"/>
              </a:spcBef>
              <a:spcAft>
                <a:spcPct val="0"/>
              </a:spcAft>
              <a:defRPr sz="1600">
                <a:solidFill>
                  <a:srgbClr val="00AAE8"/>
                </a:solidFill>
                <a:latin typeface="Arial" pitchFamily="34" charset="0"/>
                <a:ea typeface="宋体" pitchFamily="2" charset="-122"/>
              </a:defRPr>
            </a:lvl6pPr>
            <a:lvl7pPr marL="2971800" indent="-228600" eaLnBrk="0" fontAlgn="base" hangingPunct="0">
              <a:spcBef>
                <a:spcPct val="0"/>
              </a:spcBef>
              <a:spcAft>
                <a:spcPct val="0"/>
              </a:spcAft>
              <a:defRPr sz="1600">
                <a:solidFill>
                  <a:srgbClr val="00AAE8"/>
                </a:solidFill>
                <a:latin typeface="Arial" pitchFamily="34" charset="0"/>
                <a:ea typeface="宋体" pitchFamily="2" charset="-122"/>
              </a:defRPr>
            </a:lvl7pPr>
            <a:lvl8pPr marL="3429000" indent="-228600" eaLnBrk="0" fontAlgn="base" hangingPunct="0">
              <a:spcBef>
                <a:spcPct val="0"/>
              </a:spcBef>
              <a:spcAft>
                <a:spcPct val="0"/>
              </a:spcAft>
              <a:defRPr sz="1600">
                <a:solidFill>
                  <a:srgbClr val="00AAE8"/>
                </a:solidFill>
                <a:latin typeface="Arial" pitchFamily="34" charset="0"/>
                <a:ea typeface="宋体" pitchFamily="2" charset="-122"/>
              </a:defRPr>
            </a:lvl8pPr>
            <a:lvl9pPr marL="3886200" indent="-228600" eaLnBrk="0" fontAlgn="base" hangingPunct="0">
              <a:spcBef>
                <a:spcPct val="0"/>
              </a:spcBef>
              <a:spcAft>
                <a:spcPct val="0"/>
              </a:spcAft>
              <a:defRPr sz="1600">
                <a:solidFill>
                  <a:srgbClr val="00AAE8"/>
                </a:solidFill>
                <a:latin typeface="Arial" pitchFamily="34" charset="0"/>
                <a:ea typeface="宋体" pitchFamily="2" charset="-122"/>
              </a:defRPr>
            </a:lvl9pPr>
          </a:lstStyle>
          <a:p>
            <a:pPr eaLnBrk="1" hangingPunct="1">
              <a:defRPr/>
            </a:pPr>
            <a:endParaRPr lang="zh-CN" altLang="en-US" sz="4000" smtClean="0">
              <a:latin typeface="Adobe 黑体 Std R" pitchFamily="34" charset="-122"/>
              <a:ea typeface="Adobe 黑体 Std R" pitchFamily="34" charset="-122"/>
            </a:endParaRPr>
          </a:p>
        </p:txBody>
      </p:sp>
      <p:sp>
        <p:nvSpPr>
          <p:cNvPr id="11" name="TextBox 10"/>
          <p:cNvSpPr txBox="1"/>
          <p:nvPr userDrawn="1"/>
        </p:nvSpPr>
        <p:spPr>
          <a:xfrm>
            <a:off x="6444208" y="5978594"/>
            <a:ext cx="2088232" cy="369332"/>
          </a:xfrm>
          <a:prstGeom prst="rect">
            <a:avLst/>
          </a:prstGeom>
          <a:noFill/>
        </p:spPr>
        <p:txBody>
          <a:bodyPr wrap="square" rtlCol="0">
            <a:spAutoFit/>
          </a:bodyPr>
          <a:lstStyle/>
          <a:p>
            <a:pPr marL="0" algn="l" defTabSz="914400" rtl="0" eaLnBrk="1" latinLnBrk="0" hangingPunct="1">
              <a:defRPr/>
            </a:pPr>
            <a:r>
              <a:rPr lang="zh-CN" altLang="en-US" sz="1800" b="1" kern="1200" dirty="0" smtClean="0">
                <a:solidFill>
                  <a:srgbClr val="004A86"/>
                </a:solidFill>
                <a:latin typeface="Arial" pitchFamily="34" charset="0"/>
                <a:ea typeface="汉仪大黑简" pitchFamily="49" charset="-122"/>
                <a:cs typeface="+mn-cs"/>
              </a:rPr>
              <a:t>创建世界一流协会</a:t>
            </a:r>
          </a:p>
        </p:txBody>
      </p:sp>
      <p:pic>
        <p:nvPicPr>
          <p:cNvPr id="12" name="Picture 2" descr="E:\部门工作\中国核协LOGO.png"/>
          <p:cNvPicPr>
            <a:picLocks noChangeAspect="1" noChangeArrowheads="1"/>
          </p:cNvPicPr>
          <p:nvPr userDrawn="1"/>
        </p:nvPicPr>
        <p:blipFill>
          <a:blip r:embed="rId2" cstate="print"/>
          <a:srcRect/>
          <a:stretch>
            <a:fillRect/>
          </a:stretch>
        </p:blipFill>
        <p:spPr bwMode="auto">
          <a:xfrm>
            <a:off x="7380312" y="78705"/>
            <a:ext cx="1552353" cy="613991"/>
          </a:xfrm>
          <a:prstGeom prst="rect">
            <a:avLst/>
          </a:prstGeom>
          <a:noFill/>
        </p:spPr>
      </p:pic>
      <p:pic>
        <p:nvPicPr>
          <p:cNvPr id="6" name="Picture 4">
            <a:extLst>
              <a:ext uri="{FF2B5EF4-FFF2-40B4-BE49-F238E27FC236}">
                <a16:creationId xmlns:a16="http://schemas.microsoft.com/office/drawing/2014/main" xmlns="" id="{59BAD6CC-36EC-4C0B-B3FE-909999139F29}"/>
              </a:ext>
            </a:extLst>
          </p:cNvPr>
          <p:cNvPicPr>
            <a:picLocks noChangeAspect="1" noChangeArrowheads="1"/>
          </p:cNvPicPr>
          <p:nvPr userDrawn="1"/>
        </p:nvPicPr>
        <p:blipFill>
          <a:blip r:embed="rId3" cstate="print"/>
          <a:srcRect/>
          <a:stretch>
            <a:fillRect/>
          </a:stretch>
        </p:blipFill>
        <p:spPr bwMode="auto">
          <a:xfrm>
            <a:off x="1588" y="6524"/>
            <a:ext cx="1743737" cy="658613"/>
          </a:xfrm>
          <a:prstGeom prst="flowChartPunchedTape">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bg>
      <p:bgPr>
        <a:solidFill>
          <a:schemeClr val="bg1"/>
        </a:solidFill>
        <a:effectLst/>
      </p:bgPr>
    </p:bg>
    <p:spTree>
      <p:nvGrpSpPr>
        <p:cNvPr id="1" name=""/>
        <p:cNvGrpSpPr/>
        <p:nvPr/>
      </p:nvGrpSpPr>
      <p:grpSpPr>
        <a:xfrm>
          <a:off x="0" y="0"/>
          <a:ext cx="0" cy="0"/>
          <a:chOff x="0" y="0"/>
          <a:chExt cx="0" cy="0"/>
        </a:xfrm>
      </p:grpSpPr>
      <p:sp>
        <p:nvSpPr>
          <p:cNvPr id="8" name="矩形 7"/>
          <p:cNvSpPr/>
          <p:nvPr userDrawn="1"/>
        </p:nvSpPr>
        <p:spPr>
          <a:xfrm>
            <a:off x="1" y="762861"/>
            <a:ext cx="9138050" cy="45708"/>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02382" tIns="51190" rIns="102382" bIns="51190" anchor="ctr"/>
          <a:lstStyle/>
          <a:p>
            <a:pPr algn="ctr" fontAlgn="auto">
              <a:spcBef>
                <a:spcPts val="0"/>
              </a:spcBef>
              <a:spcAft>
                <a:spcPts val="0"/>
              </a:spcAft>
              <a:defRPr/>
            </a:pPr>
            <a:endParaRPr lang="zh-CN" altLang="en-US"/>
          </a:p>
        </p:txBody>
      </p:sp>
      <p:pic>
        <p:nvPicPr>
          <p:cNvPr id="6" name="Picture 2" descr="E:\部门工作\中国核协LOGO.png"/>
          <p:cNvPicPr>
            <a:picLocks noChangeAspect="1" noChangeArrowheads="1"/>
          </p:cNvPicPr>
          <p:nvPr userDrawn="1"/>
        </p:nvPicPr>
        <p:blipFill>
          <a:blip r:embed="rId2" cstate="print"/>
          <a:srcRect/>
          <a:stretch>
            <a:fillRect/>
          </a:stretch>
        </p:blipFill>
        <p:spPr bwMode="auto">
          <a:xfrm>
            <a:off x="7524328" y="78705"/>
            <a:ext cx="1552353" cy="613991"/>
          </a:xfrm>
          <a:prstGeom prst="rect">
            <a:avLst/>
          </a:prstGeom>
          <a:noFill/>
        </p:spPr>
      </p:pic>
      <p:pic>
        <p:nvPicPr>
          <p:cNvPr id="9" name="Picture 4">
            <a:extLst>
              <a:ext uri="{FF2B5EF4-FFF2-40B4-BE49-F238E27FC236}">
                <a16:creationId xmlns:a16="http://schemas.microsoft.com/office/drawing/2014/main" xmlns="" id="{59BAD6CC-36EC-4C0B-B3FE-909999139F29}"/>
              </a:ext>
            </a:extLst>
          </p:cNvPr>
          <p:cNvPicPr>
            <a:picLocks noChangeAspect="1" noChangeArrowheads="1"/>
          </p:cNvPicPr>
          <p:nvPr userDrawn="1"/>
        </p:nvPicPr>
        <p:blipFill>
          <a:blip r:embed="rId3" cstate="print"/>
          <a:srcRect/>
          <a:stretch>
            <a:fillRect/>
          </a:stretch>
        </p:blipFill>
        <p:spPr bwMode="auto">
          <a:xfrm>
            <a:off x="1588" y="6524"/>
            <a:ext cx="1743737" cy="658613"/>
          </a:xfrm>
          <a:prstGeom prst="flowChartPunchedTape">
            <a:avLst/>
          </a:prstGeom>
          <a:noFill/>
          <a:ln w="9525">
            <a:noFill/>
            <a:miter lim="800000"/>
            <a:headEnd/>
            <a:tailEnd/>
          </a:ln>
          <a:effectLst/>
        </p:spPr>
      </p:pic>
      <p:sp>
        <p:nvSpPr>
          <p:cNvPr id="5"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xmlns="" val="22006826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3" name="Rectangle 7"/>
          <p:cNvSpPr>
            <a:spLocks noChangeArrowheads="1"/>
          </p:cNvSpPr>
          <p:nvPr userDrawn="1"/>
        </p:nvSpPr>
        <p:spPr bwMode="auto">
          <a:xfrm flipV="1">
            <a:off x="571" y="764704"/>
            <a:ext cx="9144000" cy="51288"/>
          </a:xfrm>
          <a:prstGeom prst="rect">
            <a:avLst/>
          </a:prstGeom>
          <a:solidFill>
            <a:srgbClr val="004A86"/>
          </a:solidFill>
          <a:ln w="25400">
            <a:solidFill>
              <a:srgbClr val="004A86"/>
            </a:solidFill>
            <a:miter lim="800000"/>
            <a:headEnd/>
            <a:tailEnd/>
          </a:ln>
        </p:spPr>
        <p:txBody>
          <a:bodyPr rot="10800000" wrap="none" anchor="ctr"/>
          <a:lstStyle>
            <a:lvl1pPr eaLnBrk="0" hangingPunct="0">
              <a:defRPr sz="1600">
                <a:solidFill>
                  <a:srgbClr val="00AAE8"/>
                </a:solidFill>
                <a:latin typeface="Arial" pitchFamily="34" charset="0"/>
                <a:ea typeface="宋体" pitchFamily="2" charset="-122"/>
              </a:defRPr>
            </a:lvl1pPr>
            <a:lvl2pPr marL="742950" indent="-285750" eaLnBrk="0" hangingPunct="0">
              <a:defRPr sz="1600">
                <a:solidFill>
                  <a:srgbClr val="00AAE8"/>
                </a:solidFill>
                <a:latin typeface="Arial" pitchFamily="34" charset="0"/>
                <a:ea typeface="宋体" pitchFamily="2" charset="-122"/>
              </a:defRPr>
            </a:lvl2pPr>
            <a:lvl3pPr marL="1143000" indent="-228600" eaLnBrk="0" hangingPunct="0">
              <a:defRPr sz="1600">
                <a:solidFill>
                  <a:srgbClr val="00AAE8"/>
                </a:solidFill>
                <a:latin typeface="Arial" pitchFamily="34" charset="0"/>
                <a:ea typeface="宋体" pitchFamily="2" charset="-122"/>
              </a:defRPr>
            </a:lvl3pPr>
            <a:lvl4pPr marL="1600200" indent="-228600" eaLnBrk="0" hangingPunct="0">
              <a:defRPr sz="1600">
                <a:solidFill>
                  <a:srgbClr val="00AAE8"/>
                </a:solidFill>
                <a:latin typeface="Arial" pitchFamily="34" charset="0"/>
                <a:ea typeface="宋体" pitchFamily="2" charset="-122"/>
              </a:defRPr>
            </a:lvl4pPr>
            <a:lvl5pPr marL="2057400" indent="-228600" eaLnBrk="0" hangingPunct="0">
              <a:defRPr sz="1600">
                <a:solidFill>
                  <a:srgbClr val="00AAE8"/>
                </a:solidFill>
                <a:latin typeface="Arial" pitchFamily="34" charset="0"/>
                <a:ea typeface="宋体" pitchFamily="2" charset="-122"/>
              </a:defRPr>
            </a:lvl5pPr>
            <a:lvl6pPr marL="2514600" indent="-228600" eaLnBrk="0" fontAlgn="base" hangingPunct="0">
              <a:spcBef>
                <a:spcPct val="0"/>
              </a:spcBef>
              <a:spcAft>
                <a:spcPct val="0"/>
              </a:spcAft>
              <a:defRPr sz="1600">
                <a:solidFill>
                  <a:srgbClr val="00AAE8"/>
                </a:solidFill>
                <a:latin typeface="Arial" pitchFamily="34" charset="0"/>
                <a:ea typeface="宋体" pitchFamily="2" charset="-122"/>
              </a:defRPr>
            </a:lvl6pPr>
            <a:lvl7pPr marL="2971800" indent="-228600" eaLnBrk="0" fontAlgn="base" hangingPunct="0">
              <a:spcBef>
                <a:spcPct val="0"/>
              </a:spcBef>
              <a:spcAft>
                <a:spcPct val="0"/>
              </a:spcAft>
              <a:defRPr sz="1600">
                <a:solidFill>
                  <a:srgbClr val="00AAE8"/>
                </a:solidFill>
                <a:latin typeface="Arial" pitchFamily="34" charset="0"/>
                <a:ea typeface="宋体" pitchFamily="2" charset="-122"/>
              </a:defRPr>
            </a:lvl7pPr>
            <a:lvl8pPr marL="3429000" indent="-228600" eaLnBrk="0" fontAlgn="base" hangingPunct="0">
              <a:spcBef>
                <a:spcPct val="0"/>
              </a:spcBef>
              <a:spcAft>
                <a:spcPct val="0"/>
              </a:spcAft>
              <a:defRPr sz="1600">
                <a:solidFill>
                  <a:srgbClr val="00AAE8"/>
                </a:solidFill>
                <a:latin typeface="Arial" pitchFamily="34" charset="0"/>
                <a:ea typeface="宋体" pitchFamily="2" charset="-122"/>
              </a:defRPr>
            </a:lvl8pPr>
            <a:lvl9pPr marL="3886200" indent="-228600" eaLnBrk="0" fontAlgn="base" hangingPunct="0">
              <a:spcBef>
                <a:spcPct val="0"/>
              </a:spcBef>
              <a:spcAft>
                <a:spcPct val="0"/>
              </a:spcAft>
              <a:defRPr sz="1600">
                <a:solidFill>
                  <a:srgbClr val="00AAE8"/>
                </a:solidFill>
                <a:latin typeface="Arial" pitchFamily="34" charset="0"/>
                <a:ea typeface="宋体" pitchFamily="2" charset="-122"/>
              </a:defRPr>
            </a:lvl9pPr>
          </a:lstStyle>
          <a:p>
            <a:pPr algn="ctr" eaLnBrk="1" hangingPunct="1">
              <a:defRPr/>
            </a:pPr>
            <a:endParaRPr lang="zh-CN" altLang="en-US" sz="1800" dirty="0" smtClean="0">
              <a:solidFill>
                <a:srgbClr val="00B0F0"/>
              </a:solidFill>
            </a:endParaRPr>
          </a:p>
        </p:txBody>
      </p:sp>
      <p:pic>
        <p:nvPicPr>
          <p:cNvPr id="17" name="Picture 2" descr="E:\部门工作\中国核协LOGO.png"/>
          <p:cNvPicPr>
            <a:picLocks noChangeAspect="1" noChangeArrowheads="1"/>
          </p:cNvPicPr>
          <p:nvPr userDrawn="1"/>
        </p:nvPicPr>
        <p:blipFill>
          <a:blip r:embed="rId2" cstate="print"/>
          <a:srcRect/>
          <a:stretch>
            <a:fillRect/>
          </a:stretch>
        </p:blipFill>
        <p:spPr bwMode="auto">
          <a:xfrm>
            <a:off x="7524328" y="78705"/>
            <a:ext cx="1552353" cy="613991"/>
          </a:xfrm>
          <a:prstGeom prst="rect">
            <a:avLst/>
          </a:prstGeom>
          <a:noFill/>
        </p:spPr>
      </p:pic>
      <p:pic>
        <p:nvPicPr>
          <p:cNvPr id="4" name="Picture 4">
            <a:extLst>
              <a:ext uri="{FF2B5EF4-FFF2-40B4-BE49-F238E27FC236}">
                <a16:creationId xmlns:a16="http://schemas.microsoft.com/office/drawing/2014/main" xmlns="" id="{59BAD6CC-36EC-4C0B-B3FE-909999139F29}"/>
              </a:ext>
            </a:extLst>
          </p:cNvPr>
          <p:cNvPicPr>
            <a:picLocks noChangeAspect="1" noChangeArrowheads="1"/>
          </p:cNvPicPr>
          <p:nvPr userDrawn="1"/>
        </p:nvPicPr>
        <p:blipFill>
          <a:blip r:embed="rId3" cstate="print"/>
          <a:srcRect/>
          <a:stretch>
            <a:fillRect/>
          </a:stretch>
        </p:blipFill>
        <p:spPr bwMode="auto">
          <a:xfrm>
            <a:off x="3059" y="6524"/>
            <a:ext cx="1743737" cy="658613"/>
          </a:xfrm>
          <a:prstGeom prst="flowChartPunchedTape">
            <a:avLst/>
          </a:prstGeom>
          <a:noFill/>
          <a:ln w="9525">
            <a:noFill/>
            <a:miter lim="800000"/>
            <a:headEnd/>
            <a:tailEnd/>
          </a:ln>
          <a:effectLst/>
        </p:spPr>
      </p:pic>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EDCA39-913E-442C-A4ED-E1A7E2AE7FEA}"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D196B8-FDF8-4837-A5CF-42ED6370E6AE}" type="slidenum">
              <a:rPr lang="zh-CN" altLang="en-US" smtClean="0"/>
              <a:pPr/>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xmlns="" val="3059932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7881444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xmlns="" val="3106664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2631855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190646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1434304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15955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xmlns="" val="13401489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xmlns="" val="11068418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1211931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416589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0" y="2828145"/>
            <a:ext cx="9144000" cy="2266378"/>
          </a:xfrm>
          <a:prstGeom prst="rect">
            <a:avLst/>
          </a:prstGeom>
          <a:noFill/>
          <a:ln w="9525">
            <a:noFill/>
            <a:miter lim="800000"/>
            <a:headEnd/>
            <a:tailEnd/>
          </a:ln>
        </p:spPr>
      </p:pic>
      <p:pic>
        <p:nvPicPr>
          <p:cNvPr id="8" name="Picture 2" descr="E:\部门工作\中国核协LOGO.png"/>
          <p:cNvPicPr>
            <a:picLocks noChangeAspect="1" noChangeArrowheads="1"/>
          </p:cNvPicPr>
          <p:nvPr userDrawn="1"/>
        </p:nvPicPr>
        <p:blipFill>
          <a:blip r:embed="rId3" cstate="print"/>
          <a:srcRect/>
          <a:stretch>
            <a:fillRect/>
          </a:stretch>
        </p:blipFill>
        <p:spPr bwMode="auto">
          <a:xfrm>
            <a:off x="7524328" y="78705"/>
            <a:ext cx="1552353" cy="613991"/>
          </a:xfrm>
          <a:prstGeom prst="rect">
            <a:avLst/>
          </a:prstGeom>
          <a:noFill/>
        </p:spPr>
      </p:pic>
      <p:sp>
        <p:nvSpPr>
          <p:cNvPr id="9" name="TextBox 3"/>
          <p:cNvSpPr txBox="1"/>
          <p:nvPr userDrawn="1"/>
        </p:nvSpPr>
        <p:spPr>
          <a:xfrm>
            <a:off x="2514675" y="1412776"/>
            <a:ext cx="3713509" cy="1261884"/>
          </a:xfrm>
          <a:prstGeom prst="rect">
            <a:avLst/>
          </a:prstGeom>
          <a:noFill/>
          <a:ln w="9525">
            <a:noFill/>
          </a:ln>
        </p:spPr>
        <p:txBody>
          <a:bodyPr wrap="square">
            <a:spAutoFit/>
          </a:bodyPr>
          <a:lstStyle/>
          <a:p>
            <a:pPr lvl="0" algn="ctr" eaLnBrk="1" hangingPunct="1"/>
            <a:r>
              <a:rPr lang="zh-CN" altLang="en-US" sz="3800" b="1" dirty="0">
                <a:solidFill>
                  <a:srgbClr val="0A2D88"/>
                </a:solidFill>
                <a:latin typeface="Arial" panose="020B0604020202020204" pitchFamily="34" charset="0"/>
                <a:ea typeface="微软雅黑" panose="020B0503020204020204" charset="-122"/>
              </a:rPr>
              <a:t>谢 谢！</a:t>
            </a:r>
            <a:endParaRPr lang="en-US" altLang="zh-CN" sz="3800" b="1" dirty="0">
              <a:solidFill>
                <a:srgbClr val="0A2D88"/>
              </a:solidFill>
              <a:latin typeface="Arial" panose="020B0604020202020204" pitchFamily="34" charset="0"/>
              <a:ea typeface="微软雅黑" panose="020B0503020204020204" charset="-122"/>
            </a:endParaRPr>
          </a:p>
          <a:p>
            <a:pPr lvl="0" algn="ctr" eaLnBrk="1" hangingPunct="1"/>
            <a:r>
              <a:rPr lang="en-US" altLang="zh-CN" sz="3800" b="1" dirty="0">
                <a:solidFill>
                  <a:srgbClr val="0A2D88"/>
                </a:solidFill>
                <a:latin typeface="Arial" panose="020B0604020202020204" pitchFamily="34" charset="0"/>
                <a:ea typeface="微软雅黑" panose="020B0503020204020204" charset="-122"/>
              </a:rPr>
              <a:t>THANK YOU !</a:t>
            </a:r>
            <a:endParaRPr lang="zh-CN" altLang="en-US" sz="3800" dirty="0">
              <a:solidFill>
                <a:srgbClr val="0A2D88"/>
              </a:solidFill>
              <a:latin typeface="Arial" panose="020B0604020202020204" pitchFamily="34" charset="0"/>
              <a:ea typeface="微软雅黑" panose="020B050302020402020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8" name="Picture 2" descr="E:\部门工作\中国核协LOGO.png"/>
          <p:cNvPicPr>
            <a:picLocks noChangeAspect="1" noChangeArrowheads="1"/>
          </p:cNvPicPr>
          <p:nvPr userDrawn="1"/>
        </p:nvPicPr>
        <p:blipFill>
          <a:blip r:embed="rId3" cstate="print"/>
          <a:srcRect/>
          <a:stretch>
            <a:fillRect/>
          </a:stretch>
        </p:blipFill>
        <p:spPr bwMode="auto">
          <a:xfrm>
            <a:off x="7524328" y="78705"/>
            <a:ext cx="1552353" cy="613991"/>
          </a:xfrm>
          <a:prstGeom prst="rect">
            <a:avLst/>
          </a:prstGeom>
          <a:noFill/>
        </p:spPr>
      </p:pic>
      <p:sp>
        <p:nvSpPr>
          <p:cNvPr id="9" name="TextBox 3"/>
          <p:cNvSpPr txBox="1"/>
          <p:nvPr userDrawn="1"/>
        </p:nvSpPr>
        <p:spPr>
          <a:xfrm>
            <a:off x="2514675" y="1412776"/>
            <a:ext cx="3713509" cy="1261884"/>
          </a:xfrm>
          <a:prstGeom prst="rect">
            <a:avLst/>
          </a:prstGeom>
          <a:noFill/>
          <a:ln w="9525">
            <a:noFill/>
          </a:ln>
        </p:spPr>
        <p:txBody>
          <a:bodyPr wrap="square">
            <a:spAutoFit/>
          </a:bodyPr>
          <a:lstStyle/>
          <a:p>
            <a:pPr lvl="0" algn="ctr" eaLnBrk="1" hangingPunct="1"/>
            <a:r>
              <a:rPr lang="zh-CN" altLang="en-US" sz="3800" b="1" dirty="0">
                <a:solidFill>
                  <a:srgbClr val="0A2D88"/>
                </a:solidFill>
                <a:latin typeface="Arial" panose="020B0604020202020204" pitchFamily="34" charset="0"/>
                <a:ea typeface="微软雅黑" panose="020B0503020204020204" charset="-122"/>
              </a:rPr>
              <a:t>谢 谢！</a:t>
            </a:r>
            <a:endParaRPr lang="en-US" altLang="zh-CN" sz="3800" b="1" dirty="0">
              <a:solidFill>
                <a:srgbClr val="0A2D88"/>
              </a:solidFill>
              <a:latin typeface="Arial" panose="020B0604020202020204" pitchFamily="34" charset="0"/>
              <a:ea typeface="微软雅黑" panose="020B0503020204020204" charset="-122"/>
            </a:endParaRPr>
          </a:p>
          <a:p>
            <a:pPr lvl="0" algn="ctr" eaLnBrk="1" hangingPunct="1"/>
            <a:r>
              <a:rPr lang="en-US" altLang="zh-CN" sz="3800" b="1" dirty="0">
                <a:solidFill>
                  <a:srgbClr val="0A2D88"/>
                </a:solidFill>
                <a:latin typeface="Arial" panose="020B0604020202020204" pitchFamily="34" charset="0"/>
                <a:ea typeface="微软雅黑" panose="020B0503020204020204" charset="-122"/>
              </a:rPr>
              <a:t>THANK YOU !</a:t>
            </a:r>
            <a:endParaRPr lang="zh-CN" altLang="en-US" sz="3800" dirty="0">
              <a:solidFill>
                <a:srgbClr val="0A2D88"/>
              </a:solidFill>
              <a:latin typeface="Arial" panose="020B0604020202020204" pitchFamily="34" charset="0"/>
              <a:ea typeface="微软雅黑" panose="020B0503020204020204" charset="-122"/>
            </a:endParaRPr>
          </a:p>
        </p:txBody>
      </p:sp>
      <p:grpSp>
        <p:nvGrpSpPr>
          <p:cNvPr id="5" name="组合 4"/>
          <p:cNvGrpSpPr/>
          <p:nvPr userDrawn="1"/>
        </p:nvGrpSpPr>
        <p:grpSpPr>
          <a:xfrm>
            <a:off x="0" y="2708920"/>
            <a:ext cx="9144000" cy="1728192"/>
            <a:chOff x="0" y="2760451"/>
            <a:chExt cx="12192000" cy="2174415"/>
          </a:xfrm>
        </p:grpSpPr>
        <p:sp>
          <p:nvSpPr>
            <p:cNvPr id="6" name="矩形 5"/>
            <p:cNvSpPr/>
            <p:nvPr/>
          </p:nvSpPr>
          <p:spPr>
            <a:xfrm>
              <a:off x="0" y="2760452"/>
              <a:ext cx="12192000" cy="2147962"/>
            </a:xfrm>
            <a:prstGeom prst="rect">
              <a:avLst/>
            </a:prstGeom>
            <a:pattFill prst="nar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4" cstate="print">
              <a:extLst>
                <a:ext uri="{28A0092B-C50C-407E-A947-70E740481C1C}">
                  <a14:useLocalDpi xmlns:a14="http://schemas.microsoft.com/office/drawing/2010/main" xmlns="" val="0"/>
                </a:ext>
              </a:extLst>
            </a:blip>
            <a:srcRect t="4650"/>
            <a:stretch/>
          </p:blipFill>
          <p:spPr>
            <a:xfrm>
              <a:off x="9257778" y="2775047"/>
              <a:ext cx="2874755" cy="2141818"/>
            </a:xfrm>
            <a:prstGeom prst="rect">
              <a:avLst/>
            </a:prstGeom>
            <a:scene3d>
              <a:camera prst="orthographicFront"/>
              <a:lightRig rig="threePt" dir="t"/>
            </a:scene3d>
            <a:sp3d>
              <a:bevelT/>
            </a:sp3d>
          </p:spPr>
        </p:pic>
        <p:pic>
          <p:nvPicPr>
            <p:cNvPr id="10" name="图片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30469" y="2760452"/>
              <a:ext cx="2817005" cy="2147962"/>
            </a:xfrm>
            <a:prstGeom prst="rect">
              <a:avLst/>
            </a:prstGeom>
            <a:scene3d>
              <a:camera prst="orthographicFront"/>
              <a:lightRig rig="threePt" dir="t"/>
            </a:scene3d>
            <a:sp3d>
              <a:bevelT/>
            </a:sp3d>
          </p:spPr>
        </p:pic>
        <p:pic>
          <p:nvPicPr>
            <p:cNvPr id="11" name="PA-图片 5"/>
            <p:cNvPicPr>
              <a:picLocks/>
            </p:cNvPicPr>
            <p:nvPr>
              <p:custDataLst>
                <p:tags r:id="rId1"/>
              </p:custDataLst>
            </p:nvPr>
          </p:nvPicPr>
          <p:blipFill>
            <a:blip r:embed="rId6" cstate="print">
              <a:extLst>
                <a:ext uri="{28A0092B-C50C-407E-A947-70E740481C1C}">
                  <a14:useLocalDpi xmlns:a14="http://schemas.microsoft.com/office/drawing/2010/main" xmlns="" val="0"/>
                </a:ext>
              </a:extLst>
            </a:blip>
            <a:stretch>
              <a:fillRect/>
            </a:stretch>
          </p:blipFill>
          <p:spPr>
            <a:xfrm>
              <a:off x="59467" y="2771340"/>
              <a:ext cx="2963689" cy="2121995"/>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233460" y="2760451"/>
              <a:ext cx="2786705" cy="2174415"/>
            </a:xfrm>
            <a:prstGeom prst="rect">
              <a:avLst/>
            </a:prstGeom>
          </p:spPr>
        </p:pic>
      </p:grpSp>
      <p:sp>
        <p:nvSpPr>
          <p:cNvPr id="13" name="TextBox 12"/>
          <p:cNvSpPr txBox="1"/>
          <p:nvPr userDrawn="1"/>
        </p:nvSpPr>
        <p:spPr>
          <a:xfrm>
            <a:off x="1599121" y="4581127"/>
            <a:ext cx="5544616" cy="677108"/>
          </a:xfrm>
          <a:prstGeom prst="rect">
            <a:avLst/>
          </a:prstGeom>
          <a:noFill/>
        </p:spPr>
        <p:txBody>
          <a:bodyPr wrap="square" rtlCol="0">
            <a:spAutoFit/>
          </a:bodyPr>
          <a:lstStyle/>
          <a:p>
            <a:pPr algn="ctr"/>
            <a:r>
              <a:rPr lang="zh-CN" altLang="en-US" sz="3800" b="1" dirty="0" smtClean="0">
                <a:solidFill>
                  <a:srgbClr val="002060"/>
                </a:solidFill>
                <a:latin typeface="华文楷体" pitchFamily="2" charset="-122"/>
                <a:ea typeface="华文楷体" pitchFamily="2" charset="-122"/>
              </a:rPr>
              <a:t>服务  创新  共享  卓越</a:t>
            </a:r>
            <a:endParaRPr lang="zh-CN" altLang="en-US" sz="3800" b="1" dirty="0">
              <a:solidFill>
                <a:srgbClr val="002060"/>
              </a:solidFill>
              <a:latin typeface="华文楷体" pitchFamily="2" charset="-122"/>
              <a:ea typeface="华文楷体" pitchFamily="2" charset="-122"/>
            </a:endParaRPr>
          </a:p>
        </p:txBody>
      </p:sp>
      <p:pic>
        <p:nvPicPr>
          <p:cNvPr id="14" name="Picture 4">
            <a:extLst>
              <a:ext uri="{FF2B5EF4-FFF2-40B4-BE49-F238E27FC236}">
                <a16:creationId xmlns:a16="http://schemas.microsoft.com/office/drawing/2014/main" xmlns="" id="{59BAD6CC-36EC-4C0B-B3FE-909999139F29}"/>
              </a:ext>
            </a:extLst>
          </p:cNvPr>
          <p:cNvPicPr>
            <a:picLocks noChangeAspect="1" noChangeArrowheads="1"/>
          </p:cNvPicPr>
          <p:nvPr userDrawn="1"/>
        </p:nvPicPr>
        <p:blipFill>
          <a:blip r:embed="rId8" cstate="print"/>
          <a:srcRect/>
          <a:stretch>
            <a:fillRect/>
          </a:stretch>
        </p:blipFill>
        <p:spPr bwMode="auto">
          <a:xfrm>
            <a:off x="91959" y="44624"/>
            <a:ext cx="1743737" cy="658613"/>
          </a:xfrm>
          <a:prstGeom prst="flowChartPunchedTape">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8.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97" r:id="rId6"/>
    <p:sldLayoutId id="2147483655" r:id="rId7"/>
    <p:sldLayoutId id="2147483656" r:id="rId8"/>
    <p:sldLayoutId id="2147483657" r:id="rId9"/>
    <p:sldLayoutId id="2147483658" r:id="rId10"/>
    <p:sldLayoutId id="2147483659" r:id="rId11"/>
    <p:sldLayoutId id="214748369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DCA39-913E-442C-A4ED-E1A7E2AE7FE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196B8-FDF8-4837-A5CF-42ED6370E6A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Text Box 4"/>
          <p:cNvSpPr txBox="1">
            <a:spLocks noChangeArrowheads="1"/>
          </p:cNvSpPr>
          <p:nvPr userDrawn="1"/>
        </p:nvSpPr>
        <p:spPr bwMode="auto">
          <a:xfrm>
            <a:off x="4156075" y="6446838"/>
            <a:ext cx="2714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rgbClr val="00AAE8"/>
                </a:solidFill>
                <a:latin typeface="Arial" pitchFamily="34" charset="0"/>
                <a:ea typeface="方正兰亭大黑_GBK" pitchFamily="2" charset="-122"/>
              </a:defRPr>
            </a:lvl1pPr>
            <a:lvl2pPr marL="742950" indent="-285750" eaLnBrk="0" hangingPunct="0">
              <a:defRPr sz="1600">
                <a:solidFill>
                  <a:srgbClr val="00AAE8"/>
                </a:solidFill>
                <a:latin typeface="Arial" pitchFamily="34" charset="0"/>
                <a:ea typeface="方正兰亭大黑_GBK" pitchFamily="2" charset="-122"/>
              </a:defRPr>
            </a:lvl2pPr>
            <a:lvl3pPr marL="1143000" indent="-228600" eaLnBrk="0" hangingPunct="0">
              <a:defRPr sz="1600">
                <a:solidFill>
                  <a:srgbClr val="00AAE8"/>
                </a:solidFill>
                <a:latin typeface="Arial" pitchFamily="34" charset="0"/>
                <a:ea typeface="方正兰亭大黑_GBK" pitchFamily="2" charset="-122"/>
              </a:defRPr>
            </a:lvl3pPr>
            <a:lvl4pPr marL="1600200" indent="-228600" eaLnBrk="0" hangingPunct="0">
              <a:defRPr sz="1600">
                <a:solidFill>
                  <a:srgbClr val="00AAE8"/>
                </a:solidFill>
                <a:latin typeface="Arial" pitchFamily="34" charset="0"/>
                <a:ea typeface="方正兰亭大黑_GBK" pitchFamily="2" charset="-122"/>
              </a:defRPr>
            </a:lvl4pPr>
            <a:lvl5pPr marL="2057400" indent="-228600" eaLnBrk="0" hangingPunct="0">
              <a:defRPr sz="1600">
                <a:solidFill>
                  <a:srgbClr val="00AAE8"/>
                </a:solidFill>
                <a:latin typeface="Arial"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9pPr>
          </a:lstStyle>
          <a:p>
            <a:pPr eaLnBrk="1" fontAlgn="base" hangingPunct="1">
              <a:spcBef>
                <a:spcPct val="0"/>
              </a:spcBef>
              <a:spcAft>
                <a:spcPct val="0"/>
              </a:spcAft>
              <a:defRPr/>
            </a:pPr>
            <a:r>
              <a:rPr lang="zh-CN" altLang="en-US" sz="1800" smtClean="0">
                <a:solidFill>
                  <a:srgbClr val="808080"/>
                </a:solidFill>
                <a:ea typeface="宋体" pitchFamily="2" charset="-122"/>
              </a:rPr>
              <a:t>*</a:t>
            </a:r>
          </a:p>
        </p:txBody>
      </p:sp>
      <p:grpSp>
        <p:nvGrpSpPr>
          <p:cNvPr id="3075" name="Group 20"/>
          <p:cNvGrpSpPr>
            <a:grpSpLocks/>
          </p:cNvGrpSpPr>
          <p:nvPr userDrawn="1"/>
        </p:nvGrpSpPr>
        <p:grpSpPr bwMode="auto">
          <a:xfrm>
            <a:off x="107950" y="44450"/>
            <a:ext cx="9039225" cy="6789738"/>
            <a:chOff x="68" y="28"/>
            <a:chExt cx="5694" cy="4277"/>
          </a:xfrm>
        </p:grpSpPr>
        <p:pic>
          <p:nvPicPr>
            <p:cNvPr id="3076" name="Picture 2" descr="04"/>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56416" t="37645" b="34328"/>
            <a:stretch>
              <a:fillRect/>
            </a:stretch>
          </p:blipFill>
          <p:spPr bwMode="auto">
            <a:xfrm>
              <a:off x="132" y="3983"/>
              <a:ext cx="1342" cy="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Text Box 3"/>
            <p:cNvSpPr txBox="1">
              <a:spLocks noChangeArrowheads="1"/>
            </p:cNvSpPr>
            <p:nvPr userDrawn="1"/>
          </p:nvSpPr>
          <p:spPr bwMode="auto">
            <a:xfrm>
              <a:off x="2698" y="4091"/>
              <a:ext cx="3045" cy="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rgbClr val="00AAE8"/>
                  </a:solidFill>
                  <a:latin typeface="Arial" pitchFamily="34" charset="0"/>
                  <a:ea typeface="方正兰亭大黑_GBK" pitchFamily="2" charset="-122"/>
                </a:defRPr>
              </a:lvl1pPr>
              <a:lvl2pPr marL="742950" indent="-285750" eaLnBrk="0" hangingPunct="0">
                <a:defRPr sz="1600">
                  <a:solidFill>
                    <a:srgbClr val="00AAE8"/>
                  </a:solidFill>
                  <a:latin typeface="Arial" pitchFamily="34" charset="0"/>
                  <a:ea typeface="方正兰亭大黑_GBK" pitchFamily="2" charset="-122"/>
                </a:defRPr>
              </a:lvl2pPr>
              <a:lvl3pPr marL="1143000" indent="-228600" eaLnBrk="0" hangingPunct="0">
                <a:defRPr sz="1600">
                  <a:solidFill>
                    <a:srgbClr val="00AAE8"/>
                  </a:solidFill>
                  <a:latin typeface="Arial" pitchFamily="34" charset="0"/>
                  <a:ea typeface="方正兰亭大黑_GBK" pitchFamily="2" charset="-122"/>
                </a:defRPr>
              </a:lvl3pPr>
              <a:lvl4pPr marL="1600200" indent="-228600" eaLnBrk="0" hangingPunct="0">
                <a:defRPr sz="1600">
                  <a:solidFill>
                    <a:srgbClr val="00AAE8"/>
                  </a:solidFill>
                  <a:latin typeface="Arial" pitchFamily="34" charset="0"/>
                  <a:ea typeface="方正兰亭大黑_GBK" pitchFamily="2" charset="-122"/>
                </a:defRPr>
              </a:lvl4pPr>
              <a:lvl5pPr marL="2057400" indent="-228600" eaLnBrk="0" hangingPunct="0">
                <a:defRPr sz="1600">
                  <a:solidFill>
                    <a:srgbClr val="00AAE8"/>
                  </a:solidFill>
                  <a:latin typeface="Arial"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9pPr>
            </a:lstStyle>
            <a:p>
              <a:pPr eaLnBrk="1" fontAlgn="base" hangingPunct="1">
                <a:spcBef>
                  <a:spcPct val="0"/>
                </a:spcBef>
                <a:spcAft>
                  <a:spcPct val="0"/>
                </a:spcAft>
                <a:defRPr/>
              </a:pPr>
              <a:r>
                <a:rPr lang="zh-CN" altLang="en-US" sz="800" smtClean="0">
                  <a:solidFill>
                    <a:srgbClr val="808080"/>
                  </a:solidFill>
                  <a:latin typeface="华文细黑" pitchFamily="2" charset="-122"/>
                  <a:ea typeface="黑体" pitchFamily="2" charset="-122"/>
                </a:rPr>
                <a:t>此文件版权归中广核核电运营有限公司所有，未经许可任何单位或个人不得复制、翻印，违者必究！</a:t>
              </a:r>
            </a:p>
          </p:txBody>
        </p:sp>
        <p:grpSp>
          <p:nvGrpSpPr>
            <p:cNvPr id="3078" name="Group 5"/>
            <p:cNvGrpSpPr>
              <a:grpSpLocks/>
            </p:cNvGrpSpPr>
            <p:nvPr userDrawn="1"/>
          </p:nvGrpSpPr>
          <p:grpSpPr bwMode="auto">
            <a:xfrm>
              <a:off x="386" y="1393"/>
              <a:ext cx="5375" cy="1846"/>
              <a:chOff x="0" y="0"/>
              <a:chExt cx="13438" cy="4614"/>
            </a:xfrm>
          </p:grpSpPr>
          <p:sp>
            <p:nvSpPr>
              <p:cNvPr id="3085" name="AutoShape 6"/>
              <p:cNvSpPr>
                <a:spLocks noChangeArrowheads="1"/>
              </p:cNvSpPr>
              <p:nvPr userDrawn="1"/>
            </p:nvSpPr>
            <p:spPr bwMode="auto">
              <a:xfrm>
                <a:off x="0" y="0"/>
                <a:ext cx="13393" cy="4614"/>
              </a:xfrm>
              <a:prstGeom prst="flowChartAlternateProcess">
                <a:avLst/>
              </a:prstGeom>
              <a:solidFill>
                <a:srgbClr val="004A86"/>
              </a:solidFill>
              <a:ln w="9525">
                <a:solidFill>
                  <a:srgbClr val="004A8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sz="1600">
                    <a:solidFill>
                      <a:srgbClr val="00AAE8"/>
                    </a:solidFill>
                    <a:latin typeface="Arial" pitchFamily="34" charset="0"/>
                    <a:ea typeface="方正兰亭大黑_GBK" pitchFamily="2" charset="-122"/>
                  </a:defRPr>
                </a:lvl1pPr>
                <a:lvl2pPr marL="742950" indent="-285750" eaLnBrk="0" hangingPunct="0">
                  <a:defRPr sz="1600">
                    <a:solidFill>
                      <a:srgbClr val="00AAE8"/>
                    </a:solidFill>
                    <a:latin typeface="Arial" pitchFamily="34" charset="0"/>
                    <a:ea typeface="方正兰亭大黑_GBK" pitchFamily="2" charset="-122"/>
                  </a:defRPr>
                </a:lvl2pPr>
                <a:lvl3pPr marL="1143000" indent="-228600" eaLnBrk="0" hangingPunct="0">
                  <a:defRPr sz="1600">
                    <a:solidFill>
                      <a:srgbClr val="00AAE8"/>
                    </a:solidFill>
                    <a:latin typeface="Arial" pitchFamily="34" charset="0"/>
                    <a:ea typeface="方正兰亭大黑_GBK" pitchFamily="2" charset="-122"/>
                  </a:defRPr>
                </a:lvl3pPr>
                <a:lvl4pPr marL="1600200" indent="-228600" eaLnBrk="0" hangingPunct="0">
                  <a:defRPr sz="1600">
                    <a:solidFill>
                      <a:srgbClr val="00AAE8"/>
                    </a:solidFill>
                    <a:latin typeface="Arial" pitchFamily="34" charset="0"/>
                    <a:ea typeface="方正兰亭大黑_GBK" pitchFamily="2" charset="-122"/>
                  </a:defRPr>
                </a:lvl4pPr>
                <a:lvl5pPr marL="2057400" indent="-228600" eaLnBrk="0" hangingPunct="0">
                  <a:defRPr sz="1600">
                    <a:solidFill>
                      <a:srgbClr val="00AAE8"/>
                    </a:solidFill>
                    <a:latin typeface="Arial"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9pPr>
              </a:lstStyle>
              <a:p>
                <a:pPr eaLnBrk="1" fontAlgn="base" hangingPunct="1">
                  <a:spcBef>
                    <a:spcPct val="0"/>
                  </a:spcBef>
                  <a:spcAft>
                    <a:spcPct val="0"/>
                  </a:spcAft>
                  <a:defRPr/>
                </a:pPr>
                <a:endParaRPr lang="zh-CN" altLang="en-US" smtClean="0"/>
              </a:p>
            </p:txBody>
          </p:sp>
          <p:sp>
            <p:nvSpPr>
              <p:cNvPr id="3086" name="Rectangle 7"/>
              <p:cNvSpPr>
                <a:spLocks noChangeArrowheads="1"/>
              </p:cNvSpPr>
              <p:nvPr userDrawn="1"/>
            </p:nvSpPr>
            <p:spPr bwMode="auto">
              <a:xfrm>
                <a:off x="11998" y="0"/>
                <a:ext cx="1440" cy="4614"/>
              </a:xfrm>
              <a:prstGeom prst="rect">
                <a:avLst/>
              </a:prstGeom>
              <a:solidFill>
                <a:srgbClr val="004A86"/>
              </a:solidFill>
              <a:ln w="9525">
                <a:solidFill>
                  <a:srgbClr val="004A8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sz="1600">
                    <a:solidFill>
                      <a:srgbClr val="00AAE8"/>
                    </a:solidFill>
                    <a:latin typeface="Arial" pitchFamily="34" charset="0"/>
                    <a:ea typeface="方正兰亭大黑_GBK" pitchFamily="2" charset="-122"/>
                  </a:defRPr>
                </a:lvl1pPr>
                <a:lvl2pPr marL="742950" indent="-285750" eaLnBrk="0" hangingPunct="0">
                  <a:defRPr sz="1600">
                    <a:solidFill>
                      <a:srgbClr val="00AAE8"/>
                    </a:solidFill>
                    <a:latin typeface="Arial" pitchFamily="34" charset="0"/>
                    <a:ea typeface="方正兰亭大黑_GBK" pitchFamily="2" charset="-122"/>
                  </a:defRPr>
                </a:lvl2pPr>
                <a:lvl3pPr marL="1143000" indent="-228600" eaLnBrk="0" hangingPunct="0">
                  <a:defRPr sz="1600">
                    <a:solidFill>
                      <a:srgbClr val="00AAE8"/>
                    </a:solidFill>
                    <a:latin typeface="Arial" pitchFamily="34" charset="0"/>
                    <a:ea typeface="方正兰亭大黑_GBK" pitchFamily="2" charset="-122"/>
                  </a:defRPr>
                </a:lvl3pPr>
                <a:lvl4pPr marL="1600200" indent="-228600" eaLnBrk="0" hangingPunct="0">
                  <a:defRPr sz="1600">
                    <a:solidFill>
                      <a:srgbClr val="00AAE8"/>
                    </a:solidFill>
                    <a:latin typeface="Arial" pitchFamily="34" charset="0"/>
                    <a:ea typeface="方正兰亭大黑_GBK" pitchFamily="2" charset="-122"/>
                  </a:defRPr>
                </a:lvl4pPr>
                <a:lvl5pPr marL="2057400" indent="-228600" eaLnBrk="0" hangingPunct="0">
                  <a:defRPr sz="1600">
                    <a:solidFill>
                      <a:srgbClr val="00AAE8"/>
                    </a:solidFill>
                    <a:latin typeface="Arial"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9pPr>
              </a:lstStyle>
              <a:p>
                <a:pPr eaLnBrk="1" fontAlgn="base" hangingPunct="1">
                  <a:spcBef>
                    <a:spcPct val="0"/>
                  </a:spcBef>
                  <a:spcAft>
                    <a:spcPct val="0"/>
                  </a:spcAft>
                  <a:defRPr/>
                </a:pPr>
                <a:endParaRPr lang="zh-CN" altLang="en-US" smtClean="0"/>
              </a:p>
            </p:txBody>
          </p:sp>
        </p:grpSp>
        <p:grpSp>
          <p:nvGrpSpPr>
            <p:cNvPr id="3079" name="Group 14"/>
            <p:cNvGrpSpPr>
              <a:grpSpLocks/>
            </p:cNvGrpSpPr>
            <p:nvPr userDrawn="1"/>
          </p:nvGrpSpPr>
          <p:grpSpPr bwMode="auto">
            <a:xfrm>
              <a:off x="68" y="28"/>
              <a:ext cx="5694" cy="389"/>
              <a:chOff x="68" y="28"/>
              <a:chExt cx="5694" cy="389"/>
            </a:xfrm>
          </p:grpSpPr>
          <p:pic>
            <p:nvPicPr>
              <p:cNvPr id="3080" name="Picture 15" descr="04"/>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1537" t="39009" r="67615" b="30505"/>
              <a:stretch>
                <a:fillRect/>
              </a:stretch>
            </p:blipFill>
            <p:spPr bwMode="auto">
              <a:xfrm>
                <a:off x="68" y="28"/>
                <a:ext cx="1295" cy="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1" name="Rectangle 16"/>
              <p:cNvSpPr>
                <a:spLocks noChangeArrowheads="1"/>
              </p:cNvSpPr>
              <p:nvPr userDrawn="1"/>
            </p:nvSpPr>
            <p:spPr bwMode="auto">
              <a:xfrm flipV="1">
                <a:off x="68" y="340"/>
                <a:ext cx="5646" cy="27"/>
              </a:xfrm>
              <a:prstGeom prst="rect">
                <a:avLst/>
              </a:prstGeom>
              <a:solidFill>
                <a:srgbClr val="004A86"/>
              </a:solidFill>
              <a:ln w="25400">
                <a:solidFill>
                  <a:srgbClr val="004A8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lvl1pPr eaLnBrk="0" hangingPunct="0">
                  <a:defRPr sz="1600">
                    <a:solidFill>
                      <a:srgbClr val="00AAE8"/>
                    </a:solidFill>
                    <a:latin typeface="Arial" pitchFamily="34" charset="0"/>
                    <a:ea typeface="方正兰亭大黑_GBK" pitchFamily="2" charset="-122"/>
                  </a:defRPr>
                </a:lvl1pPr>
                <a:lvl2pPr marL="742950" indent="-285750" eaLnBrk="0" hangingPunct="0">
                  <a:defRPr sz="1600">
                    <a:solidFill>
                      <a:srgbClr val="00AAE8"/>
                    </a:solidFill>
                    <a:latin typeface="Arial" pitchFamily="34" charset="0"/>
                    <a:ea typeface="方正兰亭大黑_GBK" pitchFamily="2" charset="-122"/>
                  </a:defRPr>
                </a:lvl2pPr>
                <a:lvl3pPr marL="1143000" indent="-228600" eaLnBrk="0" hangingPunct="0">
                  <a:defRPr sz="1600">
                    <a:solidFill>
                      <a:srgbClr val="00AAE8"/>
                    </a:solidFill>
                    <a:latin typeface="Arial" pitchFamily="34" charset="0"/>
                    <a:ea typeface="方正兰亭大黑_GBK" pitchFamily="2" charset="-122"/>
                  </a:defRPr>
                </a:lvl3pPr>
                <a:lvl4pPr marL="1600200" indent="-228600" eaLnBrk="0" hangingPunct="0">
                  <a:defRPr sz="1600">
                    <a:solidFill>
                      <a:srgbClr val="00AAE8"/>
                    </a:solidFill>
                    <a:latin typeface="Arial" pitchFamily="34" charset="0"/>
                    <a:ea typeface="方正兰亭大黑_GBK" pitchFamily="2" charset="-122"/>
                  </a:defRPr>
                </a:lvl4pPr>
                <a:lvl5pPr marL="2057400" indent="-228600" eaLnBrk="0" hangingPunct="0">
                  <a:defRPr sz="1600">
                    <a:solidFill>
                      <a:srgbClr val="00AAE8"/>
                    </a:solidFill>
                    <a:latin typeface="Arial"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9pPr>
              </a:lstStyle>
              <a:p>
                <a:pPr algn="ctr" eaLnBrk="1" fontAlgn="base" hangingPunct="1">
                  <a:spcBef>
                    <a:spcPct val="0"/>
                  </a:spcBef>
                  <a:spcAft>
                    <a:spcPct val="0"/>
                  </a:spcAft>
                  <a:defRPr/>
                </a:pPr>
                <a:endParaRPr lang="zh-CN" altLang="en-US" sz="1800" smtClean="0">
                  <a:solidFill>
                    <a:srgbClr val="99CC00"/>
                  </a:solidFill>
                  <a:ea typeface="宋体" pitchFamily="2" charset="-122"/>
                </a:endParaRPr>
              </a:p>
            </p:txBody>
          </p:sp>
          <p:sp>
            <p:nvSpPr>
              <p:cNvPr id="3082" name="AutoShape 17"/>
              <p:cNvSpPr>
                <a:spLocks noChangeArrowheads="1"/>
              </p:cNvSpPr>
              <p:nvPr userDrawn="1"/>
            </p:nvSpPr>
            <p:spPr bwMode="auto">
              <a:xfrm flipH="1">
                <a:off x="4445" y="153"/>
                <a:ext cx="275" cy="208"/>
              </a:xfrm>
              <a:prstGeom prst="rtTriangle">
                <a:avLst/>
              </a:prstGeom>
              <a:solidFill>
                <a:srgbClr val="004A86"/>
              </a:solidFill>
              <a:ln w="9525">
                <a:solidFill>
                  <a:srgbClr val="004A8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sz="1600">
                    <a:solidFill>
                      <a:srgbClr val="00AAE8"/>
                    </a:solidFill>
                    <a:latin typeface="Arial" pitchFamily="34" charset="0"/>
                    <a:ea typeface="方正兰亭大黑_GBK" pitchFamily="2" charset="-122"/>
                  </a:defRPr>
                </a:lvl1pPr>
                <a:lvl2pPr marL="742950" indent="-285750" eaLnBrk="0" hangingPunct="0">
                  <a:defRPr sz="1600">
                    <a:solidFill>
                      <a:srgbClr val="00AAE8"/>
                    </a:solidFill>
                    <a:latin typeface="Arial" pitchFamily="34" charset="0"/>
                    <a:ea typeface="方正兰亭大黑_GBK" pitchFamily="2" charset="-122"/>
                  </a:defRPr>
                </a:lvl2pPr>
                <a:lvl3pPr marL="1143000" indent="-228600" eaLnBrk="0" hangingPunct="0">
                  <a:defRPr sz="1600">
                    <a:solidFill>
                      <a:srgbClr val="00AAE8"/>
                    </a:solidFill>
                    <a:latin typeface="Arial" pitchFamily="34" charset="0"/>
                    <a:ea typeface="方正兰亭大黑_GBK" pitchFamily="2" charset="-122"/>
                  </a:defRPr>
                </a:lvl3pPr>
                <a:lvl4pPr marL="1600200" indent="-228600" eaLnBrk="0" hangingPunct="0">
                  <a:defRPr sz="1600">
                    <a:solidFill>
                      <a:srgbClr val="00AAE8"/>
                    </a:solidFill>
                    <a:latin typeface="Arial" pitchFamily="34" charset="0"/>
                    <a:ea typeface="方正兰亭大黑_GBK" pitchFamily="2" charset="-122"/>
                  </a:defRPr>
                </a:lvl4pPr>
                <a:lvl5pPr marL="2057400" indent="-228600" eaLnBrk="0" hangingPunct="0">
                  <a:defRPr sz="1600">
                    <a:solidFill>
                      <a:srgbClr val="00AAE8"/>
                    </a:solidFill>
                    <a:latin typeface="Arial"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9pPr>
              </a:lstStyle>
              <a:p>
                <a:pPr eaLnBrk="1" fontAlgn="base" hangingPunct="1">
                  <a:spcBef>
                    <a:spcPct val="0"/>
                  </a:spcBef>
                  <a:spcAft>
                    <a:spcPct val="0"/>
                  </a:spcAft>
                  <a:defRPr/>
                </a:pPr>
                <a:endParaRPr lang="zh-CN" altLang="en-US" smtClean="0"/>
              </a:p>
            </p:txBody>
          </p:sp>
          <p:sp>
            <p:nvSpPr>
              <p:cNvPr id="3083" name="Text Box 18"/>
              <p:cNvSpPr txBox="1">
                <a:spLocks noChangeArrowheads="1"/>
              </p:cNvSpPr>
              <p:nvPr userDrawn="1"/>
            </p:nvSpPr>
            <p:spPr bwMode="auto">
              <a:xfrm>
                <a:off x="4720" y="150"/>
                <a:ext cx="1042" cy="223"/>
              </a:xfrm>
              <a:prstGeom prst="rect">
                <a:avLst/>
              </a:prstGeom>
              <a:solidFill>
                <a:srgbClr val="004A86"/>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1600">
                    <a:solidFill>
                      <a:srgbClr val="00AAE8"/>
                    </a:solidFill>
                    <a:latin typeface="Arial" pitchFamily="34" charset="0"/>
                    <a:ea typeface="方正兰亭大黑_GBK" pitchFamily="2" charset="-122"/>
                  </a:defRPr>
                </a:lvl1pPr>
                <a:lvl2pPr marL="742950" indent="-285750" eaLnBrk="0" hangingPunct="0">
                  <a:defRPr sz="1600">
                    <a:solidFill>
                      <a:srgbClr val="00AAE8"/>
                    </a:solidFill>
                    <a:latin typeface="Arial" pitchFamily="34" charset="0"/>
                    <a:ea typeface="方正兰亭大黑_GBK" pitchFamily="2" charset="-122"/>
                  </a:defRPr>
                </a:lvl2pPr>
                <a:lvl3pPr marL="1143000" indent="-228600" eaLnBrk="0" hangingPunct="0">
                  <a:defRPr sz="1600">
                    <a:solidFill>
                      <a:srgbClr val="00AAE8"/>
                    </a:solidFill>
                    <a:latin typeface="Arial" pitchFamily="34" charset="0"/>
                    <a:ea typeface="方正兰亭大黑_GBK" pitchFamily="2" charset="-122"/>
                  </a:defRPr>
                </a:lvl3pPr>
                <a:lvl4pPr marL="1600200" indent="-228600" eaLnBrk="0" hangingPunct="0">
                  <a:defRPr sz="1600">
                    <a:solidFill>
                      <a:srgbClr val="00AAE8"/>
                    </a:solidFill>
                    <a:latin typeface="Arial" pitchFamily="34" charset="0"/>
                    <a:ea typeface="方正兰亭大黑_GBK" pitchFamily="2" charset="-122"/>
                  </a:defRPr>
                </a:lvl4pPr>
                <a:lvl5pPr marL="2057400" indent="-228600" eaLnBrk="0" hangingPunct="0">
                  <a:defRPr sz="1600">
                    <a:solidFill>
                      <a:srgbClr val="00AAE8"/>
                    </a:solidFill>
                    <a:latin typeface="Arial"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9pPr>
              </a:lstStyle>
              <a:p>
                <a:pPr algn="ctr" eaLnBrk="1" fontAlgn="base" hangingPunct="1">
                  <a:spcBef>
                    <a:spcPct val="0"/>
                  </a:spcBef>
                  <a:spcAft>
                    <a:spcPct val="0"/>
                  </a:spcAft>
                  <a:defRPr/>
                </a:pPr>
                <a:endParaRPr lang="zh-CN" altLang="en-US" sz="1300" smtClean="0">
                  <a:solidFill>
                    <a:srgbClr val="000000"/>
                  </a:solidFill>
                  <a:ea typeface="Adobe 黑体 Std R" charset="-122"/>
                </a:endParaRPr>
              </a:p>
            </p:txBody>
          </p:sp>
          <p:sp>
            <p:nvSpPr>
              <p:cNvPr id="3084" name="Text Box 19"/>
              <p:cNvSpPr txBox="1">
                <a:spLocks noChangeArrowheads="1"/>
              </p:cNvSpPr>
              <p:nvPr userDrawn="1"/>
            </p:nvSpPr>
            <p:spPr bwMode="auto">
              <a:xfrm>
                <a:off x="4765" y="164"/>
                <a:ext cx="927" cy="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1600">
                    <a:solidFill>
                      <a:srgbClr val="00AAE8"/>
                    </a:solidFill>
                    <a:latin typeface="Arial" pitchFamily="34" charset="0"/>
                    <a:ea typeface="方正兰亭大黑_GBK" pitchFamily="2" charset="-122"/>
                  </a:defRPr>
                </a:lvl1pPr>
                <a:lvl2pPr marL="742950" indent="-285750" eaLnBrk="0" hangingPunct="0">
                  <a:defRPr sz="1600">
                    <a:solidFill>
                      <a:srgbClr val="00AAE8"/>
                    </a:solidFill>
                    <a:latin typeface="Arial" pitchFamily="34" charset="0"/>
                    <a:ea typeface="方正兰亭大黑_GBK" pitchFamily="2" charset="-122"/>
                  </a:defRPr>
                </a:lvl2pPr>
                <a:lvl3pPr marL="1143000" indent="-228600" eaLnBrk="0" hangingPunct="0">
                  <a:defRPr sz="1600">
                    <a:solidFill>
                      <a:srgbClr val="00AAE8"/>
                    </a:solidFill>
                    <a:latin typeface="Arial" pitchFamily="34" charset="0"/>
                    <a:ea typeface="方正兰亭大黑_GBK" pitchFamily="2" charset="-122"/>
                  </a:defRPr>
                </a:lvl3pPr>
                <a:lvl4pPr marL="1600200" indent="-228600" eaLnBrk="0" hangingPunct="0">
                  <a:defRPr sz="1600">
                    <a:solidFill>
                      <a:srgbClr val="00AAE8"/>
                    </a:solidFill>
                    <a:latin typeface="Arial" pitchFamily="34" charset="0"/>
                    <a:ea typeface="方正兰亭大黑_GBK" pitchFamily="2" charset="-122"/>
                  </a:defRPr>
                </a:lvl4pPr>
                <a:lvl5pPr marL="2057400" indent="-228600" eaLnBrk="0" hangingPunct="0">
                  <a:defRPr sz="1600">
                    <a:solidFill>
                      <a:srgbClr val="00AAE8"/>
                    </a:solidFill>
                    <a:latin typeface="Arial" pitchFamily="34" charset="0"/>
                    <a:ea typeface="方正兰亭大黑_GBK" pitchFamily="2" charset="-122"/>
                  </a:defRPr>
                </a:lvl5pPr>
                <a:lvl6pPr marL="25146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6pPr>
                <a:lvl7pPr marL="29718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7pPr>
                <a:lvl8pPr marL="34290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8pPr>
                <a:lvl9pPr marL="3886200" indent="-228600" eaLnBrk="0" fontAlgn="base" hangingPunct="0">
                  <a:spcBef>
                    <a:spcPct val="0"/>
                  </a:spcBef>
                  <a:spcAft>
                    <a:spcPct val="0"/>
                  </a:spcAft>
                  <a:defRPr sz="1600">
                    <a:solidFill>
                      <a:srgbClr val="00AAE8"/>
                    </a:solidFill>
                    <a:latin typeface="Arial" pitchFamily="34" charset="0"/>
                    <a:ea typeface="方正兰亭大黑_GBK" pitchFamily="2" charset="-122"/>
                  </a:defRPr>
                </a:lvl9pPr>
              </a:lstStyle>
              <a:p>
                <a:pPr eaLnBrk="1" fontAlgn="base" hangingPunct="1">
                  <a:spcBef>
                    <a:spcPct val="0"/>
                  </a:spcBef>
                  <a:spcAft>
                    <a:spcPct val="0"/>
                  </a:spcAft>
                  <a:defRPr/>
                </a:pPr>
                <a:r>
                  <a:rPr lang="zh-CN" altLang="en-US" sz="1300" smtClean="0">
                    <a:solidFill>
                      <a:srgbClr val="FFFFFF"/>
                    </a:solidFill>
                    <a:ea typeface="Adobe Gothic Std B" charset="-128"/>
                  </a:rPr>
                  <a:t>一次把事情做好</a:t>
                </a:r>
              </a:p>
            </p:txBody>
          </p:sp>
        </p:grpSp>
      </p:grpSp>
    </p:spTree>
    <p:extLst>
      <p:ext uri="{BB962C8B-B14F-4D97-AF65-F5344CB8AC3E}">
        <p14:creationId xmlns:p14="http://schemas.microsoft.com/office/powerpoint/2010/main" xmlns="" val="4046958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348" y="2204864"/>
            <a:ext cx="8136904" cy="830997"/>
          </a:xfrm>
          <a:prstGeom prst="rect">
            <a:avLst/>
          </a:prstGeom>
          <a:noFill/>
        </p:spPr>
        <p:txBody>
          <a:bodyPr wrap="square" rtlCol="0">
            <a:spAutoFit/>
          </a:bodyPr>
          <a:lstStyle/>
          <a:p>
            <a:pPr algn="ctr"/>
            <a:r>
              <a:rPr lang="zh-CN" altLang="en-US" sz="4800" b="1" dirty="0" smtClean="0">
                <a:solidFill>
                  <a:schemeClr val="bg1"/>
                </a:solidFill>
                <a:latin typeface="方正粗黑宋简体" pitchFamily="2" charset="-122"/>
                <a:ea typeface="方正粗黑宋简体" pitchFamily="2" charset="-122"/>
              </a:rPr>
              <a:t>新技术应用</a:t>
            </a:r>
            <a:endParaRPr lang="zh-CN" altLang="en-US" sz="4800" b="1" dirty="0">
              <a:solidFill>
                <a:schemeClr val="bg1"/>
              </a:solidFill>
              <a:latin typeface="方正粗黑宋简体" pitchFamily="2" charset="-122"/>
              <a:ea typeface="方正粗黑宋简体" pitchFamily="2" charset="-122"/>
            </a:endParaRPr>
          </a:p>
        </p:txBody>
      </p:sp>
      <p:sp>
        <p:nvSpPr>
          <p:cNvPr id="3" name="TextBox 2"/>
          <p:cNvSpPr txBox="1"/>
          <p:nvPr/>
        </p:nvSpPr>
        <p:spPr>
          <a:xfrm>
            <a:off x="1187624" y="3687415"/>
            <a:ext cx="6480720" cy="523220"/>
          </a:xfrm>
          <a:prstGeom prst="rect">
            <a:avLst/>
          </a:prstGeom>
          <a:noFill/>
        </p:spPr>
        <p:txBody>
          <a:bodyPr wrap="square" rtlCol="0">
            <a:spAutoFit/>
          </a:bodyPr>
          <a:lstStyle/>
          <a:p>
            <a:pPr algn="ctr"/>
            <a:r>
              <a:rPr lang="zh-CN" altLang="en-US" sz="2800" b="1" dirty="0" smtClean="0">
                <a:solidFill>
                  <a:schemeClr val="bg1"/>
                </a:solidFill>
              </a:rPr>
              <a:t>授课人：范瑾</a:t>
            </a:r>
            <a:endParaRPr lang="zh-CN" altLang="en-US" sz="2800" b="1" dirty="0">
              <a:solidFill>
                <a:schemeClr val="bg1"/>
              </a:solidFill>
            </a:endParaRPr>
          </a:p>
        </p:txBody>
      </p:sp>
    </p:spTree>
    <p:extLst>
      <p:ext uri="{BB962C8B-B14F-4D97-AF65-F5344CB8AC3E}">
        <p14:creationId xmlns:p14="http://schemas.microsoft.com/office/powerpoint/2010/main" xmlns="" val="34084225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a:solidFill>
                  <a:srgbClr val="FF0000"/>
                </a:solidFill>
                <a:latin typeface="微软雅黑" pitchFamily="34" charset="-122"/>
                <a:ea typeface="微软雅黑" pitchFamily="34" charset="-122"/>
              </a:rPr>
              <a:t>第二节 钢筋与混凝土技术</a:t>
            </a:r>
          </a:p>
        </p:txBody>
      </p:sp>
      <p:sp>
        <p:nvSpPr>
          <p:cNvPr id="83" name="矩形 91"/>
          <p:cNvSpPr>
            <a:spLocks noChangeArrowheads="1"/>
          </p:cNvSpPr>
          <p:nvPr/>
        </p:nvSpPr>
        <p:spPr bwMode="auto">
          <a:xfrm>
            <a:off x="107504" y="1196752"/>
            <a:ext cx="8893246" cy="6555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altLang="zh-CN" sz="2400" b="1" dirty="0">
                <a:latin typeface="华文中宋" pitchFamily="2" charset="-122"/>
                <a:ea typeface="华文中宋" pitchFamily="2" charset="-122"/>
              </a:rPr>
              <a:t>1</a:t>
            </a:r>
            <a:r>
              <a:rPr lang="zh-CN" altLang="en-US" sz="2400" b="1" dirty="0">
                <a:latin typeface="华文中宋" pitchFamily="2" charset="-122"/>
                <a:ea typeface="华文中宋" pitchFamily="2" charset="-122"/>
              </a:rPr>
              <a:t>、高耐久性</a:t>
            </a:r>
            <a:r>
              <a:rPr lang="zh-CN" altLang="en-US" sz="2400" b="1" dirty="0" smtClean="0">
                <a:latin typeface="华文中宋" pitchFamily="2" charset="-122"/>
                <a:ea typeface="华文中宋" pitchFamily="2" charset="-122"/>
              </a:rPr>
              <a:t>混凝土</a:t>
            </a:r>
            <a:endParaRPr lang="en-US" altLang="zh-CN" sz="2000"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普通混凝土长期性能和耐久性能试验方法标准</a:t>
            </a:r>
            <a:r>
              <a:rPr lang="en-US" altLang="zh-CN" sz="2000" dirty="0" smtClean="0">
                <a:latin typeface="华文中宋" pitchFamily="2" charset="-122"/>
                <a:ea typeface="华文中宋" pitchFamily="2" charset="-122"/>
              </a:rPr>
              <a:t>》 GB/T50082</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混凝土结构耐久性设计规范</a:t>
            </a:r>
            <a:r>
              <a:rPr lang="en-US" altLang="zh-CN" sz="2000" dirty="0" smtClean="0">
                <a:latin typeface="华文中宋" pitchFamily="2" charset="-122"/>
                <a:ea typeface="华文中宋" pitchFamily="2" charset="-122"/>
              </a:rPr>
              <a:t>》 GB/T50467</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混凝土结构耐久性设计规范</a:t>
            </a:r>
            <a:r>
              <a:rPr lang="en-US" altLang="zh-CN" sz="2000" dirty="0" smtClean="0">
                <a:latin typeface="华文中宋" pitchFamily="2" charset="-122"/>
                <a:ea typeface="华文中宋" pitchFamily="2" charset="-122"/>
              </a:rPr>
              <a:t>》 GB/T50467</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预防混凝土碱骨料反应技术规范</a:t>
            </a:r>
            <a:r>
              <a:rPr lang="en-US" altLang="zh-CN" sz="2000" dirty="0" smtClean="0">
                <a:latin typeface="华文中宋" pitchFamily="2" charset="-122"/>
                <a:ea typeface="华文中宋" pitchFamily="2" charset="-122"/>
              </a:rPr>
              <a:t>》 GB/T50733</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混凝土耐久性检验评定标准</a:t>
            </a:r>
            <a:r>
              <a:rPr lang="en-US" altLang="zh-CN" sz="2000" dirty="0" smtClean="0">
                <a:latin typeface="华文中宋" pitchFamily="2" charset="-122"/>
                <a:ea typeface="华文中宋" pitchFamily="2" charset="-122"/>
              </a:rPr>
              <a:t>》 JGJ/T193</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p>
          <a:p>
            <a:pPr>
              <a:lnSpc>
                <a:spcPct val="150000"/>
              </a:lnSpc>
            </a:pPr>
            <a:r>
              <a:rPr lang="zh-CN" altLang="en-US" sz="2000" b="1" dirty="0" smtClean="0">
                <a:latin typeface="华文中宋" pitchFamily="2" charset="-122"/>
                <a:ea typeface="华文中宋" pitchFamily="2" charset="-122"/>
              </a:rPr>
              <a:t>      适用部位   </a:t>
            </a:r>
            <a:r>
              <a:rPr lang="zh-CN" altLang="en-US" sz="2000" dirty="0" smtClean="0">
                <a:latin typeface="华文中宋" pitchFamily="2" charset="-122"/>
                <a:ea typeface="华文中宋" pitchFamily="2" charset="-122"/>
              </a:rPr>
              <a:t>对耐久性要求高的各类混凝土结构</a:t>
            </a:r>
            <a:endParaRPr lang="en-US" altLang="zh-CN" sz="2000" dirty="0" smtClean="0">
              <a:latin typeface="华文中宋" pitchFamily="2" charset="-122"/>
              <a:ea typeface="华文中宋" pitchFamily="2" charset="-122"/>
            </a:endParaRPr>
          </a:p>
          <a:p>
            <a:pPr>
              <a:lnSpc>
                <a:spcPct val="150000"/>
              </a:lnSpc>
            </a:pPr>
            <a:r>
              <a:rPr lang="zh-CN" altLang="en-US" sz="2000" b="1" dirty="0" smtClean="0">
                <a:latin typeface="华文中宋" pitchFamily="2" charset="-122"/>
                <a:ea typeface="华文中宋" pitchFamily="2" charset="-122"/>
              </a:rPr>
              <a:t>      工艺说明</a:t>
            </a:r>
            <a:endParaRPr lang="en-US" altLang="zh-CN" sz="2000" b="1" dirty="0" smtClean="0">
              <a:latin typeface="华文中宋" pitchFamily="2" charset="-122"/>
              <a:ea typeface="华文中宋" pitchFamily="2" charset="-122"/>
            </a:endParaRPr>
          </a:p>
          <a:p>
            <a:pPr>
              <a:lnSpc>
                <a:spcPct val="150000"/>
              </a:lnSpc>
            </a:pPr>
            <a:r>
              <a:rPr lang="zh-CN" altLang="en-US" sz="2000" dirty="0" smtClean="0">
                <a:latin typeface="华文中宋" pitchFamily="2" charset="-122"/>
                <a:ea typeface="华文中宋" pitchFamily="2" charset="-122"/>
              </a:rPr>
              <a:t>      应根据工程特点和施工条件，确定合适的坍落度或扩展度指标，混凝土强度等级宜≥</a:t>
            </a:r>
            <a:r>
              <a:rPr lang="en-US" altLang="zh-CN" sz="2000" dirty="0" smtClean="0">
                <a:latin typeface="华文中宋" pitchFamily="2" charset="-122"/>
                <a:ea typeface="华文中宋" pitchFamily="2" charset="-122"/>
              </a:rPr>
              <a:t>C40</a:t>
            </a:r>
            <a:r>
              <a:rPr lang="zh-CN" altLang="en-US" sz="2000" dirty="0" smtClean="0">
                <a:latin typeface="华文中宋" pitchFamily="2" charset="-122"/>
                <a:ea typeface="华文中宋" pitchFamily="2" charset="-122"/>
              </a:rPr>
              <a:t>，可根据具体工程情况，按照</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混凝土结构耐久性设计规范</a:t>
            </a:r>
            <a:r>
              <a:rPr lang="en-US" altLang="zh-CN" sz="2000" dirty="0" smtClean="0">
                <a:latin typeface="华文中宋" pitchFamily="2" charset="-122"/>
                <a:ea typeface="华文中宋" pitchFamily="2" charset="-122"/>
              </a:rPr>
              <a:t>》GB/T 50467</a:t>
            </a:r>
            <a:r>
              <a:rPr lang="zh-CN" altLang="en-US" sz="2000" dirty="0" smtClean="0">
                <a:latin typeface="华文中宋" pitchFamily="2" charset="-122"/>
                <a:ea typeface="华文中宋" pitchFamily="2" charset="-122"/>
              </a:rPr>
              <a:t>和</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混凝土耐久性检验评定标准</a:t>
            </a:r>
            <a:r>
              <a:rPr lang="en-US" altLang="zh-CN" sz="2000" dirty="0" smtClean="0">
                <a:latin typeface="华文中宋" pitchFamily="2" charset="-122"/>
                <a:ea typeface="华文中宋" pitchFamily="2" charset="-122"/>
              </a:rPr>
              <a:t>》JGJ/T193 </a:t>
            </a:r>
            <a:r>
              <a:rPr lang="zh-CN" altLang="en-US" sz="2000" dirty="0" smtClean="0">
                <a:latin typeface="华文中宋" pitchFamily="2" charset="-122"/>
                <a:ea typeface="华文中宋" pitchFamily="2" charset="-122"/>
              </a:rPr>
              <a:t>对耐久性技术指标进行控制。</a:t>
            </a:r>
            <a:endParaRPr lang="en-US" altLang="zh-CN" sz="2000" dirty="0" smtClean="0">
              <a:latin typeface="华文中宋" pitchFamily="2" charset="-122"/>
              <a:ea typeface="华文中宋" pitchFamily="2" charset="-122"/>
            </a:endParaRPr>
          </a:p>
          <a:p>
            <a:pPr>
              <a:lnSpc>
                <a:spcPct val="150000"/>
              </a:lnSpc>
            </a:pPr>
            <a:endParaRPr lang="en-US" altLang="zh-CN" sz="2000" dirty="0">
              <a:latin typeface="华文中宋" pitchFamily="2" charset="-122"/>
              <a:ea typeface="华文中宋" pitchFamily="2" charset="-122"/>
            </a:endParaRPr>
          </a:p>
          <a:p>
            <a:pPr>
              <a:lnSpc>
                <a:spcPct val="150000"/>
              </a:lnSpc>
            </a:pP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10</a:t>
            </a:fld>
            <a:endParaRPr lang="zh-CN" altLang="en-US" dirty="0"/>
          </a:p>
        </p:txBody>
      </p:sp>
    </p:spTree>
    <p:extLst>
      <p:ext uri="{BB962C8B-B14F-4D97-AF65-F5344CB8AC3E}">
        <p14:creationId xmlns:p14="http://schemas.microsoft.com/office/powerpoint/2010/main" xmlns="" val="330502578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a:solidFill>
                  <a:srgbClr val="FF0000"/>
                </a:solidFill>
                <a:latin typeface="微软雅黑" pitchFamily="34" charset="-122"/>
                <a:ea typeface="微软雅黑" pitchFamily="34" charset="-122"/>
              </a:rPr>
              <a:t>第二节 钢筋与混凝土技术</a:t>
            </a:r>
          </a:p>
        </p:txBody>
      </p:sp>
      <p:sp>
        <p:nvSpPr>
          <p:cNvPr id="83" name="矩形 91"/>
          <p:cNvSpPr>
            <a:spLocks noChangeArrowheads="1"/>
          </p:cNvSpPr>
          <p:nvPr/>
        </p:nvSpPr>
        <p:spPr bwMode="auto">
          <a:xfrm>
            <a:off x="107504" y="1196752"/>
            <a:ext cx="8893246" cy="6463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nSpc>
                <a:spcPct val="150000"/>
              </a:lnSpc>
            </a:pPr>
            <a:r>
              <a:rPr lang="en-US" altLang="zh-CN" sz="2400" b="1" dirty="0" smtClean="0">
                <a:solidFill>
                  <a:prstClr val="black"/>
                </a:solidFill>
                <a:latin typeface="华文中宋" pitchFamily="2" charset="-122"/>
                <a:ea typeface="华文中宋" pitchFamily="2" charset="-122"/>
              </a:rPr>
              <a:t>2</a:t>
            </a:r>
            <a:r>
              <a:rPr lang="zh-CN" altLang="en-US" sz="2400" b="1" dirty="0">
                <a:solidFill>
                  <a:prstClr val="black"/>
                </a:solidFill>
                <a:latin typeface="华文中宋" pitchFamily="2" charset="-122"/>
                <a:ea typeface="华文中宋" pitchFamily="2" charset="-122"/>
              </a:rPr>
              <a:t>、自密实</a:t>
            </a:r>
            <a:r>
              <a:rPr lang="zh-CN" altLang="en-US" sz="2400" b="1" dirty="0" smtClean="0">
                <a:solidFill>
                  <a:prstClr val="black"/>
                </a:solidFill>
                <a:latin typeface="华文中宋" pitchFamily="2" charset="-122"/>
                <a:ea typeface="华文中宋" pitchFamily="2" charset="-122"/>
              </a:rPr>
              <a:t>混凝土</a:t>
            </a:r>
            <a:r>
              <a:rPr lang="zh-CN" altLang="en-US" sz="2000" dirty="0" smtClean="0">
                <a:latin typeface="华文中宋" pitchFamily="2" charset="-122"/>
                <a:ea typeface="华文中宋" pitchFamily="2" charset="-122"/>
              </a:rPr>
              <a:t>     </a:t>
            </a:r>
            <a:endParaRPr lang="en-US" altLang="zh-CN" sz="2000"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混凝土质量控制标准</a:t>
            </a:r>
            <a:r>
              <a:rPr lang="en-US" altLang="zh-CN" sz="2000" dirty="0" smtClean="0">
                <a:latin typeface="华文中宋" pitchFamily="2" charset="-122"/>
                <a:ea typeface="华文中宋" pitchFamily="2" charset="-122"/>
              </a:rPr>
              <a:t>》 GB50164</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混凝土用复合掺合料</a:t>
            </a:r>
            <a:r>
              <a:rPr lang="en-US" altLang="zh-CN" sz="2000" dirty="0" smtClean="0">
                <a:latin typeface="华文中宋" pitchFamily="2" charset="-122"/>
                <a:ea typeface="华文中宋" pitchFamily="2" charset="-122"/>
              </a:rPr>
              <a:t>》 JG/T486</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普通混凝土用砂、石质量及检验方法标准</a:t>
            </a:r>
            <a:r>
              <a:rPr lang="en-US" altLang="zh-CN" sz="2000" dirty="0" smtClean="0">
                <a:latin typeface="华文中宋" pitchFamily="2" charset="-122"/>
                <a:ea typeface="华文中宋" pitchFamily="2" charset="-122"/>
              </a:rPr>
              <a:t>》 JGJ52</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自密实混凝土应用技术规程</a:t>
            </a:r>
            <a:r>
              <a:rPr lang="en-US" altLang="zh-CN" sz="2000" dirty="0" smtClean="0">
                <a:latin typeface="华文中宋" pitchFamily="2" charset="-122"/>
                <a:ea typeface="华文中宋" pitchFamily="2" charset="-122"/>
              </a:rPr>
              <a:t>》 JGJ/T 283</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p>
          <a:p>
            <a:pPr>
              <a:lnSpc>
                <a:spcPct val="120000"/>
              </a:lnSpc>
            </a:pPr>
            <a:r>
              <a:rPr lang="zh-CN" altLang="en-US" sz="2000" b="1" dirty="0" smtClean="0">
                <a:latin typeface="华文中宋" pitchFamily="2" charset="-122"/>
                <a:ea typeface="华文中宋" pitchFamily="2" charset="-122"/>
              </a:rPr>
              <a:t>      适用部位    </a:t>
            </a:r>
            <a:endParaRPr lang="en-US" altLang="zh-CN" sz="2000" b="1" dirty="0" smtClean="0">
              <a:latin typeface="华文中宋" pitchFamily="2" charset="-122"/>
              <a:ea typeface="华文中宋" pitchFamily="2" charset="-122"/>
            </a:endParaRPr>
          </a:p>
          <a:p>
            <a:pPr>
              <a:lnSpc>
                <a:spcPct val="120000"/>
              </a:lnSpc>
            </a:pPr>
            <a:r>
              <a:rPr lang="en-US" altLang="zh-CN" sz="2000" b="1"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浇筑量大，浇筑深度和高度大的工程结构；</a:t>
            </a:r>
          </a:p>
          <a:p>
            <a:pPr>
              <a:lnSpc>
                <a:spcPct val="120000"/>
              </a:lnSpc>
            </a:pPr>
            <a:r>
              <a:rPr lang="zh-CN" altLang="en-US" sz="2000" dirty="0" smtClean="0">
                <a:latin typeface="华文中宋" pitchFamily="2" charset="-122"/>
                <a:ea typeface="华文中宋" pitchFamily="2" charset="-122"/>
              </a:rPr>
              <a:t>      配筋密集、结构复杂、薄壁、钢管混凝土等施工空间受限制的工程结构；</a:t>
            </a:r>
          </a:p>
          <a:p>
            <a:pPr>
              <a:lnSpc>
                <a:spcPct val="120000"/>
              </a:lnSpc>
            </a:pPr>
            <a:r>
              <a:rPr lang="zh-CN" altLang="en-US" sz="2000" dirty="0" smtClean="0">
                <a:latin typeface="华文中宋" pitchFamily="2" charset="-122"/>
                <a:ea typeface="华文中宋" pitchFamily="2" charset="-122"/>
              </a:rPr>
              <a:t>      工程进度紧、环境噪声受限制或普通混凝土不能实现的工程结构。</a:t>
            </a:r>
            <a:endParaRPr lang="en-US" altLang="zh-CN" sz="2000"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工艺说明</a:t>
            </a:r>
            <a:endParaRPr lang="en-US" altLang="zh-CN" sz="2000" b="1" dirty="0" smtClean="0">
              <a:latin typeface="华文中宋" pitchFamily="2" charset="-122"/>
              <a:ea typeface="华文中宋" pitchFamily="2" charset="-122"/>
            </a:endParaRPr>
          </a:p>
          <a:p>
            <a:pPr>
              <a:lnSpc>
                <a:spcPct val="120000"/>
              </a:lnSpc>
            </a:pPr>
            <a:r>
              <a:rPr lang="en-US" altLang="zh-CN" sz="2000" dirty="0" smtClean="0">
                <a:latin typeface="华文中宋" pitchFamily="2" charset="-122"/>
                <a:ea typeface="华文中宋" pitchFamily="2" charset="-122"/>
              </a:rPr>
              <a:t>      </a:t>
            </a:r>
            <a:r>
              <a:rPr lang="zh-CN" altLang="zh-CN" sz="2000" dirty="0" smtClean="0">
                <a:latin typeface="华文中宋" pitchFamily="2" charset="-122"/>
                <a:ea typeface="华文中宋" pitchFamily="2" charset="-122"/>
              </a:rPr>
              <a:t>自密实混凝土技术主要包括：自密实混凝土的流动性、填充性、保塑性控制技术；自密实混凝土配合比设计；自密实混凝土早期收缩控制技术。</a:t>
            </a:r>
            <a:endParaRPr lang="en-US" altLang="zh-CN" sz="2000" dirty="0" smtClean="0">
              <a:latin typeface="华文中宋" pitchFamily="2" charset="-122"/>
              <a:ea typeface="华文中宋" pitchFamily="2" charset="-122"/>
            </a:endParaRPr>
          </a:p>
          <a:p>
            <a:pPr algn="just">
              <a:lnSpc>
                <a:spcPct val="150000"/>
              </a:lnSpc>
            </a:pPr>
            <a:r>
              <a:rPr lang="zh-CN" altLang="en-US" sz="2000" dirty="0" smtClean="0">
                <a:latin typeface="华文中宋" pitchFamily="2" charset="-122"/>
                <a:ea typeface="华文中宋" pitchFamily="2" charset="-122"/>
              </a:rPr>
              <a:t>      </a:t>
            </a:r>
            <a:endParaRPr lang="en-US" altLang="zh-CN" sz="2000" dirty="0" smtClean="0">
              <a:latin typeface="华文中宋" pitchFamily="2" charset="-122"/>
              <a:ea typeface="华文中宋" pitchFamily="2" charset="-122"/>
            </a:endParaRPr>
          </a:p>
          <a:p>
            <a:pPr>
              <a:lnSpc>
                <a:spcPct val="150000"/>
              </a:lnSpc>
            </a:pPr>
            <a:endParaRPr lang="en-US" altLang="zh-CN" sz="2000" dirty="0">
              <a:latin typeface="华文中宋" pitchFamily="2" charset="-122"/>
              <a:ea typeface="华文中宋" pitchFamily="2" charset="-122"/>
            </a:endParaRPr>
          </a:p>
          <a:p>
            <a:pPr>
              <a:lnSpc>
                <a:spcPct val="150000"/>
              </a:lnSpc>
            </a:pP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11</a:t>
            </a:fld>
            <a:endParaRPr lang="zh-CN" altLang="en-US" dirty="0"/>
          </a:p>
        </p:txBody>
      </p:sp>
    </p:spTree>
    <p:extLst>
      <p:ext uri="{BB962C8B-B14F-4D97-AF65-F5344CB8AC3E}">
        <p14:creationId xmlns:p14="http://schemas.microsoft.com/office/powerpoint/2010/main" xmlns="" val="330502578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a:solidFill>
                  <a:srgbClr val="FF0000"/>
                </a:solidFill>
                <a:latin typeface="微软雅黑" pitchFamily="34" charset="-122"/>
                <a:ea typeface="微软雅黑" pitchFamily="34" charset="-122"/>
              </a:rPr>
              <a:t>第二节 钢筋与混凝土技术</a:t>
            </a:r>
          </a:p>
        </p:txBody>
      </p:sp>
      <p:sp>
        <p:nvSpPr>
          <p:cNvPr id="83" name="矩形 91"/>
          <p:cNvSpPr>
            <a:spLocks noChangeArrowheads="1"/>
          </p:cNvSpPr>
          <p:nvPr/>
        </p:nvSpPr>
        <p:spPr bwMode="auto">
          <a:xfrm>
            <a:off x="107504" y="1412776"/>
            <a:ext cx="8893246"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altLang="zh-CN" sz="2400" b="1" dirty="0" smtClean="0">
                <a:latin typeface="华文中宋" pitchFamily="2" charset="-122"/>
                <a:ea typeface="华文中宋" pitchFamily="2" charset="-122"/>
              </a:rPr>
              <a:t>3</a:t>
            </a:r>
            <a:r>
              <a:rPr lang="zh-CN" altLang="en-US" sz="2400" b="1" dirty="0">
                <a:latin typeface="华文中宋" pitchFamily="2" charset="-122"/>
                <a:ea typeface="华文中宋" pitchFamily="2" charset="-122"/>
              </a:rPr>
              <a:t>、混凝土</a:t>
            </a:r>
            <a:r>
              <a:rPr lang="zh-CN" altLang="en-US" sz="2400" b="1" dirty="0" smtClean="0">
                <a:latin typeface="华文中宋" pitchFamily="2" charset="-122"/>
                <a:ea typeface="华文中宋" pitchFamily="2" charset="-122"/>
              </a:rPr>
              <a:t>裂缝控制</a:t>
            </a:r>
            <a:endParaRPr lang="en-US" altLang="zh-CN" sz="2400" b="1"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用于水泥和混凝土中的粉煤灰</a:t>
            </a:r>
            <a:r>
              <a:rPr lang="en-US" altLang="zh-CN" sz="2000" dirty="0" smtClean="0">
                <a:latin typeface="华文中宋" pitchFamily="2" charset="-122"/>
                <a:ea typeface="华文中宋" pitchFamily="2" charset="-122"/>
              </a:rPr>
              <a:t>》 GB1596</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混凝土结构工程施工规范</a:t>
            </a:r>
            <a:r>
              <a:rPr lang="en-US" altLang="zh-CN" sz="2000" dirty="0" smtClean="0">
                <a:latin typeface="华文中宋" pitchFamily="2" charset="-122"/>
                <a:ea typeface="华文中宋" pitchFamily="2" charset="-122"/>
              </a:rPr>
              <a:t>》 GB50666</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用于水泥和混凝土中的粒化高炉矿渣粉</a:t>
            </a:r>
            <a:r>
              <a:rPr lang="en-US" altLang="zh-CN" sz="2000" dirty="0" smtClean="0">
                <a:latin typeface="华文中宋" pitchFamily="2" charset="-122"/>
                <a:ea typeface="华文中宋" pitchFamily="2" charset="-122"/>
              </a:rPr>
              <a:t>》 GB/T18046</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普通混凝土长期性能和耐久性能试验方法标准</a:t>
            </a:r>
            <a:r>
              <a:rPr lang="en-US" altLang="zh-CN" sz="2000" dirty="0" smtClean="0">
                <a:latin typeface="华文中宋" pitchFamily="2" charset="-122"/>
                <a:ea typeface="华文中宋" pitchFamily="2" charset="-122"/>
              </a:rPr>
              <a:t>》 GB/T50082</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纤维混凝土应用技术规程</a:t>
            </a:r>
            <a:r>
              <a:rPr lang="en-US" altLang="zh-CN" sz="2000" dirty="0" smtClean="0">
                <a:latin typeface="华文中宋" pitchFamily="2" charset="-122"/>
                <a:ea typeface="华文中宋" pitchFamily="2" charset="-122"/>
              </a:rPr>
              <a:t>》 JGJ/T221</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混凝土结构耐久性设计与施工指南</a:t>
            </a:r>
            <a:r>
              <a:rPr lang="en-US" altLang="zh-CN" sz="2000" dirty="0" smtClean="0">
                <a:latin typeface="华文中宋" pitchFamily="2" charset="-122"/>
                <a:ea typeface="华文中宋" pitchFamily="2" charset="-122"/>
              </a:rPr>
              <a:t>》 CCES01 </a:t>
            </a:r>
            <a:r>
              <a:rPr lang="zh-CN" altLang="en-US" sz="2000" dirty="0" smtClean="0">
                <a:latin typeface="华文中宋" pitchFamily="2" charset="-122"/>
                <a:ea typeface="华文中宋" pitchFamily="2" charset="-122"/>
              </a:rPr>
              <a:t>附录</a:t>
            </a:r>
            <a:r>
              <a:rPr lang="en-US" altLang="zh-CN" sz="2000" dirty="0" smtClean="0">
                <a:latin typeface="华文中宋" pitchFamily="2" charset="-122"/>
                <a:ea typeface="华文中宋" pitchFamily="2" charset="-122"/>
              </a:rPr>
              <a:t>A1</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p>
          <a:p>
            <a:pPr>
              <a:lnSpc>
                <a:spcPct val="120000"/>
              </a:lnSpc>
            </a:pPr>
            <a:r>
              <a:rPr lang="zh-CN" altLang="en-US" sz="2000" b="1" dirty="0" smtClean="0">
                <a:latin typeface="华文中宋" pitchFamily="2" charset="-122"/>
                <a:ea typeface="华文中宋" pitchFamily="2" charset="-122"/>
              </a:rPr>
              <a:t>      适用部位     </a:t>
            </a:r>
            <a:r>
              <a:rPr lang="zh-CN" altLang="en-US" sz="2000" dirty="0" smtClean="0">
                <a:latin typeface="华文中宋" pitchFamily="2" charset="-122"/>
                <a:ea typeface="华文中宋" pitchFamily="2" charset="-122"/>
              </a:rPr>
              <a:t>各种混凝土结构工程，特别是超长混凝土结构。</a:t>
            </a:r>
            <a:endParaRPr lang="en-US" altLang="zh-CN" sz="2000"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工艺说明</a:t>
            </a:r>
            <a:endParaRPr lang="en-US" altLang="zh-CN" sz="2000" b="1" dirty="0" smtClean="0">
              <a:latin typeface="华文中宋" pitchFamily="2" charset="-122"/>
              <a:ea typeface="华文中宋" pitchFamily="2" charset="-122"/>
            </a:endParaRPr>
          </a:p>
          <a:p>
            <a:pPr>
              <a:lnSpc>
                <a:spcPct val="120000"/>
              </a:lnSpc>
            </a:pPr>
            <a:r>
              <a:rPr lang="zh-CN" altLang="en-US" sz="2000" dirty="0" smtClean="0">
                <a:latin typeface="华文中宋" pitchFamily="2" charset="-122"/>
                <a:ea typeface="华文中宋" pitchFamily="2" charset="-122"/>
              </a:rPr>
              <a:t>      混凝土</a:t>
            </a:r>
            <a:r>
              <a:rPr lang="zh-CN" altLang="en-US" sz="2000" dirty="0">
                <a:latin typeface="华文中宋" pitchFamily="2" charset="-122"/>
                <a:ea typeface="华文中宋" pitchFamily="2" charset="-122"/>
              </a:rPr>
              <a:t>的工作性、强度、耐久性等应满足设计要求</a:t>
            </a:r>
            <a:r>
              <a:rPr lang="zh-CN" altLang="en-US" sz="2000" dirty="0" smtClean="0">
                <a:latin typeface="华文中宋" pitchFamily="2" charset="-122"/>
                <a:ea typeface="华文中宋" pitchFamily="2" charset="-122"/>
              </a:rPr>
              <a:t>，混凝土</a:t>
            </a:r>
            <a:r>
              <a:rPr lang="zh-CN" altLang="en-US" sz="2000" dirty="0">
                <a:latin typeface="华文中宋" pitchFamily="2" charset="-122"/>
                <a:ea typeface="华文中宋" pitchFamily="2" charset="-122"/>
              </a:rPr>
              <a:t>抗裂性能的检测</a:t>
            </a:r>
            <a:r>
              <a:rPr lang="zh-CN" altLang="en-US" sz="2000" dirty="0" smtClean="0">
                <a:latin typeface="华文中宋" pitchFamily="2" charset="-122"/>
                <a:ea typeface="华文中宋" pitchFamily="2" charset="-122"/>
              </a:rPr>
              <a:t>评价</a:t>
            </a:r>
            <a:r>
              <a:rPr lang="zh-CN" altLang="en-US" sz="2000" dirty="0">
                <a:latin typeface="华文中宋" pitchFamily="2" charset="-122"/>
                <a:ea typeface="华文中宋" pitchFamily="2" charset="-122"/>
              </a:rPr>
              <a:t>方法</a:t>
            </a:r>
            <a:r>
              <a:rPr lang="zh-CN" altLang="en-US" sz="2000" dirty="0" smtClean="0">
                <a:latin typeface="华文中宋" pitchFamily="2" charset="-122"/>
                <a:ea typeface="华文中宋" pitchFamily="2" charset="-122"/>
              </a:rPr>
              <a:t>主要</a:t>
            </a:r>
            <a:r>
              <a:rPr lang="zh-CN" altLang="en-US" sz="2000" dirty="0">
                <a:latin typeface="华文中宋" pitchFamily="2" charset="-122"/>
                <a:ea typeface="华文中宋" pitchFamily="2" charset="-122"/>
              </a:rPr>
              <a:t>有：圆环抗裂</a:t>
            </a:r>
            <a:r>
              <a:rPr lang="zh-CN" altLang="en-US" sz="2000" dirty="0" smtClean="0">
                <a:latin typeface="华文中宋" pitchFamily="2" charset="-122"/>
                <a:ea typeface="华文中宋" pitchFamily="2" charset="-122"/>
              </a:rPr>
              <a:t>试验、平板</a:t>
            </a:r>
            <a:r>
              <a:rPr lang="zh-CN" altLang="en-US" sz="2000" dirty="0">
                <a:latin typeface="华文中宋" pitchFamily="2" charset="-122"/>
                <a:ea typeface="华文中宋" pitchFamily="2" charset="-122"/>
              </a:rPr>
              <a:t>诱导试验、混凝土</a:t>
            </a:r>
            <a:r>
              <a:rPr lang="zh-CN" altLang="en-US" sz="2000" dirty="0" smtClean="0">
                <a:latin typeface="华文中宋" pitchFamily="2" charset="-122"/>
                <a:ea typeface="华文中宋" pitchFamily="2" charset="-122"/>
              </a:rPr>
              <a:t>收缩试验。</a:t>
            </a:r>
            <a:endParaRPr lang="en-US" altLang="zh-CN" sz="2000" dirty="0">
              <a:latin typeface="华文中宋" pitchFamily="2" charset="-122"/>
              <a:ea typeface="华文中宋" pitchFamily="2" charset="-122"/>
            </a:endParaRPr>
          </a:p>
          <a:p>
            <a:pPr>
              <a:lnSpc>
                <a:spcPct val="150000"/>
              </a:lnSpc>
            </a:pPr>
            <a:endParaRPr lang="en-US" altLang="zh-CN" sz="2000" dirty="0">
              <a:latin typeface="华文中宋" pitchFamily="2" charset="-122"/>
              <a:ea typeface="华文中宋" pitchFamily="2" charset="-122"/>
            </a:endParaRPr>
          </a:p>
          <a:p>
            <a:pPr>
              <a:lnSpc>
                <a:spcPct val="150000"/>
              </a:lnSpc>
            </a:pP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12</a:t>
            </a:fld>
            <a:endParaRPr lang="zh-CN" altLang="en-US" dirty="0"/>
          </a:p>
        </p:txBody>
      </p:sp>
    </p:spTree>
    <p:extLst>
      <p:ext uri="{BB962C8B-B14F-4D97-AF65-F5344CB8AC3E}">
        <p14:creationId xmlns:p14="http://schemas.microsoft.com/office/powerpoint/2010/main" xmlns="" val="365905883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a:solidFill>
                  <a:srgbClr val="FF0000"/>
                </a:solidFill>
                <a:latin typeface="微软雅黑" pitchFamily="34" charset="-122"/>
                <a:ea typeface="微软雅黑" pitchFamily="34" charset="-122"/>
              </a:rPr>
              <a:t>第二节 钢筋与混凝土技术</a:t>
            </a:r>
          </a:p>
        </p:txBody>
      </p:sp>
      <p:sp>
        <p:nvSpPr>
          <p:cNvPr id="83" name="矩形 91"/>
          <p:cNvSpPr>
            <a:spLocks noChangeArrowheads="1"/>
          </p:cNvSpPr>
          <p:nvPr/>
        </p:nvSpPr>
        <p:spPr bwMode="auto">
          <a:xfrm>
            <a:off x="0" y="1412776"/>
            <a:ext cx="8893246" cy="600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nSpc>
                <a:spcPct val="150000"/>
              </a:lnSpc>
            </a:pPr>
            <a:r>
              <a:rPr lang="en-US" altLang="zh-CN" sz="2400" b="1" dirty="0" smtClean="0">
                <a:solidFill>
                  <a:prstClr val="black"/>
                </a:solidFill>
                <a:latin typeface="华文中宋" pitchFamily="2" charset="-122"/>
                <a:ea typeface="华文中宋" pitchFamily="2" charset="-122"/>
              </a:rPr>
              <a:t>4</a:t>
            </a:r>
            <a:r>
              <a:rPr lang="zh-CN" altLang="en-US" sz="2400" b="1" dirty="0">
                <a:solidFill>
                  <a:prstClr val="black"/>
                </a:solidFill>
                <a:latin typeface="华文中宋" pitchFamily="2" charset="-122"/>
                <a:ea typeface="华文中宋" pitchFamily="2" charset="-122"/>
              </a:rPr>
              <a:t>、高强钢筋直螺纹连接技术</a:t>
            </a:r>
            <a:endParaRPr lang="en-US" altLang="zh-CN" sz="2400" b="1" dirty="0" smtClean="0">
              <a:solidFill>
                <a:prstClr val="black"/>
              </a:solidFill>
              <a:latin typeface="华文中宋" pitchFamily="2" charset="-122"/>
              <a:ea typeface="华文中宋" pitchFamily="2" charset="-122"/>
            </a:endParaRPr>
          </a:p>
          <a:p>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混凝土结构设计规范</a:t>
            </a:r>
            <a:r>
              <a:rPr lang="en-US" altLang="zh-CN" sz="2000" dirty="0" smtClean="0">
                <a:latin typeface="华文中宋" pitchFamily="2" charset="-122"/>
                <a:ea typeface="华文中宋" pitchFamily="2" charset="-122"/>
              </a:rPr>
              <a:t>》 B 50010</a:t>
            </a:r>
          </a:p>
          <a:p>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优质碳素结构钢</a:t>
            </a:r>
            <a:r>
              <a:rPr lang="en-US" altLang="zh-CN" sz="2000" dirty="0" smtClean="0">
                <a:latin typeface="华文中宋" pitchFamily="2" charset="-122"/>
                <a:ea typeface="华文中宋" pitchFamily="2" charset="-122"/>
              </a:rPr>
              <a:t>》 B/T 699</a:t>
            </a:r>
          </a:p>
          <a:p>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冷拔或冷轧精密无缝钢管</a:t>
            </a:r>
            <a:r>
              <a:rPr lang="en-US" altLang="zh-CN" sz="2000" dirty="0" smtClean="0">
                <a:latin typeface="华文中宋" pitchFamily="2" charset="-122"/>
                <a:ea typeface="华文中宋" pitchFamily="2" charset="-122"/>
              </a:rPr>
              <a:t>》 B/T 3639</a:t>
            </a:r>
          </a:p>
          <a:p>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用于机械和一般工程用途的无缝钢管</a:t>
            </a:r>
            <a:r>
              <a:rPr lang="en-US" altLang="zh-CN" sz="2000" dirty="0" smtClean="0">
                <a:latin typeface="华文中宋" pitchFamily="2" charset="-122"/>
                <a:ea typeface="华文中宋" pitchFamily="2" charset="-122"/>
              </a:rPr>
              <a:t>》 B/T 8162</a:t>
            </a:r>
          </a:p>
          <a:p>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无缝钢管尺寸、外形、重量及允许偏差</a:t>
            </a:r>
            <a:r>
              <a:rPr lang="en-US" altLang="zh-CN" sz="2000" dirty="0" smtClean="0">
                <a:latin typeface="华文中宋" pitchFamily="2" charset="-122"/>
                <a:ea typeface="华文中宋" pitchFamily="2" charset="-122"/>
              </a:rPr>
              <a:t>》 B/T 17395</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等</a:t>
            </a:r>
            <a:endParaRPr lang="en-US" altLang="zh-CN" sz="2000" dirty="0" smtClean="0">
              <a:latin typeface="华文中宋" pitchFamily="2" charset="-122"/>
              <a:ea typeface="华文中宋" pitchFamily="2" charset="-122"/>
            </a:endParaRPr>
          </a:p>
          <a:p>
            <a:r>
              <a:rPr lang="zh-CN" altLang="en-US" sz="2000" b="1" dirty="0" smtClean="0">
                <a:latin typeface="华文中宋" pitchFamily="2" charset="-122"/>
                <a:ea typeface="华文中宋" pitchFamily="2" charset="-122"/>
              </a:rPr>
              <a:t>      适用部位</a:t>
            </a:r>
            <a:endParaRPr lang="en-US" altLang="zh-CN" sz="2000" b="1" dirty="0" smtClean="0">
              <a:latin typeface="华文中宋" pitchFamily="2" charset="-122"/>
              <a:ea typeface="华文中宋" pitchFamily="2" charset="-122"/>
            </a:endParaRPr>
          </a:p>
          <a:p>
            <a:r>
              <a:rPr lang="en-US" altLang="zh-CN" sz="2000" b="1"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直径</a:t>
            </a:r>
            <a:r>
              <a:rPr lang="en-US" altLang="zh-CN" sz="2000" dirty="0" smtClean="0">
                <a:latin typeface="华文中宋" pitchFamily="2" charset="-122"/>
                <a:ea typeface="华文中宋" pitchFamily="2" charset="-122"/>
              </a:rPr>
              <a:t>12</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50mm HRB400</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HRB500 </a:t>
            </a:r>
            <a:r>
              <a:rPr lang="zh-CN" altLang="en-US" sz="2000" dirty="0" smtClean="0">
                <a:latin typeface="华文中宋" pitchFamily="2" charset="-122"/>
                <a:ea typeface="华文中宋" pitchFamily="2" charset="-122"/>
              </a:rPr>
              <a:t>钢筋各种方位的同异径连接，如粗直径、不同直径钢筋水平、竖向、环向连接，弯折钢筋、超长水平钢筋的连接，两根或多根固定钢筋之间的对接，钢结构型钢柱与混凝土梁主筋的连接等。</a:t>
            </a:r>
            <a:endParaRPr lang="en-US" altLang="zh-CN" sz="2000"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工艺说明</a:t>
            </a:r>
            <a:r>
              <a:rPr lang="en-US" altLang="zh-CN" sz="2000" b="1" dirty="0" smtClean="0">
                <a:latin typeface="华文中宋" pitchFamily="2" charset="-122"/>
                <a:ea typeface="华文中宋" pitchFamily="2" charset="-122"/>
              </a:rPr>
              <a:t> </a:t>
            </a:r>
            <a:endParaRPr lang="en-US" altLang="zh-CN" sz="2000" dirty="0" smtClean="0">
              <a:latin typeface="华文中宋" pitchFamily="2" charset="-122"/>
              <a:ea typeface="华文中宋" pitchFamily="2" charset="-122"/>
            </a:endParaRPr>
          </a:p>
          <a:p>
            <a:pPr algn="just">
              <a:lnSpc>
                <a:spcPct val="150000"/>
              </a:lnSpc>
            </a:pPr>
            <a:r>
              <a:rPr lang="zh-CN" altLang="en-US" sz="2000" dirty="0" smtClean="0">
                <a:latin typeface="华文中宋" pitchFamily="2" charset="-122"/>
                <a:ea typeface="华文中宋" pitchFamily="2" charset="-122"/>
              </a:rPr>
              <a:t>      技术性能</a:t>
            </a:r>
            <a:r>
              <a:rPr lang="zh-CN" altLang="en-US" sz="2000" dirty="0">
                <a:latin typeface="华文中宋" pitchFamily="2" charset="-122"/>
                <a:ea typeface="华文中宋" pitchFamily="2" charset="-122"/>
              </a:rPr>
              <a:t>指标应符合行业标准</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钢筋机械连接技术</a:t>
            </a:r>
            <a:r>
              <a:rPr lang="zh-CN" altLang="en-US" sz="2000" dirty="0" smtClean="0">
                <a:latin typeface="华文中宋" pitchFamily="2" charset="-122"/>
                <a:ea typeface="华文中宋" pitchFamily="2" charset="-122"/>
              </a:rPr>
              <a:t>规程</a:t>
            </a:r>
            <a:r>
              <a:rPr lang="en-US" altLang="zh-CN" sz="2000" dirty="0">
                <a:latin typeface="华文中宋" pitchFamily="2" charset="-122"/>
                <a:ea typeface="华文中宋" pitchFamily="2" charset="-122"/>
              </a:rPr>
              <a:t>》JGJ107 </a:t>
            </a:r>
            <a:r>
              <a:rPr lang="zh-CN" altLang="en-US" sz="2000" dirty="0">
                <a:latin typeface="华文中宋" pitchFamily="2" charset="-122"/>
                <a:ea typeface="华文中宋" pitchFamily="2" charset="-122"/>
              </a:rPr>
              <a:t>和</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钢筋机械连接用套筒</a:t>
            </a:r>
            <a:r>
              <a:rPr lang="en-US" altLang="zh-CN" sz="2000" dirty="0">
                <a:latin typeface="华文中宋" pitchFamily="2" charset="-122"/>
                <a:ea typeface="华文中宋" pitchFamily="2" charset="-122"/>
              </a:rPr>
              <a:t>》JG/T163 </a:t>
            </a:r>
            <a:r>
              <a:rPr lang="zh-CN" altLang="en-US" sz="2000" dirty="0">
                <a:latin typeface="华文中宋" pitchFamily="2" charset="-122"/>
                <a:ea typeface="华文中宋" pitchFamily="2" charset="-122"/>
              </a:rPr>
              <a:t>的规定</a:t>
            </a:r>
            <a:r>
              <a:rPr lang="zh-CN" altLang="en-US" sz="2000" dirty="0" smtClean="0">
                <a:latin typeface="华文中宋" pitchFamily="2" charset="-122"/>
                <a:ea typeface="华文中宋" pitchFamily="2" charset="-122"/>
              </a:rPr>
              <a:t>。</a:t>
            </a:r>
            <a:endParaRPr lang="en-US" altLang="zh-CN" sz="2000" dirty="0" smtClean="0">
              <a:latin typeface="华文中宋" pitchFamily="2" charset="-122"/>
              <a:ea typeface="华文中宋" pitchFamily="2" charset="-122"/>
            </a:endParaRPr>
          </a:p>
          <a:p>
            <a:pPr>
              <a:lnSpc>
                <a:spcPct val="150000"/>
              </a:lnSpc>
            </a:pPr>
            <a:endParaRPr lang="en-US" altLang="zh-CN" sz="2000" dirty="0">
              <a:latin typeface="华文中宋" pitchFamily="2" charset="-122"/>
              <a:ea typeface="华文中宋" pitchFamily="2" charset="-122"/>
            </a:endParaRPr>
          </a:p>
          <a:p>
            <a:pPr>
              <a:lnSpc>
                <a:spcPct val="150000"/>
              </a:lnSpc>
            </a:pP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13</a:t>
            </a:fld>
            <a:endParaRPr lang="zh-CN" altLang="en-US" dirty="0"/>
          </a:p>
        </p:txBody>
      </p:sp>
    </p:spTree>
    <p:extLst>
      <p:ext uri="{BB962C8B-B14F-4D97-AF65-F5344CB8AC3E}">
        <p14:creationId xmlns:p14="http://schemas.microsoft.com/office/powerpoint/2010/main" xmlns="" val="365905883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a:solidFill>
                  <a:srgbClr val="FF0000"/>
                </a:solidFill>
                <a:latin typeface="微软雅黑" pitchFamily="34" charset="-122"/>
                <a:ea typeface="微软雅黑" pitchFamily="34" charset="-122"/>
              </a:rPr>
              <a:t>第二节 钢筋与混凝土技术</a:t>
            </a:r>
          </a:p>
        </p:txBody>
      </p:sp>
      <p:sp>
        <p:nvSpPr>
          <p:cNvPr id="83" name="矩形 91"/>
          <p:cNvSpPr>
            <a:spLocks noChangeArrowheads="1"/>
          </p:cNvSpPr>
          <p:nvPr/>
        </p:nvSpPr>
        <p:spPr bwMode="auto">
          <a:xfrm>
            <a:off x="107504" y="1340768"/>
            <a:ext cx="8893246" cy="5970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altLang="zh-CN" sz="2400" b="1" dirty="0" smtClean="0">
                <a:latin typeface="华文中宋" pitchFamily="2" charset="-122"/>
                <a:ea typeface="华文中宋" pitchFamily="2" charset="-122"/>
              </a:rPr>
              <a:t>5</a:t>
            </a:r>
            <a:r>
              <a:rPr lang="zh-CN" altLang="en-US" sz="2400" b="1" dirty="0">
                <a:latin typeface="华文中宋" pitchFamily="2" charset="-122"/>
                <a:ea typeface="华文中宋" pitchFamily="2" charset="-122"/>
              </a:rPr>
              <a:t>、预应力技术</a:t>
            </a:r>
            <a:endParaRPr lang="en-US" altLang="zh-CN" sz="2400" b="1"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混凝土结构设计规范</a:t>
            </a:r>
            <a:r>
              <a:rPr lang="en-US" altLang="zh-CN" sz="2000" dirty="0" smtClean="0">
                <a:latin typeface="华文中宋" pitchFamily="2" charset="-122"/>
                <a:ea typeface="华文中宋" pitchFamily="2" charset="-122"/>
              </a:rPr>
              <a:t>》 GB50010</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无粘结预应力混凝土结构技术规程</a:t>
            </a:r>
            <a:r>
              <a:rPr lang="en-US" altLang="zh-CN" sz="2000" dirty="0" smtClean="0">
                <a:latin typeface="华文中宋" pitchFamily="2" charset="-122"/>
                <a:ea typeface="华文中宋" pitchFamily="2" charset="-122"/>
              </a:rPr>
              <a:t>》 JGJ92</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适用部位</a:t>
            </a:r>
            <a:endParaRPr lang="en-US" altLang="zh-CN" sz="2000"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适用范围</a:t>
            </a:r>
            <a:endParaRPr lang="en-US" altLang="zh-CN" sz="2000" b="1" dirty="0" smtClean="0">
              <a:latin typeface="华文中宋" pitchFamily="2" charset="-122"/>
              <a:ea typeface="华文中宋" pitchFamily="2" charset="-122"/>
            </a:endParaRP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多、高层房屋建筑的楼面梁板、转换层、基础底板、地下室墙板等，以抵抗大跨度、重荷载或超长混凝土结构在荷载、温度或收缩等效应下产生的裂缝，提高结构与构件的性能，降低造价；也可用于筒仓、电视塔、核电站安全壳、水池等特种工程结构；还广泛用于各类大跨度混凝土桥梁结构。</a:t>
            </a:r>
            <a:endParaRPr lang="en-US" altLang="zh-CN" sz="2000"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工艺说明</a:t>
            </a:r>
            <a:r>
              <a:rPr lang="en-US" altLang="zh-CN" sz="2000" b="1" dirty="0" smtClean="0">
                <a:latin typeface="华文中宋" pitchFamily="2" charset="-122"/>
                <a:ea typeface="华文中宋" pitchFamily="2" charset="-122"/>
              </a:rPr>
              <a:t> </a:t>
            </a:r>
          </a:p>
          <a:p>
            <a:pPr algn="just">
              <a:lnSpc>
                <a:spcPct val="120000"/>
              </a:lnSpc>
            </a:pPr>
            <a:r>
              <a:rPr lang="zh-CN" altLang="en-US" sz="2000" dirty="0" smtClean="0">
                <a:latin typeface="华文中宋" pitchFamily="2" charset="-122"/>
                <a:ea typeface="华文中宋" pitchFamily="2" charset="-122"/>
              </a:rPr>
              <a:t>      该</a:t>
            </a:r>
            <a:r>
              <a:rPr lang="zh-CN" altLang="en-US" sz="2000" dirty="0">
                <a:latin typeface="华文中宋" pitchFamily="2" charset="-122"/>
                <a:ea typeface="华文中宋" pitchFamily="2" charset="-122"/>
              </a:rPr>
              <a:t>技术可用于核电站安全</a:t>
            </a:r>
            <a:r>
              <a:rPr lang="zh-CN" altLang="en-US" sz="2000" dirty="0" smtClean="0">
                <a:latin typeface="华文中宋" pitchFamily="2" charset="-122"/>
                <a:ea typeface="华文中宋" pitchFamily="2" charset="-122"/>
              </a:rPr>
              <a:t>壳的特种</a:t>
            </a:r>
            <a:r>
              <a:rPr lang="zh-CN" altLang="en-US" sz="2000" dirty="0">
                <a:latin typeface="华文中宋" pitchFamily="2" charset="-122"/>
                <a:ea typeface="华文中宋" pitchFamily="2" charset="-122"/>
              </a:rPr>
              <a:t>工程结构，技术</a:t>
            </a:r>
            <a:r>
              <a:rPr lang="zh-CN" altLang="en-US" sz="2000" dirty="0" smtClean="0">
                <a:latin typeface="华文中宋" pitchFamily="2" charset="-122"/>
                <a:ea typeface="华文中宋" pitchFamily="2" charset="-122"/>
              </a:rPr>
              <a:t>指标应满足现行</a:t>
            </a:r>
            <a:r>
              <a:rPr lang="zh-CN" altLang="en-US" sz="2000" dirty="0">
                <a:latin typeface="华文中宋" pitchFamily="2" charset="-122"/>
                <a:ea typeface="华文中宋" pitchFamily="2" charset="-122"/>
              </a:rPr>
              <a:t>国家标准</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混凝土结构设计规范</a:t>
            </a:r>
            <a:r>
              <a:rPr lang="en-US" altLang="zh-CN" sz="2000" dirty="0">
                <a:latin typeface="华文中宋" pitchFamily="2" charset="-122"/>
                <a:ea typeface="华文中宋" pitchFamily="2" charset="-122"/>
              </a:rPr>
              <a:t>》GB50010</a:t>
            </a:r>
            <a:r>
              <a:rPr lang="zh-CN" altLang="en-US" sz="2000" dirty="0">
                <a:latin typeface="华文中宋" pitchFamily="2" charset="-122"/>
                <a:ea typeface="华文中宋" pitchFamily="2" charset="-122"/>
              </a:rPr>
              <a:t>、</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无粘结预应力混凝土结构技术规程</a:t>
            </a:r>
            <a:r>
              <a:rPr lang="en-US" altLang="zh-CN" sz="2000" dirty="0">
                <a:latin typeface="华文中宋" pitchFamily="2" charset="-122"/>
                <a:ea typeface="华文中宋" pitchFamily="2" charset="-122"/>
              </a:rPr>
              <a:t>》</a:t>
            </a:r>
          </a:p>
          <a:p>
            <a:pPr algn="just">
              <a:lnSpc>
                <a:spcPct val="120000"/>
              </a:lnSpc>
            </a:pPr>
            <a:r>
              <a:rPr lang="en-US" altLang="zh-CN" sz="2000" dirty="0" smtClean="0">
                <a:latin typeface="华文中宋" pitchFamily="2" charset="-122"/>
                <a:ea typeface="华文中宋" pitchFamily="2" charset="-122"/>
              </a:rPr>
              <a:t>JGJ92</a:t>
            </a:r>
            <a:r>
              <a:rPr lang="zh-CN" altLang="en-US" sz="2000" dirty="0" smtClean="0">
                <a:latin typeface="华文中宋" pitchFamily="2" charset="-122"/>
                <a:ea typeface="华文中宋" pitchFamily="2" charset="-122"/>
              </a:rPr>
              <a:t>等</a:t>
            </a:r>
            <a:r>
              <a:rPr lang="zh-CN" altLang="en-US" sz="2000" dirty="0">
                <a:latin typeface="华文中宋" pitchFamily="2" charset="-122"/>
                <a:ea typeface="华文中宋" pitchFamily="2" charset="-122"/>
              </a:rPr>
              <a:t>标准</a:t>
            </a:r>
            <a:r>
              <a:rPr lang="zh-CN" altLang="en-US" sz="2000" dirty="0" smtClean="0">
                <a:latin typeface="华文中宋" pitchFamily="2" charset="-122"/>
                <a:ea typeface="华文中宋" pitchFamily="2" charset="-122"/>
              </a:rPr>
              <a:t>。</a:t>
            </a:r>
            <a:endParaRPr lang="en-US" altLang="zh-CN" sz="2000" dirty="0" smtClean="0">
              <a:latin typeface="华文中宋" pitchFamily="2" charset="-122"/>
              <a:ea typeface="华文中宋" pitchFamily="2" charset="-122"/>
            </a:endParaRPr>
          </a:p>
          <a:p>
            <a:pPr>
              <a:lnSpc>
                <a:spcPct val="150000"/>
              </a:lnSpc>
            </a:pPr>
            <a:endParaRPr lang="en-US" altLang="zh-CN" sz="2000" dirty="0">
              <a:latin typeface="华文中宋" pitchFamily="2" charset="-122"/>
              <a:ea typeface="华文中宋" pitchFamily="2" charset="-122"/>
            </a:endParaRPr>
          </a:p>
          <a:p>
            <a:pPr>
              <a:lnSpc>
                <a:spcPct val="150000"/>
              </a:lnSpc>
            </a:pP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14</a:t>
            </a:fld>
            <a:endParaRPr lang="zh-CN" altLang="en-US" dirty="0"/>
          </a:p>
        </p:txBody>
      </p:sp>
    </p:spTree>
    <p:extLst>
      <p:ext uri="{BB962C8B-B14F-4D97-AF65-F5344CB8AC3E}">
        <p14:creationId xmlns:p14="http://schemas.microsoft.com/office/powerpoint/2010/main" xmlns="" val="365905883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a:solidFill>
                  <a:srgbClr val="FF0000"/>
                </a:solidFill>
                <a:latin typeface="微软雅黑" pitchFamily="34" charset="-122"/>
                <a:ea typeface="微软雅黑" pitchFamily="34" charset="-122"/>
              </a:rPr>
              <a:t>第二节 钢筋与混凝土技术</a:t>
            </a:r>
          </a:p>
        </p:txBody>
      </p:sp>
      <p:sp>
        <p:nvSpPr>
          <p:cNvPr id="83" name="矩形 91"/>
          <p:cNvSpPr>
            <a:spLocks noChangeArrowheads="1"/>
          </p:cNvSpPr>
          <p:nvPr/>
        </p:nvSpPr>
        <p:spPr bwMode="auto">
          <a:xfrm>
            <a:off x="107504" y="1340768"/>
            <a:ext cx="8893246" cy="629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nSpc>
                <a:spcPct val="130000"/>
              </a:lnSpc>
            </a:pPr>
            <a:r>
              <a:rPr lang="en-US" altLang="zh-CN" sz="2400" b="1" dirty="0" smtClean="0">
                <a:solidFill>
                  <a:prstClr val="black"/>
                </a:solidFill>
                <a:latin typeface="华文中宋" pitchFamily="2" charset="-122"/>
                <a:ea typeface="华文中宋" pitchFamily="2" charset="-122"/>
              </a:rPr>
              <a:t>6</a:t>
            </a:r>
            <a:r>
              <a:rPr lang="zh-CN" altLang="en-US" sz="2400" b="1" dirty="0" smtClean="0">
                <a:solidFill>
                  <a:prstClr val="black"/>
                </a:solidFill>
                <a:latin typeface="华文中宋" pitchFamily="2" charset="-122"/>
                <a:ea typeface="华文中宋" pitchFamily="2" charset="-122"/>
              </a:rPr>
              <a:t>、</a:t>
            </a:r>
            <a:r>
              <a:rPr lang="zh-CN" altLang="en-US" sz="2400" b="1" dirty="0">
                <a:solidFill>
                  <a:prstClr val="black"/>
                </a:solidFill>
                <a:latin typeface="华文中宋" pitchFamily="2" charset="-122"/>
                <a:ea typeface="华文中宋" pitchFamily="2" charset="-122"/>
              </a:rPr>
              <a:t>建筑用成型钢筋制品加工与配送</a:t>
            </a:r>
            <a:r>
              <a:rPr lang="zh-CN" altLang="en-US" sz="2400" b="1" dirty="0" smtClean="0">
                <a:solidFill>
                  <a:prstClr val="black"/>
                </a:solidFill>
                <a:latin typeface="华文中宋" pitchFamily="2" charset="-122"/>
                <a:ea typeface="华文中宋" pitchFamily="2" charset="-122"/>
              </a:rPr>
              <a:t>技术</a:t>
            </a:r>
            <a:endParaRPr lang="en-US" altLang="zh-CN" sz="2400" b="1" dirty="0" smtClean="0">
              <a:solidFill>
                <a:prstClr val="black"/>
              </a:solidFill>
              <a:latin typeface="华文中宋" pitchFamily="2" charset="-122"/>
              <a:ea typeface="华文中宋" pitchFamily="2" charset="-122"/>
            </a:endParaRPr>
          </a:p>
          <a:p>
            <a:pPr>
              <a:lnSpc>
                <a:spcPct val="13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混凝土结构用成型钢筋制品</a:t>
            </a:r>
            <a:r>
              <a:rPr lang="en-US" altLang="zh-CN" sz="2000" dirty="0" smtClean="0">
                <a:latin typeface="华文中宋" pitchFamily="2" charset="-122"/>
                <a:ea typeface="华文中宋" pitchFamily="2" charset="-122"/>
              </a:rPr>
              <a:t>》 GB29733</a:t>
            </a:r>
          </a:p>
          <a:p>
            <a:pPr>
              <a:lnSpc>
                <a:spcPct val="13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混凝土结构成型钢筋应用技术规程</a:t>
            </a:r>
            <a:r>
              <a:rPr lang="en-US" altLang="zh-CN" sz="2000" dirty="0" smtClean="0">
                <a:latin typeface="华文中宋" pitchFamily="2" charset="-122"/>
                <a:ea typeface="华文中宋" pitchFamily="2" charset="-122"/>
              </a:rPr>
              <a:t>》 JGJ366</a:t>
            </a:r>
          </a:p>
          <a:p>
            <a:pPr>
              <a:lnSpc>
                <a:spcPct val="13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混凝土结构成型钢筋应用技术规程</a:t>
            </a:r>
            <a:r>
              <a:rPr lang="en-US" altLang="zh-CN" sz="2000" dirty="0" smtClean="0">
                <a:latin typeface="华文中宋" pitchFamily="2" charset="-122"/>
                <a:ea typeface="华文中宋" pitchFamily="2" charset="-122"/>
              </a:rPr>
              <a:t>》 JGJ366</a:t>
            </a:r>
          </a:p>
          <a:p>
            <a:pPr>
              <a:lnSpc>
                <a:spcPct val="13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混凝土结构成型钢筋应用技术规程</a:t>
            </a:r>
            <a:r>
              <a:rPr lang="en-US" altLang="zh-CN" sz="2000" dirty="0" smtClean="0">
                <a:latin typeface="华文中宋" pitchFamily="2" charset="-122"/>
                <a:ea typeface="华文中宋" pitchFamily="2" charset="-122"/>
              </a:rPr>
              <a:t>》 JGJ366</a:t>
            </a:r>
          </a:p>
          <a:p>
            <a:pPr>
              <a:lnSpc>
                <a:spcPct val="13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p>
          <a:p>
            <a:pPr>
              <a:lnSpc>
                <a:spcPct val="130000"/>
              </a:lnSpc>
            </a:pPr>
            <a:r>
              <a:rPr lang="zh-CN" altLang="en-US" sz="2000" b="1" dirty="0" smtClean="0">
                <a:latin typeface="华文中宋" pitchFamily="2" charset="-122"/>
                <a:ea typeface="华文中宋" pitchFamily="2" charset="-122"/>
              </a:rPr>
              <a:t>      适用部位</a:t>
            </a:r>
          </a:p>
          <a:p>
            <a:pPr>
              <a:lnSpc>
                <a:spcPct val="130000"/>
              </a:lnSpc>
            </a:pPr>
            <a:r>
              <a:rPr lang="zh-CN" altLang="en-US" sz="2000" dirty="0" smtClean="0">
                <a:latin typeface="华文中宋" pitchFamily="2" charset="-122"/>
                <a:ea typeface="华文中宋" pitchFamily="2" charset="-122"/>
              </a:rPr>
              <a:t>      各种现浇混凝土结构的钢筋加工、预制装配建筑混凝土构件钢筋加工，特别适用于大型工程的钢筋量大集中加工，是绿色施工、建筑工业化和施工装配化的重要组成部分。</a:t>
            </a:r>
            <a:endParaRPr lang="en-US" altLang="zh-CN" sz="2000" dirty="0" smtClean="0">
              <a:latin typeface="华文中宋" pitchFamily="2" charset="-122"/>
              <a:ea typeface="华文中宋" pitchFamily="2" charset="-122"/>
            </a:endParaRPr>
          </a:p>
          <a:p>
            <a:pPr>
              <a:lnSpc>
                <a:spcPct val="130000"/>
              </a:lnSpc>
            </a:pPr>
            <a:r>
              <a:rPr lang="zh-CN" altLang="en-US" sz="2000" b="1" dirty="0" smtClean="0">
                <a:latin typeface="华文中宋" pitchFamily="2" charset="-122"/>
                <a:ea typeface="华文中宋" pitchFamily="2" charset="-122"/>
              </a:rPr>
              <a:t>      工艺说明</a:t>
            </a:r>
            <a:endParaRPr lang="en-US" altLang="zh-CN" sz="2000" dirty="0" smtClean="0">
              <a:latin typeface="华文中宋" pitchFamily="2" charset="-122"/>
              <a:ea typeface="华文中宋" pitchFamily="2" charset="-122"/>
            </a:endParaRPr>
          </a:p>
          <a:p>
            <a:pPr>
              <a:lnSpc>
                <a:spcPct val="130000"/>
              </a:lnSpc>
            </a:pPr>
            <a:r>
              <a:rPr lang="zh-CN" altLang="en-US" sz="2000" dirty="0" smtClean="0">
                <a:latin typeface="华文中宋" pitchFamily="2" charset="-122"/>
                <a:ea typeface="华文中宋" pitchFamily="2" charset="-122"/>
              </a:rPr>
              <a:t>      技术指标应满足国标</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混凝土结构用成型钢筋制品</a:t>
            </a:r>
            <a:r>
              <a:rPr lang="en-US" altLang="zh-CN" sz="2000" dirty="0" smtClean="0">
                <a:latin typeface="华文中宋" pitchFamily="2" charset="-122"/>
                <a:ea typeface="华文中宋" pitchFamily="2" charset="-122"/>
              </a:rPr>
              <a:t>》GB29733</a:t>
            </a:r>
            <a:r>
              <a:rPr lang="zh-CN" altLang="en-US" sz="2000" dirty="0" smtClean="0">
                <a:latin typeface="华文中宋" pitchFamily="2" charset="-122"/>
                <a:ea typeface="华文中宋" pitchFamily="2" charset="-122"/>
              </a:rPr>
              <a:t>和行标</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混凝土结构成型钢筋应用技术规程</a:t>
            </a:r>
            <a:r>
              <a:rPr lang="en-US" altLang="zh-CN" sz="2000" dirty="0" smtClean="0">
                <a:latin typeface="华文中宋" pitchFamily="2" charset="-122"/>
                <a:ea typeface="华文中宋" pitchFamily="2" charset="-122"/>
              </a:rPr>
              <a:t>》JGJ366</a:t>
            </a:r>
            <a:r>
              <a:rPr lang="zh-CN" altLang="en-US" sz="2000" dirty="0" smtClean="0">
                <a:latin typeface="华文中宋" pitchFamily="2" charset="-122"/>
                <a:ea typeface="华文中宋" pitchFamily="2" charset="-122"/>
              </a:rPr>
              <a:t>的规定。</a:t>
            </a:r>
            <a:endParaRPr lang="en-US" altLang="zh-CN" sz="2000" dirty="0" smtClean="0">
              <a:latin typeface="华文中宋" pitchFamily="2" charset="-122"/>
              <a:ea typeface="华文中宋" pitchFamily="2" charset="-122"/>
            </a:endParaRPr>
          </a:p>
          <a:p>
            <a:pPr>
              <a:lnSpc>
                <a:spcPct val="150000"/>
              </a:lnSpc>
            </a:pPr>
            <a:endParaRPr lang="en-US" altLang="zh-CN" sz="2000" dirty="0">
              <a:latin typeface="华文中宋" pitchFamily="2" charset="-122"/>
              <a:ea typeface="华文中宋" pitchFamily="2" charset="-122"/>
            </a:endParaRPr>
          </a:p>
          <a:p>
            <a:pPr>
              <a:lnSpc>
                <a:spcPct val="150000"/>
              </a:lnSpc>
            </a:pP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15</a:t>
            </a:fld>
            <a:endParaRPr lang="zh-CN" altLang="en-US" dirty="0"/>
          </a:p>
        </p:txBody>
      </p:sp>
    </p:spTree>
    <p:extLst>
      <p:ext uri="{BB962C8B-B14F-4D97-AF65-F5344CB8AC3E}">
        <p14:creationId xmlns:p14="http://schemas.microsoft.com/office/powerpoint/2010/main" xmlns="" val="365905883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a:solidFill>
                  <a:srgbClr val="FF0000"/>
                </a:solidFill>
                <a:latin typeface="微软雅黑" pitchFamily="34" charset="-122"/>
                <a:ea typeface="微软雅黑" pitchFamily="34" charset="-122"/>
              </a:rPr>
              <a:t>第二节 钢筋与混凝土技术</a:t>
            </a:r>
          </a:p>
        </p:txBody>
      </p:sp>
      <p:sp>
        <p:nvSpPr>
          <p:cNvPr id="83" name="矩形 91"/>
          <p:cNvSpPr>
            <a:spLocks noChangeArrowheads="1"/>
          </p:cNvSpPr>
          <p:nvPr/>
        </p:nvSpPr>
        <p:spPr bwMode="auto">
          <a:xfrm>
            <a:off x="107504" y="1340768"/>
            <a:ext cx="8893246" cy="4431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altLang="zh-CN" sz="2400" b="1" dirty="0" smtClean="0">
                <a:latin typeface="华文中宋" pitchFamily="2" charset="-122"/>
                <a:ea typeface="华文中宋" pitchFamily="2" charset="-122"/>
              </a:rPr>
              <a:t>7</a:t>
            </a:r>
            <a:r>
              <a:rPr lang="zh-CN" altLang="en-US" sz="2400" b="1" dirty="0">
                <a:latin typeface="华文中宋" pitchFamily="2" charset="-122"/>
                <a:ea typeface="华文中宋" pitchFamily="2" charset="-122"/>
              </a:rPr>
              <a:t>、钢筋机械锚固</a:t>
            </a:r>
            <a:r>
              <a:rPr lang="zh-CN" altLang="en-US" sz="2400" b="1" dirty="0" smtClean="0">
                <a:latin typeface="华文中宋" pitchFamily="2" charset="-122"/>
                <a:ea typeface="华文中宋" pitchFamily="2" charset="-122"/>
              </a:rPr>
              <a:t>技术</a:t>
            </a:r>
            <a:endParaRPr lang="en-US" altLang="zh-CN" sz="2400" b="1"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钢筋锚固板应用技术规程</a:t>
            </a:r>
            <a:r>
              <a:rPr lang="en-US" altLang="zh-CN" sz="2000" dirty="0" smtClean="0">
                <a:latin typeface="华文中宋" pitchFamily="2" charset="-122"/>
                <a:ea typeface="华文中宋" pitchFamily="2" charset="-122"/>
              </a:rPr>
              <a:t>》 JGJ256</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p>
          <a:p>
            <a:pPr>
              <a:lnSpc>
                <a:spcPct val="120000"/>
              </a:lnSpc>
            </a:pPr>
            <a:r>
              <a:rPr lang="zh-CN" altLang="en-US" sz="2000" b="1" dirty="0" smtClean="0">
                <a:latin typeface="华文中宋" pitchFamily="2" charset="-122"/>
                <a:ea typeface="华文中宋" pitchFamily="2" charset="-122"/>
              </a:rPr>
              <a:t>      </a:t>
            </a:r>
            <a:endParaRPr lang="en-US" altLang="zh-CN" sz="2000" b="1"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适用部位</a:t>
            </a:r>
          </a:p>
          <a:p>
            <a:pPr>
              <a:lnSpc>
                <a:spcPct val="120000"/>
              </a:lnSpc>
            </a:pPr>
            <a:r>
              <a:rPr lang="zh-CN" altLang="en-US" sz="2000" dirty="0" smtClean="0">
                <a:latin typeface="华文中宋" pitchFamily="2" charset="-122"/>
                <a:ea typeface="华文中宋" pitchFamily="2" charset="-122"/>
              </a:rPr>
              <a:t>      混凝土结构中钢筋的机械锚固，主要适用范围有：用锚固板钢筋代替传统弯筋，用于框架结构梁柱节点；代替传统弯筋和直钢筋锚固，用于简支梁支座、梁或板的抗剪钢筋；可广泛应用于建筑工程以及桥梁、水工结构、地铁、隧道、核电站等各类混凝土结构工程的钢筋锚固还可用作钢筋锚杆（或拉杆）的紧固件等。</a:t>
            </a:r>
            <a:endParaRPr lang="en-US" altLang="zh-CN" sz="2000" dirty="0" smtClean="0">
              <a:latin typeface="华文中宋" pitchFamily="2" charset="-122"/>
              <a:ea typeface="华文中宋" pitchFamily="2" charset="-122"/>
            </a:endParaRPr>
          </a:p>
          <a:p>
            <a:pPr>
              <a:lnSpc>
                <a:spcPct val="150000"/>
              </a:lnSpc>
            </a:pP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16</a:t>
            </a:fld>
            <a:endParaRPr lang="zh-CN" altLang="en-US" dirty="0"/>
          </a:p>
        </p:txBody>
      </p:sp>
    </p:spTree>
    <p:extLst>
      <p:ext uri="{BB962C8B-B14F-4D97-AF65-F5344CB8AC3E}">
        <p14:creationId xmlns:p14="http://schemas.microsoft.com/office/powerpoint/2010/main" xmlns="" val="365905883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a:solidFill>
                  <a:srgbClr val="FF0000"/>
                </a:solidFill>
                <a:latin typeface="微软雅黑" pitchFamily="34" charset="-122"/>
                <a:ea typeface="微软雅黑" pitchFamily="34" charset="-122"/>
              </a:rPr>
              <a:t>第二节 钢筋与混凝土技术</a:t>
            </a:r>
          </a:p>
        </p:txBody>
      </p:sp>
      <p:sp>
        <p:nvSpPr>
          <p:cNvPr id="83" name="矩形 91"/>
          <p:cNvSpPr>
            <a:spLocks noChangeArrowheads="1"/>
          </p:cNvSpPr>
          <p:nvPr/>
        </p:nvSpPr>
        <p:spPr bwMode="auto">
          <a:xfrm>
            <a:off x="107504" y="1340768"/>
            <a:ext cx="8893246"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altLang="zh-CN" sz="2400" b="1" dirty="0" smtClean="0">
                <a:latin typeface="华文中宋" pitchFamily="2" charset="-122"/>
                <a:ea typeface="华文中宋" pitchFamily="2" charset="-122"/>
              </a:rPr>
              <a:t>7</a:t>
            </a:r>
            <a:r>
              <a:rPr lang="zh-CN" altLang="en-US" sz="2400" b="1" dirty="0">
                <a:latin typeface="华文中宋" pitchFamily="2" charset="-122"/>
                <a:ea typeface="华文中宋" pitchFamily="2" charset="-122"/>
              </a:rPr>
              <a:t>、钢筋机械锚固</a:t>
            </a:r>
            <a:r>
              <a:rPr lang="zh-CN" altLang="en-US" sz="2400" b="1" dirty="0" smtClean="0">
                <a:latin typeface="华文中宋" pitchFamily="2" charset="-122"/>
                <a:ea typeface="华文中宋" pitchFamily="2" charset="-122"/>
              </a:rPr>
              <a:t>技术</a:t>
            </a:r>
            <a:endParaRPr lang="en-US" altLang="zh-CN" sz="2400" b="1" dirty="0" smtClean="0">
              <a:latin typeface="华文中宋" pitchFamily="2" charset="-122"/>
              <a:ea typeface="华文中宋" pitchFamily="2" charset="-122"/>
            </a:endParaRPr>
          </a:p>
          <a:p>
            <a:pPr>
              <a:lnSpc>
                <a:spcPct val="150000"/>
              </a:lnSpc>
            </a:pP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17</a:t>
            </a:fld>
            <a:endParaRPr lang="zh-CN" altLang="en-US" dirty="0"/>
          </a:p>
        </p:txBody>
      </p:sp>
      <p:pic>
        <p:nvPicPr>
          <p:cNvPr id="1026" name="Picture 2"/>
          <p:cNvPicPr>
            <a:picLocks noChangeAspect="1" noChangeArrowheads="1"/>
          </p:cNvPicPr>
          <p:nvPr/>
        </p:nvPicPr>
        <p:blipFill>
          <a:blip r:embed="rId3" cstate="print"/>
          <a:srcRect/>
          <a:stretch>
            <a:fillRect/>
          </a:stretch>
        </p:blipFill>
        <p:spPr bwMode="auto">
          <a:xfrm>
            <a:off x="1259632" y="3717032"/>
            <a:ext cx="6200775" cy="2276475"/>
          </a:xfrm>
          <a:prstGeom prst="rect">
            <a:avLst/>
          </a:prstGeom>
          <a:noFill/>
          <a:ln w="9525">
            <a:noFill/>
            <a:miter lim="800000"/>
            <a:headEnd/>
            <a:tailEnd/>
          </a:ln>
        </p:spPr>
      </p:pic>
      <p:sp>
        <p:nvSpPr>
          <p:cNvPr id="7" name="矩形 6"/>
          <p:cNvSpPr/>
          <p:nvPr/>
        </p:nvSpPr>
        <p:spPr>
          <a:xfrm>
            <a:off x="2483768" y="6093296"/>
            <a:ext cx="3416320" cy="369332"/>
          </a:xfrm>
          <a:prstGeom prst="rect">
            <a:avLst/>
          </a:prstGeom>
        </p:spPr>
        <p:txBody>
          <a:bodyPr wrap="none">
            <a:spAutoFit/>
          </a:bodyPr>
          <a:lstStyle/>
          <a:p>
            <a:r>
              <a:rPr lang="zh-CN" altLang="en-US" dirty="0" smtClean="0"/>
              <a:t>带锚固板钢筋的受力机理示意图</a:t>
            </a:r>
            <a:endParaRPr lang="zh-CN" altLang="en-US" dirty="0"/>
          </a:p>
        </p:txBody>
      </p:sp>
      <p:sp>
        <p:nvSpPr>
          <p:cNvPr id="8" name="矩形 7"/>
          <p:cNvSpPr/>
          <p:nvPr/>
        </p:nvSpPr>
        <p:spPr>
          <a:xfrm>
            <a:off x="755576" y="1988840"/>
            <a:ext cx="6840760" cy="1791260"/>
          </a:xfrm>
          <a:prstGeom prst="rect">
            <a:avLst/>
          </a:prstGeom>
        </p:spPr>
        <p:txBody>
          <a:bodyPr wrap="square">
            <a:spAutoFit/>
          </a:bodyPr>
          <a:lstStyle/>
          <a:p>
            <a:pPr>
              <a:lnSpc>
                <a:spcPct val="120000"/>
              </a:lnSpc>
            </a:pPr>
            <a:r>
              <a:rPr lang="zh-CN" altLang="en-US" sz="2000" b="1" dirty="0" smtClean="0">
                <a:latin typeface="华文中宋" pitchFamily="2" charset="-122"/>
                <a:ea typeface="华文中宋" pitchFamily="2" charset="-122"/>
              </a:rPr>
              <a:t>工艺说明</a:t>
            </a:r>
            <a:endParaRPr lang="en-US" altLang="zh-CN" sz="2000" b="1" dirty="0" smtClean="0">
              <a:latin typeface="华文中宋" pitchFamily="2" charset="-122"/>
              <a:ea typeface="华文中宋" pitchFamily="2" charset="-122"/>
            </a:endParaRPr>
          </a:p>
          <a:p>
            <a:pPr>
              <a:lnSpc>
                <a:spcPct val="120000"/>
              </a:lnSpc>
            </a:pPr>
            <a:r>
              <a:rPr lang="zh-CN" altLang="en-US" dirty="0" smtClean="0">
                <a:latin typeface="华文中宋" pitchFamily="2" charset="-122"/>
                <a:ea typeface="华文中宋" pitchFamily="2" charset="-122"/>
              </a:rPr>
              <a:t>      该技术可广泛应用于核电站的各类混凝土结构工程的钢筋锚固，还可用作钢筋锚杆（或拉杆）的紧固件。相比传统的钢筋锚固技术，在混凝土结构中应用钢筋机械锚固技术，可减少钢筋锚固长度</a:t>
            </a:r>
            <a:r>
              <a:rPr lang="en-US" altLang="zh-CN" dirty="0" smtClean="0">
                <a:latin typeface="华文中宋" pitchFamily="2" charset="-122"/>
                <a:ea typeface="华文中宋" pitchFamily="2" charset="-122"/>
              </a:rPr>
              <a:t>40</a:t>
            </a:r>
            <a:r>
              <a:rPr lang="zh-CN" altLang="en-US" dirty="0" smtClean="0">
                <a:latin typeface="华文中宋" pitchFamily="2" charset="-122"/>
                <a:ea typeface="华文中宋" pitchFamily="2" charset="-122"/>
              </a:rPr>
              <a:t>％以上，节约锚固钢筋</a:t>
            </a:r>
            <a:r>
              <a:rPr lang="en-US" altLang="zh-CN" dirty="0" smtClean="0">
                <a:latin typeface="华文中宋" pitchFamily="2" charset="-122"/>
                <a:ea typeface="华文中宋" pitchFamily="2" charset="-122"/>
              </a:rPr>
              <a:t>40</a:t>
            </a:r>
            <a:r>
              <a:rPr lang="zh-CN" altLang="en-US" dirty="0" smtClean="0">
                <a:latin typeface="华文中宋" pitchFamily="2" charset="-122"/>
                <a:ea typeface="华文中宋" pitchFamily="2" charset="-122"/>
              </a:rPr>
              <a:t>％以上。</a:t>
            </a:r>
            <a:endParaRPr lang="en-US" altLang="zh-CN" dirty="0">
              <a:latin typeface="华文中宋" pitchFamily="2" charset="-122"/>
              <a:ea typeface="华文中宋" pitchFamily="2" charset="-122"/>
            </a:endParaRPr>
          </a:p>
        </p:txBody>
      </p:sp>
    </p:spTree>
    <p:extLst>
      <p:ext uri="{BB962C8B-B14F-4D97-AF65-F5344CB8AC3E}">
        <p14:creationId xmlns:p14="http://schemas.microsoft.com/office/powerpoint/2010/main" xmlns="" val="365905883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a:solidFill>
                  <a:srgbClr val="FF0000"/>
                </a:solidFill>
                <a:latin typeface="微软雅黑" pitchFamily="34" charset="-122"/>
                <a:ea typeface="微软雅黑" pitchFamily="34" charset="-122"/>
              </a:rPr>
              <a:t>第三</a:t>
            </a:r>
            <a:r>
              <a:rPr lang="zh-CN" altLang="en-US" sz="2400" b="1" dirty="0" smtClean="0">
                <a:solidFill>
                  <a:srgbClr val="FF0000"/>
                </a:solidFill>
                <a:latin typeface="微软雅黑" pitchFamily="34" charset="-122"/>
                <a:ea typeface="微软雅黑" pitchFamily="34" charset="-122"/>
              </a:rPr>
              <a:t>节 模板</a:t>
            </a:r>
            <a:r>
              <a:rPr lang="zh-CN" altLang="en-US" sz="2400" b="1" dirty="0">
                <a:solidFill>
                  <a:srgbClr val="FF0000"/>
                </a:solidFill>
                <a:latin typeface="微软雅黑" pitchFamily="34" charset="-122"/>
                <a:ea typeface="微软雅黑" pitchFamily="34" charset="-122"/>
              </a:rPr>
              <a:t>脚手架技术</a:t>
            </a:r>
          </a:p>
        </p:txBody>
      </p:sp>
      <p:sp>
        <p:nvSpPr>
          <p:cNvPr id="83" name="矩形 91"/>
          <p:cNvSpPr>
            <a:spLocks noChangeArrowheads="1"/>
          </p:cNvSpPr>
          <p:nvPr/>
        </p:nvSpPr>
        <p:spPr bwMode="auto">
          <a:xfrm>
            <a:off x="107504" y="1556792"/>
            <a:ext cx="8893246" cy="3767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20000"/>
              </a:lnSpc>
            </a:pPr>
            <a:r>
              <a:rPr lang="en-US" altLang="zh-CN" sz="2400" b="1" dirty="0">
                <a:latin typeface="华文中宋" pitchFamily="2" charset="-122"/>
                <a:ea typeface="华文中宋" pitchFamily="2" charset="-122"/>
              </a:rPr>
              <a:t>1</a:t>
            </a:r>
            <a:r>
              <a:rPr lang="zh-CN" altLang="en-US" sz="2400" b="1" dirty="0">
                <a:latin typeface="华文中宋" pitchFamily="2" charset="-122"/>
                <a:ea typeface="华文中宋" pitchFamily="2" charset="-122"/>
              </a:rPr>
              <a:t>、销键型脚手架及支撑架技术</a:t>
            </a:r>
            <a:endParaRPr lang="en-US" altLang="zh-CN" sz="2400" b="1" dirty="0" smtClean="0">
              <a:latin typeface="华文中宋" pitchFamily="2" charset="-122"/>
              <a:ea typeface="华文中宋" pitchFamily="2" charset="-122"/>
            </a:endParaRPr>
          </a:p>
          <a:p>
            <a:pPr>
              <a:lnSpc>
                <a:spcPct val="15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p>
          <a:p>
            <a:pPr>
              <a:lnSpc>
                <a:spcPct val="150000"/>
              </a:lnSpc>
            </a:pPr>
            <a:r>
              <a:rPr lang="zh-CN" altLang="en-US" sz="2000" b="1" dirty="0" smtClean="0">
                <a:latin typeface="华文中宋" pitchFamily="2" charset="-122"/>
                <a:ea typeface="华文中宋" pitchFamily="2" charset="-122"/>
              </a:rPr>
              <a:t>    适用部位</a:t>
            </a:r>
          </a:p>
          <a:p>
            <a:pPr>
              <a:lnSpc>
                <a:spcPct val="150000"/>
              </a:lnSpc>
            </a:pPr>
            <a:r>
              <a:rPr lang="zh-CN" altLang="en-US" sz="2000" dirty="0" smtClean="0">
                <a:latin typeface="华文中宋" pitchFamily="2" charset="-122"/>
                <a:ea typeface="华文中宋" pitchFamily="2" charset="-122"/>
              </a:rPr>
              <a:t>   （</a:t>
            </a:r>
            <a:r>
              <a:rPr lang="en-US" altLang="zh-CN" sz="2000" dirty="0" smtClean="0">
                <a:latin typeface="华文中宋" pitchFamily="2" charset="-122"/>
                <a:ea typeface="华文中宋" pitchFamily="2" charset="-122"/>
              </a:rPr>
              <a:t>1</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φ60 </a:t>
            </a:r>
            <a:r>
              <a:rPr lang="zh-CN" altLang="en-US" sz="2000" dirty="0" smtClean="0">
                <a:latin typeface="华文中宋" pitchFamily="2" charset="-122"/>
                <a:ea typeface="华文中宋" pitchFamily="2" charset="-122"/>
              </a:rPr>
              <a:t>系列重型支撑架可广泛应用于公路、铁路的跨河桥、跨线桥、高架桥中的现浇盖梁及箱梁的施工，用作水平模板的承重支撑架。</a:t>
            </a:r>
          </a:p>
          <a:p>
            <a:pPr>
              <a:lnSpc>
                <a:spcPct val="150000"/>
              </a:lnSpc>
            </a:pPr>
            <a:r>
              <a:rPr lang="zh-CN" altLang="en-US" sz="2000" dirty="0" smtClean="0">
                <a:latin typeface="华文中宋" pitchFamily="2" charset="-122"/>
                <a:ea typeface="华文中宋" pitchFamily="2" charset="-122"/>
              </a:rPr>
              <a:t>   （</a:t>
            </a:r>
            <a:r>
              <a:rPr lang="en-US" altLang="zh-CN" sz="2000" dirty="0" smtClean="0">
                <a:latin typeface="华文中宋" pitchFamily="2" charset="-122"/>
                <a:ea typeface="华文中宋" pitchFamily="2" charset="-122"/>
              </a:rPr>
              <a:t>2</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φ48 </a:t>
            </a:r>
            <a:r>
              <a:rPr lang="zh-CN" altLang="en-US" sz="2000" dirty="0" smtClean="0">
                <a:latin typeface="华文中宋" pitchFamily="2" charset="-122"/>
                <a:ea typeface="华文中宋" pitchFamily="2" charset="-122"/>
              </a:rPr>
              <a:t>系列轻型脚手架适用于直接搭设各类房屋建筑的外墙脚手架，梁板模板支撑架，船舶维修、大坝、核电站施工用的脚手架，各类钢结构施工现场拼装的承重架，各类演出用的舞台架、灯光架、临时看台、临时过街天桥等。</a:t>
            </a:r>
            <a:endParaRPr lang="en-US" altLang="zh-CN" sz="2000" dirty="0" smtClean="0">
              <a:latin typeface="华文中宋" pitchFamily="2" charset="-122"/>
              <a:ea typeface="华文中宋" pitchFamily="2" charset="-122"/>
            </a:endParaRPr>
          </a:p>
        </p:txBody>
      </p:sp>
      <p:sp>
        <p:nvSpPr>
          <p:cNvPr id="6" name="灯片编号占位符 5"/>
          <p:cNvSpPr>
            <a:spLocks noGrp="1"/>
          </p:cNvSpPr>
          <p:nvPr>
            <p:ph type="sldNum" sz="quarter" idx="4"/>
          </p:nvPr>
        </p:nvSpPr>
        <p:spPr/>
        <p:txBody>
          <a:bodyPr/>
          <a:lstStyle/>
          <a:p>
            <a:fld id="{0C913308-F349-4B6D-A68A-DD1791B4A57B}" type="slidenum">
              <a:rPr lang="zh-CN" altLang="en-US" smtClean="0"/>
              <a:pPr/>
              <a:t>18</a:t>
            </a:fld>
            <a:endParaRPr lang="zh-CN" altLang="en-US" dirty="0"/>
          </a:p>
        </p:txBody>
      </p:sp>
    </p:spTree>
    <p:extLst>
      <p:ext uri="{BB962C8B-B14F-4D97-AF65-F5344CB8AC3E}">
        <p14:creationId xmlns:p14="http://schemas.microsoft.com/office/powerpoint/2010/main" xmlns="" val="365905883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a:solidFill>
                  <a:srgbClr val="FF0000"/>
                </a:solidFill>
                <a:latin typeface="微软雅黑" pitchFamily="34" charset="-122"/>
                <a:ea typeface="微软雅黑" pitchFamily="34" charset="-122"/>
              </a:rPr>
              <a:t>第三</a:t>
            </a:r>
            <a:r>
              <a:rPr lang="zh-CN" altLang="en-US" sz="2400" b="1" dirty="0" smtClean="0">
                <a:solidFill>
                  <a:srgbClr val="FF0000"/>
                </a:solidFill>
                <a:latin typeface="微软雅黑" pitchFamily="34" charset="-122"/>
                <a:ea typeface="微软雅黑" pitchFamily="34" charset="-122"/>
              </a:rPr>
              <a:t>节 模板</a:t>
            </a:r>
            <a:r>
              <a:rPr lang="zh-CN" altLang="en-US" sz="2400" b="1" dirty="0">
                <a:solidFill>
                  <a:srgbClr val="FF0000"/>
                </a:solidFill>
                <a:latin typeface="微软雅黑" pitchFamily="34" charset="-122"/>
                <a:ea typeface="微软雅黑" pitchFamily="34" charset="-122"/>
              </a:rPr>
              <a:t>脚手架技术</a:t>
            </a:r>
          </a:p>
        </p:txBody>
      </p:sp>
      <p:sp>
        <p:nvSpPr>
          <p:cNvPr id="83" name="矩形 91"/>
          <p:cNvSpPr>
            <a:spLocks noChangeArrowheads="1"/>
          </p:cNvSpPr>
          <p:nvPr/>
        </p:nvSpPr>
        <p:spPr bwMode="auto">
          <a:xfrm>
            <a:off x="107504" y="1340768"/>
            <a:ext cx="8893246" cy="2382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20000"/>
              </a:lnSpc>
            </a:pPr>
            <a:r>
              <a:rPr lang="en-US" altLang="zh-CN" sz="2400" b="1" dirty="0">
                <a:latin typeface="华文中宋" pitchFamily="2" charset="-122"/>
                <a:ea typeface="华文中宋" pitchFamily="2" charset="-122"/>
              </a:rPr>
              <a:t>1</a:t>
            </a:r>
            <a:r>
              <a:rPr lang="zh-CN" altLang="en-US" sz="2400" b="1" dirty="0">
                <a:latin typeface="华文中宋" pitchFamily="2" charset="-122"/>
                <a:ea typeface="华文中宋" pitchFamily="2" charset="-122"/>
              </a:rPr>
              <a:t>、销键型脚手架及支撑架技术</a:t>
            </a:r>
            <a:endParaRPr lang="en-US" altLang="zh-CN" sz="2400" b="1" dirty="0" smtClean="0">
              <a:latin typeface="华文中宋" pitchFamily="2" charset="-122"/>
              <a:ea typeface="华文中宋" pitchFamily="2" charset="-122"/>
            </a:endParaRPr>
          </a:p>
          <a:p>
            <a:pPr algn="just">
              <a:lnSpc>
                <a:spcPct val="120000"/>
              </a:lnSpc>
            </a:pPr>
            <a:r>
              <a:rPr lang="zh-CN" altLang="en-US" sz="2000" b="1" dirty="0" smtClean="0">
                <a:latin typeface="华文中宋" pitchFamily="2" charset="-122"/>
                <a:ea typeface="华文中宋" pitchFamily="2" charset="-122"/>
              </a:rPr>
              <a:t>    工艺说明</a:t>
            </a:r>
            <a:endParaRPr lang="en-US" altLang="zh-CN" sz="2000" dirty="0" smtClean="0">
              <a:latin typeface="华文中宋" pitchFamily="2" charset="-122"/>
              <a:ea typeface="华文中宋" pitchFamily="2" charset="-122"/>
            </a:endParaRPr>
          </a:p>
          <a:p>
            <a:pPr algn="just">
              <a:lnSpc>
                <a:spcPct val="120000"/>
              </a:lnSpc>
            </a:pPr>
            <a:r>
              <a:rPr lang="zh-CN" altLang="en-US" sz="2000" dirty="0" smtClean="0">
                <a:latin typeface="华文中宋" pitchFamily="2" charset="-122"/>
                <a:ea typeface="华文中宋" pitchFamily="2" charset="-122"/>
              </a:rPr>
              <a:t>     重型</a:t>
            </a:r>
            <a:r>
              <a:rPr lang="zh-CN" altLang="en-US" sz="2000" dirty="0">
                <a:latin typeface="华文中宋" pitchFamily="2" charset="-122"/>
                <a:ea typeface="华文中宋" pitchFamily="2" charset="-122"/>
              </a:rPr>
              <a:t>支撑架可广泛应用于公路、铁路的跨河桥等，用作水平模板的承重支撑架。轻型脚手架适用于核电站施工用的脚手架，各类钢结构施工现场拼装的承重架等</a:t>
            </a:r>
            <a:r>
              <a:rPr lang="zh-CN" altLang="en-US" sz="2000" dirty="0" smtClean="0">
                <a:latin typeface="华文中宋" pitchFamily="2" charset="-122"/>
                <a:ea typeface="华文中宋" pitchFamily="2" charset="-122"/>
              </a:rPr>
              <a:t>。技术指标应满足脚手架</a:t>
            </a:r>
            <a:r>
              <a:rPr lang="zh-CN" altLang="en-US" sz="2000" dirty="0">
                <a:latin typeface="华文中宋" pitchFamily="2" charset="-122"/>
                <a:ea typeface="华文中宋" pitchFamily="2" charset="-122"/>
              </a:rPr>
              <a:t>支撑架安装后的垂直偏差应控制在</a:t>
            </a:r>
            <a:r>
              <a:rPr lang="en-US" altLang="zh-CN" sz="2000" dirty="0" smtClean="0">
                <a:latin typeface="华文中宋" pitchFamily="2" charset="-122"/>
                <a:ea typeface="华文中宋" pitchFamily="2" charset="-122"/>
              </a:rPr>
              <a:t>1/500</a:t>
            </a:r>
            <a:r>
              <a:rPr lang="zh-CN" altLang="en-US" sz="2000" dirty="0">
                <a:latin typeface="华文中宋" pitchFamily="2" charset="-122"/>
                <a:ea typeface="华文中宋" pitchFamily="2" charset="-122"/>
              </a:rPr>
              <a:t>以内，底座丝杠外露尺寸不得大于相关标准规定要求</a:t>
            </a:r>
            <a:r>
              <a:rPr lang="zh-CN" altLang="en-US" sz="2000" dirty="0" smtClean="0">
                <a:latin typeface="华文中宋" pitchFamily="2" charset="-122"/>
                <a:ea typeface="华文中宋" pitchFamily="2" charset="-122"/>
              </a:rPr>
              <a:t>，进行热镀锌表面处理等。</a:t>
            </a:r>
            <a:endParaRPr lang="en-US" altLang="zh-CN" sz="2000" dirty="0" smtClean="0">
              <a:latin typeface="华文中宋" pitchFamily="2" charset="-122"/>
              <a:ea typeface="华文中宋" pitchFamily="2" charset="-122"/>
            </a:endParaRPr>
          </a:p>
        </p:txBody>
      </p:sp>
      <p:sp>
        <p:nvSpPr>
          <p:cNvPr id="6" name="灯片编号占位符 5"/>
          <p:cNvSpPr>
            <a:spLocks noGrp="1"/>
          </p:cNvSpPr>
          <p:nvPr>
            <p:ph type="sldNum" sz="quarter" idx="4"/>
          </p:nvPr>
        </p:nvSpPr>
        <p:spPr/>
        <p:txBody>
          <a:bodyPr/>
          <a:lstStyle/>
          <a:p>
            <a:fld id="{0C913308-F349-4B6D-A68A-DD1791B4A57B}" type="slidenum">
              <a:rPr lang="zh-CN" altLang="en-US" smtClean="0"/>
              <a:pPr/>
              <a:t>19</a:t>
            </a:fld>
            <a:endParaRPr lang="zh-CN" altLang="en-US" dirty="0"/>
          </a:p>
        </p:txBody>
      </p:sp>
      <p:pic>
        <p:nvPicPr>
          <p:cNvPr id="2050" name="Picture 2"/>
          <p:cNvPicPr>
            <a:picLocks noChangeAspect="1" noChangeArrowheads="1"/>
          </p:cNvPicPr>
          <p:nvPr/>
        </p:nvPicPr>
        <p:blipFill>
          <a:blip r:embed="rId3" cstate="print"/>
          <a:srcRect/>
          <a:stretch>
            <a:fillRect/>
          </a:stretch>
        </p:blipFill>
        <p:spPr bwMode="auto">
          <a:xfrm>
            <a:off x="1259632" y="3717032"/>
            <a:ext cx="6334125" cy="1952625"/>
          </a:xfrm>
          <a:prstGeom prst="rect">
            <a:avLst/>
          </a:prstGeom>
          <a:noFill/>
          <a:ln w="9525">
            <a:noFill/>
            <a:miter lim="800000"/>
            <a:headEnd/>
            <a:tailEnd/>
          </a:ln>
        </p:spPr>
      </p:pic>
      <p:sp>
        <p:nvSpPr>
          <p:cNvPr id="7" name="矩形 6"/>
          <p:cNvSpPr/>
          <p:nvPr/>
        </p:nvSpPr>
        <p:spPr>
          <a:xfrm>
            <a:off x="2843808" y="5733256"/>
            <a:ext cx="2954655" cy="369332"/>
          </a:xfrm>
          <a:prstGeom prst="rect">
            <a:avLst/>
          </a:prstGeom>
        </p:spPr>
        <p:txBody>
          <a:bodyPr wrap="none">
            <a:spAutoFit/>
          </a:bodyPr>
          <a:lstStyle/>
          <a:p>
            <a:r>
              <a:rPr lang="zh-CN" altLang="en-US" dirty="0" smtClean="0"/>
              <a:t>销键型钢管脚手架及支撑架</a:t>
            </a:r>
            <a:endParaRPr lang="zh-CN" altLang="en-US" dirty="0"/>
          </a:p>
        </p:txBody>
      </p:sp>
    </p:spTree>
    <p:extLst>
      <p:ext uri="{BB962C8B-B14F-4D97-AF65-F5344CB8AC3E}">
        <p14:creationId xmlns:p14="http://schemas.microsoft.com/office/powerpoint/2010/main" xmlns="" val="365905883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剪去对角的矩形 4"/>
          <p:cNvSpPr/>
          <p:nvPr/>
        </p:nvSpPr>
        <p:spPr>
          <a:xfrm>
            <a:off x="1984166" y="2348880"/>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pitchFamily="34" charset="-122"/>
                <a:ea typeface="微软雅黑" panose="020B0503020204020204" pitchFamily="34" charset="-122"/>
              </a:rPr>
              <a:t>编制说明</a:t>
            </a:r>
            <a:endParaRPr lang="zh-CN" altLang="en-US" sz="2200" b="1" kern="0" dirty="0">
              <a:solidFill>
                <a:srgbClr val="FFFFFF"/>
              </a:solidFill>
              <a:latin typeface="微软雅黑" panose="020B0503020204020204" pitchFamily="34" charset="-122"/>
              <a:ea typeface="微软雅黑" panose="020B0503020204020204" pitchFamily="34" charset="-122"/>
            </a:endParaRPr>
          </a:p>
        </p:txBody>
      </p:sp>
      <p:sp>
        <p:nvSpPr>
          <p:cNvPr id="7" name="圆角矩形 6"/>
          <p:cNvSpPr/>
          <p:nvPr/>
        </p:nvSpPr>
        <p:spPr>
          <a:xfrm>
            <a:off x="1187624" y="2348880"/>
            <a:ext cx="576000" cy="57600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smtClean="0">
                <a:ln>
                  <a:noFill/>
                </a:ln>
                <a:solidFill>
                  <a:srgbClr val="FFFFFF"/>
                </a:solidFill>
                <a:uLnTx/>
                <a:uFillTx/>
                <a:latin typeface="Impact" panose="020B0806030902050204" pitchFamily="34" charset="0"/>
                <a:ea typeface="方正超粗黑简体" panose="02010601030101010101" pitchFamily="2" charset="-122"/>
                <a:cs typeface="+mn-cs"/>
              </a:rPr>
              <a:t>1</a:t>
            </a:r>
            <a:endParaRPr kumimoji="0" lang="zh-CN" altLang="en-US" sz="2800" b="1" i="0" u="none" strike="noStrike" kern="0" cap="none" spc="0" normalizeH="0" baseline="0" noProof="0" dirty="0">
              <a:ln>
                <a:noFill/>
              </a:ln>
              <a:solidFill>
                <a:srgbClr val="FFFFFF"/>
              </a:solidFill>
              <a:uLnTx/>
              <a:uFillTx/>
              <a:latin typeface="Impact" panose="020B0806030902050204" pitchFamily="34" charset="0"/>
              <a:ea typeface="方正超粗黑简体" panose="02010601030101010101" pitchFamily="2" charset="-122"/>
              <a:cs typeface="+mn-cs"/>
            </a:endParaRPr>
          </a:p>
        </p:txBody>
      </p:sp>
      <p:sp>
        <p:nvSpPr>
          <p:cNvPr id="8" name="剪去对角的矩形 7"/>
          <p:cNvSpPr/>
          <p:nvPr/>
        </p:nvSpPr>
        <p:spPr>
          <a:xfrm>
            <a:off x="1984166" y="3789040"/>
            <a:ext cx="6192000" cy="576000"/>
          </a:xfrm>
          <a:prstGeom prst="snip2DiagRect">
            <a:avLst/>
          </a:prstGeom>
          <a:solidFill>
            <a:srgbClr val="BDD8F1">
              <a:lumMod val="50000"/>
            </a:srgbClr>
          </a:solidFill>
          <a:ln w="25400" cap="flat" cmpd="sng" algn="ctr">
            <a:noFill/>
            <a:prstDash val="solid"/>
          </a:ln>
          <a:effectLst/>
        </p:spPr>
        <p:txBody>
          <a:bodyPr anchor="ctr"/>
          <a:lstStyle/>
          <a:p>
            <a:pPr fontAlgn="base">
              <a:spcBef>
                <a:spcPct val="0"/>
              </a:spcBef>
              <a:spcAft>
                <a:spcPct val="0"/>
              </a:spcAft>
              <a:defRPr/>
            </a:pPr>
            <a:r>
              <a:rPr lang="zh-CN" altLang="zh-CN" sz="2200" b="1" kern="0" dirty="0" smtClean="0">
                <a:solidFill>
                  <a:srgbClr val="FFFFFF"/>
                </a:solidFill>
                <a:latin typeface="微软雅黑" panose="020B0503020204020204" pitchFamily="34" charset="-122"/>
                <a:ea typeface="微软雅黑" panose="020B0503020204020204" pitchFamily="34" charset="-122"/>
              </a:rPr>
              <a:t>电力建设五新推广应用信息目录</a:t>
            </a:r>
            <a:endParaRPr lang="zh-CN" altLang="en-US" sz="2200" b="1" kern="0" dirty="0">
              <a:solidFill>
                <a:srgbClr val="FFFFFF"/>
              </a:solidFill>
              <a:latin typeface="微软雅黑" panose="020B0503020204020204" pitchFamily="34" charset="-122"/>
              <a:ea typeface="微软雅黑" panose="020B0503020204020204" pitchFamily="34" charset="-122"/>
            </a:endParaRPr>
          </a:p>
        </p:txBody>
      </p:sp>
      <p:sp>
        <p:nvSpPr>
          <p:cNvPr id="9" name="圆角矩形 8"/>
          <p:cNvSpPr/>
          <p:nvPr/>
        </p:nvSpPr>
        <p:spPr>
          <a:xfrm>
            <a:off x="1187624" y="3789040"/>
            <a:ext cx="576000" cy="57600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3</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sp>
        <p:nvSpPr>
          <p:cNvPr id="12" name="剪去对角的矩形 11"/>
          <p:cNvSpPr/>
          <p:nvPr/>
        </p:nvSpPr>
        <p:spPr>
          <a:xfrm>
            <a:off x="1984166" y="3068960"/>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a:solidFill>
                  <a:srgbClr val="FFFFFF"/>
                </a:solidFill>
                <a:latin typeface="微软雅黑" panose="020B0503020204020204" pitchFamily="34" charset="-122"/>
                <a:ea typeface="微软雅黑" panose="020B0503020204020204" pitchFamily="34" charset="-122"/>
              </a:rPr>
              <a:t>建筑业</a:t>
            </a:r>
            <a:r>
              <a:rPr lang="en-US" altLang="zh-CN" sz="2200" b="1" kern="0" dirty="0">
                <a:solidFill>
                  <a:srgbClr val="FFFFFF"/>
                </a:solidFill>
                <a:latin typeface="微软雅黑" panose="020B0503020204020204" pitchFamily="34" charset="-122"/>
                <a:ea typeface="微软雅黑" panose="020B0503020204020204" pitchFamily="34" charset="-122"/>
              </a:rPr>
              <a:t>10</a:t>
            </a:r>
            <a:r>
              <a:rPr lang="zh-CN" altLang="en-US" sz="2200" b="1" kern="0" dirty="0">
                <a:solidFill>
                  <a:srgbClr val="FFFFFF"/>
                </a:solidFill>
                <a:latin typeface="微软雅黑" panose="020B0503020204020204" pitchFamily="34" charset="-122"/>
                <a:ea typeface="微软雅黑" panose="020B0503020204020204" pitchFamily="34" charset="-122"/>
              </a:rPr>
              <a:t>项新技术</a:t>
            </a:r>
          </a:p>
        </p:txBody>
      </p:sp>
      <p:sp>
        <p:nvSpPr>
          <p:cNvPr id="13" name="圆角矩形 12"/>
          <p:cNvSpPr/>
          <p:nvPr/>
        </p:nvSpPr>
        <p:spPr>
          <a:xfrm>
            <a:off x="1187624" y="3068960"/>
            <a:ext cx="576000" cy="57600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2</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grpSp>
        <p:nvGrpSpPr>
          <p:cNvPr id="14" name="组合 12"/>
          <p:cNvGrpSpPr>
            <a:grpSpLocks/>
          </p:cNvGrpSpPr>
          <p:nvPr/>
        </p:nvGrpSpPr>
        <p:grpSpPr bwMode="auto">
          <a:xfrm>
            <a:off x="59697" y="908848"/>
            <a:ext cx="3000135" cy="1152000"/>
            <a:chOff x="312980" y="836282"/>
            <a:chExt cx="3000686" cy="1152661"/>
          </a:xfrm>
        </p:grpSpPr>
        <p:sp>
          <p:nvSpPr>
            <p:cNvPr id="15" name="等腰三角形 18"/>
            <p:cNvSpPr>
              <a:spLocks noChangeArrowheads="1"/>
            </p:cNvSpPr>
            <p:nvPr/>
          </p:nvSpPr>
          <p:spPr bwMode="auto">
            <a:xfrm flipV="1">
              <a:off x="312980" y="836282"/>
              <a:ext cx="2880528" cy="1152661"/>
            </a:xfrm>
            <a:prstGeom prst="triangle">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ct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algn="ctr" eaLnBrk="1" hangingPunct="1">
                <a:lnSpc>
                  <a:spcPct val="100000"/>
                </a:lnSpc>
                <a:spcBef>
                  <a:spcPct val="0"/>
                </a:spcBef>
                <a:buFont typeface="Arial" pitchFamily="34" charset="0"/>
                <a:buNone/>
              </a:pPr>
              <a:endParaRPr lang="zh-CN" altLang="zh-CN" sz="1800">
                <a:solidFill>
                  <a:srgbClr val="FFFFFF"/>
                </a:solidFill>
                <a:latin typeface="宋体" pitchFamily="2" charset="-122"/>
                <a:ea typeface="宋体" pitchFamily="2" charset="-122"/>
                <a:sym typeface="宋体" pitchFamily="2" charset="-122"/>
              </a:endParaRPr>
            </a:p>
          </p:txBody>
        </p:sp>
        <p:sp>
          <p:nvSpPr>
            <p:cNvPr id="16" name="TextBox 19"/>
            <p:cNvSpPr>
              <a:spLocks noChangeArrowheads="1"/>
            </p:cNvSpPr>
            <p:nvPr/>
          </p:nvSpPr>
          <p:spPr bwMode="auto">
            <a:xfrm rot="19200000">
              <a:off x="1625247" y="1093277"/>
              <a:ext cx="900165" cy="52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fontAlgn="auto" hangingPunct="1">
                <a:spcBef>
                  <a:spcPts val="0"/>
                </a:spcBef>
                <a:spcAft>
                  <a:spcPts val="0"/>
                </a:spcAft>
                <a:buFont typeface="Arial" charset="0"/>
                <a:buNone/>
                <a:defRPr/>
              </a:pPr>
              <a:r>
                <a:rPr lang="zh-CN" altLang="en-US" sz="2800" b="1" kern="0" dirty="0" smtClean="0">
                  <a:solidFill>
                    <a:srgbClr val="FFFFFF"/>
                  </a:solidFill>
                  <a:latin typeface="微软雅黑" pitchFamily="34" charset="-122"/>
                  <a:ea typeface="微软雅黑" pitchFamily="34" charset="-122"/>
                </a:rPr>
                <a:t>目录</a:t>
              </a:r>
              <a:endParaRPr lang="zh-CN" altLang="en-US" sz="1400" kern="0" dirty="0" smtClean="0">
                <a:solidFill>
                  <a:srgbClr val="000000"/>
                </a:solidFill>
              </a:endParaRPr>
            </a:p>
          </p:txBody>
        </p:sp>
        <p:sp>
          <p:nvSpPr>
            <p:cNvPr id="17" name="TextBox 53"/>
            <p:cNvSpPr>
              <a:spLocks noChangeArrowheads="1"/>
            </p:cNvSpPr>
            <p:nvPr/>
          </p:nvSpPr>
          <p:spPr bwMode="auto">
            <a:xfrm rot="19320000">
              <a:off x="1579516" y="1420170"/>
              <a:ext cx="1734150" cy="441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395E8A"/>
                  </a:solidFill>
                  <a:bevel/>
                  <a:headEnd/>
                  <a:tailEnd/>
                </a14:hiddenLine>
              </a:ext>
            </a:extLst>
          </p:spPr>
          <p:txBody>
            <a:bodyPr lIns="91432" tIns="45716" rIns="91432" bIns="45716" anchor="ctr"/>
            <a:lstStyle>
              <a:lvl1pPr eaLnBrk="0" hangingPunct="0">
                <a:lnSpc>
                  <a:spcPct val="110000"/>
                </a:lnSpc>
                <a:spcBef>
                  <a:spcPts val="500"/>
                </a:spcBef>
                <a:buFont typeface="Arial" pitchFamily="34" charset="0"/>
                <a:buChar char="•"/>
                <a:defRPr sz="3200">
                  <a:solidFill>
                    <a:srgbClr val="3B3837"/>
                  </a:solidFill>
                  <a:latin typeface="Arial" pitchFamily="34" charset="0"/>
                  <a:ea typeface="黑体" pitchFamily="49" charset="-122"/>
                </a:defRPr>
              </a:lvl1pPr>
              <a:lvl2pPr marL="742950" indent="-28575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2pPr>
              <a:lvl3pPr marL="11430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3pPr>
              <a:lvl4pPr marL="1600200" indent="-228600" eaLnBrk="0" hangingPunct="0">
                <a:lnSpc>
                  <a:spcPct val="110000"/>
                </a:lnSpc>
                <a:spcBef>
                  <a:spcPts val="400"/>
                </a:spcBef>
                <a:buFont typeface="Arial" pitchFamily="34" charset="0"/>
                <a:buChar char="–"/>
                <a:defRPr sz="1600">
                  <a:solidFill>
                    <a:srgbClr val="3B3837"/>
                  </a:solidFill>
                  <a:latin typeface="Arial" pitchFamily="34" charset="0"/>
                  <a:ea typeface="黑体" pitchFamily="49" charset="-122"/>
                </a:defRPr>
              </a:lvl4pPr>
              <a:lvl5pPr marL="2057400" indent="-228600" eaLnBrk="0" hangingPunct="0">
                <a:lnSpc>
                  <a:spcPct val="110000"/>
                </a:lnSpc>
                <a:spcBef>
                  <a:spcPct val="20000"/>
                </a:spcBef>
                <a:buFont typeface="Arial" pitchFamily="34" charset="0"/>
                <a:buChar char="»"/>
                <a:defRPr sz="1600">
                  <a:solidFill>
                    <a:srgbClr val="3B3837"/>
                  </a:solidFill>
                  <a:latin typeface="Arial" pitchFamily="34" charset="0"/>
                  <a:ea typeface="黑体" pitchFamily="49" charset="-122"/>
                </a:defRPr>
              </a:lvl5pPr>
              <a:lvl6pPr marL="25146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6pPr>
              <a:lvl7pPr marL="29718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7pPr>
              <a:lvl8pPr marL="34290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8pPr>
              <a:lvl9pPr marL="3886200" indent="-228600" eaLnBrk="0" fontAlgn="base" hangingPunct="0">
                <a:lnSpc>
                  <a:spcPct val="110000"/>
                </a:lnSpc>
                <a:spcBef>
                  <a:spcPct val="20000"/>
                </a:spcBef>
                <a:spcAft>
                  <a:spcPct val="0"/>
                </a:spcAft>
                <a:buFont typeface="Arial" pitchFamily="34" charset="0"/>
                <a:buChar char="»"/>
                <a:defRPr sz="1600">
                  <a:solidFill>
                    <a:srgbClr val="3B3837"/>
                  </a:solidFill>
                  <a:latin typeface="Arial" pitchFamily="34" charset="0"/>
                  <a:ea typeface="黑体" pitchFamily="49" charset="-122"/>
                </a:defRPr>
              </a:lvl9pPr>
            </a:lstStyle>
            <a:p>
              <a:pPr algn="ctr" eaLnBrk="1" hangingPunct="1">
                <a:lnSpc>
                  <a:spcPct val="100000"/>
                </a:lnSpc>
                <a:spcBef>
                  <a:spcPct val="0"/>
                </a:spcBef>
                <a:buFont typeface="Arial" pitchFamily="34" charset="0"/>
                <a:buNone/>
              </a:pPr>
              <a:r>
                <a:rPr lang="en-US" altLang="zh-CN" sz="1800" dirty="0">
                  <a:solidFill>
                    <a:srgbClr val="004A86"/>
                  </a:solidFill>
                  <a:latin typeface="Calibri" pitchFamily="34" charset="0"/>
                  <a:ea typeface="宋体" pitchFamily="2" charset="-122"/>
                </a:rPr>
                <a:t>CONTENTS</a:t>
              </a:r>
            </a:p>
          </p:txBody>
        </p:sp>
      </p:grpSp>
      <p:sp>
        <p:nvSpPr>
          <p:cNvPr id="18" name="剪去对角的矩形 17"/>
          <p:cNvSpPr/>
          <p:nvPr/>
        </p:nvSpPr>
        <p:spPr>
          <a:xfrm>
            <a:off x="1984166" y="4509120"/>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a:solidFill>
                  <a:srgbClr val="FFFFFF"/>
                </a:solidFill>
                <a:latin typeface="微软雅黑" panose="020B0503020204020204" pitchFamily="34" charset="-122"/>
                <a:ea typeface="微软雅黑" panose="020B0503020204020204" pitchFamily="34" charset="-122"/>
              </a:rPr>
              <a:t>国家重点节能低碳</a:t>
            </a:r>
            <a:r>
              <a:rPr lang="zh-CN" altLang="en-US" sz="2200" b="1" kern="0" dirty="0" smtClean="0">
                <a:solidFill>
                  <a:srgbClr val="FFFFFF"/>
                </a:solidFill>
                <a:latin typeface="微软雅黑" panose="020B0503020204020204" pitchFamily="34" charset="-122"/>
                <a:ea typeface="微软雅黑" panose="020B0503020204020204" pitchFamily="34" charset="-122"/>
              </a:rPr>
              <a:t>技术</a:t>
            </a:r>
            <a:endParaRPr lang="zh-CN" altLang="en-US" sz="2200" b="1" kern="0" dirty="0">
              <a:solidFill>
                <a:srgbClr val="FFFFFF"/>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1187624" y="4509120"/>
            <a:ext cx="576000" cy="57600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4</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sp>
        <p:nvSpPr>
          <p:cNvPr id="20" name="剪去对角的矩形 19"/>
          <p:cNvSpPr/>
          <p:nvPr/>
        </p:nvSpPr>
        <p:spPr>
          <a:xfrm>
            <a:off x="1984166" y="5229200"/>
            <a:ext cx="6192000" cy="576000"/>
          </a:xfrm>
          <a:prstGeom prst="snip2DiagRect">
            <a:avLst/>
          </a:prstGeom>
          <a:solidFill>
            <a:srgbClr val="BDD8F1">
              <a:lumMod val="50000"/>
            </a:srgbClr>
          </a:solidFill>
          <a:ln w="25400" cap="flat" cmpd="sng" algn="ctr">
            <a:noFill/>
            <a:prstDash val="solid"/>
          </a:ln>
          <a:effectLst/>
        </p:spPr>
        <p:txBody>
          <a:bodyPr anchor="ctr"/>
          <a:lstStyle/>
          <a:p>
            <a:pPr lvl="0" fontAlgn="base">
              <a:spcBef>
                <a:spcPct val="0"/>
              </a:spcBef>
              <a:spcAft>
                <a:spcPct val="0"/>
              </a:spcAft>
              <a:defRPr/>
            </a:pPr>
            <a:r>
              <a:rPr lang="zh-CN" altLang="en-US" sz="2200" b="1" kern="0" dirty="0" smtClean="0">
                <a:solidFill>
                  <a:srgbClr val="FFFFFF"/>
                </a:solidFill>
                <a:latin typeface="微软雅黑" panose="020B0503020204020204" pitchFamily="34" charset="-122"/>
                <a:ea typeface="微软雅黑" panose="020B0503020204020204" pitchFamily="34" charset="-122"/>
              </a:rPr>
              <a:t>自主创新技术</a:t>
            </a:r>
            <a:endParaRPr lang="zh-CN" altLang="en-US" sz="2200" b="1" kern="0" dirty="0">
              <a:solidFill>
                <a:srgbClr val="FFFFFF"/>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1187624" y="5229200"/>
            <a:ext cx="576000" cy="57600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5</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sp>
        <p:nvSpPr>
          <p:cNvPr id="22" name="剪去对角的矩形 21"/>
          <p:cNvSpPr/>
          <p:nvPr/>
        </p:nvSpPr>
        <p:spPr>
          <a:xfrm>
            <a:off x="1984166" y="5949344"/>
            <a:ext cx="6192000" cy="576000"/>
          </a:xfrm>
          <a:prstGeom prst="snip2DiagRect">
            <a:avLst/>
          </a:prstGeom>
          <a:solidFill>
            <a:srgbClr val="BDD8F1">
              <a:lumMod val="50000"/>
            </a:srgbClr>
          </a:solidFill>
          <a:ln w="25400" cap="flat" cmpd="sng" algn="ctr">
            <a:noFill/>
            <a:prstDash val="solid"/>
          </a:ln>
          <a:effectLst/>
        </p:spPr>
        <p:txBody>
          <a:bodyPr anchor="ctr"/>
          <a:lstStyle/>
          <a:p>
            <a:pPr fontAlgn="base">
              <a:spcBef>
                <a:spcPct val="0"/>
              </a:spcBef>
              <a:spcAft>
                <a:spcPct val="0"/>
              </a:spcAft>
              <a:defRPr/>
            </a:pPr>
            <a:r>
              <a:rPr lang="zh-CN" altLang="zh-CN" sz="2200" b="1" kern="0" dirty="0" smtClean="0">
                <a:solidFill>
                  <a:srgbClr val="FFFFFF"/>
                </a:solidFill>
                <a:latin typeface="微软雅黑" panose="020B0503020204020204" pitchFamily="34" charset="-122"/>
                <a:ea typeface="微软雅黑" panose="020B0503020204020204" pitchFamily="34" charset="-122"/>
              </a:rPr>
              <a:t>核能工程建设新技术应用专项评价</a:t>
            </a:r>
            <a:endParaRPr lang="zh-CN" altLang="en-US" sz="2200" b="1" kern="0" dirty="0">
              <a:solidFill>
                <a:srgbClr val="FFFFFF"/>
              </a:solidFill>
              <a:latin typeface="微软雅黑" panose="020B0503020204020204" pitchFamily="34" charset="-122"/>
              <a:ea typeface="微软雅黑" panose="020B0503020204020204" pitchFamily="34" charset="-122"/>
            </a:endParaRPr>
          </a:p>
        </p:txBody>
      </p:sp>
      <p:sp>
        <p:nvSpPr>
          <p:cNvPr id="23" name="圆角矩形 22"/>
          <p:cNvSpPr/>
          <p:nvPr/>
        </p:nvSpPr>
        <p:spPr>
          <a:xfrm>
            <a:off x="1187624" y="5949344"/>
            <a:ext cx="576000" cy="576000"/>
          </a:xfrm>
          <a:prstGeom prst="roundRect">
            <a:avLst/>
          </a:prstGeom>
          <a:solidFill>
            <a:srgbClr val="BDD8F1">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smtClean="0">
                <a:ln>
                  <a:noFill/>
                </a:ln>
                <a:solidFill>
                  <a:srgbClr val="FFFFFF"/>
                </a:solidFill>
                <a:effectLst/>
                <a:uLnTx/>
                <a:uFillTx/>
                <a:latin typeface="Impact" panose="020B0806030902050204" pitchFamily="34" charset="0"/>
                <a:ea typeface="方正超粗黑简体" panose="02010601030101010101" pitchFamily="2" charset="-122"/>
                <a:cs typeface="+mn-cs"/>
              </a:rPr>
              <a:t>6</a:t>
            </a:r>
            <a:endParaRPr kumimoji="0" lang="zh-CN" altLang="en-US" sz="2800" b="1" i="0" u="none" strike="noStrike" kern="0" cap="none" spc="0" normalizeH="0" baseline="0" noProof="0" dirty="0">
              <a:ln>
                <a:noFill/>
              </a:ln>
              <a:solidFill>
                <a:srgbClr val="FFFFFF"/>
              </a:solidFill>
              <a:effectLst/>
              <a:uLnTx/>
              <a:uFillTx/>
              <a:latin typeface="Impact" panose="020B0806030902050204" pitchFamily="34" charset="0"/>
              <a:ea typeface="方正超粗黑简体" panose="02010601030101010101" pitchFamily="2" charset="-122"/>
              <a:cs typeface="+mn-cs"/>
            </a:endParaRPr>
          </a:p>
        </p:txBody>
      </p:sp>
    </p:spTree>
    <p:extLst>
      <p:ext uri="{BB962C8B-B14F-4D97-AF65-F5344CB8AC3E}">
        <p14:creationId xmlns:p14="http://schemas.microsoft.com/office/powerpoint/2010/main" xmlns="" val="2892860414"/>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a:solidFill>
                  <a:srgbClr val="FF0000"/>
                </a:solidFill>
                <a:latin typeface="微软雅黑" pitchFamily="34" charset="-122"/>
                <a:ea typeface="微软雅黑" pitchFamily="34" charset="-122"/>
              </a:rPr>
              <a:t>第三</a:t>
            </a:r>
            <a:r>
              <a:rPr lang="zh-CN" altLang="en-US" sz="2400" b="1" dirty="0" smtClean="0">
                <a:solidFill>
                  <a:srgbClr val="FF0000"/>
                </a:solidFill>
                <a:latin typeface="微软雅黑" pitchFamily="34" charset="-122"/>
                <a:ea typeface="微软雅黑" pitchFamily="34" charset="-122"/>
              </a:rPr>
              <a:t>节 模板</a:t>
            </a:r>
            <a:r>
              <a:rPr lang="zh-CN" altLang="en-US" sz="2400" b="1" dirty="0">
                <a:solidFill>
                  <a:srgbClr val="FF0000"/>
                </a:solidFill>
                <a:latin typeface="微软雅黑" pitchFamily="34" charset="-122"/>
                <a:ea typeface="微软雅黑" pitchFamily="34" charset="-122"/>
              </a:rPr>
              <a:t>脚手架技术</a:t>
            </a:r>
          </a:p>
        </p:txBody>
      </p:sp>
      <p:sp>
        <p:nvSpPr>
          <p:cNvPr id="83" name="矩形 91"/>
          <p:cNvSpPr>
            <a:spLocks noChangeArrowheads="1"/>
          </p:cNvSpPr>
          <p:nvPr/>
        </p:nvSpPr>
        <p:spPr bwMode="auto">
          <a:xfrm>
            <a:off x="107504" y="1124744"/>
            <a:ext cx="8893246" cy="4585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lnSpc>
                <a:spcPct val="150000"/>
              </a:lnSpc>
            </a:pPr>
            <a:r>
              <a:rPr lang="en-US" altLang="zh-CN" sz="2400" b="1" dirty="0" smtClean="0">
                <a:solidFill>
                  <a:prstClr val="black"/>
                </a:solidFill>
                <a:latin typeface="华文中宋" pitchFamily="2" charset="-122"/>
                <a:ea typeface="华文中宋" pitchFamily="2" charset="-122"/>
              </a:rPr>
              <a:t>2</a:t>
            </a:r>
            <a:r>
              <a:rPr lang="zh-CN" altLang="en-US" sz="2400" b="1" dirty="0">
                <a:solidFill>
                  <a:prstClr val="black"/>
                </a:solidFill>
                <a:latin typeface="华文中宋" pitchFamily="2" charset="-122"/>
                <a:ea typeface="华文中宋" pitchFamily="2" charset="-122"/>
              </a:rPr>
              <a:t>、管廊模板</a:t>
            </a:r>
            <a:r>
              <a:rPr lang="zh-CN" altLang="en-US" sz="2400" b="1" dirty="0" smtClean="0">
                <a:solidFill>
                  <a:prstClr val="black"/>
                </a:solidFill>
                <a:latin typeface="华文中宋" pitchFamily="2" charset="-122"/>
                <a:ea typeface="华文中宋" pitchFamily="2" charset="-122"/>
              </a:rPr>
              <a:t>技术</a:t>
            </a:r>
            <a:endParaRPr lang="en-US" altLang="zh-CN" sz="2400" b="1" dirty="0" smtClean="0">
              <a:solidFill>
                <a:prstClr val="black"/>
              </a:solidFill>
              <a:latin typeface="华文中宋" pitchFamily="2" charset="-122"/>
              <a:ea typeface="华文中宋" pitchFamily="2" charset="-122"/>
            </a:endParaRPr>
          </a:p>
          <a:p>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混凝土结构工程技术规范</a:t>
            </a:r>
            <a:r>
              <a:rPr lang="en-US" altLang="zh-CN" sz="2000" dirty="0" smtClean="0">
                <a:latin typeface="华文中宋" pitchFamily="2" charset="-122"/>
                <a:ea typeface="华文中宋" pitchFamily="2" charset="-122"/>
              </a:rPr>
              <a:t>》 GB 50666</a:t>
            </a:r>
          </a:p>
          <a:p>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endParaRPr lang="en-US" altLang="zh-CN" sz="2400" b="1" dirty="0" smtClean="0">
              <a:solidFill>
                <a:prstClr val="black"/>
              </a:solidFill>
              <a:latin typeface="华文中宋" pitchFamily="2" charset="-122"/>
              <a:ea typeface="华文中宋" pitchFamily="2" charset="-122"/>
            </a:endParaRPr>
          </a:p>
          <a:p>
            <a:pPr algn="just">
              <a:lnSpc>
                <a:spcPct val="150000"/>
              </a:lnSpc>
            </a:pPr>
            <a:r>
              <a:rPr lang="zh-CN" altLang="en-US" sz="2000" b="1" dirty="0" smtClean="0">
                <a:latin typeface="华文中宋" pitchFamily="2" charset="-122"/>
                <a:ea typeface="华文中宋" pitchFamily="2" charset="-122"/>
              </a:rPr>
              <a:t>      适用部位      </a:t>
            </a:r>
            <a:r>
              <a:rPr lang="zh-CN" altLang="en-US" sz="2000" dirty="0" smtClean="0">
                <a:latin typeface="华文中宋" pitchFamily="2" charset="-122"/>
                <a:ea typeface="华文中宋" pitchFamily="2" charset="-122"/>
              </a:rPr>
              <a:t>采用现浇混凝土施工的各类管廊工程</a:t>
            </a:r>
            <a:endParaRPr lang="en-US" altLang="zh-CN" sz="2000" dirty="0" smtClean="0">
              <a:latin typeface="华文中宋" pitchFamily="2" charset="-122"/>
              <a:ea typeface="华文中宋" pitchFamily="2" charset="-122"/>
            </a:endParaRPr>
          </a:p>
          <a:p>
            <a:pPr algn="just">
              <a:lnSpc>
                <a:spcPct val="150000"/>
              </a:lnSpc>
            </a:pPr>
            <a:r>
              <a:rPr lang="zh-CN" altLang="en-US" sz="2000" b="1" dirty="0" smtClean="0">
                <a:latin typeface="华文中宋" pitchFamily="2" charset="-122"/>
                <a:ea typeface="华文中宋" pitchFamily="2" charset="-122"/>
              </a:rPr>
              <a:t>      工艺说明</a:t>
            </a:r>
            <a:endParaRPr lang="en-US" altLang="zh-CN" sz="2000" b="1" dirty="0" smtClean="0">
              <a:latin typeface="华文中宋" pitchFamily="2" charset="-122"/>
              <a:ea typeface="华文中宋" pitchFamily="2" charset="-122"/>
            </a:endParaRPr>
          </a:p>
          <a:p>
            <a:pPr algn="just">
              <a:lnSpc>
                <a:spcPct val="150000"/>
              </a:lnSpc>
            </a:pPr>
            <a:r>
              <a:rPr lang="zh-CN" altLang="en-US" sz="2000" dirty="0" smtClean="0">
                <a:latin typeface="华文中宋" pitchFamily="2" charset="-122"/>
                <a:ea typeface="华文中宋" pitchFamily="2" charset="-122"/>
              </a:rPr>
              <a:t>      该</a:t>
            </a:r>
            <a:r>
              <a:rPr lang="zh-CN" altLang="en-US" sz="2000" dirty="0">
                <a:latin typeface="华文中宋" pitchFamily="2" charset="-122"/>
                <a:ea typeface="华文中宋" pitchFamily="2" charset="-122"/>
              </a:rPr>
              <a:t>技术适用于采用现浇混凝土施工的各类管廊工程</a:t>
            </a:r>
            <a:r>
              <a:rPr lang="zh-CN" altLang="en-US" sz="2000" dirty="0" smtClean="0">
                <a:latin typeface="华文中宋" pitchFamily="2" charset="-122"/>
                <a:ea typeface="华文中宋" pitchFamily="2" charset="-122"/>
              </a:rPr>
              <a:t>，图中给出了组合式</a:t>
            </a:r>
            <a:r>
              <a:rPr lang="zh-CN" altLang="en-US" sz="2000" dirty="0">
                <a:latin typeface="华文中宋" pitchFamily="2" charset="-122"/>
                <a:ea typeface="华文中宋" pitchFamily="2" charset="-122"/>
              </a:rPr>
              <a:t>带肋塑料模板在管廊工程中</a:t>
            </a:r>
            <a:r>
              <a:rPr lang="zh-CN" altLang="en-US" sz="2000" dirty="0" smtClean="0">
                <a:latin typeface="华文中宋" pitchFamily="2" charset="-122"/>
                <a:ea typeface="华文中宋" pitchFamily="2" charset="-122"/>
              </a:rPr>
              <a:t>应用的实例。</a:t>
            </a:r>
            <a:endParaRPr lang="en-US" altLang="zh-CN" sz="2000" dirty="0" smtClean="0">
              <a:latin typeface="华文中宋" pitchFamily="2" charset="-122"/>
              <a:ea typeface="华文中宋" pitchFamily="2" charset="-122"/>
            </a:endParaRPr>
          </a:p>
          <a:p>
            <a:pPr algn="just">
              <a:lnSpc>
                <a:spcPct val="150000"/>
              </a:lnSpc>
            </a:pPr>
            <a:endParaRPr lang="en-US" altLang="zh-CN" sz="2000" dirty="0" smtClean="0">
              <a:latin typeface="华文中宋" pitchFamily="2" charset="-122"/>
              <a:ea typeface="华文中宋" pitchFamily="2" charset="-122"/>
            </a:endParaRPr>
          </a:p>
          <a:p>
            <a:pPr>
              <a:lnSpc>
                <a:spcPct val="150000"/>
              </a:lnSpc>
            </a:pPr>
            <a:endParaRPr lang="en-US" altLang="zh-CN" sz="2000" dirty="0">
              <a:latin typeface="华文中宋" pitchFamily="2" charset="-122"/>
              <a:ea typeface="华文中宋" pitchFamily="2" charset="-122"/>
            </a:endParaRPr>
          </a:p>
          <a:p>
            <a:pPr>
              <a:lnSpc>
                <a:spcPct val="150000"/>
              </a:lnSpc>
            </a:pPr>
            <a:endParaRPr lang="en-US" altLang="zh-CN" sz="2000" dirty="0" smtClean="0">
              <a:latin typeface="华文中宋" pitchFamily="2" charset="-122"/>
              <a:ea typeface="华文中宋" pitchFamily="2"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5656" y="4077072"/>
            <a:ext cx="5184576" cy="23172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灯片编号占位符 5"/>
          <p:cNvSpPr>
            <a:spLocks noGrp="1"/>
          </p:cNvSpPr>
          <p:nvPr>
            <p:ph type="sldNum" sz="quarter" idx="4"/>
          </p:nvPr>
        </p:nvSpPr>
        <p:spPr/>
        <p:txBody>
          <a:bodyPr/>
          <a:lstStyle/>
          <a:p>
            <a:fld id="{0C913308-F349-4B6D-A68A-DD1791B4A57B}" type="slidenum">
              <a:rPr lang="zh-CN" altLang="en-US" smtClean="0"/>
              <a:pPr/>
              <a:t>20</a:t>
            </a:fld>
            <a:endParaRPr lang="zh-CN" altLang="en-US" dirty="0"/>
          </a:p>
        </p:txBody>
      </p:sp>
      <p:sp>
        <p:nvSpPr>
          <p:cNvPr id="7" name="矩形 6"/>
          <p:cNvSpPr/>
          <p:nvPr/>
        </p:nvSpPr>
        <p:spPr>
          <a:xfrm>
            <a:off x="2195736" y="6381328"/>
            <a:ext cx="4108817" cy="369332"/>
          </a:xfrm>
          <a:prstGeom prst="rect">
            <a:avLst/>
          </a:prstGeom>
        </p:spPr>
        <p:txBody>
          <a:bodyPr wrap="none">
            <a:spAutoFit/>
          </a:bodyPr>
          <a:lstStyle/>
          <a:p>
            <a:r>
              <a:rPr lang="zh-CN" altLang="en-US" dirty="0" smtClean="0"/>
              <a:t>组合式带肋塑料模板在管廊工程中应用</a:t>
            </a:r>
            <a:endParaRPr lang="zh-CN" altLang="en-US" dirty="0"/>
          </a:p>
        </p:txBody>
      </p:sp>
    </p:spTree>
    <p:extLst>
      <p:ext uri="{BB962C8B-B14F-4D97-AF65-F5344CB8AC3E}">
        <p14:creationId xmlns:p14="http://schemas.microsoft.com/office/powerpoint/2010/main" xmlns="" val="365905883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smtClean="0">
                <a:solidFill>
                  <a:srgbClr val="FF0000"/>
                </a:solidFill>
                <a:latin typeface="微软雅黑" pitchFamily="34" charset="-122"/>
                <a:ea typeface="微软雅黑" pitchFamily="34" charset="-122"/>
              </a:rPr>
              <a:t>第四节  装配式</a:t>
            </a:r>
            <a:r>
              <a:rPr lang="zh-CN" altLang="en-US" sz="2400" b="1" dirty="0">
                <a:solidFill>
                  <a:srgbClr val="FF0000"/>
                </a:solidFill>
                <a:latin typeface="微软雅黑" pitchFamily="34" charset="-122"/>
                <a:ea typeface="微软雅黑" pitchFamily="34" charset="-122"/>
              </a:rPr>
              <a:t>混凝土结构技术</a:t>
            </a:r>
          </a:p>
        </p:txBody>
      </p:sp>
      <p:sp>
        <p:nvSpPr>
          <p:cNvPr id="83" name="矩形 91"/>
          <p:cNvSpPr>
            <a:spLocks noChangeArrowheads="1"/>
          </p:cNvSpPr>
          <p:nvPr/>
        </p:nvSpPr>
        <p:spPr bwMode="auto">
          <a:xfrm>
            <a:off x="0" y="1196752"/>
            <a:ext cx="8893246" cy="5447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altLang="zh-CN" sz="2400" b="1" dirty="0" smtClean="0">
                <a:latin typeface="华文中宋" pitchFamily="2" charset="-122"/>
                <a:ea typeface="华文中宋" pitchFamily="2" charset="-122"/>
              </a:rPr>
              <a:t> </a:t>
            </a:r>
            <a:r>
              <a:rPr lang="zh-CN" altLang="en-US" sz="2400" b="1" dirty="0" smtClean="0">
                <a:latin typeface="华文中宋" pitchFamily="2" charset="-122"/>
                <a:ea typeface="华文中宋" pitchFamily="2" charset="-122"/>
              </a:rPr>
              <a:t>叠</a:t>
            </a:r>
            <a:r>
              <a:rPr lang="zh-CN" altLang="en-US" sz="2400" b="1" dirty="0">
                <a:latin typeface="华文中宋" pitchFamily="2" charset="-122"/>
                <a:ea typeface="华文中宋" pitchFamily="2" charset="-122"/>
              </a:rPr>
              <a:t>合剪力墙结构技术</a:t>
            </a:r>
            <a:endParaRPr lang="en-US" altLang="zh-CN" sz="2400" b="1"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建筑结构荷载规范</a:t>
            </a:r>
            <a:r>
              <a:rPr lang="en-US" altLang="zh-CN" sz="2000" dirty="0" smtClean="0">
                <a:latin typeface="华文中宋" pitchFamily="2" charset="-122"/>
                <a:ea typeface="华文中宋" pitchFamily="2" charset="-122"/>
              </a:rPr>
              <a:t>》 GB50009</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混凝土结构设计规范</a:t>
            </a:r>
            <a:r>
              <a:rPr lang="en-US" altLang="zh-CN" sz="2000" dirty="0" smtClean="0">
                <a:latin typeface="华文中宋" pitchFamily="2" charset="-122"/>
                <a:ea typeface="华文中宋" pitchFamily="2" charset="-122"/>
              </a:rPr>
              <a:t>》 GB50010</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建筑抗震设计规范</a:t>
            </a:r>
            <a:r>
              <a:rPr lang="en-US" altLang="zh-CN" sz="2000" dirty="0" smtClean="0">
                <a:latin typeface="华文中宋" pitchFamily="2" charset="-122"/>
                <a:ea typeface="华文中宋" pitchFamily="2" charset="-122"/>
              </a:rPr>
              <a:t>》 GB50011</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装配式混凝土建筑技术标准</a:t>
            </a:r>
            <a:r>
              <a:rPr lang="en-US" altLang="zh-CN" sz="2000" dirty="0" smtClean="0">
                <a:latin typeface="华文中宋" pitchFamily="2" charset="-122"/>
                <a:ea typeface="华文中宋" pitchFamily="2" charset="-122"/>
              </a:rPr>
              <a:t>》 GB/T 51231</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装配式混凝土建筑技术标准</a:t>
            </a:r>
            <a:r>
              <a:rPr lang="en-US" altLang="zh-CN" sz="2000" dirty="0" smtClean="0">
                <a:latin typeface="华文中宋" pitchFamily="2" charset="-122"/>
                <a:ea typeface="华文中宋" pitchFamily="2" charset="-122"/>
              </a:rPr>
              <a:t>》 GB/T 51231</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   </a:t>
            </a:r>
          </a:p>
          <a:p>
            <a:pPr>
              <a:lnSpc>
                <a:spcPct val="120000"/>
              </a:lnSpc>
            </a:pPr>
            <a:r>
              <a:rPr lang="zh-CN" altLang="en-US" sz="2000" b="1" dirty="0" smtClean="0">
                <a:latin typeface="华文中宋" pitchFamily="2" charset="-122"/>
                <a:ea typeface="华文中宋" pitchFamily="2" charset="-122"/>
              </a:rPr>
              <a:t>      适用部位</a:t>
            </a:r>
          </a:p>
          <a:p>
            <a:pPr>
              <a:lnSpc>
                <a:spcPct val="120000"/>
              </a:lnSpc>
            </a:pPr>
            <a:r>
              <a:rPr lang="zh-CN" altLang="en-US" sz="2000" dirty="0" smtClean="0">
                <a:latin typeface="华文中宋" pitchFamily="2" charset="-122"/>
                <a:ea typeface="华文中宋" pitchFamily="2" charset="-122"/>
              </a:rPr>
              <a:t>      抗震设防烈度为</a:t>
            </a:r>
            <a:r>
              <a:rPr lang="en-US" altLang="zh-CN" sz="2000" dirty="0" smtClean="0">
                <a:latin typeface="华文中宋" pitchFamily="2" charset="-122"/>
                <a:ea typeface="华文中宋" pitchFamily="2" charset="-122"/>
              </a:rPr>
              <a:t>6</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8 </a:t>
            </a:r>
            <a:r>
              <a:rPr lang="zh-CN" altLang="en-US" sz="2000" dirty="0" smtClean="0">
                <a:latin typeface="华文中宋" pitchFamily="2" charset="-122"/>
                <a:ea typeface="华文中宋" pitchFamily="2" charset="-122"/>
              </a:rPr>
              <a:t>度的多层、高层建筑，包含工业与民用建筑。除了地上，本技术结构体系具有良好的整体性和防水性能，还适用于地下工程，包含地下室、地下车库、地下综合管廊等。</a:t>
            </a:r>
            <a:endParaRPr lang="en-US" altLang="zh-CN" sz="2000"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工艺说明</a:t>
            </a:r>
            <a:endParaRPr lang="en-US" altLang="zh-CN" sz="2000" b="1" dirty="0" smtClean="0">
              <a:latin typeface="华文中宋" pitchFamily="2" charset="-122"/>
              <a:ea typeface="华文中宋" pitchFamily="2" charset="-122"/>
            </a:endParaRPr>
          </a:p>
          <a:p>
            <a:pPr algn="just">
              <a:lnSpc>
                <a:spcPct val="120000"/>
              </a:lnSpc>
            </a:pPr>
            <a:r>
              <a:rPr lang="zh-CN" altLang="en-US" sz="2000" dirty="0" smtClean="0">
                <a:latin typeface="华文中宋" pitchFamily="2" charset="-122"/>
                <a:ea typeface="华文中宋" pitchFamily="2" charset="-122"/>
              </a:rPr>
              <a:t>      叠</a:t>
            </a:r>
            <a:r>
              <a:rPr lang="zh-CN" altLang="en-US" sz="2000" dirty="0">
                <a:latin typeface="华文中宋" pitchFamily="2" charset="-122"/>
                <a:ea typeface="华文中宋" pitchFamily="2" charset="-122"/>
              </a:rPr>
              <a:t>合剪力墙结构采用与现浇剪力墙结构相同的方法进行结构分析与设计，其主要</a:t>
            </a:r>
            <a:r>
              <a:rPr lang="zh-CN" altLang="en-US" sz="2000" dirty="0" smtClean="0">
                <a:latin typeface="华文中宋" pitchFamily="2" charset="-122"/>
                <a:ea typeface="华文中宋" pitchFamily="2" charset="-122"/>
              </a:rPr>
              <a:t>力学</a:t>
            </a:r>
            <a:r>
              <a:rPr lang="zh-CN" altLang="en-US" sz="2000" dirty="0">
                <a:latin typeface="华文中宋" pitchFamily="2" charset="-122"/>
                <a:ea typeface="华文中宋" pitchFamily="2" charset="-122"/>
              </a:rPr>
              <a:t>技术指标与现浇混凝土结构</a:t>
            </a:r>
            <a:r>
              <a:rPr lang="zh-CN" altLang="en-US" sz="2000" dirty="0" smtClean="0">
                <a:latin typeface="华文中宋" pitchFamily="2" charset="-122"/>
                <a:ea typeface="华文中宋" pitchFamily="2" charset="-122"/>
              </a:rPr>
              <a:t>相同。</a:t>
            </a: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21</a:t>
            </a:fld>
            <a:endParaRPr lang="zh-CN" altLang="en-US" dirty="0"/>
          </a:p>
        </p:txBody>
      </p:sp>
    </p:spTree>
    <p:extLst>
      <p:ext uri="{BB962C8B-B14F-4D97-AF65-F5344CB8AC3E}">
        <p14:creationId xmlns:p14="http://schemas.microsoft.com/office/powerpoint/2010/main" xmlns="" val="365905883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475656"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a:solidFill>
                  <a:srgbClr val="FF0000"/>
                </a:solidFill>
                <a:latin typeface="微软雅黑" pitchFamily="34" charset="-122"/>
                <a:ea typeface="微软雅黑" pitchFamily="34" charset="-122"/>
              </a:rPr>
              <a:t>第五</a:t>
            </a:r>
            <a:r>
              <a:rPr lang="zh-CN" altLang="en-US" sz="2400" b="1" dirty="0" smtClean="0">
                <a:solidFill>
                  <a:srgbClr val="FF0000"/>
                </a:solidFill>
                <a:latin typeface="微软雅黑" pitchFamily="34" charset="-122"/>
                <a:ea typeface="微软雅黑" pitchFamily="34" charset="-122"/>
              </a:rPr>
              <a:t>节  钢结构</a:t>
            </a:r>
            <a:r>
              <a:rPr lang="zh-CN" altLang="en-US" sz="2400" b="1" dirty="0">
                <a:solidFill>
                  <a:srgbClr val="FF0000"/>
                </a:solidFill>
                <a:latin typeface="微软雅黑" pitchFamily="34" charset="-122"/>
                <a:ea typeface="微软雅黑" pitchFamily="34" charset="-122"/>
              </a:rPr>
              <a:t>技术</a:t>
            </a:r>
          </a:p>
        </p:txBody>
      </p:sp>
      <p:sp>
        <p:nvSpPr>
          <p:cNvPr id="83" name="矩形 91"/>
          <p:cNvSpPr>
            <a:spLocks noChangeArrowheads="1"/>
          </p:cNvSpPr>
          <p:nvPr/>
        </p:nvSpPr>
        <p:spPr bwMode="auto">
          <a:xfrm>
            <a:off x="107504" y="1340768"/>
            <a:ext cx="8893246" cy="5152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zh-CN" altLang="en-US" sz="2400" b="1" dirty="0" smtClean="0">
                <a:latin typeface="华文中宋" pitchFamily="2" charset="-122"/>
                <a:ea typeface="华文中宋" pitchFamily="2" charset="-122"/>
              </a:rPr>
              <a:t>钢</a:t>
            </a:r>
            <a:r>
              <a:rPr lang="zh-CN" altLang="en-US" sz="2400" b="1" dirty="0">
                <a:latin typeface="华文中宋" pitchFamily="2" charset="-122"/>
                <a:ea typeface="华文中宋" pitchFamily="2" charset="-122"/>
              </a:rPr>
              <a:t>与混凝土组合结构应用技术</a:t>
            </a:r>
            <a:endParaRPr lang="en-US" altLang="zh-CN" sz="2400" b="1"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钢管混凝土工程施工质量验收规范</a:t>
            </a:r>
            <a:r>
              <a:rPr lang="en-US" altLang="zh-CN" sz="2000" dirty="0" smtClean="0">
                <a:latin typeface="华文中宋" pitchFamily="2" charset="-122"/>
                <a:ea typeface="华文中宋" pitchFamily="2" charset="-122"/>
              </a:rPr>
              <a:t>》 GB50628</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钢</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混凝土组合结构施工规范</a:t>
            </a:r>
            <a:r>
              <a:rPr lang="en-US" altLang="zh-CN" sz="2000" dirty="0" smtClean="0">
                <a:latin typeface="华文中宋" pitchFamily="2" charset="-122"/>
                <a:ea typeface="华文中宋" pitchFamily="2" charset="-122"/>
              </a:rPr>
              <a:t>》 GB50901</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钢管混凝土结构技术规范</a:t>
            </a:r>
            <a:r>
              <a:rPr lang="en-US" altLang="zh-CN" sz="2000" dirty="0" smtClean="0">
                <a:latin typeface="华文中宋" pitchFamily="2" charset="-122"/>
                <a:ea typeface="华文中宋" pitchFamily="2" charset="-122"/>
              </a:rPr>
              <a:t>》 GB50936</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型钢混凝土组合结构技术规程</a:t>
            </a:r>
            <a:r>
              <a:rPr lang="en-US" altLang="zh-CN" sz="2000" dirty="0" smtClean="0">
                <a:latin typeface="华文中宋" pitchFamily="2" charset="-122"/>
                <a:ea typeface="华文中宋" pitchFamily="2" charset="-122"/>
              </a:rPr>
              <a:t>》 JGJ 138</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p>
          <a:p>
            <a:pPr>
              <a:lnSpc>
                <a:spcPct val="120000"/>
              </a:lnSpc>
            </a:pPr>
            <a:r>
              <a:rPr lang="zh-CN" altLang="en-US" sz="2000" b="1" dirty="0" smtClean="0">
                <a:latin typeface="华文中宋" pitchFamily="2" charset="-122"/>
                <a:ea typeface="华文中宋" pitchFamily="2" charset="-122"/>
              </a:rPr>
              <a:t>      适用部位</a:t>
            </a:r>
          </a:p>
          <a:p>
            <a:pPr>
              <a:lnSpc>
                <a:spcPct val="120000"/>
              </a:lnSpc>
            </a:pPr>
            <a:r>
              <a:rPr lang="zh-CN" altLang="en-US" sz="2000" dirty="0" smtClean="0">
                <a:latin typeface="华文中宋" pitchFamily="2" charset="-122"/>
                <a:ea typeface="华文中宋" pitchFamily="2" charset="-122"/>
              </a:rPr>
              <a:t>      高层、超高层建筑的柱及其它有重载承载力设计要求的柱；钢混组合梁适用于结构跨度较大而高跨比又有较高要求的楼盖结构。</a:t>
            </a:r>
            <a:endParaRPr lang="en-US" altLang="zh-CN" sz="2000"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工艺说明</a:t>
            </a:r>
            <a:endParaRPr lang="en-US" altLang="zh-CN" sz="2000" b="1" dirty="0" smtClean="0">
              <a:latin typeface="华文中宋" pitchFamily="2" charset="-122"/>
              <a:ea typeface="华文中宋" pitchFamily="2" charset="-122"/>
            </a:endParaRPr>
          </a:p>
          <a:p>
            <a:pPr algn="just">
              <a:lnSpc>
                <a:spcPct val="120000"/>
              </a:lnSpc>
            </a:pPr>
            <a:r>
              <a:rPr lang="en-US" altLang="zh-CN" sz="2400" b="1"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型钢</a:t>
            </a:r>
            <a:r>
              <a:rPr lang="zh-CN" altLang="en-US" sz="2000" dirty="0">
                <a:latin typeface="华文中宋" pitchFamily="2" charset="-122"/>
                <a:ea typeface="华文中宋" pitchFamily="2" charset="-122"/>
              </a:rPr>
              <a:t>混凝土</a:t>
            </a:r>
            <a:r>
              <a:rPr lang="zh-CN" altLang="en-US" sz="2000" dirty="0" smtClean="0">
                <a:latin typeface="华文中宋" pitchFamily="2" charset="-122"/>
                <a:ea typeface="华文中宋" pitchFamily="2" charset="-122"/>
              </a:rPr>
              <a:t>组合结构除了钢结构</a:t>
            </a:r>
            <a:r>
              <a:rPr lang="zh-CN" altLang="en-US" sz="2000" dirty="0">
                <a:latin typeface="华文中宋" pitchFamily="2" charset="-122"/>
                <a:ea typeface="华文中宋" pitchFamily="2" charset="-122"/>
              </a:rPr>
              <a:t>优点外还具备混凝土结构的优点，同时结构</a:t>
            </a:r>
            <a:r>
              <a:rPr lang="zh-CN" altLang="en-US" sz="2000" dirty="0" smtClean="0">
                <a:latin typeface="华文中宋" pitchFamily="2" charset="-122"/>
                <a:ea typeface="华文中宋" pitchFamily="2" charset="-122"/>
              </a:rPr>
              <a:t>具有</a:t>
            </a:r>
            <a:r>
              <a:rPr lang="zh-CN" altLang="en-US" sz="2000" dirty="0">
                <a:latin typeface="华文中宋" pitchFamily="2" charset="-122"/>
                <a:ea typeface="华文中宋" pitchFamily="2" charset="-122"/>
              </a:rPr>
              <a:t>良好的防火性能。关键技术是如何合理解决梁柱节点区钢筋的穿筋问题，以确保</a:t>
            </a:r>
            <a:r>
              <a:rPr lang="zh-CN" altLang="en-US" sz="2000" dirty="0" smtClean="0">
                <a:latin typeface="华文中宋" pitchFamily="2" charset="-122"/>
                <a:ea typeface="华文中宋" pitchFamily="2" charset="-122"/>
              </a:rPr>
              <a:t>节点良好</a:t>
            </a:r>
            <a:r>
              <a:rPr lang="zh-CN" altLang="en-US" sz="2000" dirty="0">
                <a:latin typeface="华文中宋" pitchFamily="2" charset="-122"/>
                <a:ea typeface="华文中宋" pitchFamily="2" charset="-122"/>
              </a:rPr>
              <a:t>的受力性能与加快施工速度</a:t>
            </a:r>
            <a:r>
              <a:rPr lang="zh-CN" altLang="en-US" sz="2000" dirty="0" smtClean="0">
                <a:latin typeface="华文中宋" pitchFamily="2" charset="-122"/>
                <a:ea typeface="华文中宋" pitchFamily="2" charset="-122"/>
              </a:rPr>
              <a:t>。</a:t>
            </a: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22</a:t>
            </a:fld>
            <a:endParaRPr lang="zh-CN" altLang="en-US" dirty="0"/>
          </a:p>
        </p:txBody>
      </p:sp>
    </p:spTree>
    <p:extLst>
      <p:ext uri="{BB962C8B-B14F-4D97-AF65-F5344CB8AC3E}">
        <p14:creationId xmlns:p14="http://schemas.microsoft.com/office/powerpoint/2010/main" xmlns="" val="365905883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smtClean="0">
                <a:solidFill>
                  <a:srgbClr val="FF0000"/>
                </a:solidFill>
                <a:latin typeface="微软雅黑" pitchFamily="34" charset="-122"/>
                <a:ea typeface="微软雅黑" pitchFamily="34" charset="-122"/>
              </a:rPr>
              <a:t>第六节  机电</a:t>
            </a:r>
            <a:r>
              <a:rPr lang="zh-CN" altLang="en-US" sz="2400" b="1" dirty="0">
                <a:solidFill>
                  <a:srgbClr val="FF0000"/>
                </a:solidFill>
                <a:latin typeface="微软雅黑" pitchFamily="34" charset="-122"/>
                <a:ea typeface="微软雅黑" pitchFamily="34" charset="-122"/>
              </a:rPr>
              <a:t>安装工程技术</a:t>
            </a:r>
          </a:p>
        </p:txBody>
      </p:sp>
      <p:sp>
        <p:nvSpPr>
          <p:cNvPr id="83" name="矩形 91"/>
          <p:cNvSpPr>
            <a:spLocks noChangeArrowheads="1"/>
          </p:cNvSpPr>
          <p:nvPr/>
        </p:nvSpPr>
        <p:spPr bwMode="auto">
          <a:xfrm>
            <a:off x="107504" y="1340768"/>
            <a:ext cx="8893246" cy="5416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altLang="zh-CN" sz="2400" b="1" dirty="0" smtClean="0">
                <a:latin typeface="华文中宋" pitchFamily="2" charset="-122"/>
                <a:ea typeface="华文中宋" pitchFamily="2" charset="-122"/>
              </a:rPr>
              <a:t>1</a:t>
            </a:r>
            <a:r>
              <a:rPr lang="zh-CN" altLang="en-US" sz="2400" b="1" dirty="0">
                <a:latin typeface="华文中宋" pitchFamily="2" charset="-122"/>
                <a:ea typeface="华文中宋" pitchFamily="2" charset="-122"/>
              </a:rPr>
              <a:t>、导线连接器</a:t>
            </a:r>
            <a:r>
              <a:rPr lang="zh-CN" altLang="en-US" sz="2400" b="1" dirty="0" smtClean="0">
                <a:latin typeface="华文中宋" pitchFamily="2" charset="-122"/>
                <a:ea typeface="华文中宋" pitchFamily="2" charset="-122"/>
              </a:rPr>
              <a:t>应用技术</a:t>
            </a:r>
            <a:endParaRPr lang="en-US" altLang="zh-CN" sz="2400" b="1"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建筑电气工程施工质量验收规范</a:t>
            </a:r>
            <a:r>
              <a:rPr lang="en-US" altLang="zh-CN" sz="2000" dirty="0" smtClean="0">
                <a:latin typeface="华文中宋" pitchFamily="2" charset="-122"/>
                <a:ea typeface="华文中宋" pitchFamily="2" charset="-122"/>
              </a:rPr>
              <a:t>》 GB50303</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建筑电气细导线连接器应用技术规程</a:t>
            </a:r>
            <a:r>
              <a:rPr lang="en-US" altLang="zh-CN" sz="2000" dirty="0" smtClean="0">
                <a:latin typeface="华文中宋" pitchFamily="2" charset="-122"/>
                <a:ea typeface="华文中宋" pitchFamily="2" charset="-122"/>
              </a:rPr>
              <a:t>》 CECS421</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低压电气装置</a:t>
            </a:r>
            <a:r>
              <a:rPr lang="en-US" altLang="zh-CN" sz="2000" dirty="0" smtClean="0">
                <a:latin typeface="华文中宋" pitchFamily="2" charset="-122"/>
                <a:ea typeface="华文中宋" pitchFamily="2" charset="-122"/>
              </a:rPr>
              <a:t>》 GB16895.6</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家用及类似用途低压电路用的连接器件</a:t>
            </a:r>
            <a:r>
              <a:rPr lang="en-US" altLang="zh-CN" sz="2000" dirty="0" smtClean="0">
                <a:latin typeface="华文中宋" pitchFamily="2" charset="-122"/>
                <a:ea typeface="华文中宋" pitchFamily="2" charset="-122"/>
              </a:rPr>
              <a:t>》 GB13140</a:t>
            </a:r>
          </a:p>
          <a:p>
            <a:pPr>
              <a:lnSpc>
                <a:spcPct val="120000"/>
              </a:lnSpc>
            </a:pPr>
            <a:r>
              <a:rPr lang="zh-CN" altLang="en-US" sz="2000" b="1" dirty="0" smtClean="0">
                <a:latin typeface="华文中宋" pitchFamily="2" charset="-122"/>
                <a:ea typeface="华文中宋" pitchFamily="2" charset="-122"/>
              </a:rPr>
              <a:t>     适用部位</a:t>
            </a:r>
          </a:p>
          <a:p>
            <a:pPr>
              <a:lnSpc>
                <a:spcPct val="120000"/>
              </a:lnSpc>
            </a:pPr>
            <a:r>
              <a:rPr lang="zh-CN" altLang="en-US" sz="2000" dirty="0" smtClean="0">
                <a:latin typeface="华文中宋" pitchFamily="2" charset="-122"/>
                <a:ea typeface="华文中宋" pitchFamily="2" charset="-122"/>
              </a:rPr>
              <a:t>      额定电压交流</a:t>
            </a:r>
            <a:r>
              <a:rPr lang="en-US" altLang="zh-CN" sz="2000" dirty="0" smtClean="0">
                <a:latin typeface="华文中宋" pitchFamily="2" charset="-122"/>
                <a:ea typeface="华文中宋" pitchFamily="2" charset="-122"/>
              </a:rPr>
              <a:t>1kV </a:t>
            </a:r>
            <a:r>
              <a:rPr lang="zh-CN" altLang="en-US" sz="2000" dirty="0" smtClean="0">
                <a:latin typeface="华文中宋" pitchFamily="2" charset="-122"/>
                <a:ea typeface="华文中宋" pitchFamily="2" charset="-122"/>
              </a:rPr>
              <a:t>及以下和直流</a:t>
            </a:r>
            <a:r>
              <a:rPr lang="en-US" altLang="zh-CN" sz="2000" dirty="0" smtClean="0">
                <a:latin typeface="华文中宋" pitchFamily="2" charset="-122"/>
                <a:ea typeface="华文中宋" pitchFamily="2" charset="-122"/>
              </a:rPr>
              <a:t>1.5kV </a:t>
            </a:r>
            <a:r>
              <a:rPr lang="zh-CN" altLang="en-US" sz="2000" dirty="0" smtClean="0">
                <a:latin typeface="华文中宋" pitchFamily="2" charset="-122"/>
                <a:ea typeface="华文中宋" pitchFamily="2" charset="-122"/>
              </a:rPr>
              <a:t>及以下建筑电气细导线（</a:t>
            </a:r>
            <a:r>
              <a:rPr lang="en-US" altLang="zh-CN" sz="2000" dirty="0" smtClean="0">
                <a:latin typeface="华文中宋" pitchFamily="2" charset="-122"/>
                <a:ea typeface="华文中宋" pitchFamily="2" charset="-122"/>
              </a:rPr>
              <a:t>6mm2 </a:t>
            </a:r>
            <a:r>
              <a:rPr lang="zh-CN" altLang="en-US" sz="2000" dirty="0" smtClean="0">
                <a:latin typeface="华文中宋" pitchFamily="2" charset="-122"/>
                <a:ea typeface="华文中宋" pitchFamily="2" charset="-122"/>
              </a:rPr>
              <a:t>及以下的铜导线）的连接。</a:t>
            </a:r>
            <a:endParaRPr lang="en-US" altLang="zh-CN" sz="2000"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工艺说明</a:t>
            </a:r>
            <a:endParaRPr lang="en-US" altLang="zh-CN" sz="2000" dirty="0" smtClean="0">
              <a:latin typeface="华文中宋" pitchFamily="2" charset="-122"/>
              <a:ea typeface="华文中宋" pitchFamily="2" charset="-122"/>
            </a:endParaRPr>
          </a:p>
          <a:p>
            <a:pPr algn="just">
              <a:lnSpc>
                <a:spcPct val="120000"/>
              </a:lnSpc>
            </a:pPr>
            <a:r>
              <a:rPr lang="zh-CN" altLang="en-US" sz="2000" dirty="0" smtClean="0">
                <a:latin typeface="华文中宋" pitchFamily="2" charset="-122"/>
                <a:ea typeface="华文中宋" pitchFamily="2" charset="-122"/>
              </a:rPr>
              <a:t>      技术指标应满足</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建筑电气工程施工质量验收规范</a:t>
            </a:r>
            <a:r>
              <a:rPr lang="en-US" altLang="zh-CN" sz="2000" dirty="0">
                <a:latin typeface="华文中宋" pitchFamily="2" charset="-122"/>
                <a:ea typeface="华文中宋" pitchFamily="2" charset="-122"/>
              </a:rPr>
              <a:t>》GB50303</a:t>
            </a:r>
            <a:r>
              <a:rPr lang="zh-CN" altLang="en-US" sz="2000" dirty="0">
                <a:latin typeface="华文中宋" pitchFamily="2" charset="-122"/>
                <a:ea typeface="华文中宋" pitchFamily="2" charset="-122"/>
              </a:rPr>
              <a:t>、</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建筑电气细导线连接器应用技术</a:t>
            </a:r>
            <a:r>
              <a:rPr lang="zh-CN" altLang="en-US" sz="2000" dirty="0" smtClean="0">
                <a:latin typeface="华文中宋" pitchFamily="2" charset="-122"/>
                <a:ea typeface="华文中宋" pitchFamily="2" charset="-122"/>
              </a:rPr>
              <a:t>规程</a:t>
            </a:r>
            <a:r>
              <a:rPr lang="en-US" altLang="zh-CN" sz="2000" dirty="0">
                <a:latin typeface="华文中宋" pitchFamily="2" charset="-122"/>
                <a:ea typeface="华文中宋" pitchFamily="2" charset="-122"/>
              </a:rPr>
              <a:t>》CECS421</a:t>
            </a:r>
            <a:r>
              <a:rPr lang="zh-CN" altLang="en-US" sz="2000" dirty="0">
                <a:latin typeface="华文中宋" pitchFamily="2" charset="-122"/>
                <a:ea typeface="华文中宋" pitchFamily="2" charset="-122"/>
              </a:rPr>
              <a:t>、</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低压电气装置</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（第</a:t>
            </a:r>
            <a:r>
              <a:rPr lang="en-US" altLang="zh-CN" sz="2000" dirty="0" smtClean="0">
                <a:latin typeface="华文中宋" pitchFamily="2" charset="-122"/>
                <a:ea typeface="华文中宋" pitchFamily="2" charset="-122"/>
              </a:rPr>
              <a:t>5</a:t>
            </a:r>
            <a:r>
              <a:rPr lang="zh-CN" altLang="en-US" sz="2000" dirty="0" smtClean="0">
                <a:latin typeface="华文中宋" pitchFamily="2" charset="-122"/>
                <a:ea typeface="华文中宋" pitchFamily="2" charset="-122"/>
              </a:rPr>
              <a:t>部分</a:t>
            </a:r>
            <a:r>
              <a:rPr lang="zh-CN" altLang="en-US" sz="2000" dirty="0">
                <a:latin typeface="华文中宋" pitchFamily="2" charset="-122"/>
                <a:ea typeface="华文中宋" pitchFamily="2" charset="-122"/>
              </a:rPr>
              <a:t>：电气设备的选择和安装第</a:t>
            </a:r>
            <a:r>
              <a:rPr lang="en-US" altLang="zh-CN" sz="2000" dirty="0" smtClean="0">
                <a:latin typeface="华文中宋" pitchFamily="2" charset="-122"/>
                <a:ea typeface="华文中宋" pitchFamily="2" charset="-122"/>
              </a:rPr>
              <a:t>52</a:t>
            </a:r>
            <a:r>
              <a:rPr lang="zh-CN" altLang="en-US" sz="2000" dirty="0" smtClean="0">
                <a:latin typeface="华文中宋" pitchFamily="2" charset="-122"/>
                <a:ea typeface="华文中宋" pitchFamily="2" charset="-122"/>
              </a:rPr>
              <a:t>章</a:t>
            </a:r>
            <a:r>
              <a:rPr lang="zh-CN" altLang="en-US" sz="2000" dirty="0">
                <a:latin typeface="华文中宋" pitchFamily="2" charset="-122"/>
                <a:ea typeface="华文中宋" pitchFamily="2" charset="-122"/>
              </a:rPr>
              <a:t>布线系统</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GB16895.6</a:t>
            </a:r>
            <a:r>
              <a:rPr lang="zh-CN" altLang="en-US" sz="2000" dirty="0">
                <a:latin typeface="华文中宋" pitchFamily="2" charset="-122"/>
                <a:ea typeface="华文中宋" pitchFamily="2" charset="-122"/>
              </a:rPr>
              <a:t>、</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家用及类似用途低压电路用的连接器件</a:t>
            </a:r>
            <a:r>
              <a:rPr lang="en-US" altLang="zh-CN" sz="2000" dirty="0">
                <a:latin typeface="华文中宋" pitchFamily="2" charset="-122"/>
                <a:ea typeface="华文中宋" pitchFamily="2" charset="-122"/>
              </a:rPr>
              <a:t>》GB13140</a:t>
            </a:r>
            <a:r>
              <a:rPr lang="zh-CN" altLang="en-US" sz="2000" dirty="0" smtClean="0">
                <a:latin typeface="华文中宋" pitchFamily="2" charset="-122"/>
                <a:ea typeface="华文中宋" pitchFamily="2" charset="-122"/>
              </a:rPr>
              <a:t>。</a:t>
            </a: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23</a:t>
            </a:fld>
            <a:endParaRPr lang="zh-CN" altLang="en-US" dirty="0"/>
          </a:p>
        </p:txBody>
      </p:sp>
    </p:spTree>
    <p:extLst>
      <p:ext uri="{BB962C8B-B14F-4D97-AF65-F5344CB8AC3E}">
        <p14:creationId xmlns:p14="http://schemas.microsoft.com/office/powerpoint/2010/main" xmlns="" val="251224252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smtClean="0">
                <a:solidFill>
                  <a:srgbClr val="FF0000"/>
                </a:solidFill>
                <a:latin typeface="微软雅黑" pitchFamily="34" charset="-122"/>
                <a:ea typeface="微软雅黑" pitchFamily="34" charset="-122"/>
              </a:rPr>
              <a:t>第六节  机电</a:t>
            </a:r>
            <a:r>
              <a:rPr lang="zh-CN" altLang="en-US" sz="2400" b="1" dirty="0">
                <a:solidFill>
                  <a:srgbClr val="FF0000"/>
                </a:solidFill>
                <a:latin typeface="微软雅黑" pitchFamily="34" charset="-122"/>
                <a:ea typeface="微软雅黑" pitchFamily="34" charset="-122"/>
              </a:rPr>
              <a:t>安装工程技术</a:t>
            </a:r>
          </a:p>
        </p:txBody>
      </p:sp>
      <p:sp>
        <p:nvSpPr>
          <p:cNvPr id="83" name="矩形 91"/>
          <p:cNvSpPr>
            <a:spLocks noChangeArrowheads="1"/>
          </p:cNvSpPr>
          <p:nvPr/>
        </p:nvSpPr>
        <p:spPr bwMode="auto">
          <a:xfrm>
            <a:off x="107504" y="1340768"/>
            <a:ext cx="8893246" cy="1134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altLang="zh-CN" sz="2400" b="1" dirty="0" smtClean="0">
                <a:latin typeface="华文中宋" pitchFamily="2" charset="-122"/>
                <a:ea typeface="华文中宋" pitchFamily="2" charset="-122"/>
              </a:rPr>
              <a:t>1</a:t>
            </a:r>
            <a:r>
              <a:rPr lang="zh-CN" altLang="en-US" sz="2400" b="1" dirty="0">
                <a:latin typeface="华文中宋" pitchFamily="2" charset="-122"/>
                <a:ea typeface="华文中宋" pitchFamily="2" charset="-122"/>
              </a:rPr>
              <a:t>、导线连接器</a:t>
            </a:r>
            <a:r>
              <a:rPr lang="zh-CN" altLang="en-US" sz="2400" b="1" dirty="0" smtClean="0">
                <a:latin typeface="华文中宋" pitchFamily="2" charset="-122"/>
                <a:ea typeface="华文中宋" pitchFamily="2" charset="-122"/>
              </a:rPr>
              <a:t>应用技术</a:t>
            </a:r>
            <a:endParaRPr lang="en-US" altLang="zh-CN" sz="2400" b="1" dirty="0" smtClean="0">
              <a:latin typeface="华文中宋" pitchFamily="2" charset="-122"/>
              <a:ea typeface="华文中宋" pitchFamily="2" charset="-122"/>
            </a:endParaRPr>
          </a:p>
          <a:p>
            <a:pPr>
              <a:lnSpc>
                <a:spcPct val="150000"/>
              </a:lnSpc>
            </a:pPr>
            <a:endParaRPr lang="en-US" altLang="zh-CN" sz="2400" b="1"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24</a:t>
            </a:fld>
            <a:endParaRPr lang="zh-CN" altLang="en-US" dirty="0"/>
          </a:p>
        </p:txBody>
      </p:sp>
      <p:pic>
        <p:nvPicPr>
          <p:cNvPr id="3074" name="Picture 2"/>
          <p:cNvPicPr>
            <a:picLocks noChangeAspect="1" noChangeArrowheads="1"/>
          </p:cNvPicPr>
          <p:nvPr/>
        </p:nvPicPr>
        <p:blipFill>
          <a:blip r:embed="rId3" cstate="print"/>
          <a:srcRect/>
          <a:stretch>
            <a:fillRect/>
          </a:stretch>
        </p:blipFill>
        <p:spPr bwMode="auto">
          <a:xfrm>
            <a:off x="1043608" y="1916832"/>
            <a:ext cx="6858000" cy="86677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043608" y="2636912"/>
            <a:ext cx="6886575" cy="3762375"/>
          </a:xfrm>
          <a:prstGeom prst="rect">
            <a:avLst/>
          </a:prstGeom>
          <a:noFill/>
          <a:ln w="9525">
            <a:noFill/>
            <a:miter lim="800000"/>
            <a:headEnd/>
            <a:tailEnd/>
          </a:ln>
        </p:spPr>
      </p:pic>
      <p:sp>
        <p:nvSpPr>
          <p:cNvPr id="8" name="矩形 7"/>
          <p:cNvSpPr/>
          <p:nvPr/>
        </p:nvSpPr>
        <p:spPr>
          <a:xfrm>
            <a:off x="1691680" y="6381328"/>
            <a:ext cx="5544616" cy="369332"/>
          </a:xfrm>
          <a:prstGeom prst="rect">
            <a:avLst/>
          </a:prstGeom>
        </p:spPr>
        <p:txBody>
          <a:bodyPr wrap="square">
            <a:spAutoFit/>
          </a:bodyPr>
          <a:lstStyle/>
          <a:p>
            <a:r>
              <a:rPr lang="zh-CN" altLang="en-US" dirty="0" smtClean="0"/>
              <a:t>符合</a:t>
            </a:r>
            <a:r>
              <a:rPr lang="en-US" altLang="zh-CN" dirty="0" smtClean="0"/>
              <a:t>GB13140 </a:t>
            </a:r>
            <a:r>
              <a:rPr lang="zh-CN" altLang="en-US" dirty="0" smtClean="0"/>
              <a:t>系列标准的导线连接器产品特点说明</a:t>
            </a:r>
            <a:endParaRPr lang="zh-CN" altLang="en-US" dirty="0"/>
          </a:p>
        </p:txBody>
      </p:sp>
    </p:spTree>
    <p:extLst>
      <p:ext uri="{BB962C8B-B14F-4D97-AF65-F5344CB8AC3E}">
        <p14:creationId xmlns:p14="http://schemas.microsoft.com/office/powerpoint/2010/main" xmlns="" val="251224252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smtClean="0">
                <a:solidFill>
                  <a:srgbClr val="FF0000"/>
                </a:solidFill>
                <a:latin typeface="微软雅黑" pitchFamily="34" charset="-122"/>
                <a:ea typeface="微软雅黑" pitchFamily="34" charset="-122"/>
              </a:rPr>
              <a:t>第六节  机电</a:t>
            </a:r>
            <a:r>
              <a:rPr lang="zh-CN" altLang="en-US" sz="2400" b="1" dirty="0">
                <a:solidFill>
                  <a:srgbClr val="FF0000"/>
                </a:solidFill>
                <a:latin typeface="微软雅黑" pitchFamily="34" charset="-122"/>
                <a:ea typeface="微软雅黑" pitchFamily="34" charset="-122"/>
              </a:rPr>
              <a:t>安装工程技术</a:t>
            </a:r>
          </a:p>
        </p:txBody>
      </p:sp>
      <p:sp>
        <p:nvSpPr>
          <p:cNvPr id="83" name="矩形 91"/>
          <p:cNvSpPr>
            <a:spLocks noChangeArrowheads="1"/>
          </p:cNvSpPr>
          <p:nvPr/>
        </p:nvSpPr>
        <p:spPr bwMode="auto">
          <a:xfrm>
            <a:off x="107504" y="1415673"/>
            <a:ext cx="8893246" cy="50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nSpc>
                <a:spcPct val="150000"/>
              </a:lnSpc>
            </a:pPr>
            <a:r>
              <a:rPr lang="en-US" altLang="zh-CN" sz="2400" b="1" dirty="0" smtClean="0">
                <a:solidFill>
                  <a:prstClr val="black"/>
                </a:solidFill>
                <a:latin typeface="华文中宋" pitchFamily="2" charset="-122"/>
                <a:ea typeface="华文中宋" pitchFamily="2" charset="-122"/>
              </a:rPr>
              <a:t>2</a:t>
            </a:r>
            <a:r>
              <a:rPr lang="zh-CN" altLang="en-US" sz="2400" b="1" dirty="0">
                <a:solidFill>
                  <a:prstClr val="black"/>
                </a:solidFill>
                <a:latin typeface="华文中宋" pitchFamily="2" charset="-122"/>
                <a:ea typeface="华文中宋" pitchFamily="2" charset="-122"/>
              </a:rPr>
              <a:t>、可弯曲金属导管</a:t>
            </a:r>
            <a:r>
              <a:rPr lang="zh-CN" altLang="en-US" sz="2400" b="1" dirty="0" smtClean="0">
                <a:solidFill>
                  <a:prstClr val="black"/>
                </a:solidFill>
                <a:latin typeface="华文中宋" pitchFamily="2" charset="-122"/>
                <a:ea typeface="华文中宋" pitchFamily="2" charset="-122"/>
              </a:rPr>
              <a:t>安装技术</a:t>
            </a:r>
            <a:endParaRPr lang="en-US" altLang="zh-CN" sz="2400" b="1" dirty="0" smtClean="0">
              <a:solidFill>
                <a:prstClr val="black"/>
              </a:solidFill>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低压配电设计规范</a:t>
            </a:r>
            <a:r>
              <a:rPr lang="en-US" altLang="zh-CN" sz="2000" dirty="0" smtClean="0">
                <a:latin typeface="华文中宋" pitchFamily="2" charset="-122"/>
                <a:ea typeface="华文中宋" pitchFamily="2" charset="-122"/>
              </a:rPr>
              <a:t>》 GB 50054</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火灾自动报警系统</a:t>
            </a:r>
            <a:r>
              <a:rPr lang="en-US" altLang="zh-CN" sz="2000" dirty="0" smtClean="0">
                <a:latin typeface="华文中宋" pitchFamily="2" charset="-122"/>
                <a:ea typeface="华文中宋" pitchFamily="2" charset="-122"/>
              </a:rPr>
              <a:t>》 GB 50116</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建筑电气工程施工质量验收规范</a:t>
            </a:r>
            <a:r>
              <a:rPr lang="en-US" altLang="zh-CN" sz="2000" dirty="0" smtClean="0">
                <a:latin typeface="华文中宋" pitchFamily="2" charset="-122"/>
                <a:ea typeface="华文中宋" pitchFamily="2" charset="-122"/>
              </a:rPr>
              <a:t>》 GB 50303</a:t>
            </a:r>
          </a:p>
          <a:p>
            <a:pPr>
              <a:lnSpc>
                <a:spcPct val="120000"/>
              </a:lnSpc>
            </a:pPr>
            <a:r>
              <a:rPr lang="en-US" altLang="zh-CN" sz="2000" dirty="0" smtClean="0">
                <a:latin typeface="华文中宋" pitchFamily="2" charset="-122"/>
                <a:ea typeface="华文中宋" pitchFamily="2" charset="-122"/>
              </a:rPr>
              <a:t>                     《1KV </a:t>
            </a:r>
            <a:r>
              <a:rPr lang="zh-CN" altLang="en-US" sz="2000" dirty="0" smtClean="0">
                <a:latin typeface="华文中宋" pitchFamily="2" charset="-122"/>
                <a:ea typeface="华文中宋" pitchFamily="2" charset="-122"/>
              </a:rPr>
              <a:t>及以下配线工程施工与验收规范</a:t>
            </a:r>
            <a:r>
              <a:rPr lang="en-US" altLang="zh-CN" sz="2000" dirty="0" smtClean="0">
                <a:latin typeface="华文中宋" pitchFamily="2" charset="-122"/>
                <a:ea typeface="华文中宋" pitchFamily="2" charset="-122"/>
              </a:rPr>
              <a:t>》 GB 50575</a:t>
            </a:r>
          </a:p>
          <a:p>
            <a:pPr algn="just">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等</a:t>
            </a:r>
            <a:endParaRPr lang="en-US" altLang="zh-CN" sz="2000"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适用部位</a:t>
            </a:r>
          </a:p>
          <a:p>
            <a:pPr>
              <a:lnSpc>
                <a:spcPct val="120000"/>
              </a:lnSpc>
            </a:pPr>
            <a:r>
              <a:rPr lang="zh-CN" altLang="en-US" sz="2000" dirty="0" smtClean="0">
                <a:latin typeface="华文中宋" pitchFamily="2" charset="-122"/>
                <a:ea typeface="华文中宋" pitchFamily="2" charset="-122"/>
              </a:rPr>
              <a:t>      建筑物室内外电气工程的强电、弱电、消防等系统的明敷和暗敷场所的电气配管及作为导线、电缆末端与电气设备、槽盒、托盘、梯架、器具等连接的电气配管</a:t>
            </a:r>
            <a:r>
              <a:rPr lang="zh-CN" altLang="en-US" sz="2000" dirty="0" smtClean="0"/>
              <a:t>。</a:t>
            </a:r>
            <a:endParaRPr lang="en-US" altLang="zh-CN" sz="2000" dirty="0" smtClean="0">
              <a:latin typeface="华文中宋" pitchFamily="2" charset="-122"/>
              <a:ea typeface="华文中宋" pitchFamily="2" charset="-122"/>
            </a:endParaRPr>
          </a:p>
          <a:p>
            <a:pPr algn="just">
              <a:lnSpc>
                <a:spcPct val="120000"/>
              </a:lnSpc>
            </a:pPr>
            <a:r>
              <a:rPr lang="zh-CN" altLang="en-US" sz="2000" b="1" dirty="0" smtClean="0">
                <a:latin typeface="华文中宋" pitchFamily="2" charset="-122"/>
                <a:ea typeface="华文中宋" pitchFamily="2" charset="-122"/>
              </a:rPr>
              <a:t>      工艺说明</a:t>
            </a:r>
            <a:endParaRPr lang="en-US" altLang="zh-CN" sz="2000" b="1" dirty="0" smtClean="0">
              <a:latin typeface="华文中宋" pitchFamily="2" charset="-122"/>
              <a:ea typeface="华文中宋" pitchFamily="2" charset="-122"/>
            </a:endParaRPr>
          </a:p>
          <a:p>
            <a:pPr>
              <a:lnSpc>
                <a:spcPct val="120000"/>
              </a:lnSpc>
            </a:pPr>
            <a:r>
              <a:rPr lang="zh-CN" altLang="en-US" sz="2000" dirty="0" smtClean="0">
                <a:latin typeface="华文中宋" pitchFamily="2" charset="-122"/>
                <a:ea typeface="华文中宋" pitchFamily="2" charset="-122"/>
              </a:rPr>
              <a:t>      可弯曲金属导管大量应用于建筑电气工程的强电、弱电、消防系统，明敷和暗敷场所，逐步成为一种较理想的电线电缆外保护材料。</a:t>
            </a: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25</a:t>
            </a:fld>
            <a:endParaRPr lang="zh-CN" altLang="en-US" dirty="0"/>
          </a:p>
        </p:txBody>
      </p:sp>
    </p:spTree>
    <p:extLst>
      <p:ext uri="{BB962C8B-B14F-4D97-AF65-F5344CB8AC3E}">
        <p14:creationId xmlns:p14="http://schemas.microsoft.com/office/powerpoint/2010/main" xmlns="" val="251224252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a:solidFill>
                  <a:srgbClr val="FF0000"/>
                </a:solidFill>
                <a:latin typeface="微软雅黑" pitchFamily="34" charset="-122"/>
                <a:ea typeface="微软雅黑" pitchFamily="34" charset="-122"/>
              </a:rPr>
              <a:t>第六节  机电安装工程技术</a:t>
            </a:r>
          </a:p>
        </p:txBody>
      </p:sp>
      <p:sp>
        <p:nvSpPr>
          <p:cNvPr id="83" name="矩形 91"/>
          <p:cNvSpPr>
            <a:spLocks noChangeArrowheads="1"/>
          </p:cNvSpPr>
          <p:nvPr/>
        </p:nvSpPr>
        <p:spPr bwMode="auto">
          <a:xfrm>
            <a:off x="107504" y="1415673"/>
            <a:ext cx="8893246" cy="5447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altLang="zh-CN" sz="2400" b="1" dirty="0" smtClean="0">
                <a:latin typeface="华文中宋" pitchFamily="2" charset="-122"/>
                <a:ea typeface="华文中宋" pitchFamily="2" charset="-122"/>
              </a:rPr>
              <a:t>3</a:t>
            </a:r>
            <a:r>
              <a:rPr lang="zh-CN" altLang="en-US" sz="2400" b="1" dirty="0">
                <a:latin typeface="华文中宋" pitchFamily="2" charset="-122"/>
                <a:ea typeface="华文中宋" pitchFamily="2" charset="-122"/>
              </a:rPr>
              <a:t>、工业化成品支吊架技术</a:t>
            </a:r>
            <a:endParaRPr lang="en-US" altLang="zh-CN" sz="2400" b="1"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建筑机电抗震设计规范</a:t>
            </a:r>
            <a:r>
              <a:rPr lang="en-US" altLang="zh-CN" sz="2000" dirty="0" smtClean="0">
                <a:latin typeface="华文中宋" pitchFamily="2" charset="-122"/>
                <a:ea typeface="华文中宋" pitchFamily="2" charset="-122"/>
              </a:rPr>
              <a:t>》 GB50981</a:t>
            </a:r>
          </a:p>
          <a:p>
            <a:pPr>
              <a:lnSpc>
                <a:spcPct val="120000"/>
              </a:lnSpc>
            </a:pPr>
            <a:r>
              <a:rPr lang="zh-CN" altLang="en-US" sz="2000" dirty="0" smtClean="0">
                <a:latin typeface="华文中宋" pitchFamily="2" charset="-122"/>
                <a:ea typeface="华文中宋" pitchFamily="2" charset="-122"/>
              </a:rPr>
              <a:t>                      国家建筑标准设计图集</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室内管道支架和吊架</a:t>
            </a:r>
            <a:r>
              <a:rPr lang="en-US" altLang="zh-CN" sz="2000" dirty="0" smtClean="0">
                <a:latin typeface="华文中宋" pitchFamily="2" charset="-122"/>
                <a:ea typeface="华文中宋" pitchFamily="2" charset="-122"/>
              </a:rPr>
              <a:t>》 03S402</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金属、非金属风管支吊架</a:t>
            </a:r>
            <a:r>
              <a:rPr lang="en-US" altLang="zh-CN" sz="2000" dirty="0" smtClean="0">
                <a:latin typeface="华文中宋" pitchFamily="2" charset="-122"/>
                <a:ea typeface="华文中宋" pitchFamily="2" charset="-122"/>
              </a:rPr>
              <a:t>》 08K132</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电缆桥架安装</a:t>
            </a:r>
            <a:r>
              <a:rPr lang="en-US" altLang="zh-CN" sz="2000" dirty="0" smtClean="0">
                <a:latin typeface="华文中宋" pitchFamily="2" charset="-122"/>
                <a:ea typeface="华文中宋" pitchFamily="2" charset="-122"/>
              </a:rPr>
              <a:t>》 04D701-3</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等</a:t>
            </a:r>
            <a:endParaRPr lang="en-US" altLang="zh-CN" sz="2000" dirty="0" smtClean="0">
              <a:latin typeface="华文中宋" pitchFamily="2" charset="-122"/>
              <a:ea typeface="华文中宋" pitchFamily="2" charset="-122"/>
            </a:endParaRPr>
          </a:p>
          <a:p>
            <a:pPr algn="just">
              <a:lnSpc>
                <a:spcPct val="120000"/>
              </a:lnSpc>
            </a:pPr>
            <a:r>
              <a:rPr lang="zh-CN" altLang="en-US" sz="2000" b="1" dirty="0" smtClean="0">
                <a:latin typeface="华文中宋" pitchFamily="2" charset="-122"/>
                <a:ea typeface="华文中宋" pitchFamily="2" charset="-122"/>
              </a:rPr>
              <a:t>      适用部位</a:t>
            </a:r>
            <a:endParaRPr lang="en-US" altLang="zh-CN" sz="2000" b="1" dirty="0" smtClean="0">
              <a:latin typeface="华文中宋" pitchFamily="2" charset="-122"/>
              <a:ea typeface="华文中宋" pitchFamily="2" charset="-122"/>
            </a:endParaRPr>
          </a:p>
          <a:p>
            <a:pPr algn="just">
              <a:lnSpc>
                <a:spcPct val="120000"/>
              </a:lnSpc>
            </a:pPr>
            <a:r>
              <a:rPr lang="zh-CN" altLang="en-US" sz="2000" dirty="0" smtClean="0">
                <a:latin typeface="华文中宋" pitchFamily="2" charset="-122"/>
                <a:ea typeface="华文中宋" pitchFamily="2" charset="-122"/>
              </a:rPr>
              <a:t>      工业</a:t>
            </a:r>
            <a:r>
              <a:rPr lang="zh-CN" altLang="en-US" sz="2000" dirty="0">
                <a:latin typeface="华文中宋" pitchFamily="2" charset="-122"/>
                <a:ea typeface="华文中宋" pitchFamily="2" charset="-122"/>
              </a:rPr>
              <a:t>与民用建筑工程中多种管线在狭小空间场所布置的支吊架安装，特别适用于</a:t>
            </a:r>
            <a:r>
              <a:rPr lang="zh-CN" altLang="en-US" sz="2000" dirty="0" smtClean="0">
                <a:latin typeface="华文中宋" pitchFamily="2" charset="-122"/>
                <a:ea typeface="华文中宋" pitchFamily="2" charset="-122"/>
              </a:rPr>
              <a:t>建筑工程</a:t>
            </a:r>
            <a:r>
              <a:rPr lang="zh-CN" altLang="en-US" sz="2000" dirty="0">
                <a:latin typeface="华文中宋" pitchFamily="2" charset="-122"/>
                <a:ea typeface="华文中宋" pitchFamily="2" charset="-122"/>
              </a:rPr>
              <a:t>的走道、地下室及走廊等管线集中的部位、综合管廊建设的管道、电气桥架管线</a:t>
            </a:r>
            <a:r>
              <a:rPr lang="zh-CN" altLang="en-US" sz="2000" dirty="0" smtClean="0">
                <a:latin typeface="华文中宋" pitchFamily="2" charset="-122"/>
                <a:ea typeface="华文中宋" pitchFamily="2" charset="-122"/>
              </a:rPr>
              <a:t>、风管</a:t>
            </a:r>
            <a:r>
              <a:rPr lang="zh-CN" altLang="en-US" sz="2000" dirty="0">
                <a:latin typeface="华文中宋" pitchFamily="2" charset="-122"/>
                <a:ea typeface="华文中宋" pitchFamily="2" charset="-122"/>
              </a:rPr>
              <a:t>等支吊架的安装</a:t>
            </a:r>
            <a:r>
              <a:rPr lang="zh-CN" altLang="en-US" sz="2000" dirty="0" smtClean="0">
                <a:latin typeface="华文中宋" pitchFamily="2" charset="-122"/>
                <a:ea typeface="华文中宋" pitchFamily="2" charset="-122"/>
              </a:rPr>
              <a:t>。</a:t>
            </a:r>
            <a:endParaRPr lang="en-US" altLang="zh-CN" sz="2000" dirty="0" smtClean="0">
              <a:latin typeface="华文中宋" pitchFamily="2" charset="-122"/>
              <a:ea typeface="华文中宋" pitchFamily="2" charset="-122"/>
            </a:endParaRPr>
          </a:p>
          <a:p>
            <a:pPr algn="just">
              <a:lnSpc>
                <a:spcPct val="120000"/>
              </a:lnSpc>
            </a:pPr>
            <a:r>
              <a:rPr lang="zh-CN" altLang="en-US" sz="2000" b="1" dirty="0" smtClean="0">
                <a:latin typeface="华文中宋" pitchFamily="2" charset="-122"/>
                <a:ea typeface="华文中宋" pitchFamily="2" charset="-122"/>
              </a:rPr>
              <a:t>      工艺说明</a:t>
            </a:r>
            <a:endParaRPr lang="en-US" altLang="zh-CN" sz="2000" b="1" dirty="0" smtClean="0">
              <a:latin typeface="华文中宋" pitchFamily="2" charset="-122"/>
              <a:ea typeface="华文中宋" pitchFamily="2" charset="-122"/>
            </a:endParaRPr>
          </a:p>
          <a:p>
            <a:pPr algn="just">
              <a:lnSpc>
                <a:spcPct val="120000"/>
              </a:lnSpc>
            </a:pPr>
            <a:r>
              <a:rPr lang="zh-CN" altLang="en-US" sz="2000" dirty="0" smtClean="0">
                <a:latin typeface="华文中宋" pitchFamily="2" charset="-122"/>
                <a:ea typeface="华文中宋" pitchFamily="2" charset="-122"/>
              </a:rPr>
              <a:t>      该技术满足不同规格的风管、桥架、工艺管道的应用，特别是在错综复杂的管路定位和狭小管井、吊顶施工，更可发挥灵活组合技术的优越性。</a:t>
            </a:r>
            <a:endParaRPr lang="en-US" altLang="zh-CN" sz="2000" dirty="0" smtClean="0">
              <a:latin typeface="华文中宋" pitchFamily="2" charset="-122"/>
              <a:ea typeface="华文中宋" pitchFamily="2" charset="-122"/>
            </a:endParaRPr>
          </a:p>
          <a:p>
            <a:pPr algn="just">
              <a:lnSpc>
                <a:spcPct val="120000"/>
              </a:lnSpc>
            </a:pPr>
            <a:r>
              <a:rPr lang="zh-CN" altLang="en-US" sz="2000" dirty="0" smtClean="0">
                <a:latin typeface="华文中宋" pitchFamily="2" charset="-122"/>
                <a:ea typeface="华文中宋" pitchFamily="2" charset="-122"/>
              </a:rPr>
              <a:t>      </a:t>
            </a: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26</a:t>
            </a:fld>
            <a:endParaRPr lang="zh-CN" altLang="en-US" dirty="0"/>
          </a:p>
        </p:txBody>
      </p:sp>
    </p:spTree>
    <p:extLst>
      <p:ext uri="{BB962C8B-B14F-4D97-AF65-F5344CB8AC3E}">
        <p14:creationId xmlns:p14="http://schemas.microsoft.com/office/powerpoint/2010/main" xmlns="" val="251224252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a:solidFill>
                  <a:srgbClr val="FF0000"/>
                </a:solidFill>
                <a:latin typeface="微软雅黑" pitchFamily="34" charset="-122"/>
                <a:ea typeface="微软雅黑" pitchFamily="34" charset="-122"/>
              </a:rPr>
              <a:t>第六节  机电安装工程技术</a:t>
            </a:r>
          </a:p>
        </p:txBody>
      </p:sp>
      <p:sp>
        <p:nvSpPr>
          <p:cNvPr id="83" name="矩形 91"/>
          <p:cNvSpPr>
            <a:spLocks noChangeArrowheads="1"/>
          </p:cNvSpPr>
          <p:nvPr/>
        </p:nvSpPr>
        <p:spPr bwMode="auto">
          <a:xfrm>
            <a:off x="107504" y="1415673"/>
            <a:ext cx="8893246"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altLang="zh-CN" sz="2400" b="1" dirty="0" smtClean="0">
                <a:latin typeface="华文中宋" pitchFamily="2" charset="-122"/>
                <a:ea typeface="华文中宋" pitchFamily="2" charset="-122"/>
              </a:rPr>
              <a:t>4</a:t>
            </a:r>
            <a:r>
              <a:rPr lang="zh-CN" altLang="en-US" sz="2400" b="1" dirty="0">
                <a:latin typeface="华文中宋" pitchFamily="2" charset="-122"/>
                <a:ea typeface="华文中宋" pitchFamily="2" charset="-122"/>
              </a:rPr>
              <a:t>、机电管线及设备工厂化预制技术</a:t>
            </a:r>
            <a:endParaRPr lang="en-US" altLang="zh-CN" sz="2400" b="1" dirty="0" smtClean="0">
              <a:latin typeface="华文中宋" pitchFamily="2" charset="-122"/>
              <a:ea typeface="华文中宋" pitchFamily="2" charset="-122"/>
            </a:endParaRPr>
          </a:p>
          <a:p>
            <a:pPr>
              <a:lnSpc>
                <a:spcPct val="15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p>
          <a:p>
            <a:pPr algn="just">
              <a:lnSpc>
                <a:spcPct val="150000"/>
              </a:lnSpc>
            </a:pPr>
            <a:r>
              <a:rPr lang="zh-CN" altLang="en-US" sz="2000" b="1" dirty="0" smtClean="0">
                <a:latin typeface="华文中宋" pitchFamily="2" charset="-122"/>
                <a:ea typeface="华文中宋" pitchFamily="2" charset="-122"/>
              </a:rPr>
              <a:t>      适用部位</a:t>
            </a:r>
            <a:endParaRPr lang="en-US" altLang="zh-CN" sz="2000" b="1" dirty="0" smtClean="0">
              <a:latin typeface="华文中宋" pitchFamily="2" charset="-122"/>
              <a:ea typeface="华文中宋" pitchFamily="2" charset="-122"/>
            </a:endParaRPr>
          </a:p>
          <a:p>
            <a:pPr algn="just">
              <a:lnSpc>
                <a:spcPct val="150000"/>
              </a:lnSpc>
            </a:pPr>
            <a:r>
              <a:rPr lang="zh-CN" altLang="en-US" sz="2000" dirty="0" smtClean="0">
                <a:latin typeface="华文中宋" pitchFamily="2" charset="-122"/>
                <a:ea typeface="华文中宋" pitchFamily="2" charset="-122"/>
              </a:rPr>
              <a:t>      大</a:t>
            </a:r>
            <a:r>
              <a:rPr lang="zh-CN" altLang="en-US" sz="2000" dirty="0">
                <a:latin typeface="华文中宋" pitchFamily="2" charset="-122"/>
                <a:ea typeface="华文中宋" pitchFamily="2" charset="-122"/>
              </a:rPr>
              <a:t>、中型民用建筑工程、工业工程、石油化工工程的设备、管道、电气</a:t>
            </a:r>
            <a:r>
              <a:rPr lang="zh-CN" altLang="en-US" sz="2000" dirty="0" smtClean="0">
                <a:latin typeface="华文中宋" pitchFamily="2" charset="-122"/>
                <a:ea typeface="华文中宋" pitchFamily="2" charset="-122"/>
              </a:rPr>
              <a:t>安装。</a:t>
            </a:r>
            <a:endParaRPr lang="en-US" altLang="zh-CN" sz="2000" dirty="0" smtClean="0">
              <a:latin typeface="华文中宋" pitchFamily="2" charset="-122"/>
              <a:ea typeface="华文中宋" pitchFamily="2" charset="-122"/>
            </a:endParaRPr>
          </a:p>
          <a:p>
            <a:pPr algn="just">
              <a:lnSpc>
                <a:spcPct val="150000"/>
              </a:lnSpc>
            </a:pPr>
            <a:r>
              <a:rPr lang="zh-CN" altLang="en-US" sz="2000" b="1" dirty="0" smtClean="0">
                <a:latin typeface="华文中宋" pitchFamily="2" charset="-122"/>
                <a:ea typeface="华文中宋" pitchFamily="2" charset="-122"/>
              </a:rPr>
              <a:t>      工艺说明</a:t>
            </a:r>
            <a:endParaRPr lang="en-US" altLang="zh-CN" sz="2000" b="1" dirty="0" smtClean="0">
              <a:latin typeface="华文中宋" pitchFamily="2" charset="-122"/>
              <a:ea typeface="华文中宋" pitchFamily="2" charset="-122"/>
            </a:endParaRPr>
          </a:p>
          <a:p>
            <a:pPr algn="just">
              <a:lnSpc>
                <a:spcPct val="150000"/>
              </a:lnSpc>
            </a:pPr>
            <a:r>
              <a:rPr lang="zh-CN" altLang="en-US" sz="2000" dirty="0" smtClean="0">
                <a:latin typeface="华文中宋" pitchFamily="2" charset="-122"/>
                <a:ea typeface="华文中宋" pitchFamily="2" charset="-122"/>
              </a:rPr>
              <a:t>      工厂</a:t>
            </a:r>
            <a:r>
              <a:rPr lang="zh-CN" altLang="en-US" sz="2000" dirty="0">
                <a:latin typeface="华文中宋" pitchFamily="2" charset="-122"/>
                <a:ea typeface="华文中宋" pitchFamily="2" charset="-122"/>
              </a:rPr>
              <a:t>模块化预制技术是将建筑给排水、采暖、电气、智能化、通风与空调工程等</a:t>
            </a:r>
            <a:r>
              <a:rPr lang="zh-CN" altLang="en-US" sz="2000" dirty="0" smtClean="0">
                <a:latin typeface="华文中宋" pitchFamily="2" charset="-122"/>
                <a:ea typeface="华文中宋" pitchFamily="2" charset="-122"/>
              </a:rPr>
              <a:t>领域</a:t>
            </a:r>
            <a:r>
              <a:rPr lang="zh-CN" altLang="en-US" sz="2000" dirty="0">
                <a:latin typeface="华文中宋" pitchFamily="2" charset="-122"/>
                <a:ea typeface="华文中宋" pitchFamily="2" charset="-122"/>
              </a:rPr>
              <a:t>的建筑机电产品按照模块化、集成化的思想，从设计、生产到安装和调试深度结合</a:t>
            </a:r>
            <a:r>
              <a:rPr lang="zh-CN" altLang="en-US" sz="2000" dirty="0" smtClean="0">
                <a:latin typeface="华文中宋" pitchFamily="2" charset="-122"/>
                <a:ea typeface="华文中宋" pitchFamily="2" charset="-122"/>
              </a:rPr>
              <a:t>集成</a:t>
            </a:r>
            <a:r>
              <a:rPr lang="zh-CN" altLang="en-US" sz="2000" dirty="0">
                <a:latin typeface="华文中宋" pitchFamily="2" charset="-122"/>
                <a:ea typeface="华文中宋" pitchFamily="2" charset="-122"/>
              </a:rPr>
              <a:t>，通过这种模块化及集成技术对机电产品进行规模化的预加工，工厂化流水线制作</a:t>
            </a:r>
            <a:r>
              <a:rPr lang="zh-CN" altLang="en-US" sz="2000" dirty="0" smtClean="0">
                <a:latin typeface="华文中宋" pitchFamily="2" charset="-122"/>
                <a:ea typeface="华文中宋" pitchFamily="2" charset="-122"/>
              </a:rPr>
              <a:t>生产</a:t>
            </a:r>
            <a:r>
              <a:rPr lang="zh-CN" altLang="en-US" sz="2000" dirty="0">
                <a:latin typeface="华文中宋" pitchFamily="2" charset="-122"/>
                <a:ea typeface="华文中宋" pitchFamily="2" charset="-122"/>
              </a:rPr>
              <a:t>，从而实现建筑机电安装标准化、产品模块化及集成化</a:t>
            </a:r>
            <a:r>
              <a:rPr lang="zh-CN" altLang="en-US" sz="2000" dirty="0" smtClean="0">
                <a:latin typeface="华文中宋" pitchFamily="2" charset="-122"/>
                <a:ea typeface="华文中宋" pitchFamily="2" charset="-122"/>
              </a:rPr>
              <a:t>。</a:t>
            </a: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27</a:t>
            </a:fld>
            <a:endParaRPr lang="zh-CN" altLang="en-US" dirty="0"/>
          </a:p>
        </p:txBody>
      </p:sp>
    </p:spTree>
    <p:extLst>
      <p:ext uri="{BB962C8B-B14F-4D97-AF65-F5344CB8AC3E}">
        <p14:creationId xmlns:p14="http://schemas.microsoft.com/office/powerpoint/2010/main" xmlns="" val="251224252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a:solidFill>
                  <a:srgbClr val="FF0000"/>
                </a:solidFill>
                <a:latin typeface="微软雅黑" pitchFamily="34" charset="-122"/>
                <a:ea typeface="微软雅黑" pitchFamily="34" charset="-122"/>
              </a:rPr>
              <a:t>第六节  机电安装工程技术</a:t>
            </a:r>
          </a:p>
        </p:txBody>
      </p:sp>
      <p:sp>
        <p:nvSpPr>
          <p:cNvPr id="83" name="矩形 91"/>
          <p:cNvSpPr>
            <a:spLocks noChangeArrowheads="1"/>
          </p:cNvSpPr>
          <p:nvPr/>
        </p:nvSpPr>
        <p:spPr bwMode="auto">
          <a:xfrm>
            <a:off x="107504" y="1559689"/>
            <a:ext cx="8893246" cy="4801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altLang="zh-CN" sz="2400" b="1" dirty="0" smtClean="0">
                <a:latin typeface="华文中宋" pitchFamily="2" charset="-122"/>
                <a:ea typeface="华文中宋" pitchFamily="2" charset="-122"/>
              </a:rPr>
              <a:t>5</a:t>
            </a:r>
            <a:r>
              <a:rPr lang="zh-CN" altLang="en-US" sz="2400" b="1" dirty="0">
                <a:latin typeface="华文中宋" pitchFamily="2" charset="-122"/>
                <a:ea typeface="华文中宋" pitchFamily="2" charset="-122"/>
              </a:rPr>
              <a:t>、薄壁金属管道新型连接安装技术</a:t>
            </a:r>
            <a:endParaRPr lang="en-US" altLang="zh-CN" sz="2400" b="1"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建筑给水排水及采暖工程施工质量验收规范</a:t>
            </a:r>
            <a:r>
              <a:rPr lang="en-US" altLang="zh-CN" sz="2000" dirty="0" smtClean="0">
                <a:latin typeface="华文中宋" pitchFamily="2" charset="-122"/>
                <a:ea typeface="华文中宋" pitchFamily="2" charset="-122"/>
              </a:rPr>
              <a:t>》 GB50242</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薄壁不锈钢管道技术规范</a:t>
            </a:r>
            <a:r>
              <a:rPr lang="en-US" altLang="zh-CN" sz="2000" dirty="0" smtClean="0">
                <a:latin typeface="华文中宋" pitchFamily="2" charset="-122"/>
                <a:ea typeface="华文中宋" pitchFamily="2" charset="-122"/>
              </a:rPr>
              <a:t>》 GB/T29038</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建筑铜管管道工程连接技术规程</a:t>
            </a:r>
            <a:r>
              <a:rPr lang="en-US" altLang="zh-CN" sz="2000" dirty="0" smtClean="0">
                <a:latin typeface="华文中宋" pitchFamily="2" charset="-122"/>
                <a:ea typeface="华文中宋" pitchFamily="2" charset="-122"/>
              </a:rPr>
              <a:t>》 CECS228</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 </a:t>
            </a:r>
            <a:endParaRPr lang="en-US" altLang="zh-CN" sz="2000"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适用部位</a:t>
            </a:r>
          </a:p>
          <a:p>
            <a:pPr>
              <a:lnSpc>
                <a:spcPct val="120000"/>
              </a:lnSpc>
            </a:pPr>
            <a:r>
              <a:rPr lang="zh-CN" altLang="en-US" sz="2000" dirty="0" smtClean="0">
                <a:latin typeface="华文中宋" pitchFamily="2" charset="-122"/>
                <a:ea typeface="华文中宋" pitchFamily="2" charset="-122"/>
              </a:rPr>
              <a:t>       给水、热水、饮用水、燃气等管道的安装。</a:t>
            </a:r>
            <a:endParaRPr lang="en-US" altLang="zh-CN" sz="2000" dirty="0" smtClean="0">
              <a:latin typeface="华文中宋" pitchFamily="2" charset="-122"/>
              <a:ea typeface="华文中宋" pitchFamily="2" charset="-122"/>
            </a:endParaRPr>
          </a:p>
          <a:p>
            <a:pPr algn="just">
              <a:lnSpc>
                <a:spcPct val="120000"/>
              </a:lnSpc>
            </a:pPr>
            <a:r>
              <a:rPr lang="zh-CN" altLang="en-US" sz="2000" b="1" dirty="0" smtClean="0">
                <a:latin typeface="华文中宋" pitchFamily="2" charset="-122"/>
                <a:ea typeface="华文中宋" pitchFamily="2" charset="-122"/>
              </a:rPr>
              <a:t>     工艺说明</a:t>
            </a:r>
            <a:endParaRPr lang="en-US" altLang="zh-CN" sz="2000" b="1" dirty="0" smtClean="0">
              <a:latin typeface="华文中宋" pitchFamily="2" charset="-122"/>
              <a:ea typeface="华文中宋" pitchFamily="2" charset="-122"/>
            </a:endParaRPr>
          </a:p>
          <a:p>
            <a:pPr algn="just">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应</a:t>
            </a:r>
            <a:r>
              <a:rPr lang="zh-CN" altLang="en-US" sz="2000" dirty="0">
                <a:latin typeface="华文中宋" pitchFamily="2" charset="-122"/>
                <a:ea typeface="华文中宋" pitchFamily="2" charset="-122"/>
              </a:rPr>
              <a:t>按设计要求的标准执行，无设计要求时，按</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建筑给水排水及采暖工程施工</a:t>
            </a:r>
            <a:r>
              <a:rPr lang="zh-CN" altLang="en-US" sz="2000" dirty="0" smtClean="0">
                <a:latin typeface="华文中宋" pitchFamily="2" charset="-122"/>
                <a:ea typeface="华文中宋" pitchFamily="2" charset="-122"/>
              </a:rPr>
              <a:t>质量验收</a:t>
            </a:r>
            <a:r>
              <a:rPr lang="zh-CN" altLang="en-US" sz="2000" dirty="0">
                <a:latin typeface="华文中宋" pitchFamily="2" charset="-122"/>
                <a:ea typeface="华文中宋" pitchFamily="2" charset="-122"/>
              </a:rPr>
              <a:t>规范</a:t>
            </a:r>
            <a:r>
              <a:rPr lang="en-US" altLang="zh-CN" sz="2000" dirty="0">
                <a:latin typeface="华文中宋" pitchFamily="2" charset="-122"/>
                <a:ea typeface="华文中宋" pitchFamily="2" charset="-122"/>
              </a:rPr>
              <a:t>》GB50242</a:t>
            </a:r>
            <a:r>
              <a:rPr lang="zh-CN" altLang="en-US" sz="2000" dirty="0">
                <a:latin typeface="华文中宋" pitchFamily="2" charset="-122"/>
                <a:ea typeface="华文中宋" pitchFamily="2" charset="-122"/>
              </a:rPr>
              <a:t>、</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建筑铜管管道工程连接技术规程</a:t>
            </a:r>
            <a:r>
              <a:rPr lang="en-US" altLang="zh-CN" sz="2000" dirty="0">
                <a:latin typeface="华文中宋" pitchFamily="2" charset="-122"/>
                <a:ea typeface="华文中宋" pitchFamily="2" charset="-122"/>
              </a:rPr>
              <a:t>》CECS228 </a:t>
            </a:r>
            <a:r>
              <a:rPr lang="zh-CN" altLang="en-US" sz="2000" dirty="0">
                <a:latin typeface="华文中宋" pitchFamily="2" charset="-122"/>
                <a:ea typeface="华文中宋" pitchFamily="2" charset="-122"/>
              </a:rPr>
              <a:t>和</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薄壁不锈钢管</a:t>
            </a:r>
            <a:r>
              <a:rPr lang="zh-CN" altLang="en-US" sz="2000" dirty="0" smtClean="0">
                <a:latin typeface="华文中宋" pitchFamily="2" charset="-122"/>
                <a:ea typeface="华文中宋" pitchFamily="2" charset="-122"/>
              </a:rPr>
              <a:t>道技术</a:t>
            </a:r>
            <a:r>
              <a:rPr lang="zh-CN" altLang="en-US" sz="2000" dirty="0">
                <a:latin typeface="华文中宋" pitchFamily="2" charset="-122"/>
                <a:ea typeface="华文中宋" pitchFamily="2" charset="-122"/>
              </a:rPr>
              <a:t>规范</a:t>
            </a:r>
            <a:r>
              <a:rPr lang="en-US" altLang="zh-CN" sz="2000" dirty="0">
                <a:latin typeface="华文中宋" pitchFamily="2" charset="-122"/>
                <a:ea typeface="华文中宋" pitchFamily="2" charset="-122"/>
              </a:rPr>
              <a:t>》GB/T29038 </a:t>
            </a:r>
            <a:r>
              <a:rPr lang="zh-CN" altLang="en-US" sz="2000" dirty="0">
                <a:latin typeface="华文中宋" pitchFamily="2" charset="-122"/>
                <a:ea typeface="华文中宋" pitchFamily="2" charset="-122"/>
              </a:rPr>
              <a:t>执行。</a:t>
            </a:r>
            <a:endParaRPr lang="en-US" altLang="zh-CN" sz="2000" dirty="0" smtClean="0">
              <a:latin typeface="华文中宋" pitchFamily="2" charset="-122"/>
              <a:ea typeface="华文中宋" pitchFamily="2" charset="-122"/>
            </a:endParaRPr>
          </a:p>
          <a:p>
            <a:pPr algn="just">
              <a:lnSpc>
                <a:spcPct val="150000"/>
              </a:lnSpc>
            </a:pP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28</a:t>
            </a:fld>
            <a:endParaRPr lang="zh-CN" altLang="en-US" dirty="0"/>
          </a:p>
        </p:txBody>
      </p:sp>
    </p:spTree>
    <p:extLst>
      <p:ext uri="{BB962C8B-B14F-4D97-AF65-F5344CB8AC3E}">
        <p14:creationId xmlns:p14="http://schemas.microsoft.com/office/powerpoint/2010/main" xmlns="" val="251224252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a:solidFill>
                  <a:srgbClr val="FF0000"/>
                </a:solidFill>
                <a:latin typeface="微软雅黑" pitchFamily="34" charset="-122"/>
                <a:ea typeface="微软雅黑" pitchFamily="34" charset="-122"/>
              </a:rPr>
              <a:t>第六节  机电安装工程技术</a:t>
            </a:r>
          </a:p>
        </p:txBody>
      </p:sp>
      <p:sp>
        <p:nvSpPr>
          <p:cNvPr id="83" name="矩形 91"/>
          <p:cNvSpPr>
            <a:spLocks noChangeArrowheads="1"/>
          </p:cNvSpPr>
          <p:nvPr/>
        </p:nvSpPr>
        <p:spPr bwMode="auto">
          <a:xfrm>
            <a:off x="107504" y="1559689"/>
            <a:ext cx="8893246"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nSpc>
                <a:spcPct val="150000"/>
              </a:lnSpc>
            </a:pPr>
            <a:r>
              <a:rPr lang="en-US" altLang="zh-CN" sz="2400" b="1" dirty="0" smtClean="0">
                <a:solidFill>
                  <a:prstClr val="black"/>
                </a:solidFill>
                <a:latin typeface="华文中宋" pitchFamily="2" charset="-122"/>
                <a:ea typeface="华文中宋" pitchFamily="2" charset="-122"/>
              </a:rPr>
              <a:t>6</a:t>
            </a:r>
            <a:r>
              <a:rPr lang="zh-CN" altLang="en-US" sz="2400" b="1" dirty="0">
                <a:solidFill>
                  <a:prstClr val="black"/>
                </a:solidFill>
                <a:latin typeface="华文中宋" pitchFamily="2" charset="-122"/>
                <a:ea typeface="华文中宋" pitchFamily="2" charset="-122"/>
              </a:rPr>
              <a:t>、内保温金属风管</a:t>
            </a:r>
            <a:r>
              <a:rPr lang="zh-CN" altLang="en-US" sz="2400" b="1" dirty="0" smtClean="0">
                <a:solidFill>
                  <a:prstClr val="black"/>
                </a:solidFill>
                <a:latin typeface="华文中宋" pitchFamily="2" charset="-122"/>
                <a:ea typeface="华文中宋" pitchFamily="2" charset="-122"/>
              </a:rPr>
              <a:t>技术</a:t>
            </a:r>
            <a:endParaRPr lang="en-US" altLang="zh-CN" sz="2400" b="1" dirty="0" smtClean="0">
              <a:solidFill>
                <a:prstClr val="black"/>
              </a:solidFill>
              <a:latin typeface="华文中宋" pitchFamily="2" charset="-122"/>
              <a:ea typeface="华文中宋" pitchFamily="2" charset="-122"/>
            </a:endParaRPr>
          </a:p>
          <a:p>
            <a:pPr>
              <a:lnSpc>
                <a:spcPct val="15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通风与空调工程施工质量验收规范</a:t>
            </a:r>
            <a:r>
              <a:rPr lang="en-US" altLang="zh-CN" sz="2000" dirty="0" smtClean="0">
                <a:latin typeface="华文中宋" pitchFamily="2" charset="-122"/>
                <a:ea typeface="华文中宋" pitchFamily="2" charset="-122"/>
              </a:rPr>
              <a:t>》 GB50243</a:t>
            </a:r>
          </a:p>
          <a:p>
            <a:pPr>
              <a:lnSpc>
                <a:spcPct val="15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通风管道技术规程</a:t>
            </a:r>
            <a:r>
              <a:rPr lang="en-US" altLang="zh-CN" sz="2000" dirty="0" smtClean="0">
                <a:latin typeface="华文中宋" pitchFamily="2" charset="-122"/>
                <a:ea typeface="华文中宋" pitchFamily="2" charset="-122"/>
              </a:rPr>
              <a:t>》 JGJ141</a:t>
            </a:r>
          </a:p>
          <a:p>
            <a:pPr>
              <a:lnSpc>
                <a:spcPct val="15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非金属风管制作与安装</a:t>
            </a:r>
            <a:r>
              <a:rPr lang="en-US" altLang="zh-CN" sz="2000" dirty="0" smtClean="0">
                <a:latin typeface="华文中宋" pitchFamily="2" charset="-122"/>
                <a:ea typeface="华文中宋" pitchFamily="2" charset="-122"/>
              </a:rPr>
              <a:t>》 15K114</a:t>
            </a:r>
          </a:p>
          <a:p>
            <a:pPr>
              <a:lnSpc>
                <a:spcPct val="15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p>
          <a:p>
            <a:pPr>
              <a:lnSpc>
                <a:spcPct val="150000"/>
              </a:lnSpc>
            </a:pPr>
            <a:r>
              <a:rPr lang="zh-CN" altLang="en-US" sz="2000" b="1" dirty="0" smtClean="0">
                <a:latin typeface="华文中宋" pitchFamily="2" charset="-122"/>
                <a:ea typeface="华文中宋" pitchFamily="2" charset="-122"/>
              </a:rPr>
              <a:t>      适用部位</a:t>
            </a:r>
          </a:p>
          <a:p>
            <a:pPr>
              <a:lnSpc>
                <a:spcPct val="150000"/>
              </a:lnSpc>
            </a:pPr>
            <a:r>
              <a:rPr lang="zh-CN" altLang="en-US" sz="2000" dirty="0" smtClean="0">
                <a:latin typeface="华文中宋" pitchFamily="2" charset="-122"/>
                <a:ea typeface="华文中宋" pitchFamily="2" charset="-122"/>
              </a:rPr>
              <a:t>      低、中压空调系统风管的制作安装，净化空调系统、防排烟系统等除外。</a:t>
            </a:r>
            <a:endParaRPr lang="en-US" altLang="zh-CN" sz="2000" dirty="0" smtClean="0">
              <a:latin typeface="华文中宋" pitchFamily="2" charset="-122"/>
              <a:ea typeface="华文中宋" pitchFamily="2" charset="-122"/>
            </a:endParaRPr>
          </a:p>
          <a:p>
            <a:pPr lvl="0">
              <a:lnSpc>
                <a:spcPct val="150000"/>
              </a:lnSpc>
            </a:pPr>
            <a:r>
              <a:rPr lang="zh-CN" altLang="en-US" sz="2000" b="1" dirty="0" smtClean="0">
                <a:latin typeface="华文中宋" pitchFamily="2" charset="-122"/>
                <a:ea typeface="华文中宋" pitchFamily="2" charset="-122"/>
              </a:rPr>
              <a:t>      工艺说明</a:t>
            </a:r>
            <a:endParaRPr lang="en-US" altLang="zh-CN" sz="2000" b="1" dirty="0" smtClean="0">
              <a:latin typeface="华文中宋" pitchFamily="2" charset="-122"/>
              <a:ea typeface="华文中宋" pitchFamily="2" charset="-122"/>
            </a:endParaRPr>
          </a:p>
          <a:p>
            <a:pPr lvl="0">
              <a:lnSpc>
                <a:spcPct val="150000"/>
              </a:lnSpc>
            </a:pPr>
            <a:r>
              <a:rPr lang="zh-CN" altLang="en-US" sz="2000" dirty="0" smtClean="0">
                <a:latin typeface="华文中宋" pitchFamily="2" charset="-122"/>
                <a:ea typeface="华文中宋" pitchFamily="2" charset="-122"/>
              </a:rPr>
              <a:t>      技术指标应满足</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通风与空调工程施工质量验收规范</a:t>
            </a:r>
            <a:r>
              <a:rPr lang="en-US" altLang="zh-CN" sz="2000" dirty="0" smtClean="0">
                <a:latin typeface="华文中宋" pitchFamily="2" charset="-122"/>
                <a:ea typeface="华文中宋" pitchFamily="2" charset="-122"/>
              </a:rPr>
              <a:t>》GB50243 </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a:latin typeface="华文中宋" pitchFamily="2" charset="-122"/>
                <a:ea typeface="华文中宋" pitchFamily="2" charset="-122"/>
              </a:rPr>
              <a:t>通风管道技术规程</a:t>
            </a:r>
            <a:r>
              <a:rPr lang="en-US" altLang="zh-CN" sz="2000" dirty="0">
                <a:latin typeface="华文中宋" pitchFamily="2" charset="-122"/>
                <a:ea typeface="华文中宋" pitchFamily="2" charset="-122"/>
              </a:rPr>
              <a:t>》</a:t>
            </a:r>
            <a:r>
              <a:rPr lang="en-US" altLang="zh-CN" sz="2000" dirty="0" smtClean="0">
                <a:latin typeface="华文中宋" pitchFamily="2" charset="-122"/>
                <a:ea typeface="华文中宋" pitchFamily="2" charset="-122"/>
              </a:rPr>
              <a:t>JGJ141</a:t>
            </a:r>
            <a:r>
              <a:rPr lang="zh-CN" altLang="en-US" sz="2000" dirty="0" smtClean="0">
                <a:latin typeface="华文中宋" pitchFamily="2" charset="-122"/>
                <a:ea typeface="华文中宋" pitchFamily="2" charset="-122"/>
              </a:rPr>
              <a:t>要求</a:t>
            </a:r>
            <a:r>
              <a:rPr lang="zh-CN" altLang="en-US" sz="2000" dirty="0">
                <a:latin typeface="华文中宋" pitchFamily="2" charset="-122"/>
                <a:ea typeface="华文中宋" pitchFamily="2" charset="-122"/>
              </a:rPr>
              <a:t>。</a:t>
            </a:r>
            <a:endParaRPr lang="en-US" altLang="zh-CN" sz="2000" dirty="0">
              <a:latin typeface="华文中宋" pitchFamily="2" charset="-122"/>
              <a:ea typeface="华文中宋" pitchFamily="2" charset="-122"/>
            </a:endParaRPr>
          </a:p>
          <a:p>
            <a:pPr algn="just">
              <a:lnSpc>
                <a:spcPct val="150000"/>
              </a:lnSpc>
            </a:pP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29</a:t>
            </a:fld>
            <a:endParaRPr lang="zh-CN" altLang="en-US" dirty="0"/>
          </a:p>
        </p:txBody>
      </p:sp>
    </p:spTree>
    <p:extLst>
      <p:ext uri="{BB962C8B-B14F-4D97-AF65-F5344CB8AC3E}">
        <p14:creationId xmlns:p14="http://schemas.microsoft.com/office/powerpoint/2010/main" xmlns="" val="251224252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1484784"/>
            <a:ext cx="7336679" cy="4616648"/>
          </a:xfrm>
          <a:prstGeom prst="rect">
            <a:avLst/>
          </a:prstGeom>
        </p:spPr>
        <p:txBody>
          <a:bodyPr wrap="square">
            <a:spAutoFit/>
          </a:bodyPr>
          <a:lstStyle/>
          <a:p>
            <a:pPr marL="342900" indent="-342900" algn="just">
              <a:lnSpc>
                <a:spcPct val="150000"/>
              </a:lnSpc>
              <a:buFont typeface="Wingdings" panose="05000000000000000000" pitchFamily="2" charset="2"/>
              <a:buChar char="u"/>
            </a:pPr>
            <a:r>
              <a:rPr lang="zh-CN" altLang="en-US" sz="2800" dirty="0" smtClean="0"/>
              <a:t>为</a:t>
            </a:r>
            <a:r>
              <a:rPr lang="zh-CN" altLang="en-US" sz="2800" dirty="0"/>
              <a:t>促进科技成果转化为核电行业的生产力，推动新技术、新工艺、新流程、新装备</a:t>
            </a:r>
            <a:r>
              <a:rPr lang="zh-CN" altLang="en-US" sz="2800" dirty="0" smtClean="0"/>
              <a:t>、新材料</a:t>
            </a:r>
            <a:r>
              <a:rPr lang="zh-CN" altLang="en-US" sz="2800" dirty="0"/>
              <a:t>在核能工程建设中的广泛</a:t>
            </a:r>
            <a:r>
              <a:rPr lang="zh-CN" altLang="en-US" sz="2800" dirty="0" smtClean="0"/>
              <a:t>应用。</a:t>
            </a:r>
            <a:endParaRPr lang="en-US" altLang="zh-CN" sz="2800" dirty="0" smtClean="0"/>
          </a:p>
          <a:p>
            <a:pPr>
              <a:lnSpc>
                <a:spcPct val="150000"/>
              </a:lnSpc>
            </a:pPr>
            <a:endParaRPr lang="en-US" altLang="zh-CN" sz="2800" dirty="0" smtClean="0"/>
          </a:p>
          <a:p>
            <a:pPr marL="342900" indent="-342900" algn="just">
              <a:lnSpc>
                <a:spcPct val="150000"/>
              </a:lnSpc>
              <a:buFont typeface="Wingdings" panose="05000000000000000000" pitchFamily="2" charset="2"/>
              <a:buChar char="u"/>
            </a:pPr>
            <a:r>
              <a:rPr lang="zh-CN" altLang="zh-CN" sz="2800" dirty="0" smtClean="0"/>
              <a:t>适应科技创新的新常态，进一步提升核能工程建设科技进步水平，统一核能工程建设工程新技术应用评价的规则和方法</a:t>
            </a:r>
            <a:r>
              <a:rPr lang="zh-CN" altLang="en-US" sz="2800" dirty="0" smtClean="0"/>
              <a:t>。</a:t>
            </a:r>
            <a:endParaRPr lang="en-US" altLang="zh-CN" sz="2800" dirty="0" smtClean="0"/>
          </a:p>
        </p:txBody>
      </p:sp>
      <p:sp>
        <p:nvSpPr>
          <p:cNvPr id="3"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ctr" defTabSz="914400" rtl="0" eaLnBrk="1" fontAlgn="base" latinLnBrk="0" hangingPunct="1">
              <a:lnSpc>
                <a:spcPct val="100000"/>
              </a:lnSpc>
              <a:spcBef>
                <a:spcPct val="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编制说明</a:t>
            </a:r>
            <a:r>
              <a:rPr lang="zh-CN" altLang="en-US" sz="2800" dirty="0">
                <a:latin typeface="微软雅黑" pitchFamily="34" charset="-122"/>
                <a:ea typeface="微软雅黑" pitchFamily="34" charset="-122"/>
                <a:cs typeface="宋体" pitchFamily="2" charset="-122"/>
              </a:rPr>
              <a:t>（</a:t>
            </a:r>
            <a:r>
              <a:rPr lang="zh-CN" altLang="en-US" sz="2800" dirty="0" smtClean="0">
                <a:latin typeface="微软雅黑" pitchFamily="34" charset="-122"/>
                <a:ea typeface="微软雅黑" pitchFamily="34" charset="-122"/>
                <a:cs typeface="宋体" pitchFamily="2" charset="-122"/>
              </a:rPr>
              <a:t>主要</a:t>
            </a:r>
            <a:r>
              <a:rPr kumimoji="0" lang="zh-CN" altLang="en-US" sz="28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目的）</a:t>
            </a:r>
            <a:endParaRPr kumimoji="0" lang="zh-CN" sz="28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3</a:t>
            </a:fld>
            <a:endParaRPr lang="zh-CN" altLang="en-US" dirty="0"/>
          </a:p>
        </p:txBody>
      </p:sp>
    </p:spTree>
    <p:extLst>
      <p:ext uri="{BB962C8B-B14F-4D97-AF65-F5344CB8AC3E}">
        <p14:creationId xmlns:p14="http://schemas.microsoft.com/office/powerpoint/2010/main" xmlns="" val="2013004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dirty="0">
                <a:solidFill>
                  <a:srgbClr val="FF0000"/>
                </a:solidFill>
                <a:latin typeface="微软雅黑" pitchFamily="34" charset="-122"/>
                <a:ea typeface="微软雅黑" pitchFamily="34" charset="-122"/>
              </a:rPr>
              <a:t>第六节  机电安装工程技术</a:t>
            </a:r>
          </a:p>
        </p:txBody>
      </p:sp>
      <p:sp>
        <p:nvSpPr>
          <p:cNvPr id="83" name="矩形 91"/>
          <p:cNvSpPr>
            <a:spLocks noChangeArrowheads="1"/>
          </p:cNvSpPr>
          <p:nvPr/>
        </p:nvSpPr>
        <p:spPr bwMode="auto">
          <a:xfrm>
            <a:off x="107504" y="1268760"/>
            <a:ext cx="8893246" cy="590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altLang="zh-CN" sz="2400" b="1" dirty="0" smtClean="0">
                <a:latin typeface="华文中宋" pitchFamily="2" charset="-122"/>
                <a:ea typeface="华文中宋" pitchFamily="2" charset="-122"/>
              </a:rPr>
              <a:t>7</a:t>
            </a:r>
            <a:r>
              <a:rPr lang="zh-CN" altLang="en-US" sz="2400" b="1" dirty="0">
                <a:latin typeface="华文中宋" pitchFamily="2" charset="-122"/>
                <a:ea typeface="华文中宋" pitchFamily="2" charset="-122"/>
              </a:rPr>
              <a:t>、金属矩形风管薄钢板法兰连接技术</a:t>
            </a:r>
            <a:endParaRPr lang="en-US" altLang="zh-CN" sz="2400" b="1"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通风与空调工程施工质量验收规范</a:t>
            </a:r>
            <a:r>
              <a:rPr lang="en-US" altLang="zh-CN" sz="2000" dirty="0" smtClean="0">
                <a:latin typeface="华文中宋" pitchFamily="2" charset="-122"/>
                <a:ea typeface="华文中宋" pitchFamily="2" charset="-122"/>
              </a:rPr>
              <a:t>》 GB50243</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通风与空调工程施工规范</a:t>
            </a:r>
            <a:r>
              <a:rPr lang="en-US" altLang="zh-CN" sz="2000" dirty="0" smtClean="0">
                <a:latin typeface="华文中宋" pitchFamily="2" charset="-122"/>
                <a:ea typeface="华文中宋" pitchFamily="2" charset="-122"/>
              </a:rPr>
              <a:t>》 GB50738</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通风管道技术规程</a:t>
            </a:r>
            <a:r>
              <a:rPr lang="en-US" altLang="zh-CN" sz="2000" dirty="0" smtClean="0">
                <a:latin typeface="华文中宋" pitchFamily="2" charset="-122"/>
                <a:ea typeface="华文中宋" pitchFamily="2" charset="-122"/>
              </a:rPr>
              <a:t>》 JGJ141</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p>
          <a:p>
            <a:pPr>
              <a:lnSpc>
                <a:spcPct val="120000"/>
              </a:lnSpc>
            </a:pPr>
            <a:r>
              <a:rPr lang="zh-CN" altLang="en-US" sz="2000" b="1" dirty="0" smtClean="0">
                <a:latin typeface="华文中宋" pitchFamily="2" charset="-122"/>
                <a:ea typeface="华文中宋" pitchFamily="2" charset="-122"/>
              </a:rPr>
              <a:t>      适用部位</a:t>
            </a:r>
          </a:p>
          <a:p>
            <a:pPr>
              <a:lnSpc>
                <a:spcPct val="120000"/>
              </a:lnSpc>
            </a:pPr>
            <a:r>
              <a:rPr lang="zh-CN" altLang="en-US" sz="2000" dirty="0" smtClean="0">
                <a:latin typeface="华文中宋" pitchFamily="2" charset="-122"/>
                <a:ea typeface="华文中宋" pitchFamily="2" charset="-122"/>
              </a:rPr>
              <a:t>      金属矩形风管薄钢板法兰连接技术适用于通风空调系统中工作压力不大于</a:t>
            </a:r>
            <a:r>
              <a:rPr lang="en-US" altLang="zh-CN" sz="2000" dirty="0" smtClean="0">
                <a:latin typeface="华文中宋" pitchFamily="2" charset="-122"/>
                <a:ea typeface="华文中宋" pitchFamily="2" charset="-122"/>
              </a:rPr>
              <a:t>1500Pa</a:t>
            </a:r>
            <a:r>
              <a:rPr lang="zh-CN" altLang="en-US" sz="2000" dirty="0" smtClean="0">
                <a:latin typeface="华文中宋" pitchFamily="2" charset="-122"/>
                <a:ea typeface="华文中宋" pitchFamily="2" charset="-122"/>
              </a:rPr>
              <a:t>的非防排烟系统、风管边长尺寸不大于</a:t>
            </a:r>
            <a:r>
              <a:rPr lang="en-US" altLang="zh-CN" sz="2000" dirty="0" smtClean="0">
                <a:latin typeface="华文中宋" pitchFamily="2" charset="-122"/>
                <a:ea typeface="华文中宋" pitchFamily="2" charset="-122"/>
              </a:rPr>
              <a:t>1500mm</a:t>
            </a:r>
            <a:r>
              <a:rPr lang="zh-CN" altLang="en-US" sz="2000" dirty="0" smtClean="0">
                <a:latin typeface="华文中宋" pitchFamily="2" charset="-122"/>
                <a:ea typeface="华文中宋" pitchFamily="2" charset="-122"/>
              </a:rPr>
              <a:t>的薄钢板法兰矩形</a:t>
            </a:r>
          </a:p>
          <a:p>
            <a:pPr>
              <a:lnSpc>
                <a:spcPct val="120000"/>
              </a:lnSpc>
            </a:pPr>
            <a:r>
              <a:rPr lang="zh-CN" altLang="en-US" sz="2000" dirty="0" smtClean="0">
                <a:latin typeface="华文中宋" pitchFamily="2" charset="-122"/>
                <a:ea typeface="华文中宋" pitchFamily="2" charset="-122"/>
              </a:rPr>
              <a:t>风管的制作与安装。</a:t>
            </a:r>
            <a:endParaRPr lang="en-US" altLang="zh-CN" sz="2000"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工艺说明</a:t>
            </a:r>
            <a:endParaRPr lang="en-US" altLang="zh-CN" sz="2000" b="1" dirty="0" smtClean="0">
              <a:latin typeface="华文中宋" pitchFamily="2" charset="-122"/>
              <a:ea typeface="华文中宋" pitchFamily="2" charset="-122"/>
            </a:endParaRPr>
          </a:p>
          <a:p>
            <a:pPr algn="just">
              <a:lnSpc>
                <a:spcPct val="120000"/>
              </a:lnSpc>
            </a:pPr>
            <a:r>
              <a:rPr lang="zh-CN" altLang="en-US" sz="2000" dirty="0" smtClean="0">
                <a:latin typeface="华文中宋" pitchFamily="2" charset="-122"/>
                <a:ea typeface="华文中宋" pitchFamily="2" charset="-122"/>
              </a:rPr>
              <a:t>      该技术代替传统</a:t>
            </a:r>
            <a:r>
              <a:rPr lang="zh-CN" altLang="en-US" sz="2000" dirty="0">
                <a:latin typeface="华文中宋" pitchFamily="2" charset="-122"/>
                <a:ea typeface="华文中宋" pitchFamily="2" charset="-122"/>
              </a:rPr>
              <a:t>角钢法兰风管连接技术，已在</a:t>
            </a:r>
            <a:r>
              <a:rPr lang="zh-CN" altLang="en-US" sz="2000" dirty="0" smtClean="0">
                <a:latin typeface="华文中宋" pitchFamily="2" charset="-122"/>
                <a:ea typeface="华文中宋" pitchFamily="2" charset="-122"/>
              </a:rPr>
              <a:t>国外有</a:t>
            </a:r>
            <a:r>
              <a:rPr lang="zh-CN" altLang="en-US" sz="2000" dirty="0">
                <a:latin typeface="华文中宋" pitchFamily="2" charset="-122"/>
                <a:ea typeface="华文中宋" pitchFamily="2" charset="-122"/>
              </a:rPr>
              <a:t>多年的发展和应用并形成了相应的规范和标准。采用薄钢板法兰连接技术不仅能</a:t>
            </a:r>
            <a:r>
              <a:rPr lang="zh-CN" altLang="en-US" sz="2000" dirty="0" smtClean="0">
                <a:latin typeface="华文中宋" pitchFamily="2" charset="-122"/>
                <a:ea typeface="华文中宋" pitchFamily="2" charset="-122"/>
              </a:rPr>
              <a:t>节约材料</a:t>
            </a:r>
            <a:r>
              <a:rPr lang="zh-CN" altLang="en-US" sz="2000" dirty="0">
                <a:latin typeface="华文中宋" pitchFamily="2" charset="-122"/>
                <a:ea typeface="华文中宋" pitchFamily="2" charset="-122"/>
              </a:rPr>
              <a:t>，而且通过新型自动化设备生产使得生产效率提高、制作精度高、风管成型美观</a:t>
            </a:r>
            <a:r>
              <a:rPr lang="zh-CN" altLang="en-US" sz="2000" dirty="0" smtClean="0">
                <a:latin typeface="华文中宋" pitchFamily="2" charset="-122"/>
                <a:ea typeface="华文中宋" pitchFamily="2" charset="-122"/>
              </a:rPr>
              <a:t>、安装</a:t>
            </a:r>
            <a:r>
              <a:rPr lang="zh-CN" altLang="en-US" sz="2000" dirty="0">
                <a:latin typeface="华文中宋" pitchFamily="2" charset="-122"/>
                <a:ea typeface="华文中宋" pitchFamily="2" charset="-122"/>
              </a:rPr>
              <a:t>简便</a:t>
            </a:r>
            <a:r>
              <a:rPr lang="zh-CN" altLang="en-US" sz="2000" dirty="0" smtClean="0">
                <a:latin typeface="华文中宋" pitchFamily="2" charset="-122"/>
                <a:ea typeface="华文中宋" pitchFamily="2" charset="-122"/>
              </a:rPr>
              <a:t>，具有</a:t>
            </a:r>
            <a:r>
              <a:rPr lang="zh-CN" altLang="en-US" sz="2000" dirty="0">
                <a:latin typeface="华文中宋" pitchFamily="2" charset="-122"/>
                <a:ea typeface="华文中宋" pitchFamily="2" charset="-122"/>
              </a:rPr>
              <a:t>较好的经济、社会与环境效益</a:t>
            </a:r>
            <a:r>
              <a:rPr lang="zh-CN" altLang="en-US" sz="2000" dirty="0" smtClean="0">
                <a:latin typeface="华文中宋" pitchFamily="2" charset="-122"/>
                <a:ea typeface="华文中宋" pitchFamily="2" charset="-122"/>
              </a:rPr>
              <a:t>。</a:t>
            </a:r>
            <a:endParaRPr lang="en-US" altLang="zh-CN" sz="2000" dirty="0" smtClean="0">
              <a:latin typeface="华文中宋" pitchFamily="2" charset="-122"/>
              <a:ea typeface="华文中宋" pitchFamily="2" charset="-122"/>
            </a:endParaRPr>
          </a:p>
          <a:p>
            <a:pPr algn="just">
              <a:lnSpc>
                <a:spcPct val="150000"/>
              </a:lnSpc>
            </a:pPr>
            <a:r>
              <a:rPr lang="zh-CN" altLang="en-US" sz="2000" dirty="0" smtClean="0">
                <a:latin typeface="华文中宋" pitchFamily="2" charset="-122"/>
                <a:ea typeface="华文中宋" pitchFamily="2" charset="-122"/>
              </a:rPr>
              <a:t>      </a:t>
            </a:r>
            <a:endParaRPr lang="en-US" altLang="zh-CN" sz="2000" dirty="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30</a:t>
            </a:fld>
            <a:endParaRPr lang="zh-CN" altLang="en-US" dirty="0"/>
          </a:p>
        </p:txBody>
      </p:sp>
    </p:spTree>
    <p:extLst>
      <p:ext uri="{BB962C8B-B14F-4D97-AF65-F5344CB8AC3E}">
        <p14:creationId xmlns:p14="http://schemas.microsoft.com/office/powerpoint/2010/main" xmlns="" val="251224252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dirty="0">
                <a:solidFill>
                  <a:srgbClr val="FF0000"/>
                </a:solidFill>
                <a:latin typeface="微软雅黑" pitchFamily="34" charset="-122"/>
                <a:ea typeface="微软雅黑" pitchFamily="34" charset="-122"/>
              </a:rPr>
              <a:t>第六节  机电安装工程技术</a:t>
            </a:r>
          </a:p>
        </p:txBody>
      </p:sp>
      <p:sp>
        <p:nvSpPr>
          <p:cNvPr id="83" name="矩形 91"/>
          <p:cNvSpPr>
            <a:spLocks noChangeArrowheads="1"/>
          </p:cNvSpPr>
          <p:nvPr/>
        </p:nvSpPr>
        <p:spPr bwMode="auto">
          <a:xfrm>
            <a:off x="179512" y="1268760"/>
            <a:ext cx="8893246" cy="5447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altLang="zh-CN" sz="2400" b="1" dirty="0" smtClean="0">
                <a:latin typeface="华文中宋" pitchFamily="2" charset="-122"/>
                <a:ea typeface="华文中宋" pitchFamily="2" charset="-122"/>
              </a:rPr>
              <a:t>8</a:t>
            </a:r>
            <a:r>
              <a:rPr lang="zh-CN" altLang="en-US" sz="2400" b="1" dirty="0" smtClean="0">
                <a:latin typeface="华文中宋" pitchFamily="2" charset="-122"/>
                <a:ea typeface="华文中宋" pitchFamily="2" charset="-122"/>
              </a:rPr>
              <a:t>、</a:t>
            </a:r>
            <a:r>
              <a:rPr lang="zh-CN" altLang="en-US" sz="2400" b="1" dirty="0">
                <a:latin typeface="华文中宋" pitchFamily="2" charset="-122"/>
                <a:ea typeface="华文中宋" pitchFamily="2" charset="-122"/>
              </a:rPr>
              <a:t>金属圆形螺旋风管制作安装技术</a:t>
            </a:r>
            <a:endParaRPr lang="en-US" altLang="zh-CN" sz="2400" b="1"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通风与空调工程施工质量验收规范</a:t>
            </a:r>
            <a:r>
              <a:rPr lang="en-US" altLang="zh-CN" sz="2000" dirty="0" smtClean="0">
                <a:latin typeface="华文中宋" pitchFamily="2" charset="-122"/>
                <a:ea typeface="华文中宋" pitchFamily="2" charset="-122"/>
              </a:rPr>
              <a:t>》 GB50243</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通风与空调工程施工规范</a:t>
            </a:r>
            <a:r>
              <a:rPr lang="en-US" altLang="zh-CN" sz="2000" dirty="0" smtClean="0">
                <a:latin typeface="华文中宋" pitchFamily="2" charset="-122"/>
                <a:ea typeface="华文中宋" pitchFamily="2" charset="-122"/>
              </a:rPr>
              <a:t>》 GB50738</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通风管道技术规程</a:t>
            </a:r>
            <a:r>
              <a:rPr lang="en-US" altLang="zh-CN" sz="2000" dirty="0" smtClean="0">
                <a:latin typeface="华文中宋" pitchFamily="2" charset="-122"/>
                <a:ea typeface="华文中宋" pitchFamily="2" charset="-122"/>
              </a:rPr>
              <a:t>》 JGJ141</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p>
          <a:p>
            <a:pPr>
              <a:lnSpc>
                <a:spcPct val="120000"/>
              </a:lnSpc>
            </a:pPr>
            <a:r>
              <a:rPr lang="zh-CN" altLang="en-US" sz="2000" b="1" dirty="0" smtClean="0">
                <a:latin typeface="华文中宋" pitchFamily="2" charset="-122"/>
                <a:ea typeface="华文中宋" pitchFamily="2" charset="-122"/>
              </a:rPr>
              <a:t>      适用部位</a:t>
            </a:r>
          </a:p>
          <a:p>
            <a:pPr>
              <a:lnSpc>
                <a:spcPct val="120000"/>
              </a:lnSpc>
            </a:pPr>
            <a:r>
              <a:rPr lang="zh-CN" altLang="en-US" sz="2000" dirty="0" smtClean="0">
                <a:latin typeface="华文中宋" pitchFamily="2" charset="-122"/>
                <a:ea typeface="华文中宋" pitchFamily="2" charset="-122"/>
              </a:rPr>
              <a:t>      送风、排风、空调风及防排烟系统金属圆形螺旋风管制作安装：</a:t>
            </a:r>
          </a:p>
          <a:p>
            <a:pPr>
              <a:lnSpc>
                <a:spcPct val="120000"/>
              </a:lnSpc>
              <a:buFont typeface="Wingdings" pitchFamily="2" charset="2"/>
              <a:buChar char="l"/>
            </a:pPr>
            <a:r>
              <a:rPr lang="zh-CN" altLang="en-US" sz="2000" dirty="0" smtClean="0">
                <a:latin typeface="华文中宋" pitchFamily="2" charset="-122"/>
                <a:ea typeface="华文中宋" pitchFamily="2" charset="-122"/>
              </a:rPr>
              <a:t> 用于送风、排风系统时，应采用承插式芯管连接方式。</a:t>
            </a:r>
            <a:endParaRPr lang="en-US" altLang="zh-CN" sz="2000" dirty="0" smtClean="0">
              <a:latin typeface="华文中宋" pitchFamily="2" charset="-122"/>
              <a:ea typeface="华文中宋" pitchFamily="2" charset="-122"/>
            </a:endParaRPr>
          </a:p>
          <a:p>
            <a:pPr>
              <a:lnSpc>
                <a:spcPct val="120000"/>
              </a:lnSpc>
              <a:buFont typeface="Wingdings" pitchFamily="2" charset="2"/>
              <a:buChar char="l"/>
            </a:pPr>
            <a:r>
              <a:rPr lang="zh-CN" altLang="en-US" sz="2000" dirty="0" smtClean="0">
                <a:latin typeface="华文中宋" pitchFamily="2" charset="-122"/>
                <a:ea typeface="华文中宋" pitchFamily="2" charset="-122"/>
              </a:rPr>
              <a:t> 用于空调送回风系统时，应采用双层螺旋保温风管，内芯管外抱箍连接方式。</a:t>
            </a:r>
          </a:p>
          <a:p>
            <a:pPr>
              <a:lnSpc>
                <a:spcPct val="120000"/>
              </a:lnSpc>
              <a:buFont typeface="Wingdings" pitchFamily="2" charset="2"/>
              <a:buChar char="l"/>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用于防排烟系统时，应采用法兰连接方式。  </a:t>
            </a:r>
            <a:endParaRPr lang="en-US" altLang="zh-CN" sz="2000" dirty="0" smtClean="0">
              <a:latin typeface="华文中宋" pitchFamily="2" charset="-122"/>
              <a:ea typeface="华文中宋" pitchFamily="2" charset="-122"/>
            </a:endParaRPr>
          </a:p>
          <a:p>
            <a:pPr algn="just">
              <a:lnSpc>
                <a:spcPct val="120000"/>
              </a:lnSpc>
            </a:pPr>
            <a:r>
              <a:rPr lang="zh-CN" altLang="en-US" sz="2000" b="1" dirty="0" smtClean="0">
                <a:latin typeface="华文中宋" pitchFamily="2" charset="-122"/>
                <a:ea typeface="华文中宋" pitchFamily="2" charset="-122"/>
              </a:rPr>
              <a:t>      工艺说明</a:t>
            </a:r>
            <a:endParaRPr lang="en-US" altLang="zh-CN" sz="2000" b="1" dirty="0" smtClean="0">
              <a:latin typeface="华文中宋" pitchFamily="2" charset="-122"/>
              <a:ea typeface="华文中宋" pitchFamily="2" charset="-122"/>
            </a:endParaRPr>
          </a:p>
          <a:p>
            <a:pPr algn="just">
              <a:lnSpc>
                <a:spcPct val="120000"/>
              </a:lnSpc>
            </a:pPr>
            <a:r>
              <a:rPr lang="zh-CN" altLang="en-US" sz="2000" dirty="0" smtClean="0">
                <a:latin typeface="华文中宋" pitchFamily="2" charset="-122"/>
                <a:ea typeface="华文中宋" pitchFamily="2" charset="-122"/>
              </a:rPr>
              <a:t>      技术指标应</a:t>
            </a:r>
            <a:r>
              <a:rPr lang="zh-CN" altLang="en-US" sz="2000" dirty="0">
                <a:latin typeface="华文中宋" pitchFamily="2" charset="-122"/>
                <a:ea typeface="华文中宋" pitchFamily="2" charset="-122"/>
              </a:rPr>
              <a:t>符合</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通风与空调工程施工质量验收规范</a:t>
            </a:r>
            <a:r>
              <a:rPr lang="en-US" altLang="zh-CN" sz="2000" dirty="0">
                <a:latin typeface="华文中宋" pitchFamily="2" charset="-122"/>
                <a:ea typeface="华文中宋" pitchFamily="2" charset="-122"/>
              </a:rPr>
              <a:t>》GB50243</a:t>
            </a:r>
            <a:r>
              <a:rPr lang="zh-CN" altLang="en-US" sz="2000" dirty="0">
                <a:latin typeface="华文中宋" pitchFamily="2" charset="-122"/>
                <a:ea typeface="华文中宋" pitchFamily="2" charset="-122"/>
              </a:rPr>
              <a:t>、</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通风与空调工程施工规范</a:t>
            </a:r>
            <a:r>
              <a:rPr lang="en-US" altLang="zh-CN" sz="2000" dirty="0" smtClean="0">
                <a:latin typeface="华文中宋" pitchFamily="2" charset="-122"/>
                <a:ea typeface="华文中宋" pitchFamily="2" charset="-122"/>
              </a:rPr>
              <a:t>》GB50738</a:t>
            </a:r>
            <a:r>
              <a:rPr lang="zh-CN" altLang="en-US" sz="2000" dirty="0">
                <a:latin typeface="华文中宋" pitchFamily="2" charset="-122"/>
                <a:ea typeface="华文中宋" pitchFamily="2" charset="-122"/>
              </a:rPr>
              <a:t>、</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通风管道技术规程</a:t>
            </a:r>
            <a:r>
              <a:rPr lang="en-US" altLang="zh-CN" sz="2000" dirty="0">
                <a:latin typeface="华文中宋" pitchFamily="2" charset="-122"/>
                <a:ea typeface="华文中宋" pitchFamily="2" charset="-122"/>
              </a:rPr>
              <a:t>》JGJ141 </a:t>
            </a:r>
            <a:r>
              <a:rPr lang="zh-CN" altLang="en-US" sz="2000" dirty="0">
                <a:latin typeface="华文中宋" pitchFamily="2" charset="-122"/>
                <a:ea typeface="华文中宋" pitchFamily="2" charset="-122"/>
              </a:rPr>
              <a:t>相关规定</a:t>
            </a:r>
            <a:r>
              <a:rPr lang="zh-CN" altLang="en-US" sz="2000" dirty="0" smtClean="0">
                <a:latin typeface="华文中宋" pitchFamily="2" charset="-122"/>
                <a:ea typeface="华文中宋" pitchFamily="2" charset="-122"/>
              </a:rPr>
              <a:t>。</a:t>
            </a: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31</a:t>
            </a:fld>
            <a:endParaRPr lang="zh-CN" altLang="en-US" dirty="0"/>
          </a:p>
        </p:txBody>
      </p:sp>
    </p:spTree>
    <p:extLst>
      <p:ext uri="{BB962C8B-B14F-4D97-AF65-F5344CB8AC3E}">
        <p14:creationId xmlns:p14="http://schemas.microsoft.com/office/powerpoint/2010/main" xmlns="" val="21895024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dirty="0">
                <a:solidFill>
                  <a:srgbClr val="FF0000"/>
                </a:solidFill>
                <a:latin typeface="微软雅黑" pitchFamily="34" charset="-122"/>
                <a:ea typeface="微软雅黑" pitchFamily="34" charset="-122"/>
              </a:rPr>
              <a:t>第六节  机电安装工程技术</a:t>
            </a:r>
          </a:p>
        </p:txBody>
      </p:sp>
      <p:sp>
        <p:nvSpPr>
          <p:cNvPr id="83" name="矩形 91"/>
          <p:cNvSpPr>
            <a:spLocks noChangeArrowheads="1"/>
          </p:cNvSpPr>
          <p:nvPr/>
        </p:nvSpPr>
        <p:spPr bwMode="auto">
          <a:xfrm>
            <a:off x="179512" y="1268760"/>
            <a:ext cx="8893246" cy="580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altLang="zh-CN" sz="2400" b="1" dirty="0" smtClean="0">
                <a:latin typeface="华文中宋" pitchFamily="2" charset="-122"/>
                <a:ea typeface="华文中宋" pitchFamily="2" charset="-122"/>
              </a:rPr>
              <a:t>8</a:t>
            </a:r>
            <a:r>
              <a:rPr lang="zh-CN" altLang="en-US" sz="2400" b="1" dirty="0" smtClean="0">
                <a:latin typeface="华文中宋" pitchFamily="2" charset="-122"/>
                <a:ea typeface="华文中宋" pitchFamily="2" charset="-122"/>
              </a:rPr>
              <a:t>、</a:t>
            </a:r>
            <a:r>
              <a:rPr lang="zh-CN" altLang="en-US" sz="2400" b="1" dirty="0">
                <a:latin typeface="华文中宋" pitchFamily="2" charset="-122"/>
                <a:ea typeface="华文中宋" pitchFamily="2" charset="-122"/>
              </a:rPr>
              <a:t>金属圆形螺旋风管制作</a:t>
            </a:r>
            <a:r>
              <a:rPr lang="zh-CN" altLang="en-US" sz="2400" b="1" dirty="0" smtClean="0">
                <a:latin typeface="华文中宋" pitchFamily="2" charset="-122"/>
                <a:ea typeface="华文中宋" pitchFamily="2" charset="-122"/>
              </a:rPr>
              <a:t>安装技术</a:t>
            </a:r>
            <a:endParaRPr lang="en-US" altLang="zh-CN" sz="2400" b="1"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32</a:t>
            </a:fld>
            <a:endParaRPr lang="zh-CN" altLang="en-US" dirty="0"/>
          </a:p>
        </p:txBody>
      </p:sp>
      <p:pic>
        <p:nvPicPr>
          <p:cNvPr id="4098" name="Picture 2"/>
          <p:cNvPicPr>
            <a:picLocks noChangeAspect="1" noChangeArrowheads="1"/>
          </p:cNvPicPr>
          <p:nvPr/>
        </p:nvPicPr>
        <p:blipFill>
          <a:blip r:embed="rId3" cstate="print"/>
          <a:srcRect/>
          <a:stretch>
            <a:fillRect/>
          </a:stretch>
        </p:blipFill>
        <p:spPr bwMode="auto">
          <a:xfrm>
            <a:off x="683568" y="1916832"/>
            <a:ext cx="1800225" cy="3048000"/>
          </a:xfrm>
          <a:prstGeom prst="rect">
            <a:avLst/>
          </a:prstGeom>
          <a:noFill/>
          <a:ln w="9525">
            <a:noFill/>
            <a:miter lim="800000"/>
            <a:headEnd/>
            <a:tailEnd/>
          </a:ln>
        </p:spPr>
      </p:pic>
      <p:sp>
        <p:nvSpPr>
          <p:cNvPr id="7" name="矩形 6"/>
          <p:cNvSpPr/>
          <p:nvPr/>
        </p:nvSpPr>
        <p:spPr>
          <a:xfrm>
            <a:off x="467544" y="5157192"/>
            <a:ext cx="2492990" cy="369332"/>
          </a:xfrm>
          <a:prstGeom prst="rect">
            <a:avLst/>
          </a:prstGeom>
        </p:spPr>
        <p:txBody>
          <a:bodyPr wrap="none">
            <a:spAutoFit/>
          </a:bodyPr>
          <a:lstStyle/>
          <a:p>
            <a:r>
              <a:rPr lang="zh-CN" altLang="en-US" dirty="0" smtClean="0"/>
              <a:t>承插式芯管制作示意图</a:t>
            </a:r>
            <a:endParaRPr lang="zh-CN" altLang="en-US" dirty="0"/>
          </a:p>
        </p:txBody>
      </p:sp>
      <p:pic>
        <p:nvPicPr>
          <p:cNvPr id="4099" name="Picture 3"/>
          <p:cNvPicPr>
            <a:picLocks noChangeAspect="1" noChangeArrowheads="1"/>
          </p:cNvPicPr>
          <p:nvPr/>
        </p:nvPicPr>
        <p:blipFill>
          <a:blip r:embed="rId4" cstate="print"/>
          <a:srcRect/>
          <a:stretch>
            <a:fillRect/>
          </a:stretch>
        </p:blipFill>
        <p:spPr bwMode="auto">
          <a:xfrm>
            <a:off x="3851919" y="2132856"/>
            <a:ext cx="4803041" cy="2952328"/>
          </a:xfrm>
          <a:prstGeom prst="rect">
            <a:avLst/>
          </a:prstGeom>
          <a:noFill/>
          <a:ln w="9525">
            <a:noFill/>
            <a:miter lim="800000"/>
            <a:headEnd/>
            <a:tailEnd/>
          </a:ln>
        </p:spPr>
      </p:pic>
      <p:sp>
        <p:nvSpPr>
          <p:cNvPr id="9" name="矩形 8"/>
          <p:cNvSpPr/>
          <p:nvPr/>
        </p:nvSpPr>
        <p:spPr>
          <a:xfrm>
            <a:off x="5148064" y="5157192"/>
            <a:ext cx="2031325" cy="369332"/>
          </a:xfrm>
          <a:prstGeom prst="rect">
            <a:avLst/>
          </a:prstGeom>
        </p:spPr>
        <p:txBody>
          <a:bodyPr wrap="none">
            <a:spAutoFit/>
          </a:bodyPr>
          <a:lstStyle/>
          <a:p>
            <a:r>
              <a:rPr lang="zh-CN" altLang="en-US" dirty="0" smtClean="0"/>
              <a:t>内接制作技术要求</a:t>
            </a:r>
            <a:endParaRPr lang="zh-CN" altLang="en-US" dirty="0"/>
          </a:p>
        </p:txBody>
      </p:sp>
    </p:spTree>
    <p:extLst>
      <p:ext uri="{BB962C8B-B14F-4D97-AF65-F5344CB8AC3E}">
        <p14:creationId xmlns:p14="http://schemas.microsoft.com/office/powerpoint/2010/main" xmlns="" val="21895024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dirty="0">
                <a:solidFill>
                  <a:srgbClr val="FF0000"/>
                </a:solidFill>
                <a:latin typeface="微软雅黑" pitchFamily="34" charset="-122"/>
                <a:ea typeface="微软雅黑" pitchFamily="34" charset="-122"/>
              </a:rPr>
              <a:t>第六节  机电安装工程技术</a:t>
            </a:r>
          </a:p>
        </p:txBody>
      </p:sp>
      <p:sp>
        <p:nvSpPr>
          <p:cNvPr id="83" name="矩形 91"/>
          <p:cNvSpPr>
            <a:spLocks noChangeArrowheads="1"/>
          </p:cNvSpPr>
          <p:nvPr/>
        </p:nvSpPr>
        <p:spPr bwMode="auto">
          <a:xfrm>
            <a:off x="107504" y="1508006"/>
            <a:ext cx="8893246" cy="50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nSpc>
                <a:spcPct val="150000"/>
              </a:lnSpc>
            </a:pPr>
            <a:r>
              <a:rPr lang="en-US" altLang="zh-CN" sz="2400" b="1" dirty="0" smtClean="0">
                <a:solidFill>
                  <a:prstClr val="black"/>
                </a:solidFill>
                <a:latin typeface="华文中宋" pitchFamily="2" charset="-122"/>
                <a:ea typeface="华文中宋" pitchFamily="2" charset="-122"/>
              </a:rPr>
              <a:t>9</a:t>
            </a:r>
            <a:r>
              <a:rPr lang="zh-CN" altLang="en-US" sz="2400" b="1" dirty="0">
                <a:solidFill>
                  <a:prstClr val="black"/>
                </a:solidFill>
                <a:latin typeface="华文中宋" pitchFamily="2" charset="-122"/>
                <a:ea typeface="华文中宋" pitchFamily="2" charset="-122"/>
              </a:rPr>
              <a:t>、建筑机电系统全过程调试</a:t>
            </a:r>
            <a:r>
              <a:rPr lang="zh-CN" altLang="en-US" sz="2400" b="1" dirty="0" smtClean="0">
                <a:solidFill>
                  <a:prstClr val="black"/>
                </a:solidFill>
                <a:latin typeface="华文中宋" pitchFamily="2" charset="-122"/>
                <a:ea typeface="华文中宋" pitchFamily="2" charset="-122"/>
              </a:rPr>
              <a:t>技术</a:t>
            </a:r>
            <a:endParaRPr lang="en-US" altLang="zh-CN" sz="2400" b="1" dirty="0" smtClean="0">
              <a:solidFill>
                <a:prstClr val="black"/>
              </a:solidFill>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公共建筑节能设计标准</a:t>
            </a:r>
            <a:r>
              <a:rPr lang="en-US" altLang="zh-CN" sz="2000" dirty="0" smtClean="0">
                <a:latin typeface="华文中宋" pitchFamily="2" charset="-122"/>
                <a:ea typeface="华文中宋" pitchFamily="2" charset="-122"/>
              </a:rPr>
              <a:t>》 GB50189</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建筑给水排水及采暖工程施工质量验收规范</a:t>
            </a:r>
            <a:r>
              <a:rPr lang="en-US" altLang="zh-CN" sz="2000" dirty="0" smtClean="0">
                <a:latin typeface="华文中宋" pitchFamily="2" charset="-122"/>
                <a:ea typeface="华文中宋" pitchFamily="2" charset="-122"/>
              </a:rPr>
              <a:t>》 GB50242</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通风与空调工程施工质量验收规范</a:t>
            </a:r>
            <a:r>
              <a:rPr lang="en-US" altLang="zh-CN" sz="2000" dirty="0" smtClean="0">
                <a:latin typeface="华文中宋" pitchFamily="2" charset="-122"/>
                <a:ea typeface="华文中宋" pitchFamily="2" charset="-122"/>
              </a:rPr>
              <a:t>》 GB50243</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建筑电气工程施工质量验收规范</a:t>
            </a:r>
            <a:r>
              <a:rPr lang="en-US" altLang="zh-CN" sz="2000" dirty="0" smtClean="0">
                <a:latin typeface="华文中宋" pitchFamily="2" charset="-122"/>
                <a:ea typeface="华文中宋" pitchFamily="2" charset="-122"/>
              </a:rPr>
              <a:t>》 GB50303</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智能建筑工程质量验收规范</a:t>
            </a:r>
            <a:r>
              <a:rPr lang="en-US" altLang="zh-CN" sz="2000" dirty="0" smtClean="0">
                <a:latin typeface="华文中宋" pitchFamily="2" charset="-122"/>
                <a:ea typeface="华文中宋" pitchFamily="2" charset="-122"/>
              </a:rPr>
              <a:t>》 GB50339</a:t>
            </a:r>
          </a:p>
          <a:p>
            <a:pPr>
              <a:lnSpc>
                <a:spcPct val="120000"/>
              </a:lnSpc>
            </a:pPr>
            <a:r>
              <a:rPr lang="zh-CN" altLang="en-US" sz="2000" b="1" dirty="0" smtClean="0">
                <a:latin typeface="华文中宋" pitchFamily="2" charset="-122"/>
                <a:ea typeface="华文中宋" pitchFamily="2" charset="-122"/>
              </a:rPr>
              <a:t>      适用部位</a:t>
            </a:r>
          </a:p>
          <a:p>
            <a:pPr>
              <a:lnSpc>
                <a:spcPct val="120000"/>
              </a:lnSpc>
            </a:pPr>
            <a:r>
              <a:rPr lang="zh-CN" altLang="en-US" sz="2000" dirty="0" smtClean="0">
                <a:latin typeface="华文中宋" pitchFamily="2" charset="-122"/>
                <a:ea typeface="华文中宋" pitchFamily="2" charset="-122"/>
              </a:rPr>
              <a:t>      新建建筑的机电系统全过程调试，特别适用于实施总承包的机电系统全过程调试。</a:t>
            </a:r>
            <a:endParaRPr lang="en-US" altLang="zh-CN" sz="2000"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工艺说明</a:t>
            </a:r>
            <a:endParaRPr lang="en-US" altLang="zh-CN" sz="2000" b="1" dirty="0" smtClean="0">
              <a:latin typeface="华文中宋" pitchFamily="2" charset="-122"/>
              <a:ea typeface="华文中宋" pitchFamily="2" charset="-122"/>
            </a:endParaRPr>
          </a:p>
          <a:p>
            <a:pPr lvl="0" algn="just">
              <a:lnSpc>
                <a:spcPct val="120000"/>
              </a:lnSpc>
            </a:pPr>
            <a:r>
              <a:rPr lang="zh-CN" altLang="en-US" sz="2000" dirty="0" smtClean="0">
                <a:latin typeface="华文中宋" pitchFamily="2" charset="-122"/>
                <a:ea typeface="华文中宋" pitchFamily="2" charset="-122"/>
              </a:rPr>
              <a:t>      主要有方案设计</a:t>
            </a:r>
            <a:r>
              <a:rPr lang="zh-CN" altLang="en-US" sz="2000" dirty="0">
                <a:latin typeface="华文中宋" pitchFamily="2" charset="-122"/>
                <a:ea typeface="华文中宋" pitchFamily="2" charset="-122"/>
              </a:rPr>
              <a:t>阶段、设计阶段、</a:t>
            </a:r>
            <a:r>
              <a:rPr lang="zh-CN" altLang="en-US" sz="2000" dirty="0" smtClean="0">
                <a:latin typeface="华文中宋" pitchFamily="2" charset="-122"/>
                <a:ea typeface="华文中宋" pitchFamily="2" charset="-122"/>
              </a:rPr>
              <a:t>施工阶段</a:t>
            </a:r>
            <a:r>
              <a:rPr lang="zh-CN" altLang="en-US" sz="2000" dirty="0">
                <a:latin typeface="华文中宋" pitchFamily="2" charset="-122"/>
                <a:ea typeface="华文中宋" pitchFamily="2" charset="-122"/>
              </a:rPr>
              <a:t>和运行维护阶段，其执行者可以由独立的第三方、业主、设计方、总承包商或</a:t>
            </a:r>
            <a:r>
              <a:rPr lang="zh-CN" altLang="en-US" sz="2000" dirty="0" smtClean="0">
                <a:latin typeface="华文中宋" pitchFamily="2" charset="-122"/>
                <a:ea typeface="华文中宋" pitchFamily="2" charset="-122"/>
              </a:rPr>
              <a:t>机电分包</a:t>
            </a:r>
            <a:r>
              <a:rPr lang="zh-CN" altLang="en-US" sz="2000" dirty="0">
                <a:latin typeface="华文中宋" pitchFamily="2" charset="-122"/>
                <a:ea typeface="华文中宋" pitchFamily="2" charset="-122"/>
              </a:rPr>
              <a:t>商等承担。目前最常见的是业主聘请独立第三方顾问，即调试顾问作为调试管理方。</a:t>
            </a:r>
            <a:endParaRPr lang="en-US" altLang="zh-CN" sz="2000" dirty="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33</a:t>
            </a:fld>
            <a:endParaRPr lang="zh-CN" altLang="en-US" dirty="0"/>
          </a:p>
        </p:txBody>
      </p:sp>
    </p:spTree>
    <p:extLst>
      <p:ext uri="{BB962C8B-B14F-4D97-AF65-F5344CB8AC3E}">
        <p14:creationId xmlns:p14="http://schemas.microsoft.com/office/powerpoint/2010/main" xmlns="" val="21895024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dirty="0">
                <a:solidFill>
                  <a:srgbClr val="FF0000"/>
                </a:solidFill>
                <a:latin typeface="微软雅黑" pitchFamily="34" charset="-122"/>
                <a:ea typeface="微软雅黑" pitchFamily="34" charset="-122"/>
              </a:rPr>
              <a:t>第七</a:t>
            </a:r>
            <a:r>
              <a:rPr lang="zh-CN" altLang="en-US" sz="2400" b="1" dirty="0" smtClean="0">
                <a:solidFill>
                  <a:srgbClr val="FF0000"/>
                </a:solidFill>
                <a:latin typeface="微软雅黑" pitchFamily="34" charset="-122"/>
                <a:ea typeface="微软雅黑" pitchFamily="34" charset="-122"/>
              </a:rPr>
              <a:t>节  </a:t>
            </a:r>
            <a:r>
              <a:rPr lang="zh-CN" altLang="en-US" sz="2400" b="1" dirty="0">
                <a:solidFill>
                  <a:srgbClr val="FF0000"/>
                </a:solidFill>
                <a:latin typeface="微软雅黑" pitchFamily="34" charset="-122"/>
                <a:ea typeface="微软雅黑" pitchFamily="34" charset="-122"/>
              </a:rPr>
              <a:t>绿色施工技术</a:t>
            </a:r>
          </a:p>
        </p:txBody>
      </p:sp>
      <p:sp>
        <p:nvSpPr>
          <p:cNvPr id="83" name="矩形 91"/>
          <p:cNvSpPr>
            <a:spLocks noChangeArrowheads="1"/>
          </p:cNvSpPr>
          <p:nvPr/>
        </p:nvSpPr>
        <p:spPr bwMode="auto">
          <a:xfrm>
            <a:off x="107504" y="1508006"/>
            <a:ext cx="8893246" cy="433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altLang="zh-CN" sz="2400" b="1" dirty="0" smtClean="0">
                <a:latin typeface="华文中宋" pitchFamily="2" charset="-122"/>
                <a:ea typeface="华文中宋" pitchFamily="2" charset="-122"/>
              </a:rPr>
              <a:t>1</a:t>
            </a:r>
            <a:r>
              <a:rPr lang="zh-CN" altLang="en-US" sz="2400" b="1" dirty="0">
                <a:latin typeface="华文中宋" pitchFamily="2" charset="-122"/>
                <a:ea typeface="华文中宋" pitchFamily="2" charset="-122"/>
              </a:rPr>
              <a:t>、施工扬尘控制技术</a:t>
            </a:r>
            <a:endParaRPr lang="en-US" altLang="zh-CN" sz="2400" b="1" dirty="0" smtClean="0">
              <a:latin typeface="华文中宋" pitchFamily="2" charset="-122"/>
              <a:ea typeface="华文中宋" pitchFamily="2" charset="-122"/>
            </a:endParaRPr>
          </a:p>
          <a:p>
            <a:pPr>
              <a:lnSpc>
                <a:spcPct val="15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建筑工程绿色施工规范</a:t>
            </a:r>
            <a:r>
              <a:rPr lang="en-US" altLang="zh-CN" sz="2000" dirty="0" smtClean="0">
                <a:latin typeface="华文中宋" pitchFamily="2" charset="-122"/>
                <a:ea typeface="华文中宋" pitchFamily="2" charset="-122"/>
              </a:rPr>
              <a:t>》 GB/T50905</a:t>
            </a:r>
          </a:p>
          <a:p>
            <a:pPr>
              <a:lnSpc>
                <a:spcPct val="15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p>
          <a:p>
            <a:pPr>
              <a:lnSpc>
                <a:spcPct val="150000"/>
              </a:lnSpc>
            </a:pPr>
            <a:r>
              <a:rPr lang="zh-CN" altLang="en-US" sz="2000" b="1" dirty="0" smtClean="0">
                <a:latin typeface="华文中宋" pitchFamily="2" charset="-122"/>
                <a:ea typeface="华文中宋" pitchFamily="2" charset="-122"/>
              </a:rPr>
              <a:t>      适用部位</a:t>
            </a:r>
          </a:p>
          <a:p>
            <a:pPr>
              <a:lnSpc>
                <a:spcPct val="150000"/>
              </a:lnSpc>
            </a:pPr>
            <a:r>
              <a:rPr lang="zh-CN" altLang="en-US" sz="2000" dirty="0" smtClean="0">
                <a:latin typeface="华文中宋" pitchFamily="2" charset="-122"/>
                <a:ea typeface="华文中宋" pitchFamily="2" charset="-122"/>
              </a:rPr>
              <a:t>       所有工业与民用建筑的施工工地</a:t>
            </a:r>
            <a:endParaRPr lang="en-US" altLang="zh-CN" sz="2000" dirty="0" smtClean="0">
              <a:latin typeface="华文中宋" pitchFamily="2" charset="-122"/>
              <a:ea typeface="华文中宋" pitchFamily="2" charset="-122"/>
            </a:endParaRPr>
          </a:p>
          <a:p>
            <a:pPr algn="just">
              <a:lnSpc>
                <a:spcPct val="150000"/>
              </a:lnSpc>
            </a:pPr>
            <a:r>
              <a:rPr lang="zh-CN" altLang="en-US" sz="2000" b="1" dirty="0" smtClean="0">
                <a:latin typeface="华文中宋" pitchFamily="2" charset="-122"/>
                <a:ea typeface="华文中宋" pitchFamily="2" charset="-122"/>
              </a:rPr>
              <a:t>      工艺说明</a:t>
            </a:r>
            <a:endParaRPr lang="en-US" altLang="zh-CN" sz="2000" b="1" dirty="0" smtClean="0">
              <a:latin typeface="华文中宋" pitchFamily="2" charset="-122"/>
              <a:ea typeface="华文中宋" pitchFamily="2" charset="-122"/>
            </a:endParaRPr>
          </a:p>
          <a:p>
            <a:pPr algn="just">
              <a:lnSpc>
                <a:spcPct val="150000"/>
              </a:lnSpc>
            </a:pPr>
            <a:r>
              <a:rPr lang="zh-CN" altLang="en-US" sz="2000" dirty="0" smtClean="0">
                <a:latin typeface="华文中宋" pitchFamily="2" charset="-122"/>
                <a:ea typeface="华文中宋" pitchFamily="2" charset="-122"/>
              </a:rPr>
              <a:t>      包括</a:t>
            </a:r>
            <a:r>
              <a:rPr lang="zh-CN" altLang="en-US" sz="2000" dirty="0">
                <a:latin typeface="华文中宋" pitchFamily="2" charset="-122"/>
                <a:ea typeface="华文中宋" pitchFamily="2" charset="-122"/>
              </a:rPr>
              <a:t>施工现场道路、塔吊、脚手架等部位自动喷淋降尘和雾炮降尘技术、施工</a:t>
            </a:r>
            <a:r>
              <a:rPr lang="zh-CN" altLang="en-US" sz="2000" dirty="0" smtClean="0">
                <a:latin typeface="华文中宋" pitchFamily="2" charset="-122"/>
                <a:ea typeface="华文中宋" pitchFamily="2" charset="-122"/>
              </a:rPr>
              <a:t>现场车辆</a:t>
            </a:r>
            <a:r>
              <a:rPr lang="zh-CN" altLang="en-US" sz="2000" dirty="0">
                <a:latin typeface="华文中宋" pitchFamily="2" charset="-122"/>
                <a:ea typeface="华文中宋" pitchFamily="2" charset="-122"/>
              </a:rPr>
              <a:t>自动冲洗技术。扬尘控制指标应符合现行</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建筑工程绿色施工规范</a:t>
            </a:r>
            <a:r>
              <a:rPr lang="en-US" altLang="zh-CN" sz="2000" dirty="0">
                <a:latin typeface="华文中宋" pitchFamily="2" charset="-122"/>
                <a:ea typeface="华文中宋" pitchFamily="2" charset="-122"/>
              </a:rPr>
              <a:t>》</a:t>
            </a:r>
            <a:r>
              <a:rPr lang="en-US" altLang="zh-CN" sz="2000" dirty="0" smtClean="0">
                <a:latin typeface="华文中宋" pitchFamily="2" charset="-122"/>
                <a:ea typeface="华文中宋" pitchFamily="2" charset="-122"/>
              </a:rPr>
              <a:t>GB/T50905</a:t>
            </a:r>
            <a:r>
              <a:rPr lang="zh-CN" altLang="en-US" sz="2000" dirty="0" smtClean="0">
                <a:latin typeface="华文中宋" pitchFamily="2" charset="-122"/>
                <a:ea typeface="华文中宋" pitchFamily="2" charset="-122"/>
              </a:rPr>
              <a:t>中</a:t>
            </a:r>
            <a:r>
              <a:rPr lang="zh-CN" altLang="en-US" sz="2000" dirty="0">
                <a:latin typeface="华文中宋" pitchFamily="2" charset="-122"/>
                <a:ea typeface="华文中宋" pitchFamily="2" charset="-122"/>
              </a:rPr>
              <a:t>的相关要求</a:t>
            </a:r>
            <a:r>
              <a:rPr lang="zh-CN" altLang="en-US" sz="2000" dirty="0" smtClean="0">
                <a:latin typeface="华文中宋" pitchFamily="2" charset="-122"/>
                <a:ea typeface="华文中宋" pitchFamily="2" charset="-122"/>
              </a:rPr>
              <a:t>。</a:t>
            </a: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34</a:t>
            </a:fld>
            <a:endParaRPr lang="zh-CN" altLang="en-US" dirty="0"/>
          </a:p>
        </p:txBody>
      </p:sp>
    </p:spTree>
    <p:extLst>
      <p:ext uri="{BB962C8B-B14F-4D97-AF65-F5344CB8AC3E}">
        <p14:creationId xmlns:p14="http://schemas.microsoft.com/office/powerpoint/2010/main" xmlns="" val="21895024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dirty="0">
                <a:solidFill>
                  <a:srgbClr val="FF0000"/>
                </a:solidFill>
                <a:latin typeface="微软雅黑" pitchFamily="34" charset="-122"/>
                <a:ea typeface="微软雅黑" pitchFamily="34" charset="-122"/>
              </a:rPr>
              <a:t>第七</a:t>
            </a:r>
            <a:r>
              <a:rPr lang="zh-CN" altLang="en-US" sz="2400" b="1" dirty="0" smtClean="0">
                <a:solidFill>
                  <a:srgbClr val="FF0000"/>
                </a:solidFill>
                <a:latin typeface="微软雅黑" pitchFamily="34" charset="-122"/>
                <a:ea typeface="微软雅黑" pitchFamily="34" charset="-122"/>
              </a:rPr>
              <a:t>节  </a:t>
            </a:r>
            <a:r>
              <a:rPr lang="zh-CN" altLang="en-US" sz="2400" b="1" dirty="0">
                <a:solidFill>
                  <a:srgbClr val="FF0000"/>
                </a:solidFill>
                <a:latin typeface="微软雅黑" pitchFamily="34" charset="-122"/>
                <a:ea typeface="微软雅黑" pitchFamily="34" charset="-122"/>
              </a:rPr>
              <a:t>绿色施工技术</a:t>
            </a:r>
          </a:p>
        </p:txBody>
      </p:sp>
      <p:sp>
        <p:nvSpPr>
          <p:cNvPr id="83" name="矩形 91"/>
          <p:cNvSpPr>
            <a:spLocks noChangeArrowheads="1"/>
          </p:cNvSpPr>
          <p:nvPr/>
        </p:nvSpPr>
        <p:spPr bwMode="auto">
          <a:xfrm>
            <a:off x="107504" y="1508006"/>
            <a:ext cx="8893246" cy="433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nSpc>
                <a:spcPct val="150000"/>
              </a:lnSpc>
            </a:pPr>
            <a:r>
              <a:rPr lang="en-US" altLang="zh-CN" sz="2400" b="1" dirty="0" smtClean="0">
                <a:solidFill>
                  <a:prstClr val="black"/>
                </a:solidFill>
                <a:latin typeface="华文中宋" pitchFamily="2" charset="-122"/>
                <a:ea typeface="华文中宋" pitchFamily="2" charset="-122"/>
              </a:rPr>
              <a:t>2</a:t>
            </a:r>
            <a:r>
              <a:rPr lang="zh-CN" altLang="en-US" sz="2400" b="1" dirty="0">
                <a:solidFill>
                  <a:prstClr val="black"/>
                </a:solidFill>
                <a:latin typeface="华文中宋" pitchFamily="2" charset="-122"/>
                <a:ea typeface="华文中宋" pitchFamily="2" charset="-122"/>
              </a:rPr>
              <a:t>、施工噪声控制</a:t>
            </a:r>
            <a:r>
              <a:rPr lang="zh-CN" altLang="en-US" sz="2400" b="1" dirty="0" smtClean="0">
                <a:solidFill>
                  <a:prstClr val="black"/>
                </a:solidFill>
                <a:latin typeface="华文中宋" pitchFamily="2" charset="-122"/>
                <a:ea typeface="华文中宋" pitchFamily="2" charset="-122"/>
              </a:rPr>
              <a:t>技术</a:t>
            </a:r>
            <a:endParaRPr lang="en-US" altLang="zh-CN" sz="2400" b="1" dirty="0" smtClean="0">
              <a:solidFill>
                <a:prstClr val="black"/>
              </a:solidFill>
              <a:latin typeface="华文中宋" pitchFamily="2" charset="-122"/>
              <a:ea typeface="华文中宋" pitchFamily="2" charset="-122"/>
            </a:endParaRPr>
          </a:p>
          <a:p>
            <a:pPr>
              <a:lnSpc>
                <a:spcPct val="15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建筑施工场界环境噪声排放标准</a:t>
            </a:r>
            <a:r>
              <a:rPr lang="en-US" altLang="zh-CN" sz="2000" dirty="0" smtClean="0">
                <a:latin typeface="华文中宋" pitchFamily="2" charset="-122"/>
                <a:ea typeface="华文中宋" pitchFamily="2" charset="-122"/>
              </a:rPr>
              <a:t>》 GB 12523</a:t>
            </a:r>
          </a:p>
          <a:p>
            <a:pPr>
              <a:lnSpc>
                <a:spcPct val="15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p>
          <a:p>
            <a:pPr>
              <a:lnSpc>
                <a:spcPct val="150000"/>
              </a:lnSpc>
            </a:pPr>
            <a:r>
              <a:rPr lang="zh-CN" altLang="en-US" sz="2000" b="1" dirty="0" smtClean="0">
                <a:latin typeface="华文中宋" pitchFamily="2" charset="-122"/>
                <a:ea typeface="华文中宋" pitchFamily="2" charset="-122"/>
              </a:rPr>
              <a:t>      适用部位</a:t>
            </a:r>
          </a:p>
          <a:p>
            <a:pPr>
              <a:lnSpc>
                <a:spcPct val="150000"/>
              </a:lnSpc>
            </a:pPr>
            <a:r>
              <a:rPr lang="zh-CN" altLang="en-US" sz="2000" dirty="0" smtClean="0">
                <a:latin typeface="华文中宋" pitchFamily="2" charset="-122"/>
                <a:ea typeface="华文中宋" pitchFamily="2" charset="-122"/>
              </a:rPr>
              <a:t>      工业与民用建筑工程施工。   </a:t>
            </a:r>
            <a:endParaRPr lang="en-US" altLang="zh-CN" sz="2000" dirty="0" smtClean="0">
              <a:latin typeface="华文中宋" pitchFamily="2" charset="-122"/>
              <a:ea typeface="华文中宋" pitchFamily="2" charset="-122"/>
            </a:endParaRPr>
          </a:p>
          <a:p>
            <a:pPr lvl="0">
              <a:lnSpc>
                <a:spcPct val="150000"/>
              </a:lnSpc>
            </a:pPr>
            <a:r>
              <a:rPr lang="zh-CN" altLang="en-US" sz="2000" b="1" dirty="0" smtClean="0">
                <a:latin typeface="华文中宋" pitchFamily="2" charset="-122"/>
                <a:ea typeface="华文中宋" pitchFamily="2" charset="-122"/>
              </a:rPr>
              <a:t>      工艺说明</a:t>
            </a:r>
            <a:endParaRPr lang="en-US" altLang="zh-CN" sz="2000" b="1" dirty="0" smtClean="0">
              <a:latin typeface="华文中宋" pitchFamily="2" charset="-122"/>
              <a:ea typeface="华文中宋" pitchFamily="2" charset="-122"/>
            </a:endParaRPr>
          </a:p>
          <a:p>
            <a:pPr lvl="0">
              <a:lnSpc>
                <a:spcPct val="150000"/>
              </a:lnSpc>
            </a:pPr>
            <a:r>
              <a:rPr lang="zh-CN" altLang="en-US" sz="2000" dirty="0" smtClean="0">
                <a:latin typeface="华文中宋" pitchFamily="2" charset="-122"/>
                <a:ea typeface="华文中宋" pitchFamily="2" charset="-122"/>
              </a:rPr>
              <a:t>      通过</a:t>
            </a:r>
            <a:r>
              <a:rPr lang="zh-CN" altLang="en-US" sz="2000" dirty="0">
                <a:latin typeface="华文中宋" pitchFamily="2" charset="-122"/>
                <a:ea typeface="华文中宋" pitchFamily="2" charset="-122"/>
              </a:rPr>
              <a:t>选用低噪声设备、先进施工工艺或采用隔声屏、隔声罩等措施有效降低施工</a:t>
            </a:r>
            <a:r>
              <a:rPr lang="zh-CN" altLang="en-US" sz="2000" dirty="0" smtClean="0">
                <a:latin typeface="华文中宋" pitchFamily="2" charset="-122"/>
                <a:ea typeface="华文中宋" pitchFamily="2" charset="-122"/>
              </a:rPr>
              <a:t>现场</a:t>
            </a:r>
            <a:r>
              <a:rPr lang="zh-CN" altLang="en-US" sz="2000" dirty="0">
                <a:latin typeface="华文中宋" pitchFamily="2" charset="-122"/>
                <a:ea typeface="华文中宋" pitchFamily="2" charset="-122"/>
              </a:rPr>
              <a:t>及施工过程噪声的控制技术。施工现场噪声应符合</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建筑施工场界环境噪声排放标准</a:t>
            </a:r>
            <a:r>
              <a:rPr lang="en-US" altLang="zh-CN" sz="2000" dirty="0">
                <a:latin typeface="华文中宋" pitchFamily="2" charset="-122"/>
                <a:ea typeface="华文中宋" pitchFamily="2" charset="-122"/>
              </a:rPr>
              <a:t>》</a:t>
            </a:r>
            <a:r>
              <a:rPr lang="en-US" altLang="zh-CN" sz="2000" dirty="0" smtClean="0">
                <a:latin typeface="华文中宋" pitchFamily="2" charset="-122"/>
                <a:ea typeface="华文中宋" pitchFamily="2" charset="-122"/>
              </a:rPr>
              <a:t>GB12523</a:t>
            </a:r>
            <a:r>
              <a:rPr lang="zh-CN" altLang="en-US" sz="2000" dirty="0" smtClean="0">
                <a:latin typeface="华文中宋" pitchFamily="2" charset="-122"/>
                <a:ea typeface="华文中宋" pitchFamily="2" charset="-122"/>
              </a:rPr>
              <a:t>的</a:t>
            </a:r>
            <a:r>
              <a:rPr lang="zh-CN" altLang="en-US" sz="2000" dirty="0">
                <a:latin typeface="华文中宋" pitchFamily="2" charset="-122"/>
                <a:ea typeface="华文中宋" pitchFamily="2" charset="-122"/>
              </a:rPr>
              <a:t>规定，</a:t>
            </a:r>
            <a:r>
              <a:rPr lang="zh-CN" altLang="en-US" sz="2000" dirty="0" smtClean="0">
                <a:latin typeface="华文中宋" pitchFamily="2" charset="-122"/>
                <a:ea typeface="华文中宋" pitchFamily="2" charset="-122"/>
              </a:rPr>
              <a:t>昼间≤</a:t>
            </a:r>
            <a:r>
              <a:rPr lang="en-US" altLang="zh-CN" sz="2000" dirty="0" smtClean="0">
                <a:latin typeface="华文中宋" pitchFamily="2" charset="-122"/>
                <a:ea typeface="华文中宋" pitchFamily="2" charset="-122"/>
              </a:rPr>
              <a:t>70dB</a:t>
            </a:r>
            <a:r>
              <a:rPr lang="zh-CN" altLang="en-US" sz="2000" dirty="0" smtClean="0">
                <a:latin typeface="华文中宋" pitchFamily="2" charset="-122"/>
                <a:ea typeface="华文中宋" pitchFamily="2" charset="-122"/>
              </a:rPr>
              <a:t>，</a:t>
            </a:r>
            <a:r>
              <a:rPr lang="zh-CN" altLang="en-US" sz="2000" dirty="0">
                <a:latin typeface="华文中宋" pitchFamily="2" charset="-122"/>
                <a:ea typeface="华文中宋" pitchFamily="2" charset="-122"/>
              </a:rPr>
              <a:t>夜间≤</a:t>
            </a:r>
            <a:r>
              <a:rPr lang="en-US" altLang="zh-CN" sz="2000" dirty="0" smtClean="0">
                <a:latin typeface="华文中宋" pitchFamily="2" charset="-122"/>
                <a:ea typeface="华文中宋" pitchFamily="2" charset="-122"/>
              </a:rPr>
              <a:t>55dB</a:t>
            </a:r>
            <a:r>
              <a:rPr lang="zh-CN" altLang="en-US" sz="2000" dirty="0" smtClean="0">
                <a:latin typeface="华文中宋" pitchFamily="2" charset="-122"/>
                <a:ea typeface="华文中宋" pitchFamily="2" charset="-122"/>
              </a:rPr>
              <a:t>。</a:t>
            </a:r>
            <a:endParaRPr lang="en-US" altLang="zh-CN" sz="2000" dirty="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35</a:t>
            </a:fld>
            <a:endParaRPr lang="zh-CN" altLang="en-US" dirty="0"/>
          </a:p>
        </p:txBody>
      </p:sp>
    </p:spTree>
    <p:extLst>
      <p:ext uri="{BB962C8B-B14F-4D97-AF65-F5344CB8AC3E}">
        <p14:creationId xmlns:p14="http://schemas.microsoft.com/office/powerpoint/2010/main" xmlns="" val="21895024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dirty="0">
                <a:solidFill>
                  <a:srgbClr val="FF0000"/>
                </a:solidFill>
                <a:latin typeface="微软雅黑" pitchFamily="34" charset="-122"/>
                <a:ea typeface="微软雅黑" pitchFamily="34" charset="-122"/>
              </a:rPr>
              <a:t>第八节 </a:t>
            </a:r>
            <a:r>
              <a:rPr lang="zh-CN" altLang="en-US" sz="2400" b="1" dirty="0" smtClean="0">
                <a:solidFill>
                  <a:srgbClr val="FF0000"/>
                </a:solidFill>
                <a:latin typeface="微软雅黑" pitchFamily="34" charset="-122"/>
                <a:ea typeface="微软雅黑" pitchFamily="34" charset="-122"/>
              </a:rPr>
              <a:t> 防水</a:t>
            </a:r>
            <a:r>
              <a:rPr lang="zh-CN" altLang="en-US" sz="2400" b="1" dirty="0">
                <a:solidFill>
                  <a:srgbClr val="FF0000"/>
                </a:solidFill>
                <a:latin typeface="微软雅黑" pitchFamily="34" charset="-122"/>
                <a:ea typeface="微软雅黑" pitchFamily="34" charset="-122"/>
              </a:rPr>
              <a:t>技术与围护结构节能</a:t>
            </a:r>
          </a:p>
        </p:txBody>
      </p:sp>
      <p:sp>
        <p:nvSpPr>
          <p:cNvPr id="83" name="矩形 91"/>
          <p:cNvSpPr>
            <a:spLocks noChangeArrowheads="1"/>
          </p:cNvSpPr>
          <p:nvPr/>
        </p:nvSpPr>
        <p:spPr bwMode="auto">
          <a:xfrm>
            <a:off x="107504" y="1772816"/>
            <a:ext cx="8893246" cy="433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20000"/>
              </a:lnSpc>
            </a:pPr>
            <a:r>
              <a:rPr lang="en-US" altLang="zh-CN" sz="2400" b="1" dirty="0" smtClean="0">
                <a:latin typeface="华文中宋" pitchFamily="2" charset="-122"/>
                <a:ea typeface="华文中宋" pitchFamily="2" charset="-122"/>
              </a:rPr>
              <a:t>1</a:t>
            </a:r>
            <a:r>
              <a:rPr lang="zh-CN" altLang="en-US" sz="2400" b="1" dirty="0">
                <a:latin typeface="华文中宋" pitchFamily="2" charset="-122"/>
                <a:ea typeface="华文中宋" pitchFamily="2" charset="-122"/>
              </a:rPr>
              <a:t>、</a:t>
            </a:r>
            <a:r>
              <a:rPr lang="zh-CN" altLang="en-US" sz="2400" b="1" dirty="0" smtClean="0">
                <a:latin typeface="华文中宋" pitchFamily="2" charset="-122"/>
                <a:ea typeface="华文中宋" pitchFamily="2" charset="-122"/>
              </a:rPr>
              <a:t>聚氯乙烯、</a:t>
            </a:r>
            <a:r>
              <a:rPr lang="zh-CN" altLang="en-US" sz="2400" b="1" dirty="0">
                <a:latin typeface="华文中宋" pitchFamily="2" charset="-122"/>
                <a:ea typeface="华文中宋" pitchFamily="2" charset="-122"/>
              </a:rPr>
              <a:t>热塑性</a:t>
            </a:r>
            <a:r>
              <a:rPr lang="zh-CN" altLang="en-US" sz="2400" b="1" dirty="0" smtClean="0">
                <a:latin typeface="华文中宋" pitchFamily="2" charset="-122"/>
                <a:ea typeface="华文中宋" pitchFamily="2" charset="-122"/>
              </a:rPr>
              <a:t>聚烯烃防水</a:t>
            </a:r>
            <a:r>
              <a:rPr lang="zh-CN" altLang="en-US" sz="2400" b="1" dirty="0">
                <a:latin typeface="华文中宋" pitchFamily="2" charset="-122"/>
                <a:ea typeface="华文中宋" pitchFamily="2" charset="-122"/>
              </a:rPr>
              <a:t>卷材机械固定施工技术</a:t>
            </a:r>
            <a:endParaRPr lang="en-US" altLang="zh-CN" sz="2400" b="1"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聚氯乙烯（</a:t>
            </a:r>
            <a:r>
              <a:rPr lang="en-US" altLang="zh-CN" sz="2000" dirty="0" smtClean="0">
                <a:latin typeface="华文中宋" pitchFamily="2" charset="-122"/>
                <a:ea typeface="华文中宋" pitchFamily="2" charset="-122"/>
              </a:rPr>
              <a:t>PVC</a:t>
            </a:r>
            <a:r>
              <a:rPr lang="zh-CN" altLang="en-US" sz="2000" dirty="0" smtClean="0">
                <a:latin typeface="华文中宋" pitchFamily="2" charset="-122"/>
                <a:ea typeface="华文中宋" pitchFamily="2" charset="-122"/>
              </a:rPr>
              <a:t>）防水卷材</a:t>
            </a:r>
            <a:r>
              <a:rPr lang="en-US" altLang="zh-CN" sz="2000" dirty="0" smtClean="0">
                <a:latin typeface="华文中宋" pitchFamily="2" charset="-122"/>
                <a:ea typeface="华文中宋" pitchFamily="2" charset="-122"/>
              </a:rPr>
              <a:t>》 GB 12952</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热塑性聚烯烃（</a:t>
            </a:r>
            <a:r>
              <a:rPr lang="en-US" altLang="zh-CN" sz="2000" dirty="0" smtClean="0">
                <a:latin typeface="华文中宋" pitchFamily="2" charset="-122"/>
                <a:ea typeface="华文中宋" pitchFamily="2" charset="-122"/>
              </a:rPr>
              <a:t>TPO</a:t>
            </a:r>
            <a:r>
              <a:rPr lang="zh-CN" altLang="en-US" sz="2000" dirty="0" smtClean="0">
                <a:latin typeface="华文中宋" pitchFamily="2" charset="-122"/>
                <a:ea typeface="华文中宋" pitchFamily="2" charset="-122"/>
              </a:rPr>
              <a:t>）防水卷材</a:t>
            </a:r>
            <a:r>
              <a:rPr lang="en-US" altLang="zh-CN" sz="2000" dirty="0" smtClean="0">
                <a:latin typeface="华文中宋" pitchFamily="2" charset="-122"/>
                <a:ea typeface="华文中宋" pitchFamily="2" charset="-122"/>
              </a:rPr>
              <a:t>》 GB 27789</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  </a:t>
            </a:r>
            <a:endParaRPr lang="en-US" altLang="zh-CN" sz="2000" dirty="0" smtClean="0">
              <a:latin typeface="华文中宋" pitchFamily="2" charset="-122"/>
              <a:ea typeface="华文中宋" pitchFamily="2" charset="-122"/>
            </a:endParaRPr>
          </a:p>
          <a:p>
            <a:pPr algn="just">
              <a:lnSpc>
                <a:spcPct val="120000"/>
              </a:lnSpc>
            </a:pPr>
            <a:r>
              <a:rPr lang="zh-CN" altLang="en-US" sz="2000" b="1" dirty="0" smtClean="0">
                <a:latin typeface="华文中宋" pitchFamily="2" charset="-122"/>
                <a:ea typeface="华文中宋" pitchFamily="2" charset="-122"/>
              </a:rPr>
              <a:t>      适用部位</a:t>
            </a:r>
            <a:endParaRPr lang="en-US" altLang="zh-CN" sz="2000" b="1" dirty="0" smtClean="0">
              <a:latin typeface="华文中宋" pitchFamily="2" charset="-122"/>
              <a:ea typeface="华文中宋" pitchFamily="2" charset="-122"/>
            </a:endParaRPr>
          </a:p>
          <a:p>
            <a:pPr algn="just">
              <a:lnSpc>
                <a:spcPct val="120000"/>
              </a:lnSpc>
            </a:pPr>
            <a:r>
              <a:rPr lang="zh-CN" altLang="en-US" sz="2000" dirty="0" smtClean="0">
                <a:latin typeface="华文中宋" pitchFamily="2" charset="-122"/>
                <a:ea typeface="华文中宋" pitchFamily="2" charset="-122"/>
              </a:rPr>
              <a:t>      该</a:t>
            </a:r>
            <a:r>
              <a:rPr lang="zh-CN" altLang="en-US" sz="2000" dirty="0">
                <a:latin typeface="华文中宋" pitchFamily="2" charset="-122"/>
                <a:ea typeface="华文中宋" pitchFamily="2" charset="-122"/>
              </a:rPr>
              <a:t>技术适用于厂房、</a:t>
            </a:r>
            <a:r>
              <a:rPr lang="zh-CN" altLang="en-US" sz="2000" dirty="0" smtClean="0">
                <a:latin typeface="华文中宋" pitchFamily="2" charset="-122"/>
                <a:ea typeface="华文中宋" pitchFamily="2" charset="-122"/>
              </a:rPr>
              <a:t>仓库等</a:t>
            </a:r>
            <a:r>
              <a:rPr lang="zh-CN" altLang="en-US" sz="2000" dirty="0">
                <a:latin typeface="华文中宋" pitchFamily="2" charset="-122"/>
                <a:ea typeface="华文中宋" pitchFamily="2" charset="-122"/>
              </a:rPr>
              <a:t>低坡大跨度或坡屋面的新屋面及翻新屋面的建筑</a:t>
            </a:r>
            <a:r>
              <a:rPr lang="zh-CN" altLang="en-US" sz="2000" dirty="0" smtClean="0">
                <a:latin typeface="华文中宋" pitchFamily="2" charset="-122"/>
                <a:ea typeface="华文中宋" pitchFamily="2" charset="-122"/>
              </a:rPr>
              <a:t>防水</a:t>
            </a:r>
            <a:r>
              <a:rPr lang="zh-CN" altLang="en-US" sz="2000" dirty="0">
                <a:latin typeface="华文中宋" pitchFamily="2" charset="-122"/>
                <a:ea typeface="华文中宋" pitchFamily="2" charset="-122"/>
              </a:rPr>
              <a:t>工程</a:t>
            </a:r>
            <a:r>
              <a:rPr lang="zh-CN" altLang="en-US" sz="2000" dirty="0" smtClean="0">
                <a:latin typeface="华文中宋" pitchFamily="2" charset="-122"/>
                <a:ea typeface="华文中宋" pitchFamily="2" charset="-122"/>
              </a:rPr>
              <a:t>。</a:t>
            </a:r>
            <a:endParaRPr lang="en-US" altLang="zh-CN" sz="2000" dirty="0" smtClean="0">
              <a:latin typeface="华文中宋" pitchFamily="2" charset="-122"/>
              <a:ea typeface="华文中宋" pitchFamily="2" charset="-122"/>
            </a:endParaRPr>
          </a:p>
          <a:p>
            <a:pPr algn="just">
              <a:lnSpc>
                <a:spcPct val="120000"/>
              </a:lnSpc>
            </a:pPr>
            <a:r>
              <a:rPr lang="zh-CN" altLang="en-US" sz="2000" b="1" dirty="0" smtClean="0">
                <a:latin typeface="华文中宋" pitchFamily="2" charset="-122"/>
                <a:ea typeface="华文中宋" pitchFamily="2" charset="-122"/>
              </a:rPr>
              <a:t>      工艺说明</a:t>
            </a:r>
            <a:endParaRPr lang="en-US" altLang="zh-CN" sz="2000" b="1" dirty="0" smtClean="0">
              <a:latin typeface="华文中宋" pitchFamily="2" charset="-122"/>
              <a:ea typeface="华文中宋" pitchFamily="2" charset="-122"/>
            </a:endParaRPr>
          </a:p>
          <a:p>
            <a:pPr>
              <a:lnSpc>
                <a:spcPct val="120000"/>
              </a:lnSpc>
            </a:pPr>
            <a:r>
              <a:rPr lang="zh-CN" altLang="en-US" sz="2000" dirty="0" smtClean="0">
                <a:latin typeface="华文中宋" pitchFamily="2" charset="-122"/>
                <a:ea typeface="华文中宋" pitchFamily="2" charset="-122"/>
              </a:rPr>
              <a:t>      点式固定即使用专用垫片或套筒对卷材进行固定，卷材搭接时覆盖住固定件。线性固定即使用专用压条和螺钉对卷材进行固定，使用防水卷材覆盖条对压条进行覆盖。</a:t>
            </a: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36</a:t>
            </a:fld>
            <a:endParaRPr lang="zh-CN" altLang="en-US" dirty="0"/>
          </a:p>
        </p:txBody>
      </p:sp>
    </p:spTree>
    <p:extLst>
      <p:ext uri="{BB962C8B-B14F-4D97-AF65-F5344CB8AC3E}">
        <p14:creationId xmlns:p14="http://schemas.microsoft.com/office/powerpoint/2010/main" xmlns="" val="21895024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dirty="0">
                <a:solidFill>
                  <a:srgbClr val="FF0000"/>
                </a:solidFill>
                <a:latin typeface="微软雅黑" pitchFamily="34" charset="-122"/>
                <a:ea typeface="微软雅黑" pitchFamily="34" charset="-122"/>
              </a:rPr>
              <a:t>第八节 </a:t>
            </a:r>
            <a:r>
              <a:rPr lang="zh-CN" altLang="en-US" sz="2400" b="1" dirty="0" smtClean="0">
                <a:solidFill>
                  <a:srgbClr val="FF0000"/>
                </a:solidFill>
                <a:latin typeface="微软雅黑" pitchFamily="34" charset="-122"/>
                <a:ea typeface="微软雅黑" pitchFamily="34" charset="-122"/>
              </a:rPr>
              <a:t> 防水</a:t>
            </a:r>
            <a:r>
              <a:rPr lang="zh-CN" altLang="en-US" sz="2400" b="1" dirty="0">
                <a:solidFill>
                  <a:srgbClr val="FF0000"/>
                </a:solidFill>
                <a:latin typeface="微软雅黑" pitchFamily="34" charset="-122"/>
                <a:ea typeface="微软雅黑" pitchFamily="34" charset="-122"/>
              </a:rPr>
              <a:t>技术与围护结构节能</a:t>
            </a:r>
          </a:p>
        </p:txBody>
      </p:sp>
      <p:sp>
        <p:nvSpPr>
          <p:cNvPr id="83" name="矩形 91"/>
          <p:cNvSpPr>
            <a:spLocks noChangeArrowheads="1"/>
          </p:cNvSpPr>
          <p:nvPr/>
        </p:nvSpPr>
        <p:spPr bwMode="auto">
          <a:xfrm>
            <a:off x="107504" y="1484784"/>
            <a:ext cx="8893246" cy="4431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nSpc>
                <a:spcPct val="150000"/>
              </a:lnSpc>
            </a:pPr>
            <a:r>
              <a:rPr lang="en-US" altLang="zh-CN" sz="2400" b="1" dirty="0" smtClean="0">
                <a:solidFill>
                  <a:prstClr val="black"/>
                </a:solidFill>
                <a:latin typeface="华文中宋" pitchFamily="2" charset="-122"/>
                <a:ea typeface="华文中宋" pitchFamily="2" charset="-122"/>
              </a:rPr>
              <a:t>2</a:t>
            </a:r>
            <a:r>
              <a:rPr lang="zh-CN" altLang="en-US" sz="2400" b="1" dirty="0">
                <a:solidFill>
                  <a:prstClr val="black"/>
                </a:solidFill>
                <a:latin typeface="华文中宋" pitchFamily="2" charset="-122"/>
                <a:ea typeface="华文中宋" pitchFamily="2" charset="-122"/>
              </a:rPr>
              <a:t>、三元乙</a:t>
            </a:r>
            <a:r>
              <a:rPr lang="zh-CN" altLang="en-US" sz="2400" b="1" dirty="0" smtClean="0">
                <a:solidFill>
                  <a:prstClr val="black"/>
                </a:solidFill>
                <a:latin typeface="华文中宋" pitchFamily="2" charset="-122"/>
                <a:ea typeface="华文中宋" pitchFamily="2" charset="-122"/>
              </a:rPr>
              <a:t>丙、</a:t>
            </a:r>
            <a:r>
              <a:rPr lang="zh-CN" altLang="en-US" sz="2400" b="1" dirty="0">
                <a:solidFill>
                  <a:prstClr val="black"/>
                </a:solidFill>
                <a:latin typeface="华文中宋" pitchFamily="2" charset="-122"/>
                <a:ea typeface="华文中宋" pitchFamily="2" charset="-122"/>
              </a:rPr>
              <a:t>热塑性</a:t>
            </a:r>
            <a:r>
              <a:rPr lang="zh-CN" altLang="en-US" sz="2400" b="1" dirty="0" smtClean="0">
                <a:solidFill>
                  <a:prstClr val="black"/>
                </a:solidFill>
                <a:latin typeface="华文中宋" pitchFamily="2" charset="-122"/>
                <a:ea typeface="华文中宋" pitchFamily="2" charset="-122"/>
              </a:rPr>
              <a:t>聚烯烃、聚氯乙烯防水</a:t>
            </a:r>
            <a:r>
              <a:rPr lang="zh-CN" altLang="en-US" sz="2400" b="1" dirty="0">
                <a:solidFill>
                  <a:prstClr val="black"/>
                </a:solidFill>
                <a:latin typeface="华文中宋" pitchFamily="2" charset="-122"/>
                <a:ea typeface="华文中宋" pitchFamily="2" charset="-122"/>
              </a:rPr>
              <a:t>卷</a:t>
            </a:r>
            <a:r>
              <a:rPr lang="zh-CN" altLang="en-US" sz="2400" b="1" dirty="0" smtClean="0">
                <a:solidFill>
                  <a:prstClr val="black"/>
                </a:solidFill>
                <a:latin typeface="华文中宋" pitchFamily="2" charset="-122"/>
                <a:ea typeface="华文中宋" pitchFamily="2" charset="-122"/>
              </a:rPr>
              <a:t>材无</a:t>
            </a:r>
            <a:r>
              <a:rPr lang="zh-CN" altLang="en-US" sz="2400" b="1" dirty="0">
                <a:solidFill>
                  <a:prstClr val="black"/>
                </a:solidFill>
                <a:latin typeface="华文中宋" pitchFamily="2" charset="-122"/>
                <a:ea typeface="华文中宋" pitchFamily="2" charset="-122"/>
              </a:rPr>
              <a:t>穿孔机械固定</a:t>
            </a:r>
            <a:r>
              <a:rPr lang="zh-CN" altLang="en-US" sz="2400" b="1" dirty="0" smtClean="0">
                <a:solidFill>
                  <a:prstClr val="black"/>
                </a:solidFill>
                <a:latin typeface="华文中宋" pitchFamily="2" charset="-122"/>
                <a:ea typeface="华文中宋" pitchFamily="2" charset="-122"/>
              </a:rPr>
              <a:t>技术</a:t>
            </a:r>
            <a:endParaRPr lang="en-US" altLang="zh-CN" sz="2400" b="1" dirty="0" smtClean="0">
              <a:solidFill>
                <a:prstClr val="black"/>
              </a:solidFill>
              <a:latin typeface="华文中宋" pitchFamily="2" charset="-122"/>
              <a:ea typeface="华文中宋" pitchFamily="2" charset="-122"/>
            </a:endParaRPr>
          </a:p>
          <a:p>
            <a:pPr>
              <a:lnSpc>
                <a:spcPct val="15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聚氯乙烯（</a:t>
            </a:r>
            <a:r>
              <a:rPr lang="en-US" altLang="zh-CN" sz="2000" dirty="0" smtClean="0">
                <a:latin typeface="华文中宋" pitchFamily="2" charset="-122"/>
                <a:ea typeface="华文中宋" pitchFamily="2" charset="-122"/>
              </a:rPr>
              <a:t>PVC</a:t>
            </a:r>
            <a:r>
              <a:rPr lang="zh-CN" altLang="en-US" sz="2000" dirty="0" smtClean="0">
                <a:latin typeface="华文中宋" pitchFamily="2" charset="-122"/>
                <a:ea typeface="华文中宋" pitchFamily="2" charset="-122"/>
              </a:rPr>
              <a:t>）防水卷材</a:t>
            </a:r>
            <a:r>
              <a:rPr lang="en-US" altLang="zh-CN" sz="2000" dirty="0" smtClean="0">
                <a:latin typeface="华文中宋" pitchFamily="2" charset="-122"/>
                <a:ea typeface="华文中宋" pitchFamily="2" charset="-122"/>
              </a:rPr>
              <a:t>》 GB 12952</a:t>
            </a:r>
          </a:p>
          <a:p>
            <a:pPr>
              <a:lnSpc>
                <a:spcPct val="15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热塑性聚烯烃（</a:t>
            </a:r>
            <a:r>
              <a:rPr lang="en-US" altLang="zh-CN" sz="2000" dirty="0" smtClean="0">
                <a:latin typeface="华文中宋" pitchFamily="2" charset="-122"/>
                <a:ea typeface="华文中宋" pitchFamily="2" charset="-122"/>
              </a:rPr>
              <a:t>TPO</a:t>
            </a:r>
            <a:r>
              <a:rPr lang="zh-CN" altLang="en-US" sz="2000" dirty="0" smtClean="0">
                <a:latin typeface="华文中宋" pitchFamily="2" charset="-122"/>
                <a:ea typeface="华文中宋" pitchFamily="2" charset="-122"/>
              </a:rPr>
              <a:t>）防水卷材</a:t>
            </a:r>
            <a:r>
              <a:rPr lang="en-US" altLang="zh-CN" sz="2000" dirty="0" smtClean="0">
                <a:latin typeface="华文中宋" pitchFamily="2" charset="-122"/>
                <a:ea typeface="华文中宋" pitchFamily="2" charset="-122"/>
              </a:rPr>
              <a:t>》 GB 27789</a:t>
            </a:r>
          </a:p>
          <a:p>
            <a:pPr>
              <a:lnSpc>
                <a:spcPct val="15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p>
          <a:p>
            <a:pPr>
              <a:lnSpc>
                <a:spcPct val="150000"/>
              </a:lnSpc>
            </a:pPr>
            <a:r>
              <a:rPr lang="zh-CN" altLang="en-US" sz="2000" b="1" dirty="0" smtClean="0">
                <a:latin typeface="华文中宋" pitchFamily="2" charset="-122"/>
                <a:ea typeface="华文中宋" pitchFamily="2" charset="-122"/>
              </a:rPr>
              <a:t>        适用部位</a:t>
            </a:r>
          </a:p>
          <a:p>
            <a:pPr>
              <a:lnSpc>
                <a:spcPct val="150000"/>
              </a:lnSpc>
            </a:pPr>
            <a:r>
              <a:rPr lang="zh-CN" altLang="en-US" sz="2000" dirty="0" smtClean="0">
                <a:latin typeface="华文中宋" pitchFamily="2" charset="-122"/>
                <a:ea typeface="华文中宋" pitchFamily="2" charset="-122"/>
              </a:rPr>
              <a:t>        轻钢屋面、混凝土屋面工程防水。</a:t>
            </a:r>
            <a:endParaRPr lang="en-US" altLang="zh-CN" sz="2000" dirty="0" smtClean="0">
              <a:latin typeface="华文中宋" pitchFamily="2" charset="-122"/>
              <a:ea typeface="华文中宋" pitchFamily="2" charset="-122"/>
            </a:endParaRPr>
          </a:p>
          <a:p>
            <a:pPr lvl="0">
              <a:lnSpc>
                <a:spcPct val="150000"/>
              </a:lnSpc>
            </a:pPr>
            <a:r>
              <a:rPr lang="zh-CN" altLang="en-US" sz="2000" b="1" dirty="0" smtClean="0">
                <a:latin typeface="华文中宋" pitchFamily="2" charset="-122"/>
                <a:ea typeface="华文中宋" pitchFamily="2" charset="-122"/>
              </a:rPr>
              <a:t>        工艺说明</a:t>
            </a:r>
            <a:endParaRPr lang="en-US" altLang="zh-CN" sz="2000" b="1" dirty="0" smtClean="0">
              <a:latin typeface="华文中宋" pitchFamily="2" charset="-122"/>
              <a:ea typeface="华文中宋" pitchFamily="2" charset="-122"/>
            </a:endParaRPr>
          </a:p>
          <a:p>
            <a:pPr lvl="0">
              <a:lnSpc>
                <a:spcPct val="150000"/>
              </a:lnSpc>
            </a:pPr>
            <a:r>
              <a:rPr lang="zh-CN" altLang="en-US" sz="2000" dirty="0" smtClean="0">
                <a:latin typeface="华文中宋" pitchFamily="2" charset="-122"/>
                <a:ea typeface="华文中宋" pitchFamily="2" charset="-122"/>
              </a:rPr>
              <a:t>        抗</a:t>
            </a:r>
            <a:r>
              <a:rPr lang="zh-CN" altLang="en-US" sz="2000" dirty="0">
                <a:latin typeface="华文中宋" pitchFamily="2" charset="-122"/>
                <a:ea typeface="华文中宋" pitchFamily="2" charset="-122"/>
              </a:rPr>
              <a:t>风荷载性能是机械固定</a:t>
            </a:r>
            <a:r>
              <a:rPr lang="zh-CN" altLang="en-US" sz="2000" dirty="0" smtClean="0">
                <a:latin typeface="华文中宋" pitchFamily="2" charset="-122"/>
                <a:ea typeface="华文中宋" pitchFamily="2" charset="-122"/>
              </a:rPr>
              <a:t>技术</a:t>
            </a:r>
            <a:r>
              <a:rPr lang="zh-CN" altLang="en-US" sz="2000" dirty="0">
                <a:latin typeface="华文中宋" pitchFamily="2" charset="-122"/>
                <a:ea typeface="华文中宋" pitchFamily="2" charset="-122"/>
              </a:rPr>
              <a:t>的</a:t>
            </a:r>
            <a:r>
              <a:rPr lang="zh-CN" altLang="en-US" sz="2000" dirty="0" smtClean="0">
                <a:latin typeface="华文中宋" pitchFamily="2" charset="-122"/>
                <a:ea typeface="华文中宋" pitchFamily="2" charset="-122"/>
              </a:rPr>
              <a:t>关键指标</a:t>
            </a:r>
            <a:r>
              <a:rPr lang="zh-CN" altLang="en-US" sz="2000" dirty="0">
                <a:latin typeface="华文中宋" pitchFamily="2" charset="-122"/>
                <a:ea typeface="华文中宋" pitchFamily="2" charset="-122"/>
              </a:rPr>
              <a:t>。</a:t>
            </a:r>
            <a:endParaRPr lang="en-US" altLang="zh-CN" sz="2000" dirty="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37</a:t>
            </a:fld>
            <a:endParaRPr lang="zh-CN" altLang="en-US" dirty="0"/>
          </a:p>
        </p:txBody>
      </p:sp>
    </p:spTree>
    <p:extLst>
      <p:ext uri="{BB962C8B-B14F-4D97-AF65-F5344CB8AC3E}">
        <p14:creationId xmlns:p14="http://schemas.microsoft.com/office/powerpoint/2010/main" xmlns="" val="21895024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dirty="0">
                <a:solidFill>
                  <a:srgbClr val="FF0000"/>
                </a:solidFill>
                <a:latin typeface="微软雅黑" pitchFamily="34" charset="-122"/>
                <a:ea typeface="微软雅黑" pitchFamily="34" charset="-122"/>
              </a:rPr>
              <a:t>第九节 </a:t>
            </a:r>
            <a:r>
              <a:rPr lang="zh-CN" altLang="en-US" sz="2400" b="1" dirty="0" smtClean="0">
                <a:solidFill>
                  <a:srgbClr val="FF0000"/>
                </a:solidFill>
                <a:latin typeface="微软雅黑" pitchFamily="34" charset="-122"/>
                <a:ea typeface="微软雅黑" pitchFamily="34" charset="-122"/>
              </a:rPr>
              <a:t> 抗震</a:t>
            </a:r>
            <a:r>
              <a:rPr lang="zh-CN" altLang="en-US" sz="2400" b="1" dirty="0">
                <a:solidFill>
                  <a:srgbClr val="FF0000"/>
                </a:solidFill>
                <a:latin typeface="微软雅黑" pitchFamily="34" charset="-122"/>
                <a:ea typeface="微软雅黑" pitchFamily="34" charset="-122"/>
              </a:rPr>
              <a:t>、加固与监测技术</a:t>
            </a:r>
          </a:p>
        </p:txBody>
      </p:sp>
      <p:sp>
        <p:nvSpPr>
          <p:cNvPr id="83" name="矩形 91"/>
          <p:cNvSpPr>
            <a:spLocks noChangeArrowheads="1"/>
          </p:cNvSpPr>
          <p:nvPr/>
        </p:nvSpPr>
        <p:spPr bwMode="auto">
          <a:xfrm>
            <a:off x="107504" y="1268760"/>
            <a:ext cx="8893246" cy="5009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20000"/>
              </a:lnSpc>
            </a:pPr>
            <a:r>
              <a:rPr lang="en-US" altLang="zh-CN" sz="2400" b="1" dirty="0" smtClean="0">
                <a:latin typeface="华文中宋" pitchFamily="2" charset="-122"/>
                <a:ea typeface="华文中宋" pitchFamily="2" charset="-122"/>
              </a:rPr>
              <a:t>1</a:t>
            </a:r>
            <a:r>
              <a:rPr lang="zh-CN" altLang="en-US" sz="2400" b="1" dirty="0">
                <a:latin typeface="华文中宋" pitchFamily="2" charset="-122"/>
                <a:ea typeface="华文中宋" pitchFamily="2" charset="-122"/>
              </a:rPr>
              <a:t>、建筑隔震</a:t>
            </a:r>
            <a:r>
              <a:rPr lang="zh-CN" altLang="en-US" sz="2400" b="1" dirty="0" smtClean="0">
                <a:latin typeface="华文中宋" pitchFamily="2" charset="-122"/>
                <a:ea typeface="华文中宋" pitchFamily="2" charset="-122"/>
              </a:rPr>
              <a:t>技术</a:t>
            </a:r>
            <a:endParaRPr lang="en-US" altLang="zh-CN" sz="2400" b="1"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建筑抗震设计规范</a:t>
            </a:r>
            <a:r>
              <a:rPr lang="en-US" altLang="zh-CN" sz="2000" dirty="0" smtClean="0">
                <a:latin typeface="华文中宋" pitchFamily="2" charset="-122"/>
                <a:ea typeface="华文中宋" pitchFamily="2" charset="-122"/>
              </a:rPr>
              <a:t>》 GB 50011</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建筑结构隔震构造详图</a:t>
            </a:r>
            <a:r>
              <a:rPr lang="en-US" altLang="zh-CN" sz="2000" dirty="0" smtClean="0">
                <a:latin typeface="华文中宋" pitchFamily="2" charset="-122"/>
                <a:ea typeface="华文中宋" pitchFamily="2" charset="-122"/>
              </a:rPr>
              <a:t>》 03SG610-1</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建筑隔震橡胶支座</a:t>
            </a:r>
            <a:r>
              <a:rPr lang="en-US" altLang="zh-CN" sz="2000" dirty="0" smtClean="0">
                <a:latin typeface="华文中宋" pitchFamily="2" charset="-122"/>
                <a:ea typeface="华文中宋" pitchFamily="2" charset="-122"/>
              </a:rPr>
              <a:t>》 JG 118</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p>
          <a:p>
            <a:pPr>
              <a:lnSpc>
                <a:spcPct val="120000"/>
              </a:lnSpc>
            </a:pPr>
            <a:r>
              <a:rPr lang="zh-CN" altLang="en-US" sz="2000" b="1" dirty="0" smtClean="0">
                <a:latin typeface="华文中宋" pitchFamily="2" charset="-122"/>
                <a:ea typeface="华文中宋" pitchFamily="2" charset="-122"/>
              </a:rPr>
              <a:t>      适用部位</a:t>
            </a:r>
          </a:p>
          <a:p>
            <a:pPr>
              <a:lnSpc>
                <a:spcPct val="120000"/>
              </a:lnSpc>
            </a:pPr>
            <a:r>
              <a:rPr lang="zh-CN" altLang="en-US" sz="2000" dirty="0" smtClean="0">
                <a:latin typeface="华文中宋" pitchFamily="2" charset="-122"/>
                <a:ea typeface="华文中宋" pitchFamily="2" charset="-122"/>
              </a:rPr>
              <a:t>      建筑隔震技术一般应用于重要的建筑，一般指甲、乙类等特别重要的建筑；也可应用于有特殊性使用要求的建筑，传统抗震技术难以达到抗震要求的或有更高抗震要求的某些建筑。</a:t>
            </a:r>
            <a:endParaRPr lang="en-US" altLang="zh-CN" sz="2000"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工艺说明</a:t>
            </a:r>
            <a:endParaRPr lang="en-US" altLang="zh-CN" sz="2000" b="1" dirty="0" smtClean="0">
              <a:latin typeface="华文中宋" pitchFamily="2" charset="-122"/>
              <a:ea typeface="华文中宋" pitchFamily="2" charset="-122"/>
            </a:endParaRPr>
          </a:p>
          <a:p>
            <a:pPr>
              <a:lnSpc>
                <a:spcPct val="120000"/>
              </a:lnSpc>
            </a:pPr>
            <a:r>
              <a:rPr lang="zh-CN" altLang="en-US" sz="2000" dirty="0" smtClean="0">
                <a:latin typeface="华文中宋" pitchFamily="2" charset="-122"/>
                <a:ea typeface="华文中宋" pitchFamily="2" charset="-122"/>
              </a:rPr>
              <a:t>      隔震技术已经系统化、实用化，它包括摩擦滑移系统、叠层橡胶支座系统、摩擦摆系统等，其中目前工程界最常用的是叠层橡胶支座隔震系统</a:t>
            </a:r>
            <a:r>
              <a:rPr lang="zh-CN" altLang="en-US" sz="2400" dirty="0" smtClean="0"/>
              <a:t>。</a:t>
            </a:r>
            <a:endParaRPr lang="en-US" altLang="zh-CN" sz="2400" b="1" dirty="0" smtClean="0">
              <a:latin typeface="华文中宋" pitchFamily="2" charset="-122"/>
              <a:ea typeface="华文中宋" pitchFamily="2" charset="-122"/>
            </a:endParaRPr>
          </a:p>
          <a:p>
            <a:pPr algn="just">
              <a:lnSpc>
                <a:spcPct val="120000"/>
              </a:lnSpc>
            </a:pPr>
            <a:r>
              <a:rPr lang="zh-CN" altLang="en-US" sz="2000" dirty="0" smtClean="0">
                <a:latin typeface="华文中宋" pitchFamily="2" charset="-122"/>
                <a:ea typeface="华文中宋" pitchFamily="2" charset="-122"/>
              </a:rPr>
              <a:t>      与</a:t>
            </a:r>
            <a:r>
              <a:rPr lang="zh-CN" altLang="en-US" sz="2000" dirty="0">
                <a:latin typeface="华文中宋" pitchFamily="2" charset="-122"/>
                <a:ea typeface="华文中宋" pitchFamily="2" charset="-122"/>
              </a:rPr>
              <a:t>采用抗震设计的设计方案进行技术、经济可行性的对比分析后确定</a:t>
            </a:r>
            <a:r>
              <a:rPr lang="zh-CN" altLang="en-US" sz="2000" dirty="0" smtClean="0">
                <a:latin typeface="华文中宋" pitchFamily="2" charset="-122"/>
                <a:ea typeface="华文中宋" pitchFamily="2" charset="-122"/>
              </a:rPr>
              <a:t>。</a:t>
            </a: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38</a:t>
            </a:fld>
            <a:endParaRPr lang="zh-CN" altLang="en-US" dirty="0"/>
          </a:p>
        </p:txBody>
      </p:sp>
    </p:spTree>
    <p:extLst>
      <p:ext uri="{BB962C8B-B14F-4D97-AF65-F5344CB8AC3E}">
        <p14:creationId xmlns:p14="http://schemas.microsoft.com/office/powerpoint/2010/main" xmlns="" val="21895024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dirty="0">
                <a:solidFill>
                  <a:srgbClr val="FF0000"/>
                </a:solidFill>
                <a:latin typeface="微软雅黑" pitchFamily="34" charset="-122"/>
                <a:ea typeface="微软雅黑" pitchFamily="34" charset="-122"/>
              </a:rPr>
              <a:t>第九节 </a:t>
            </a:r>
            <a:r>
              <a:rPr lang="zh-CN" altLang="en-US" sz="2400" b="1" dirty="0" smtClean="0">
                <a:solidFill>
                  <a:srgbClr val="FF0000"/>
                </a:solidFill>
                <a:latin typeface="微软雅黑" pitchFamily="34" charset="-122"/>
                <a:ea typeface="微软雅黑" pitchFamily="34" charset="-122"/>
              </a:rPr>
              <a:t> 抗震</a:t>
            </a:r>
            <a:r>
              <a:rPr lang="zh-CN" altLang="en-US" sz="2400" b="1" dirty="0">
                <a:solidFill>
                  <a:srgbClr val="FF0000"/>
                </a:solidFill>
                <a:latin typeface="微软雅黑" pitchFamily="34" charset="-122"/>
                <a:ea typeface="微软雅黑" pitchFamily="34" charset="-122"/>
              </a:rPr>
              <a:t>、加固与监测技术</a:t>
            </a:r>
          </a:p>
        </p:txBody>
      </p:sp>
      <p:sp>
        <p:nvSpPr>
          <p:cNvPr id="83" name="矩形 91"/>
          <p:cNvSpPr>
            <a:spLocks noChangeArrowheads="1"/>
          </p:cNvSpPr>
          <p:nvPr/>
        </p:nvSpPr>
        <p:spPr bwMode="auto">
          <a:xfrm>
            <a:off x="107504" y="1196752"/>
            <a:ext cx="8893246"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nSpc>
                <a:spcPct val="150000"/>
              </a:lnSpc>
            </a:pPr>
            <a:r>
              <a:rPr lang="en-US" altLang="zh-CN" sz="2400" b="1" dirty="0" smtClean="0">
                <a:solidFill>
                  <a:prstClr val="black"/>
                </a:solidFill>
                <a:latin typeface="华文中宋" pitchFamily="2" charset="-122"/>
                <a:ea typeface="华文中宋" pitchFamily="2" charset="-122"/>
              </a:rPr>
              <a:t>2</a:t>
            </a:r>
            <a:r>
              <a:rPr lang="zh-CN" altLang="en-US" sz="2400" b="1" dirty="0">
                <a:solidFill>
                  <a:prstClr val="black"/>
                </a:solidFill>
                <a:latin typeface="华文中宋" pitchFamily="2" charset="-122"/>
                <a:ea typeface="华文中宋" pitchFamily="2" charset="-122"/>
              </a:rPr>
              <a:t>、爆破工程监测</a:t>
            </a:r>
            <a:r>
              <a:rPr lang="zh-CN" altLang="en-US" sz="2400" b="1" dirty="0" smtClean="0">
                <a:solidFill>
                  <a:prstClr val="black"/>
                </a:solidFill>
                <a:latin typeface="华文中宋" pitchFamily="2" charset="-122"/>
                <a:ea typeface="华文中宋" pitchFamily="2" charset="-122"/>
              </a:rPr>
              <a:t>技术</a:t>
            </a:r>
            <a:endParaRPr lang="en-US" altLang="zh-CN" sz="2400" b="1" dirty="0" smtClean="0">
              <a:solidFill>
                <a:prstClr val="black"/>
              </a:solidFill>
              <a:latin typeface="华文中宋" pitchFamily="2" charset="-122"/>
              <a:ea typeface="华文中宋" pitchFamily="2" charset="-122"/>
            </a:endParaRPr>
          </a:p>
          <a:p>
            <a:pPr>
              <a:lnSpc>
                <a:spcPct val="15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作业场所空气中粉尘测定方法</a:t>
            </a:r>
            <a:r>
              <a:rPr lang="en-US" altLang="zh-CN" sz="2000" dirty="0" smtClean="0">
                <a:latin typeface="华文中宋" pitchFamily="2" charset="-122"/>
                <a:ea typeface="华文中宋" pitchFamily="2" charset="-122"/>
              </a:rPr>
              <a:t>》 GB5748</a:t>
            </a:r>
          </a:p>
          <a:p>
            <a:pPr>
              <a:lnSpc>
                <a:spcPct val="15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爆破安全规程</a:t>
            </a:r>
            <a:r>
              <a:rPr lang="en-US" altLang="zh-CN" sz="2000" dirty="0" smtClean="0">
                <a:latin typeface="华文中宋" pitchFamily="2" charset="-122"/>
                <a:ea typeface="华文中宋" pitchFamily="2" charset="-122"/>
              </a:rPr>
              <a:t>》 GB6722</a:t>
            </a:r>
          </a:p>
          <a:p>
            <a:pPr>
              <a:lnSpc>
                <a:spcPct val="15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水电水利工程爆破安全监测规程</a:t>
            </a:r>
            <a:r>
              <a:rPr lang="en-US" altLang="zh-CN" sz="2000" dirty="0" smtClean="0">
                <a:latin typeface="华文中宋" pitchFamily="2" charset="-122"/>
                <a:ea typeface="华文中宋" pitchFamily="2" charset="-122"/>
              </a:rPr>
              <a:t>》 DL/T5333</a:t>
            </a:r>
          </a:p>
          <a:p>
            <a:pPr>
              <a:lnSpc>
                <a:spcPct val="15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p>
          <a:p>
            <a:pPr>
              <a:lnSpc>
                <a:spcPct val="150000"/>
              </a:lnSpc>
            </a:pPr>
            <a:r>
              <a:rPr lang="zh-CN" altLang="en-US" sz="2000" b="1" dirty="0" smtClean="0">
                <a:latin typeface="华文中宋" pitchFamily="2" charset="-122"/>
                <a:ea typeface="华文中宋" pitchFamily="2" charset="-122"/>
              </a:rPr>
              <a:t>      适用部位</a:t>
            </a:r>
          </a:p>
          <a:p>
            <a:pPr>
              <a:lnSpc>
                <a:spcPct val="150000"/>
              </a:lnSpc>
            </a:pPr>
            <a:r>
              <a:rPr lang="zh-CN" altLang="en-US" sz="2000" dirty="0" smtClean="0">
                <a:latin typeface="华文中宋" pitchFamily="2" charset="-122"/>
                <a:ea typeface="华文中宋" pitchFamily="2" charset="-122"/>
              </a:rPr>
              <a:t>       市政工程、海港码头、铁路、公路、水利水电工程中的岩石类爆破。   </a:t>
            </a:r>
            <a:endParaRPr lang="en-US" altLang="zh-CN" sz="2000" dirty="0" smtClean="0">
              <a:latin typeface="华文中宋" pitchFamily="2" charset="-122"/>
              <a:ea typeface="华文中宋" pitchFamily="2" charset="-122"/>
            </a:endParaRPr>
          </a:p>
          <a:p>
            <a:pPr lvl="0" algn="just">
              <a:lnSpc>
                <a:spcPct val="150000"/>
              </a:lnSpc>
            </a:pPr>
            <a:r>
              <a:rPr lang="zh-CN" altLang="en-US" sz="2000" b="1" dirty="0" smtClean="0">
                <a:latin typeface="华文中宋" pitchFamily="2" charset="-122"/>
                <a:ea typeface="华文中宋" pitchFamily="2" charset="-122"/>
              </a:rPr>
              <a:t>      工艺说明</a:t>
            </a:r>
            <a:endParaRPr lang="en-US" altLang="zh-CN" sz="2000" b="1" dirty="0" smtClean="0">
              <a:latin typeface="华文中宋" pitchFamily="2" charset="-122"/>
              <a:ea typeface="华文中宋" pitchFamily="2" charset="-122"/>
            </a:endParaRPr>
          </a:p>
          <a:p>
            <a:pPr lvl="0" algn="just">
              <a:lnSpc>
                <a:spcPct val="150000"/>
              </a:lnSpc>
            </a:pPr>
            <a:r>
              <a:rPr lang="zh-CN" altLang="en-US" sz="2000" dirty="0" smtClean="0">
                <a:latin typeface="华文中宋" pitchFamily="2" charset="-122"/>
                <a:ea typeface="华文中宋" pitchFamily="2" charset="-122"/>
              </a:rPr>
              <a:t>      主要</a:t>
            </a:r>
            <a:r>
              <a:rPr lang="zh-CN" altLang="en-US" sz="2000" dirty="0">
                <a:latin typeface="华文中宋" pitchFamily="2" charset="-122"/>
                <a:ea typeface="华文中宋" pitchFamily="2" charset="-122"/>
              </a:rPr>
              <a:t>用于工程中的岩石类爆破，技术</a:t>
            </a:r>
            <a:r>
              <a:rPr lang="zh-CN" altLang="en-US" sz="2000" dirty="0" smtClean="0">
                <a:latin typeface="华文中宋" pitchFamily="2" charset="-122"/>
                <a:ea typeface="华文中宋" pitchFamily="2" charset="-122"/>
              </a:rPr>
              <a:t>指标应符合</a:t>
            </a:r>
            <a:r>
              <a:rPr lang="zh-CN" altLang="en-US" sz="2000" dirty="0">
                <a:latin typeface="华文中宋" pitchFamily="2" charset="-122"/>
                <a:ea typeface="华文中宋" pitchFamily="2" charset="-122"/>
              </a:rPr>
              <a:t>国家现行标准</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爆破安全规程</a:t>
            </a:r>
            <a:r>
              <a:rPr lang="en-US" altLang="zh-CN" sz="2000" dirty="0">
                <a:latin typeface="华文中宋" pitchFamily="2" charset="-122"/>
                <a:ea typeface="华文中宋" pitchFamily="2" charset="-122"/>
              </a:rPr>
              <a:t>》GB6722</a:t>
            </a:r>
            <a:r>
              <a:rPr lang="zh-CN" altLang="en-US" sz="2000" dirty="0">
                <a:latin typeface="华文中宋" pitchFamily="2" charset="-122"/>
                <a:ea typeface="华文中宋" pitchFamily="2" charset="-122"/>
              </a:rPr>
              <a:t>、</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作业</a:t>
            </a:r>
            <a:r>
              <a:rPr lang="zh-CN" altLang="en-US" sz="2000" dirty="0" smtClean="0">
                <a:latin typeface="华文中宋" pitchFamily="2" charset="-122"/>
                <a:ea typeface="华文中宋" pitchFamily="2" charset="-122"/>
              </a:rPr>
              <a:t>场所空气</a:t>
            </a:r>
            <a:r>
              <a:rPr lang="zh-CN" altLang="en-US" sz="2000" dirty="0">
                <a:latin typeface="华文中宋" pitchFamily="2" charset="-122"/>
                <a:ea typeface="华文中宋" pitchFamily="2" charset="-122"/>
              </a:rPr>
              <a:t>中粉尘测定方法</a:t>
            </a:r>
            <a:r>
              <a:rPr lang="en-US" altLang="zh-CN" sz="2000" dirty="0">
                <a:latin typeface="华文中宋" pitchFamily="2" charset="-122"/>
                <a:ea typeface="华文中宋" pitchFamily="2" charset="-122"/>
              </a:rPr>
              <a:t>》GB5748</a:t>
            </a:r>
            <a:r>
              <a:rPr lang="zh-CN" altLang="en-US" sz="2000" dirty="0">
                <a:latin typeface="华文中宋" pitchFamily="2" charset="-122"/>
                <a:ea typeface="华文中宋" pitchFamily="2" charset="-122"/>
              </a:rPr>
              <a:t>、</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水电水利工程爆破安全监测规程</a:t>
            </a:r>
            <a:r>
              <a:rPr lang="en-US" altLang="zh-CN" sz="2000" dirty="0">
                <a:latin typeface="华文中宋" pitchFamily="2" charset="-122"/>
                <a:ea typeface="华文中宋" pitchFamily="2" charset="-122"/>
              </a:rPr>
              <a:t>》DL/T5333</a:t>
            </a:r>
            <a:r>
              <a:rPr lang="zh-CN" altLang="en-US" sz="2000" dirty="0" smtClean="0">
                <a:latin typeface="华文中宋" pitchFamily="2" charset="-122"/>
                <a:ea typeface="华文中宋" pitchFamily="2" charset="-122"/>
              </a:rPr>
              <a:t>。</a:t>
            </a: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39</a:t>
            </a:fld>
            <a:endParaRPr lang="zh-CN" altLang="en-US" dirty="0"/>
          </a:p>
        </p:txBody>
      </p:sp>
    </p:spTree>
    <p:extLst>
      <p:ext uri="{BB962C8B-B14F-4D97-AF65-F5344CB8AC3E}">
        <p14:creationId xmlns:p14="http://schemas.microsoft.com/office/powerpoint/2010/main" xmlns="" val="21895024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ctr" defTabSz="914400" rtl="0" eaLnBrk="1" fontAlgn="base" latinLnBrk="0" hangingPunct="1">
              <a:lnSpc>
                <a:spcPct val="100000"/>
              </a:lnSpc>
              <a:spcBef>
                <a:spcPct val="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编制说明（主要依据）</a:t>
            </a:r>
            <a:endParaRPr kumimoji="0" lang="zh-CN" sz="28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grpSp>
        <p:nvGrpSpPr>
          <p:cNvPr id="48" name="组合 47"/>
          <p:cNvGrpSpPr/>
          <p:nvPr/>
        </p:nvGrpSpPr>
        <p:grpSpPr>
          <a:xfrm>
            <a:off x="395515" y="1600637"/>
            <a:ext cx="511355" cy="676235"/>
            <a:chOff x="1045689" y="3090803"/>
            <a:chExt cx="682162" cy="676392"/>
          </a:xfrm>
          <a:solidFill>
            <a:srgbClr val="005DA2"/>
          </a:solidFill>
        </p:grpSpPr>
        <p:sp>
          <p:nvSpPr>
            <p:cNvPr id="49" name="六边形 4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solidFill>
                  <a:schemeClr val="bg1"/>
                </a:solidFill>
              </a:endParaRPr>
            </a:p>
          </p:txBody>
        </p:sp>
        <p:sp>
          <p:nvSpPr>
            <p:cNvPr id="50" name="文本框 114"/>
            <p:cNvSpPr txBox="1"/>
            <p:nvPr/>
          </p:nvSpPr>
          <p:spPr>
            <a:xfrm>
              <a:off x="1045689" y="3190225"/>
              <a:ext cx="682162" cy="461772"/>
            </a:xfrm>
            <a:prstGeom prst="rect">
              <a:avLst/>
            </a:prstGeom>
            <a:noFill/>
          </p:spPr>
          <p:txBody>
            <a:bodyPr wrap="square" rtlCol="0">
              <a:spAutoFit/>
            </a:body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1</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395536" y="3284984"/>
            <a:ext cx="511355" cy="676235"/>
            <a:chOff x="1045689" y="3090803"/>
            <a:chExt cx="682162" cy="676392"/>
          </a:xfrm>
          <a:solidFill>
            <a:srgbClr val="005DA2"/>
          </a:solidFill>
        </p:grpSpPr>
        <p:sp>
          <p:nvSpPr>
            <p:cNvPr id="53" name="六边形 5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solidFill>
                  <a:schemeClr val="bg1"/>
                </a:solidFill>
              </a:endParaRPr>
            </a:p>
          </p:txBody>
        </p:sp>
        <p:sp>
          <p:nvSpPr>
            <p:cNvPr id="54" name="文本框 114"/>
            <p:cNvSpPr txBox="1"/>
            <p:nvPr/>
          </p:nvSpPr>
          <p:spPr>
            <a:xfrm>
              <a:off x="1045689" y="3209929"/>
              <a:ext cx="682162" cy="461772"/>
            </a:xfrm>
            <a:prstGeom prst="rect">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2</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388237" y="4941168"/>
            <a:ext cx="511355" cy="676235"/>
            <a:chOff x="1045689" y="3090803"/>
            <a:chExt cx="682162" cy="676392"/>
          </a:xfrm>
          <a:solidFill>
            <a:srgbClr val="005DA2"/>
          </a:solidFill>
        </p:grpSpPr>
        <p:sp>
          <p:nvSpPr>
            <p:cNvPr id="65" name="六边形 64"/>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solidFill>
                  <a:schemeClr val="bg1"/>
                </a:solidFill>
              </a:endParaRPr>
            </a:p>
          </p:txBody>
        </p:sp>
        <p:sp>
          <p:nvSpPr>
            <p:cNvPr id="66" name="文本框 114"/>
            <p:cNvSpPr txBox="1"/>
            <p:nvPr/>
          </p:nvSpPr>
          <p:spPr>
            <a:xfrm>
              <a:off x="1045689" y="3209929"/>
              <a:ext cx="682162" cy="461772"/>
            </a:xfrm>
            <a:prstGeom prst="rect">
              <a:avLst/>
            </a:prstGeom>
            <a:noFill/>
          </p:spPr>
          <p:txBody>
            <a:bodyPr wrap="square" rtlCol="0">
              <a:spAutoFit/>
            </a:bodyPr>
            <a:lstStyle/>
            <a:p>
              <a:pPr algn="ctr"/>
              <a:r>
                <a:rPr lang="en-US" altLang="zh-CN" sz="2400" dirty="0" smtClean="0">
                  <a:solidFill>
                    <a:schemeClr val="bg1"/>
                  </a:solidFill>
                  <a:latin typeface="微软雅黑" panose="020B0503020204020204" pitchFamily="34" charset="-122"/>
                  <a:ea typeface="微软雅黑" panose="020B0503020204020204" pitchFamily="34" charset="-122"/>
                </a:rPr>
                <a:t>3</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92" name="矩形 91"/>
          <p:cNvSpPr/>
          <p:nvPr/>
        </p:nvSpPr>
        <p:spPr>
          <a:xfrm>
            <a:off x="1051744" y="1540002"/>
            <a:ext cx="7696719" cy="738664"/>
          </a:xfrm>
          <a:prstGeom prst="rect">
            <a:avLst/>
          </a:prstGeom>
        </p:spPr>
        <p:txBody>
          <a:bodyPr wrap="square">
            <a:spAutoFit/>
          </a:bodyPr>
          <a:lstStyle/>
          <a:p>
            <a:pPr lvl="0">
              <a:lnSpc>
                <a:spcPct val="150000"/>
              </a:lnSpc>
            </a:pPr>
            <a:r>
              <a:rPr lang="en-US" altLang="zh-CN" sz="2800" dirty="0">
                <a:solidFill>
                  <a:prstClr val="black"/>
                </a:solidFill>
              </a:rPr>
              <a:t>《</a:t>
            </a:r>
            <a:r>
              <a:rPr lang="zh-CN" altLang="en-US" sz="2800" dirty="0">
                <a:solidFill>
                  <a:prstClr val="black"/>
                </a:solidFill>
              </a:rPr>
              <a:t>建筑业</a:t>
            </a:r>
            <a:r>
              <a:rPr lang="en-US" altLang="zh-CN" sz="2800" dirty="0" smtClean="0">
                <a:solidFill>
                  <a:prstClr val="black"/>
                </a:solidFill>
              </a:rPr>
              <a:t>10</a:t>
            </a:r>
            <a:r>
              <a:rPr lang="zh-CN" altLang="en-US" sz="2800" dirty="0" smtClean="0">
                <a:solidFill>
                  <a:prstClr val="black"/>
                </a:solidFill>
              </a:rPr>
              <a:t>项</a:t>
            </a:r>
            <a:r>
              <a:rPr lang="zh-CN" altLang="en-US" sz="2800" dirty="0">
                <a:solidFill>
                  <a:prstClr val="black"/>
                </a:solidFill>
              </a:rPr>
              <a:t>新技术</a:t>
            </a:r>
            <a:r>
              <a:rPr lang="en-US" altLang="zh-CN" sz="2800" dirty="0">
                <a:solidFill>
                  <a:prstClr val="black"/>
                </a:solidFill>
              </a:rPr>
              <a:t>》</a:t>
            </a:r>
            <a:r>
              <a:rPr lang="zh-CN" altLang="en-US" sz="2800" dirty="0">
                <a:solidFill>
                  <a:prstClr val="black"/>
                </a:solidFill>
              </a:rPr>
              <a:t>（</a:t>
            </a:r>
            <a:r>
              <a:rPr lang="en-US" altLang="zh-CN" sz="2800" dirty="0">
                <a:solidFill>
                  <a:prstClr val="black"/>
                </a:solidFill>
              </a:rPr>
              <a:t>2017 </a:t>
            </a:r>
            <a:r>
              <a:rPr lang="zh-CN" altLang="en-US" sz="2800" dirty="0">
                <a:solidFill>
                  <a:prstClr val="black"/>
                </a:solidFill>
              </a:rPr>
              <a:t>版</a:t>
            </a:r>
            <a:r>
              <a:rPr lang="zh-CN" altLang="en-US" sz="2800" dirty="0" smtClean="0">
                <a:solidFill>
                  <a:prstClr val="black"/>
                </a:solidFill>
              </a:rPr>
              <a:t>）</a:t>
            </a:r>
            <a:endParaRPr lang="en-US" altLang="zh-CN" sz="2800" dirty="0">
              <a:solidFill>
                <a:prstClr val="black"/>
              </a:solidFill>
            </a:endParaRPr>
          </a:p>
        </p:txBody>
      </p:sp>
      <p:sp>
        <p:nvSpPr>
          <p:cNvPr id="93" name="矩形 92"/>
          <p:cNvSpPr/>
          <p:nvPr/>
        </p:nvSpPr>
        <p:spPr>
          <a:xfrm>
            <a:off x="1017114" y="3212976"/>
            <a:ext cx="7696719" cy="664862"/>
          </a:xfrm>
          <a:prstGeom prst="rect">
            <a:avLst/>
          </a:prstGeom>
        </p:spPr>
        <p:txBody>
          <a:bodyPr wrap="square">
            <a:spAutoFit/>
          </a:bodyPr>
          <a:lstStyle/>
          <a:p>
            <a:pPr>
              <a:lnSpc>
                <a:spcPct val="150000"/>
              </a:lnSpc>
            </a:pPr>
            <a:r>
              <a:rPr lang="en-US" altLang="zh-CN" sz="2800" dirty="0" smtClean="0">
                <a:solidFill>
                  <a:prstClr val="black"/>
                </a:solidFill>
              </a:rPr>
              <a:t>《</a:t>
            </a:r>
            <a:r>
              <a:rPr lang="zh-CN" altLang="zh-CN" sz="2800" dirty="0" smtClean="0">
                <a:solidFill>
                  <a:prstClr val="black"/>
                </a:solidFill>
              </a:rPr>
              <a:t>电力建设五新推广应用信息目录</a:t>
            </a:r>
            <a:r>
              <a:rPr lang="en-US" altLang="zh-CN" sz="2800" dirty="0" smtClean="0">
                <a:solidFill>
                  <a:prstClr val="black"/>
                </a:solidFill>
              </a:rPr>
              <a:t>》</a:t>
            </a:r>
            <a:endParaRPr lang="en-US" altLang="zh-CN" sz="2800" dirty="0">
              <a:solidFill>
                <a:prstClr val="black"/>
              </a:solidFill>
            </a:endParaRPr>
          </a:p>
        </p:txBody>
      </p:sp>
      <p:sp>
        <p:nvSpPr>
          <p:cNvPr id="94" name="矩形 93"/>
          <p:cNvSpPr/>
          <p:nvPr/>
        </p:nvSpPr>
        <p:spPr>
          <a:xfrm>
            <a:off x="1051745" y="4852370"/>
            <a:ext cx="7696719" cy="664862"/>
          </a:xfrm>
          <a:prstGeom prst="rect">
            <a:avLst/>
          </a:prstGeom>
        </p:spPr>
        <p:txBody>
          <a:bodyPr wrap="square">
            <a:spAutoFit/>
          </a:bodyPr>
          <a:lstStyle/>
          <a:p>
            <a:pPr>
              <a:lnSpc>
                <a:spcPct val="150000"/>
              </a:lnSpc>
            </a:pPr>
            <a:r>
              <a:rPr lang="en-US" altLang="zh-CN" sz="2800" dirty="0" smtClean="0"/>
              <a:t>《</a:t>
            </a:r>
            <a:r>
              <a:rPr lang="zh-CN" altLang="en-US" sz="2800" dirty="0" smtClean="0"/>
              <a:t>国家重点节能低碳技术推广目录</a:t>
            </a:r>
            <a:r>
              <a:rPr lang="en-US" altLang="zh-CN" sz="2800" dirty="0" smtClean="0"/>
              <a:t>》</a:t>
            </a:r>
            <a:r>
              <a:rPr lang="zh-CN" altLang="en-US" sz="2800" dirty="0"/>
              <a:t>（</a:t>
            </a:r>
            <a:r>
              <a:rPr lang="en-US" altLang="zh-CN" sz="2800" dirty="0"/>
              <a:t>2007 </a:t>
            </a:r>
            <a:r>
              <a:rPr lang="zh-CN" altLang="en-US" sz="2800" dirty="0"/>
              <a:t>版）</a:t>
            </a:r>
            <a:endParaRPr lang="en-US" altLang="zh-CN" sz="2800" dirty="0" smtClean="0"/>
          </a:p>
        </p:txBody>
      </p:sp>
      <p:sp>
        <p:nvSpPr>
          <p:cNvPr id="15" name="灯片编号占位符 14"/>
          <p:cNvSpPr>
            <a:spLocks noGrp="1"/>
          </p:cNvSpPr>
          <p:nvPr>
            <p:ph type="sldNum" sz="quarter" idx="4"/>
          </p:nvPr>
        </p:nvSpPr>
        <p:spPr/>
        <p:txBody>
          <a:bodyPr/>
          <a:lstStyle/>
          <a:p>
            <a:fld id="{0C913308-F349-4B6D-A68A-DD1791B4A57B}" type="slidenum">
              <a:rPr lang="zh-CN" altLang="en-US" smtClean="0"/>
              <a:pPr/>
              <a:t>4</a:t>
            </a:fld>
            <a:endParaRPr lang="zh-CN" altLang="en-US" dirty="0"/>
          </a:p>
        </p:txBody>
      </p:sp>
    </p:spTree>
    <p:extLst>
      <p:ext uri="{BB962C8B-B14F-4D97-AF65-F5344CB8AC3E}">
        <p14:creationId xmlns:p14="http://schemas.microsoft.com/office/powerpoint/2010/main" xmlns="" val="118705034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475656"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dirty="0">
                <a:solidFill>
                  <a:srgbClr val="FF0000"/>
                </a:solidFill>
                <a:latin typeface="微软雅黑" pitchFamily="34" charset="-122"/>
                <a:ea typeface="微软雅黑" pitchFamily="34" charset="-122"/>
              </a:rPr>
              <a:t>第九节 </a:t>
            </a:r>
            <a:r>
              <a:rPr lang="zh-CN" altLang="en-US" sz="2400" b="1" dirty="0" smtClean="0">
                <a:solidFill>
                  <a:srgbClr val="FF0000"/>
                </a:solidFill>
                <a:latin typeface="微软雅黑" pitchFamily="34" charset="-122"/>
                <a:ea typeface="微软雅黑" pitchFamily="34" charset="-122"/>
              </a:rPr>
              <a:t> 抗震</a:t>
            </a:r>
            <a:r>
              <a:rPr lang="zh-CN" altLang="en-US" sz="2400" b="1" dirty="0">
                <a:solidFill>
                  <a:srgbClr val="FF0000"/>
                </a:solidFill>
                <a:latin typeface="微软雅黑" pitchFamily="34" charset="-122"/>
                <a:ea typeface="微软雅黑" pitchFamily="34" charset="-122"/>
              </a:rPr>
              <a:t>、加固与监测技术</a:t>
            </a:r>
          </a:p>
        </p:txBody>
      </p:sp>
      <p:sp>
        <p:nvSpPr>
          <p:cNvPr id="83" name="矩形 91"/>
          <p:cNvSpPr>
            <a:spLocks noChangeArrowheads="1"/>
          </p:cNvSpPr>
          <p:nvPr/>
        </p:nvSpPr>
        <p:spPr bwMode="auto">
          <a:xfrm>
            <a:off x="107504" y="1340768"/>
            <a:ext cx="8893246" cy="3877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nSpc>
                <a:spcPct val="150000"/>
              </a:lnSpc>
            </a:pPr>
            <a:r>
              <a:rPr lang="en-US" altLang="zh-CN" sz="2400" b="1" dirty="0" smtClean="0">
                <a:solidFill>
                  <a:prstClr val="black"/>
                </a:solidFill>
                <a:latin typeface="华文中宋" pitchFamily="2" charset="-122"/>
                <a:ea typeface="华文中宋" pitchFamily="2" charset="-122"/>
              </a:rPr>
              <a:t>3</a:t>
            </a:r>
            <a:r>
              <a:rPr lang="zh-CN" altLang="en-US" sz="2400" b="1" dirty="0">
                <a:solidFill>
                  <a:prstClr val="black"/>
                </a:solidFill>
                <a:latin typeface="华文中宋" pitchFamily="2" charset="-122"/>
                <a:ea typeface="华文中宋" pitchFamily="2" charset="-122"/>
              </a:rPr>
              <a:t>、受周边施工影响的建（构）筑物检测、监测</a:t>
            </a:r>
            <a:r>
              <a:rPr lang="zh-CN" altLang="en-US" sz="2400" b="1" dirty="0" smtClean="0">
                <a:solidFill>
                  <a:prstClr val="black"/>
                </a:solidFill>
                <a:latin typeface="华文中宋" pitchFamily="2" charset="-122"/>
                <a:ea typeface="华文中宋" pitchFamily="2" charset="-122"/>
              </a:rPr>
              <a:t>技术</a:t>
            </a:r>
            <a:endParaRPr lang="en-US" altLang="zh-CN" sz="2400" b="1" dirty="0" smtClean="0">
              <a:solidFill>
                <a:prstClr val="black"/>
              </a:solidFill>
              <a:latin typeface="华文中宋" pitchFamily="2" charset="-122"/>
              <a:ea typeface="华文中宋" pitchFamily="2" charset="-122"/>
            </a:endParaRPr>
          </a:p>
          <a:p>
            <a:pPr>
              <a:lnSpc>
                <a:spcPct val="15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p>
          <a:p>
            <a:pPr>
              <a:lnSpc>
                <a:spcPct val="150000"/>
              </a:lnSpc>
            </a:pPr>
            <a:r>
              <a:rPr lang="zh-CN" altLang="en-US" sz="2000" b="1" dirty="0" smtClean="0">
                <a:latin typeface="华文中宋" pitchFamily="2" charset="-122"/>
                <a:ea typeface="华文中宋" pitchFamily="2" charset="-122"/>
              </a:rPr>
              <a:t>      适用部位</a:t>
            </a:r>
          </a:p>
          <a:p>
            <a:pPr>
              <a:lnSpc>
                <a:spcPct val="150000"/>
              </a:lnSpc>
            </a:pPr>
            <a:r>
              <a:rPr lang="zh-CN" altLang="en-US" sz="2000" dirty="0" smtClean="0">
                <a:latin typeface="华文中宋" pitchFamily="2" charset="-122"/>
                <a:ea typeface="华文中宋" pitchFamily="2" charset="-122"/>
              </a:rPr>
              <a:t>      周边施工包含深基坑施工、地铁穿越施工、地下顶管施工、综合管廊施工等。</a:t>
            </a:r>
            <a:endParaRPr lang="en-US" altLang="zh-CN" sz="2000" dirty="0" smtClean="0">
              <a:latin typeface="华文中宋" pitchFamily="2" charset="-122"/>
              <a:ea typeface="华文中宋" pitchFamily="2" charset="-122"/>
            </a:endParaRPr>
          </a:p>
          <a:p>
            <a:pPr lvl="0">
              <a:lnSpc>
                <a:spcPct val="150000"/>
              </a:lnSpc>
            </a:pPr>
            <a:r>
              <a:rPr lang="zh-CN" altLang="en-US" sz="2000" b="1" dirty="0" smtClean="0">
                <a:latin typeface="华文中宋" pitchFamily="2" charset="-122"/>
                <a:ea typeface="华文中宋" pitchFamily="2" charset="-122"/>
              </a:rPr>
              <a:t>      工艺说明</a:t>
            </a:r>
            <a:endParaRPr lang="en-US" altLang="zh-CN" sz="2000" b="1" dirty="0" smtClean="0">
              <a:latin typeface="华文中宋" pitchFamily="2" charset="-122"/>
              <a:ea typeface="华文中宋" pitchFamily="2" charset="-122"/>
            </a:endParaRPr>
          </a:p>
          <a:p>
            <a:pPr lvl="0">
              <a:lnSpc>
                <a:spcPct val="150000"/>
              </a:lnSpc>
            </a:pPr>
            <a:r>
              <a:rPr lang="zh-CN" altLang="en-US" sz="2000" dirty="0" smtClean="0">
                <a:latin typeface="华文中宋" pitchFamily="2" charset="-122"/>
                <a:ea typeface="华文中宋" pitchFamily="2" charset="-122"/>
              </a:rPr>
              <a:t>      主要检测既有</a:t>
            </a:r>
            <a:r>
              <a:rPr lang="zh-CN" altLang="en-US" sz="2000" dirty="0">
                <a:latin typeface="华文中宋" pitchFamily="2" charset="-122"/>
                <a:ea typeface="华文中宋" pitchFamily="2" charset="-122"/>
              </a:rPr>
              <a:t>结构的现状、结构性</a:t>
            </a:r>
            <a:r>
              <a:rPr lang="zh-CN" altLang="en-US" sz="2000" dirty="0" smtClean="0">
                <a:latin typeface="华文中宋" pitchFamily="2" charset="-122"/>
                <a:ea typeface="华文中宋" pitchFamily="2" charset="-122"/>
              </a:rPr>
              <a:t>态，</a:t>
            </a:r>
            <a:r>
              <a:rPr lang="zh-CN" altLang="en-US" sz="2000" dirty="0">
                <a:latin typeface="华文中宋" pitchFamily="2" charset="-122"/>
                <a:ea typeface="华文中宋" pitchFamily="2" charset="-122"/>
              </a:rPr>
              <a:t>记录结构外观缺陷与</a:t>
            </a:r>
            <a:r>
              <a:rPr lang="zh-CN" altLang="en-US" sz="2000" dirty="0" smtClean="0">
                <a:latin typeface="华文中宋" pitchFamily="2" charset="-122"/>
                <a:ea typeface="华文中宋" pitchFamily="2" charset="-122"/>
              </a:rPr>
              <a:t>损伤，</a:t>
            </a:r>
            <a:r>
              <a:rPr lang="zh-CN" altLang="en-US" sz="2000" dirty="0">
                <a:latin typeface="华文中宋" pitchFamily="2" charset="-122"/>
                <a:ea typeface="华文中宋" pitchFamily="2" charset="-122"/>
              </a:rPr>
              <a:t>并对结构进行承载力</a:t>
            </a:r>
            <a:r>
              <a:rPr lang="zh-CN" altLang="en-US" sz="2000" dirty="0" smtClean="0">
                <a:latin typeface="华文中宋" pitchFamily="2" charset="-122"/>
                <a:ea typeface="华文中宋" pitchFamily="2" charset="-122"/>
              </a:rPr>
              <a:t>评定。</a:t>
            </a:r>
            <a:endParaRPr lang="en-US" altLang="zh-CN" sz="2000" dirty="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40</a:t>
            </a:fld>
            <a:endParaRPr lang="zh-CN" altLang="en-US" dirty="0"/>
          </a:p>
        </p:txBody>
      </p:sp>
    </p:spTree>
    <p:extLst>
      <p:ext uri="{BB962C8B-B14F-4D97-AF65-F5344CB8AC3E}">
        <p14:creationId xmlns:p14="http://schemas.microsoft.com/office/powerpoint/2010/main" xmlns="" val="21895024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dirty="0">
                <a:solidFill>
                  <a:srgbClr val="FF0000"/>
                </a:solidFill>
                <a:latin typeface="微软雅黑" pitchFamily="34" charset="-122"/>
                <a:ea typeface="微软雅黑" pitchFamily="34" charset="-122"/>
              </a:rPr>
              <a:t>第十节 </a:t>
            </a:r>
            <a:r>
              <a:rPr lang="zh-CN" altLang="en-US" sz="2400" b="1" dirty="0" smtClean="0">
                <a:solidFill>
                  <a:srgbClr val="FF0000"/>
                </a:solidFill>
                <a:latin typeface="微软雅黑" pitchFamily="34" charset="-122"/>
                <a:ea typeface="微软雅黑" pitchFamily="34" charset="-122"/>
              </a:rPr>
              <a:t> 信息化</a:t>
            </a:r>
            <a:r>
              <a:rPr lang="zh-CN" altLang="en-US" sz="2400" b="1" dirty="0">
                <a:solidFill>
                  <a:srgbClr val="FF0000"/>
                </a:solidFill>
                <a:latin typeface="微软雅黑" pitchFamily="34" charset="-122"/>
                <a:ea typeface="微软雅黑" pitchFamily="34" charset="-122"/>
              </a:rPr>
              <a:t>技术</a:t>
            </a:r>
          </a:p>
        </p:txBody>
      </p:sp>
      <p:sp>
        <p:nvSpPr>
          <p:cNvPr id="83" name="矩形 91"/>
          <p:cNvSpPr>
            <a:spLocks noChangeArrowheads="1"/>
          </p:cNvSpPr>
          <p:nvPr/>
        </p:nvSpPr>
        <p:spPr bwMode="auto">
          <a:xfrm>
            <a:off x="107504" y="1412776"/>
            <a:ext cx="8893246" cy="618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altLang="zh-CN" sz="2400" b="1" dirty="0" smtClean="0">
                <a:latin typeface="华文中宋" pitchFamily="2" charset="-122"/>
                <a:ea typeface="华文中宋" pitchFamily="2" charset="-122"/>
              </a:rPr>
              <a:t>1</a:t>
            </a:r>
            <a:r>
              <a:rPr lang="zh-CN" altLang="en-US" sz="2400" b="1" dirty="0">
                <a:latin typeface="华文中宋" pitchFamily="2" charset="-122"/>
                <a:ea typeface="华文中宋" pitchFamily="2" charset="-122"/>
              </a:rPr>
              <a:t>、基于</a:t>
            </a:r>
            <a:r>
              <a:rPr lang="en-US" altLang="zh-CN" sz="2400" b="1" dirty="0" smtClean="0">
                <a:latin typeface="华文中宋" pitchFamily="2" charset="-122"/>
                <a:ea typeface="华文中宋" pitchFamily="2" charset="-122"/>
              </a:rPr>
              <a:t>BIM</a:t>
            </a:r>
            <a:r>
              <a:rPr lang="zh-CN" altLang="en-US" sz="2400" b="1" dirty="0" smtClean="0">
                <a:latin typeface="华文中宋" pitchFamily="2" charset="-122"/>
                <a:ea typeface="华文中宋" pitchFamily="2" charset="-122"/>
              </a:rPr>
              <a:t>的</a:t>
            </a:r>
            <a:r>
              <a:rPr lang="zh-CN" altLang="en-US" sz="2400" b="1" dirty="0">
                <a:latin typeface="华文中宋" pitchFamily="2" charset="-122"/>
                <a:ea typeface="华文中宋" pitchFamily="2" charset="-122"/>
              </a:rPr>
              <a:t>现场施工管理</a:t>
            </a:r>
            <a:r>
              <a:rPr lang="zh-CN" altLang="en-US" sz="2400" b="1" dirty="0" smtClean="0">
                <a:latin typeface="华文中宋" pitchFamily="2" charset="-122"/>
                <a:ea typeface="华文中宋" pitchFamily="2" charset="-122"/>
              </a:rPr>
              <a:t>技术</a:t>
            </a:r>
            <a:endParaRPr lang="en-US" altLang="zh-CN" sz="2400" b="1" dirty="0" smtClean="0">
              <a:latin typeface="华文中宋" pitchFamily="2" charset="-122"/>
              <a:ea typeface="华文中宋" pitchFamily="2" charset="-122"/>
            </a:endParaRPr>
          </a:p>
          <a:p>
            <a:pPr algn="just">
              <a:lnSpc>
                <a:spcPct val="150000"/>
              </a:lnSpc>
            </a:pPr>
            <a:r>
              <a:rPr lang="zh-CN" altLang="en-US" sz="2000" dirty="0" smtClean="0">
                <a:latin typeface="华文中宋" pitchFamily="2" charset="-122"/>
                <a:ea typeface="华文中宋" pitchFamily="2" charset="-122"/>
              </a:rPr>
              <a:t>      基于</a:t>
            </a:r>
            <a:r>
              <a:rPr lang="en-US" altLang="zh-CN" sz="2000" dirty="0" smtClean="0">
                <a:latin typeface="华文中宋" pitchFamily="2" charset="-122"/>
                <a:ea typeface="华文中宋" pitchFamily="2" charset="-122"/>
              </a:rPr>
              <a:t>BIM</a:t>
            </a:r>
            <a:r>
              <a:rPr lang="zh-CN" altLang="en-US" sz="2000" dirty="0" smtClean="0">
                <a:latin typeface="华文中宋" pitchFamily="2" charset="-122"/>
                <a:ea typeface="华文中宋" pitchFamily="2" charset="-122"/>
              </a:rPr>
              <a:t>的现场施工管理信息技术是指利用</a:t>
            </a:r>
            <a:r>
              <a:rPr lang="en-US" altLang="zh-CN" sz="2000" dirty="0" smtClean="0">
                <a:latin typeface="华文中宋" pitchFamily="2" charset="-122"/>
                <a:ea typeface="华文中宋" pitchFamily="2" charset="-122"/>
              </a:rPr>
              <a:t>BIM</a:t>
            </a:r>
            <a:r>
              <a:rPr lang="zh-CN" altLang="en-US" sz="2000" dirty="0" smtClean="0">
                <a:latin typeface="华文中宋" pitchFamily="2" charset="-122"/>
                <a:ea typeface="华文中宋" pitchFamily="2" charset="-122"/>
              </a:rPr>
              <a:t>技术，并借助移动互联网技术实现施工现场可视化、虚拟化的协同管理。在施工阶段结合施工工艺及现场管理需求对设计阶段施工图模型进行信息添加、更新和完善，以得到满足施工需求的施工模型。</a:t>
            </a:r>
            <a:endParaRPr lang="en-US" altLang="zh-CN" sz="2000" dirty="0" smtClean="0">
              <a:latin typeface="华文中宋" pitchFamily="2" charset="-122"/>
              <a:ea typeface="华文中宋" pitchFamily="2" charset="-122"/>
            </a:endParaRPr>
          </a:p>
          <a:p>
            <a:pPr lvl="0" algn="just">
              <a:lnSpc>
                <a:spcPct val="150000"/>
              </a:lnSpc>
            </a:pPr>
            <a:r>
              <a:rPr lang="en-US" altLang="zh-CN" sz="2000" b="1" dirty="0" smtClean="0">
                <a:solidFill>
                  <a:prstClr val="black"/>
                </a:solidFill>
                <a:latin typeface="华文中宋" pitchFamily="2" charset="-122"/>
                <a:ea typeface="华文中宋" pitchFamily="2" charset="-122"/>
              </a:rPr>
              <a:t>2</a:t>
            </a:r>
            <a:r>
              <a:rPr lang="zh-CN" altLang="en-US" sz="2000" b="1" dirty="0" smtClean="0">
                <a:solidFill>
                  <a:prstClr val="black"/>
                </a:solidFill>
                <a:latin typeface="华文中宋" pitchFamily="2" charset="-122"/>
                <a:ea typeface="华文中宋" pitchFamily="2" charset="-122"/>
              </a:rPr>
              <a:t>、基于大数据的项目成本分析与控制技术</a:t>
            </a:r>
            <a:endParaRPr lang="en-US" altLang="zh-CN" sz="2000" b="1" dirty="0" smtClean="0">
              <a:solidFill>
                <a:prstClr val="black"/>
              </a:solidFill>
              <a:latin typeface="华文中宋" pitchFamily="2" charset="-122"/>
              <a:ea typeface="华文中宋" pitchFamily="2" charset="-122"/>
            </a:endParaRPr>
          </a:p>
          <a:p>
            <a:pPr algn="just">
              <a:lnSpc>
                <a:spcPct val="150000"/>
              </a:lnSpc>
            </a:pPr>
            <a:r>
              <a:rPr lang="zh-CN" altLang="en-US" sz="2000" dirty="0" smtClean="0">
                <a:latin typeface="华文中宋" pitchFamily="2" charset="-122"/>
                <a:ea typeface="华文中宋" pitchFamily="2" charset="-122"/>
              </a:rPr>
              <a:t>      在工程建设项目中用来加强项目的成本管控，通过建立大数据分析模型，充分利用项目成本管理信息系统积累的海量业务数据，按业务板块、地区、重</a:t>
            </a:r>
          </a:p>
          <a:p>
            <a:pPr algn="just">
              <a:lnSpc>
                <a:spcPct val="150000"/>
              </a:lnSpc>
            </a:pPr>
            <a:r>
              <a:rPr lang="zh-CN" altLang="en-US" sz="2000" dirty="0" smtClean="0">
                <a:latin typeface="华文中宋" pitchFamily="2" charset="-122"/>
                <a:ea typeface="华文中宋" pitchFamily="2" charset="-122"/>
              </a:rPr>
              <a:t>大工程等维度进行分类、汇总，对“工、料、机” 等核心成本要素进行分析，挖掘出关键成本管控指标并利用其进行成本控制，从而实现工程项目成本管理的过程管控和风险预警。</a:t>
            </a:r>
            <a:endParaRPr lang="en-US" altLang="zh-CN" sz="2000" dirty="0" smtClean="0">
              <a:latin typeface="华文中宋" pitchFamily="2" charset="-122"/>
              <a:ea typeface="华文中宋" pitchFamily="2" charset="-122"/>
            </a:endParaRPr>
          </a:p>
          <a:p>
            <a:pPr lvl="0" algn="just">
              <a:lnSpc>
                <a:spcPct val="150000"/>
              </a:lnSpc>
            </a:pPr>
            <a:endParaRPr lang="en-US" altLang="zh-CN" sz="2000" b="1" dirty="0" smtClean="0">
              <a:solidFill>
                <a:prstClr val="black"/>
              </a:solidFill>
              <a:latin typeface="华文中宋" pitchFamily="2" charset="-122"/>
              <a:ea typeface="华文中宋" pitchFamily="2" charset="-122"/>
            </a:endParaRPr>
          </a:p>
          <a:p>
            <a:pPr algn="just">
              <a:lnSpc>
                <a:spcPct val="150000"/>
              </a:lnSpc>
            </a:pP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41</a:t>
            </a:fld>
            <a:endParaRPr lang="zh-CN" altLang="en-US" dirty="0"/>
          </a:p>
        </p:txBody>
      </p:sp>
    </p:spTree>
    <p:extLst>
      <p:ext uri="{BB962C8B-B14F-4D97-AF65-F5344CB8AC3E}">
        <p14:creationId xmlns:p14="http://schemas.microsoft.com/office/powerpoint/2010/main" xmlns="" val="21895024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764704"/>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dirty="0">
                <a:solidFill>
                  <a:srgbClr val="FF0000"/>
                </a:solidFill>
                <a:latin typeface="微软雅黑" pitchFamily="34" charset="-122"/>
                <a:ea typeface="微软雅黑" pitchFamily="34" charset="-122"/>
              </a:rPr>
              <a:t>第十节 </a:t>
            </a:r>
            <a:r>
              <a:rPr lang="zh-CN" altLang="en-US" sz="2400" b="1" dirty="0" smtClean="0">
                <a:solidFill>
                  <a:srgbClr val="FF0000"/>
                </a:solidFill>
                <a:latin typeface="微软雅黑" pitchFamily="34" charset="-122"/>
                <a:ea typeface="微软雅黑" pitchFamily="34" charset="-122"/>
              </a:rPr>
              <a:t> 信息化</a:t>
            </a:r>
            <a:r>
              <a:rPr lang="zh-CN" altLang="en-US" sz="2400" b="1" dirty="0">
                <a:solidFill>
                  <a:srgbClr val="FF0000"/>
                </a:solidFill>
                <a:latin typeface="微软雅黑" pitchFamily="34" charset="-122"/>
                <a:ea typeface="微软雅黑" pitchFamily="34" charset="-122"/>
              </a:rPr>
              <a:t>技术</a:t>
            </a:r>
          </a:p>
        </p:txBody>
      </p:sp>
      <p:sp>
        <p:nvSpPr>
          <p:cNvPr id="83" name="矩形 91"/>
          <p:cNvSpPr>
            <a:spLocks noChangeArrowheads="1"/>
          </p:cNvSpPr>
          <p:nvPr/>
        </p:nvSpPr>
        <p:spPr bwMode="auto">
          <a:xfrm>
            <a:off x="107504" y="1052736"/>
            <a:ext cx="8893246" cy="590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altLang="zh-CN" sz="2400" b="1" dirty="0" smtClean="0">
                <a:latin typeface="华文中宋" pitchFamily="2" charset="-122"/>
                <a:ea typeface="华文中宋" pitchFamily="2" charset="-122"/>
              </a:rPr>
              <a:t>3</a:t>
            </a:r>
            <a:r>
              <a:rPr lang="zh-CN" altLang="en-US" sz="2400" b="1" dirty="0">
                <a:latin typeface="华文中宋" pitchFamily="2" charset="-122"/>
                <a:ea typeface="华文中宋" pitchFamily="2" charset="-122"/>
              </a:rPr>
              <a:t>、基于云计算的电子商务采购</a:t>
            </a:r>
            <a:r>
              <a:rPr lang="zh-CN" altLang="en-US" sz="2400" b="1" dirty="0" smtClean="0">
                <a:latin typeface="华文中宋" pitchFamily="2" charset="-122"/>
                <a:ea typeface="华文中宋" pitchFamily="2" charset="-122"/>
              </a:rPr>
              <a:t>技术</a:t>
            </a:r>
            <a:endParaRPr lang="en-US" altLang="zh-CN" sz="2400" b="1" dirty="0" smtClean="0">
              <a:latin typeface="华文中宋" pitchFamily="2" charset="-122"/>
              <a:ea typeface="华文中宋" pitchFamily="2" charset="-122"/>
            </a:endParaRPr>
          </a:p>
          <a:p>
            <a:pPr>
              <a:lnSpc>
                <a:spcPct val="150000"/>
              </a:lnSpc>
            </a:pPr>
            <a:r>
              <a:rPr lang="zh-CN" altLang="en-US" sz="2000" dirty="0" smtClean="0">
                <a:latin typeface="华文中宋" pitchFamily="2" charset="-122"/>
                <a:ea typeface="华文中宋" pitchFamily="2" charset="-122"/>
              </a:rPr>
              <a:t>      通过</a:t>
            </a:r>
            <a:r>
              <a:rPr lang="zh-CN" altLang="en-US" sz="2000" dirty="0">
                <a:latin typeface="华文中宋" pitchFamily="2" charset="-122"/>
                <a:ea typeface="华文中宋" pitchFamily="2" charset="-122"/>
              </a:rPr>
              <a:t>云计算技术与电子商务模式的结合，</a:t>
            </a:r>
            <a:r>
              <a:rPr lang="zh-CN" altLang="en-US" sz="2000" dirty="0" smtClean="0">
                <a:latin typeface="华文中宋" pitchFamily="2" charset="-122"/>
                <a:ea typeface="华文中宋" pitchFamily="2" charset="-122"/>
              </a:rPr>
              <a:t>搭建基于</a:t>
            </a:r>
            <a:r>
              <a:rPr lang="zh-CN" altLang="en-US" sz="2000" dirty="0">
                <a:latin typeface="华文中宋" pitchFamily="2" charset="-122"/>
                <a:ea typeface="华文中宋" pitchFamily="2" charset="-122"/>
              </a:rPr>
              <a:t>云服务的电子商务采购平台，针对工程项目的采购寻源业务，统一采购资源，</a:t>
            </a:r>
            <a:r>
              <a:rPr lang="zh-CN" altLang="en-US" sz="2000" dirty="0" smtClean="0">
                <a:latin typeface="华文中宋" pitchFamily="2" charset="-122"/>
                <a:ea typeface="华文中宋" pitchFamily="2" charset="-122"/>
              </a:rPr>
              <a:t>实现企业</a:t>
            </a:r>
            <a:r>
              <a:rPr lang="zh-CN" altLang="en-US" sz="2000" dirty="0">
                <a:latin typeface="华文中宋" pitchFamily="2" charset="-122"/>
                <a:ea typeface="华文中宋" pitchFamily="2" charset="-122"/>
              </a:rPr>
              <a:t>集约化、电子化采购，创新工程采购的商业模式</a:t>
            </a:r>
            <a:r>
              <a:rPr lang="zh-CN" altLang="en-US" sz="2000" dirty="0" smtClean="0">
                <a:latin typeface="华文中宋" pitchFamily="2" charset="-122"/>
                <a:ea typeface="华文中宋" pitchFamily="2" charset="-122"/>
              </a:rPr>
              <a:t>。</a:t>
            </a:r>
          </a:p>
          <a:p>
            <a:pPr lvl="0">
              <a:lnSpc>
                <a:spcPct val="150000"/>
              </a:lnSpc>
            </a:pPr>
            <a:r>
              <a:rPr lang="en-US" altLang="zh-CN" sz="2400" b="1" dirty="0" smtClean="0">
                <a:solidFill>
                  <a:prstClr val="black"/>
                </a:solidFill>
                <a:latin typeface="华文中宋" pitchFamily="2" charset="-122"/>
                <a:ea typeface="华文中宋" pitchFamily="2" charset="-122"/>
              </a:rPr>
              <a:t>4</a:t>
            </a:r>
            <a:r>
              <a:rPr lang="zh-CN" altLang="en-US" sz="2400" b="1" dirty="0" smtClean="0">
                <a:solidFill>
                  <a:prstClr val="black"/>
                </a:solidFill>
                <a:latin typeface="华文中宋" pitchFamily="2" charset="-122"/>
                <a:ea typeface="华文中宋" pitchFamily="2" charset="-122"/>
              </a:rPr>
              <a:t>、基于互联网的项目多方协同管理技术</a:t>
            </a:r>
            <a:endParaRPr lang="en-US" altLang="zh-CN" sz="2400" b="1" dirty="0" smtClean="0">
              <a:solidFill>
                <a:prstClr val="black"/>
              </a:solidFill>
              <a:latin typeface="华文中宋" pitchFamily="2" charset="-122"/>
              <a:ea typeface="华文中宋" pitchFamily="2" charset="-122"/>
            </a:endParaRPr>
          </a:p>
          <a:p>
            <a:pPr lvl="0" algn="just">
              <a:lnSpc>
                <a:spcPct val="150000"/>
              </a:lnSpc>
            </a:pPr>
            <a:r>
              <a:rPr lang="zh-CN" altLang="en-US" sz="2000" dirty="0" smtClean="0">
                <a:latin typeface="华文中宋" pitchFamily="2" charset="-122"/>
                <a:ea typeface="华文中宋" pitchFamily="2" charset="-122"/>
              </a:rPr>
              <a:t>      工程项目多参与方的跨组织、跨地域、跨专业的协同管理，以计算机支持协同工作理论为基础，以云计算、大数据、移动互联网和</a:t>
            </a:r>
            <a:r>
              <a:rPr lang="en-US" altLang="zh-CN" sz="2000" dirty="0" smtClean="0">
                <a:latin typeface="华文中宋" pitchFamily="2" charset="-122"/>
                <a:ea typeface="华文中宋" pitchFamily="2" charset="-122"/>
              </a:rPr>
              <a:t>BIM</a:t>
            </a:r>
            <a:r>
              <a:rPr lang="zh-CN" altLang="en-US" sz="2000" dirty="0" smtClean="0">
                <a:latin typeface="华文中宋" pitchFamily="2" charset="-122"/>
                <a:ea typeface="华文中宋" pitchFamily="2" charset="-122"/>
              </a:rPr>
              <a:t>等技术为支撑，构建的多方参与的协同工作信息化管理平台。</a:t>
            </a:r>
            <a:endParaRPr lang="en-US" altLang="zh-CN" sz="2000" dirty="0" smtClean="0">
              <a:latin typeface="华文中宋" pitchFamily="2" charset="-122"/>
              <a:ea typeface="华文中宋" pitchFamily="2" charset="-122"/>
            </a:endParaRPr>
          </a:p>
          <a:p>
            <a:pPr lvl="0">
              <a:lnSpc>
                <a:spcPct val="150000"/>
              </a:lnSpc>
            </a:pPr>
            <a:r>
              <a:rPr lang="en-US" altLang="zh-CN" sz="2400" b="1" dirty="0" smtClean="0">
                <a:solidFill>
                  <a:prstClr val="black"/>
                </a:solidFill>
                <a:latin typeface="华文中宋" pitchFamily="2" charset="-122"/>
                <a:ea typeface="华文中宋" pitchFamily="2" charset="-122"/>
              </a:rPr>
              <a:t>5</a:t>
            </a:r>
            <a:r>
              <a:rPr lang="zh-CN" altLang="en-US" sz="2400" b="1" dirty="0" smtClean="0">
                <a:solidFill>
                  <a:prstClr val="black"/>
                </a:solidFill>
                <a:latin typeface="华文中宋" pitchFamily="2" charset="-122"/>
                <a:ea typeface="华文中宋" pitchFamily="2" charset="-122"/>
              </a:rPr>
              <a:t>、基于移动互联网的项目动态管理技术</a:t>
            </a:r>
            <a:endParaRPr lang="en-US" altLang="zh-CN" sz="2400" b="1" dirty="0" smtClean="0">
              <a:solidFill>
                <a:prstClr val="black"/>
              </a:solidFill>
              <a:latin typeface="华文中宋" pitchFamily="2" charset="-122"/>
              <a:ea typeface="华文中宋" pitchFamily="2" charset="-122"/>
            </a:endParaRPr>
          </a:p>
          <a:p>
            <a:pPr lvl="0" algn="just">
              <a:lnSpc>
                <a:spcPct val="150000"/>
              </a:lnSpc>
            </a:pPr>
            <a:r>
              <a:rPr lang="zh-CN" altLang="en-US" sz="2000" dirty="0" smtClean="0">
                <a:latin typeface="华文中宋" pitchFamily="2" charset="-122"/>
                <a:ea typeface="华文中宋" pitchFamily="2" charset="-122"/>
              </a:rPr>
              <a:t>      用于施工作业设备多、生产和指挥管理复杂、难度大的建设项目。综合运用移动互联网技术、全球卫星定位技术等，对施工现场的设备调度、计划管理、安全质量监控等环节进行信息采集、记录和共享，实现项目动态实时管理。</a:t>
            </a:r>
            <a:endParaRPr lang="en-US" altLang="zh-CN" sz="2000" dirty="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42</a:t>
            </a:fld>
            <a:endParaRPr lang="zh-CN" altLang="en-US" dirty="0"/>
          </a:p>
        </p:txBody>
      </p:sp>
    </p:spTree>
    <p:extLst>
      <p:ext uri="{BB962C8B-B14F-4D97-AF65-F5344CB8AC3E}">
        <p14:creationId xmlns:p14="http://schemas.microsoft.com/office/powerpoint/2010/main" xmlns="" val="401524032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dirty="0">
                <a:solidFill>
                  <a:srgbClr val="FF0000"/>
                </a:solidFill>
                <a:latin typeface="微软雅黑" pitchFamily="34" charset="-122"/>
                <a:ea typeface="微软雅黑" pitchFamily="34" charset="-122"/>
              </a:rPr>
              <a:t>第十节 </a:t>
            </a:r>
            <a:r>
              <a:rPr lang="zh-CN" altLang="en-US" sz="2400" b="1" dirty="0" smtClean="0">
                <a:solidFill>
                  <a:srgbClr val="FF0000"/>
                </a:solidFill>
                <a:latin typeface="微软雅黑" pitchFamily="34" charset="-122"/>
                <a:ea typeface="微软雅黑" pitchFamily="34" charset="-122"/>
              </a:rPr>
              <a:t> 信息化</a:t>
            </a:r>
            <a:r>
              <a:rPr lang="zh-CN" altLang="en-US" sz="2400" b="1" dirty="0">
                <a:solidFill>
                  <a:srgbClr val="FF0000"/>
                </a:solidFill>
                <a:latin typeface="微软雅黑" pitchFamily="34" charset="-122"/>
                <a:ea typeface="微软雅黑" pitchFamily="34" charset="-122"/>
              </a:rPr>
              <a:t>技术</a:t>
            </a:r>
          </a:p>
        </p:txBody>
      </p:sp>
      <p:sp>
        <p:nvSpPr>
          <p:cNvPr id="83" name="矩形 91"/>
          <p:cNvSpPr>
            <a:spLocks noChangeArrowheads="1"/>
          </p:cNvSpPr>
          <p:nvPr/>
        </p:nvSpPr>
        <p:spPr bwMode="auto">
          <a:xfrm>
            <a:off x="107504" y="1606148"/>
            <a:ext cx="8893246"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altLang="zh-CN" sz="2400" b="1" dirty="0" smtClean="0">
                <a:latin typeface="华文中宋" pitchFamily="2" charset="-122"/>
                <a:ea typeface="华文中宋" pitchFamily="2" charset="-122"/>
              </a:rPr>
              <a:t>6</a:t>
            </a:r>
            <a:r>
              <a:rPr lang="zh-CN" altLang="en-US" sz="2400" b="1" dirty="0">
                <a:latin typeface="华文中宋" pitchFamily="2" charset="-122"/>
                <a:ea typeface="华文中宋" pitchFamily="2" charset="-122"/>
              </a:rPr>
              <a:t>、基于物联网的工程总承包项目物资全过程监管</a:t>
            </a:r>
            <a:r>
              <a:rPr lang="zh-CN" altLang="en-US" sz="2400" b="1" dirty="0" smtClean="0">
                <a:latin typeface="华文中宋" pitchFamily="2" charset="-122"/>
                <a:ea typeface="华文中宋" pitchFamily="2" charset="-122"/>
              </a:rPr>
              <a:t>技术</a:t>
            </a:r>
            <a:endParaRPr lang="en-US" altLang="zh-CN" sz="2400" b="1" dirty="0" smtClean="0">
              <a:latin typeface="华文中宋" pitchFamily="2" charset="-122"/>
              <a:ea typeface="华文中宋" pitchFamily="2" charset="-122"/>
            </a:endParaRPr>
          </a:p>
          <a:p>
            <a:pPr algn="just">
              <a:lnSpc>
                <a:spcPct val="150000"/>
              </a:lnSpc>
            </a:pPr>
            <a:r>
              <a:rPr lang="zh-CN" altLang="en-US" sz="2000" dirty="0" smtClean="0">
                <a:latin typeface="华文中宋" pitchFamily="2" charset="-122"/>
                <a:ea typeface="华文中宋" pitchFamily="2" charset="-122"/>
              </a:rPr>
              <a:t>      用于国、内外</a:t>
            </a:r>
            <a:r>
              <a:rPr lang="zh-CN" altLang="en-US" sz="2000" dirty="0">
                <a:latin typeface="华文中宋" pitchFamily="2" charset="-122"/>
                <a:ea typeface="华文中宋" pitchFamily="2" charset="-122"/>
              </a:rPr>
              <a:t>工程总承包项目物资的物流、物</a:t>
            </a:r>
            <a:r>
              <a:rPr lang="zh-CN" altLang="en-US" sz="2000" dirty="0" smtClean="0">
                <a:latin typeface="华文中宋" pitchFamily="2" charset="-122"/>
                <a:ea typeface="华文中宋" pitchFamily="2" charset="-122"/>
              </a:rPr>
              <a:t>管，是利用</a:t>
            </a:r>
            <a:r>
              <a:rPr lang="zh-CN" altLang="en-US" sz="2000" dirty="0">
                <a:latin typeface="华文中宋" pitchFamily="2" charset="-122"/>
                <a:ea typeface="华文中宋" pitchFamily="2" charset="-122"/>
              </a:rPr>
              <a:t>信息化手段建立从</a:t>
            </a:r>
            <a:r>
              <a:rPr lang="zh-CN" altLang="en-US" sz="2000" dirty="0" smtClean="0">
                <a:latin typeface="华文中宋" pitchFamily="2" charset="-122"/>
                <a:ea typeface="华文中宋" pitchFamily="2" charset="-122"/>
              </a:rPr>
              <a:t>工厂</a:t>
            </a:r>
            <a:r>
              <a:rPr lang="zh-CN" altLang="en-US" sz="2000" dirty="0">
                <a:latin typeface="华文中宋" pitchFamily="2" charset="-122"/>
                <a:ea typeface="华文中宋" pitchFamily="2" charset="-122"/>
              </a:rPr>
              <a:t>到现场的“仓到仓”全链条一体化物资、物流、物管体系。</a:t>
            </a:r>
            <a:endParaRPr lang="en-US" altLang="zh-CN" sz="2000" dirty="0" smtClean="0">
              <a:latin typeface="华文中宋" pitchFamily="2" charset="-122"/>
              <a:ea typeface="华文中宋" pitchFamily="2" charset="-122"/>
            </a:endParaRPr>
          </a:p>
          <a:p>
            <a:pPr lvl="0">
              <a:lnSpc>
                <a:spcPct val="150000"/>
              </a:lnSpc>
            </a:pPr>
            <a:r>
              <a:rPr lang="en-US" altLang="zh-CN" sz="2400" b="1" dirty="0" smtClean="0">
                <a:solidFill>
                  <a:prstClr val="black"/>
                </a:solidFill>
                <a:latin typeface="华文中宋" pitchFamily="2" charset="-122"/>
                <a:ea typeface="华文中宋" pitchFamily="2" charset="-122"/>
              </a:rPr>
              <a:t>7</a:t>
            </a:r>
            <a:r>
              <a:rPr lang="zh-CN" altLang="en-US" sz="2400" b="1" dirty="0">
                <a:solidFill>
                  <a:prstClr val="black"/>
                </a:solidFill>
                <a:latin typeface="华文中宋" pitchFamily="2" charset="-122"/>
                <a:ea typeface="华文中宋" pitchFamily="2" charset="-122"/>
              </a:rPr>
              <a:t>、基于物联网的劳务管理</a:t>
            </a:r>
            <a:r>
              <a:rPr lang="zh-CN" altLang="en-US" sz="2400" b="1" dirty="0" smtClean="0">
                <a:solidFill>
                  <a:prstClr val="black"/>
                </a:solidFill>
                <a:latin typeface="华文中宋" pitchFamily="2" charset="-122"/>
                <a:ea typeface="华文中宋" pitchFamily="2" charset="-122"/>
              </a:rPr>
              <a:t>技术</a:t>
            </a:r>
            <a:endParaRPr lang="en-US" altLang="zh-CN" sz="2400" b="1" dirty="0" smtClean="0">
              <a:solidFill>
                <a:prstClr val="black"/>
              </a:solidFill>
              <a:latin typeface="华文中宋" pitchFamily="2" charset="-122"/>
              <a:ea typeface="华文中宋" pitchFamily="2" charset="-122"/>
            </a:endParaRPr>
          </a:p>
          <a:p>
            <a:pPr lvl="0" algn="just">
              <a:lnSpc>
                <a:spcPct val="150000"/>
              </a:lnSpc>
            </a:pPr>
            <a:r>
              <a:rPr lang="zh-CN" altLang="en-US" sz="2000" dirty="0" smtClean="0">
                <a:latin typeface="华文中宋" pitchFamily="2" charset="-122"/>
                <a:ea typeface="华文中宋" pitchFamily="2" charset="-122"/>
              </a:rPr>
              <a:t>      用来加强</a:t>
            </a:r>
            <a:r>
              <a:rPr lang="zh-CN" altLang="en-US" sz="2000" dirty="0">
                <a:latin typeface="华文中宋" pitchFamily="2" charset="-122"/>
                <a:ea typeface="华文中宋" pitchFamily="2" charset="-122"/>
              </a:rPr>
              <a:t>施工现场劳务工人管理的项目，利用物联网技术，集成各类智能终端设备对</a:t>
            </a:r>
            <a:r>
              <a:rPr lang="zh-CN" altLang="en-US" sz="2000" dirty="0" smtClean="0">
                <a:latin typeface="华文中宋" pitchFamily="2" charset="-122"/>
                <a:ea typeface="华文中宋" pitchFamily="2" charset="-122"/>
              </a:rPr>
              <a:t>建设项目</a:t>
            </a:r>
            <a:r>
              <a:rPr lang="zh-CN" altLang="en-US" sz="2000" dirty="0">
                <a:latin typeface="华文中宋" pitchFamily="2" charset="-122"/>
                <a:ea typeface="华文中宋" pitchFamily="2" charset="-122"/>
              </a:rPr>
              <a:t>现场劳务工人实现高效管理的综合</a:t>
            </a:r>
            <a:r>
              <a:rPr lang="zh-CN" altLang="en-US" sz="2000" dirty="0" smtClean="0">
                <a:latin typeface="华文中宋" pitchFamily="2" charset="-122"/>
                <a:ea typeface="华文中宋" pitchFamily="2" charset="-122"/>
              </a:rPr>
              <a:t>信息化。</a:t>
            </a:r>
            <a:endParaRPr lang="en-US" altLang="zh-CN" sz="2000" dirty="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43</a:t>
            </a:fld>
            <a:endParaRPr lang="zh-CN" altLang="en-US" dirty="0"/>
          </a:p>
        </p:txBody>
      </p:sp>
    </p:spTree>
    <p:extLst>
      <p:ext uri="{BB962C8B-B14F-4D97-AF65-F5344CB8AC3E}">
        <p14:creationId xmlns:p14="http://schemas.microsoft.com/office/powerpoint/2010/main" xmlns="" val="401524032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051720" y="116631"/>
            <a:ext cx="5256584"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defRPr/>
            </a:pPr>
            <a:r>
              <a:rPr lang="zh-CN" altLang="zh-CN" sz="2800" dirty="0" smtClean="0">
                <a:solidFill>
                  <a:prstClr val="black"/>
                </a:solidFill>
                <a:latin typeface="微软雅黑" pitchFamily="34" charset="-122"/>
                <a:ea typeface="微软雅黑" pitchFamily="34" charset="-122"/>
                <a:cs typeface="宋体" pitchFamily="2" charset="-122"/>
              </a:rPr>
              <a:t>电力建设五新推广应用信息目录</a:t>
            </a:r>
            <a:endParaRPr lang="zh-CN" altLang="en-US" sz="2800" dirty="0">
              <a:solidFill>
                <a:prstClr val="black"/>
              </a:solidFill>
              <a:latin typeface="微软雅黑" pitchFamily="34" charset="-122"/>
              <a:ea typeface="微软雅黑" pitchFamily="34" charset="-122"/>
              <a:cs typeface="宋体" pitchFamily="2" charset="-122"/>
            </a:endParaRPr>
          </a:p>
        </p:txBody>
      </p:sp>
      <p:sp>
        <p:nvSpPr>
          <p:cNvPr id="83" name="矩形 91"/>
          <p:cNvSpPr>
            <a:spLocks noChangeArrowheads="1"/>
          </p:cNvSpPr>
          <p:nvPr/>
        </p:nvSpPr>
        <p:spPr bwMode="auto">
          <a:xfrm>
            <a:off x="251520" y="1618922"/>
            <a:ext cx="8640960" cy="3904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lnSpc>
                <a:spcPct val="150000"/>
              </a:lnSpc>
            </a:pPr>
            <a:r>
              <a:rPr lang="zh-CN" altLang="en-US" sz="2400" b="1" dirty="0" smtClean="0">
                <a:latin typeface="华文中宋" pitchFamily="2" charset="-122"/>
                <a:ea typeface="华文中宋" pitchFamily="2" charset="-122"/>
              </a:rPr>
              <a:t>      </a:t>
            </a:r>
            <a:r>
              <a:rPr lang="zh-CN" altLang="en-US" sz="2400" dirty="0" smtClean="0">
                <a:latin typeface="华文中宋" pitchFamily="2" charset="-122"/>
                <a:ea typeface="华文中宋" pitchFamily="2" charset="-122"/>
              </a:rPr>
              <a:t>根据国家发布的</a:t>
            </a:r>
            <a:r>
              <a:rPr lang="zh-CN" altLang="zh-CN" sz="2400" dirty="0" smtClean="0">
                <a:latin typeface="华文中宋" pitchFamily="2" charset="-122"/>
                <a:ea typeface="华文中宋" pitchFamily="2" charset="-122"/>
              </a:rPr>
              <a:t>电力建设五新推广应用信息目录</a:t>
            </a:r>
            <a:r>
              <a:rPr lang="zh-CN" altLang="en-US" sz="2400" dirty="0" smtClean="0">
                <a:latin typeface="华文中宋" pitchFamily="2" charset="-122"/>
                <a:ea typeface="华文中宋" pitchFamily="2" charset="-122"/>
              </a:rPr>
              <a:t>，本部分从新技术、新工艺、新流程、新装备、新材料五个方面给出了技术总清单，并未对具体的技术指标和技术使用进行说明，具体技术指标参照相关标准执行即可。在选取时，采用选取适用于核电行业的技术条目的办法，而不是全部的照搬过来，但如发现有未选取的技术对某核电项目是适用的，请该项目在整理技术报告时参照新技术总清单执行或自行补充。</a:t>
            </a:r>
            <a:endParaRPr lang="en-US" altLang="zh-CN" sz="2400" dirty="0">
              <a:latin typeface="华文中宋" pitchFamily="2" charset="-122"/>
              <a:ea typeface="华文中宋" pitchFamily="2" charset="-122"/>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44</a:t>
            </a:fld>
            <a:endParaRPr lang="zh-CN" altLang="en-US" dirty="0"/>
          </a:p>
        </p:txBody>
      </p:sp>
    </p:spTree>
    <p:extLst>
      <p:ext uri="{BB962C8B-B14F-4D97-AF65-F5344CB8AC3E}">
        <p14:creationId xmlns:p14="http://schemas.microsoft.com/office/powerpoint/2010/main" xmlns="" val="401524032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051720" y="116631"/>
            <a:ext cx="5256584"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defRPr/>
            </a:pPr>
            <a:r>
              <a:rPr lang="zh-CN" altLang="zh-CN" sz="2800" dirty="0" smtClean="0">
                <a:solidFill>
                  <a:prstClr val="black"/>
                </a:solidFill>
                <a:latin typeface="微软雅黑" pitchFamily="34" charset="-122"/>
                <a:ea typeface="微软雅黑" pitchFamily="34" charset="-122"/>
                <a:cs typeface="宋体" pitchFamily="2" charset="-122"/>
              </a:rPr>
              <a:t>电力建设五新推广应用信息目录</a:t>
            </a:r>
            <a:endParaRPr lang="zh-CN" altLang="en-US" sz="2800" dirty="0">
              <a:solidFill>
                <a:prstClr val="black"/>
              </a:solidFill>
              <a:latin typeface="微软雅黑" pitchFamily="34" charset="-122"/>
              <a:ea typeface="微软雅黑" pitchFamily="34" charset="-122"/>
              <a:cs typeface="宋体" pitchFamily="2" charset="-122"/>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45</a:t>
            </a:fld>
            <a:endParaRPr lang="zh-CN" altLang="en-US" dirty="0"/>
          </a:p>
        </p:txBody>
      </p:sp>
      <p:sp>
        <p:nvSpPr>
          <p:cNvPr id="5" name="矩形 4"/>
          <p:cNvSpPr/>
          <p:nvPr/>
        </p:nvSpPr>
        <p:spPr>
          <a:xfrm>
            <a:off x="1763688" y="1412776"/>
            <a:ext cx="5688632" cy="5170646"/>
          </a:xfrm>
          <a:prstGeom prst="rect">
            <a:avLst/>
          </a:prstGeom>
        </p:spPr>
        <p:txBody>
          <a:bodyPr wrap="square">
            <a:spAutoFit/>
          </a:bodyPr>
          <a:lstStyle/>
          <a:p>
            <a:pPr>
              <a:lnSpc>
                <a:spcPct val="150000"/>
              </a:lnSpc>
            </a:pPr>
            <a:r>
              <a:rPr lang="en-US" altLang="zh-CN" sz="2000" dirty="0" smtClean="0">
                <a:latin typeface="华文中宋" pitchFamily="2" charset="-122"/>
                <a:ea typeface="华文中宋" pitchFamily="2" charset="-122"/>
              </a:rPr>
              <a:t>1.</a:t>
            </a:r>
            <a:r>
              <a:rPr lang="zh-CN" altLang="en-US" sz="2000" dirty="0" smtClean="0">
                <a:latin typeface="华文中宋" pitchFamily="2" charset="-122"/>
                <a:ea typeface="华文中宋" pitchFamily="2" charset="-122"/>
              </a:rPr>
              <a:t>汽轮机通流部分优化技术</a:t>
            </a:r>
          </a:p>
          <a:p>
            <a:pPr>
              <a:lnSpc>
                <a:spcPct val="150000"/>
              </a:lnSpc>
            </a:pPr>
            <a:r>
              <a:rPr lang="en-US" altLang="zh-CN" sz="2000" dirty="0" smtClean="0">
                <a:latin typeface="华文中宋" pitchFamily="2" charset="-122"/>
                <a:ea typeface="华文中宋" pitchFamily="2" charset="-122"/>
              </a:rPr>
              <a:t>2.</a:t>
            </a:r>
            <a:r>
              <a:rPr lang="zh-CN" altLang="en-US" sz="2000" dirty="0" smtClean="0">
                <a:latin typeface="华文中宋" pitchFamily="2" charset="-122"/>
                <a:ea typeface="华文中宋" pitchFamily="2" charset="-122"/>
              </a:rPr>
              <a:t>大规模储能技术</a:t>
            </a:r>
          </a:p>
          <a:p>
            <a:pPr>
              <a:lnSpc>
                <a:spcPct val="150000"/>
              </a:lnSpc>
            </a:pPr>
            <a:r>
              <a:rPr lang="en-US" altLang="zh-CN" sz="2000" dirty="0" smtClean="0">
                <a:latin typeface="华文中宋" pitchFamily="2" charset="-122"/>
                <a:ea typeface="华文中宋" pitchFamily="2" charset="-122"/>
              </a:rPr>
              <a:t>3.</a:t>
            </a:r>
            <a:r>
              <a:rPr lang="zh-CN" altLang="en-US" sz="2000" dirty="0" smtClean="0">
                <a:latin typeface="华文中宋" pitchFamily="2" charset="-122"/>
                <a:ea typeface="华文中宋" pitchFamily="2" charset="-122"/>
              </a:rPr>
              <a:t>分布式能源技术</a:t>
            </a:r>
          </a:p>
          <a:p>
            <a:pPr>
              <a:lnSpc>
                <a:spcPct val="150000"/>
              </a:lnSpc>
            </a:pPr>
            <a:r>
              <a:rPr lang="en-US" altLang="zh-CN" sz="2000" dirty="0" smtClean="0">
                <a:latin typeface="华文中宋" pitchFamily="2" charset="-122"/>
                <a:ea typeface="华文中宋" pitchFamily="2" charset="-122"/>
              </a:rPr>
              <a:t>4.</a:t>
            </a:r>
            <a:r>
              <a:rPr lang="zh-CN" altLang="en-US" sz="2000" dirty="0" smtClean="0">
                <a:latin typeface="华文中宋" pitchFamily="2" charset="-122"/>
                <a:ea typeface="华文中宋" pitchFamily="2" charset="-122"/>
              </a:rPr>
              <a:t>汽轮机组抽汽回热系统优化技术</a:t>
            </a:r>
          </a:p>
          <a:p>
            <a:pPr>
              <a:lnSpc>
                <a:spcPct val="150000"/>
              </a:lnSpc>
            </a:pPr>
            <a:r>
              <a:rPr lang="en-US" altLang="zh-CN" sz="2000" dirty="0" smtClean="0">
                <a:latin typeface="华文中宋" pitchFamily="2" charset="-122"/>
                <a:ea typeface="华文中宋" pitchFamily="2" charset="-122"/>
              </a:rPr>
              <a:t>5.</a:t>
            </a:r>
            <a:r>
              <a:rPr lang="zh-CN" altLang="en-US" sz="2000" dirty="0" smtClean="0">
                <a:latin typeface="华文中宋" pitchFamily="2" charset="-122"/>
                <a:ea typeface="华文中宋" pitchFamily="2" charset="-122"/>
              </a:rPr>
              <a:t>高压变频调速技术</a:t>
            </a:r>
          </a:p>
          <a:p>
            <a:pPr>
              <a:lnSpc>
                <a:spcPct val="150000"/>
              </a:lnSpc>
            </a:pPr>
            <a:r>
              <a:rPr lang="en-US" altLang="zh-CN" sz="2000" dirty="0" smtClean="0">
                <a:latin typeface="华文中宋" pitchFamily="2" charset="-122"/>
                <a:ea typeface="华文中宋" pitchFamily="2" charset="-122"/>
              </a:rPr>
              <a:t>6.</a:t>
            </a:r>
            <a:r>
              <a:rPr lang="zh-CN" altLang="en-US" sz="2000" dirty="0" smtClean="0">
                <a:latin typeface="华文中宋" pitchFamily="2" charset="-122"/>
                <a:ea typeface="华文中宋" pitchFamily="2" charset="-122"/>
              </a:rPr>
              <a:t>发电机组噪声综合治理技术</a:t>
            </a:r>
          </a:p>
          <a:p>
            <a:pPr>
              <a:lnSpc>
                <a:spcPct val="150000"/>
              </a:lnSpc>
            </a:pPr>
            <a:r>
              <a:rPr lang="en-US" altLang="zh-CN" sz="2000" dirty="0" smtClean="0">
                <a:latin typeface="华文中宋" pitchFamily="2" charset="-122"/>
                <a:ea typeface="华文中宋" pitchFamily="2" charset="-122"/>
              </a:rPr>
              <a:t>7.</a:t>
            </a:r>
            <a:r>
              <a:rPr lang="zh-CN" altLang="en-US" sz="2000" dirty="0" smtClean="0">
                <a:latin typeface="华文中宋" pitchFamily="2" charset="-122"/>
                <a:ea typeface="华文中宋" pitchFamily="2" charset="-122"/>
              </a:rPr>
              <a:t>汽轮机组在线诊断及控制技术</a:t>
            </a:r>
            <a:endParaRPr lang="en-US" altLang="zh-CN" sz="2000" dirty="0" smtClean="0">
              <a:latin typeface="华文中宋" pitchFamily="2" charset="-122"/>
              <a:ea typeface="华文中宋" pitchFamily="2" charset="-122"/>
            </a:endParaRPr>
          </a:p>
          <a:p>
            <a:pPr>
              <a:lnSpc>
                <a:spcPct val="150000"/>
              </a:lnSpc>
            </a:pPr>
            <a:r>
              <a:rPr lang="en-US" altLang="zh-CN" sz="2000" dirty="0" smtClean="0">
                <a:latin typeface="华文中宋" pitchFamily="2" charset="-122"/>
                <a:ea typeface="华文中宋" pitchFamily="2" charset="-122"/>
              </a:rPr>
              <a:t>8.</a:t>
            </a:r>
            <a:r>
              <a:rPr lang="zh-CN" altLang="en-US" sz="2000" dirty="0" smtClean="0">
                <a:latin typeface="华文中宋" pitchFamily="2" charset="-122"/>
                <a:ea typeface="华文中宋" pitchFamily="2" charset="-122"/>
              </a:rPr>
              <a:t>汽轮发电机组高压加热器汽侧系统冲洗技术</a:t>
            </a:r>
          </a:p>
          <a:p>
            <a:pPr>
              <a:lnSpc>
                <a:spcPct val="150000"/>
              </a:lnSpc>
            </a:pPr>
            <a:r>
              <a:rPr lang="en-US" altLang="zh-CN" sz="2000" dirty="0" smtClean="0">
                <a:latin typeface="华文中宋" pitchFamily="2" charset="-122"/>
                <a:ea typeface="华文中宋" pitchFamily="2" charset="-122"/>
              </a:rPr>
              <a:t>9.39 </a:t>
            </a:r>
            <a:r>
              <a:rPr lang="zh-CN" altLang="en-US" sz="2000" dirty="0" smtClean="0">
                <a:latin typeface="华文中宋" pitchFamily="2" charset="-122"/>
                <a:ea typeface="华文中宋" pitchFamily="2" charset="-122"/>
              </a:rPr>
              <a:t>配电网架空绝缘线路雷击断线防护技术</a:t>
            </a:r>
          </a:p>
          <a:p>
            <a:pPr>
              <a:lnSpc>
                <a:spcPct val="150000"/>
              </a:lnSpc>
            </a:pPr>
            <a:r>
              <a:rPr lang="en-US" altLang="zh-CN" sz="2000" dirty="0" smtClean="0">
                <a:latin typeface="华文中宋" pitchFamily="2" charset="-122"/>
                <a:ea typeface="华文中宋" pitchFamily="2" charset="-122"/>
              </a:rPr>
              <a:t>10.</a:t>
            </a:r>
            <a:r>
              <a:rPr lang="zh-CN" altLang="en-US" sz="2000" dirty="0" smtClean="0">
                <a:latin typeface="华文中宋" pitchFamily="2" charset="-122"/>
                <a:ea typeface="华文中宋" pitchFamily="2" charset="-122"/>
              </a:rPr>
              <a:t>电能质量监测与控制技术</a:t>
            </a:r>
          </a:p>
          <a:p>
            <a:pPr>
              <a:lnSpc>
                <a:spcPct val="150000"/>
              </a:lnSpc>
            </a:pPr>
            <a:endParaRPr lang="zh-CN" altLang="en-US" sz="2000" dirty="0">
              <a:latin typeface="华文中宋" pitchFamily="2" charset="-122"/>
              <a:ea typeface="华文中宋" pitchFamily="2" charset="-122"/>
            </a:endParaRPr>
          </a:p>
        </p:txBody>
      </p:sp>
      <p:sp>
        <p:nvSpPr>
          <p:cNvPr id="6" name="矩形 5"/>
          <p:cNvSpPr/>
          <p:nvPr/>
        </p:nvSpPr>
        <p:spPr>
          <a:xfrm>
            <a:off x="2987824" y="908720"/>
            <a:ext cx="3012606" cy="461665"/>
          </a:xfrm>
          <a:prstGeom prst="rect">
            <a:avLst/>
          </a:prstGeom>
        </p:spPr>
        <p:txBody>
          <a:bodyPr wrap="square">
            <a:spAutoFit/>
          </a:bodyPr>
          <a:lstStyle/>
          <a:p>
            <a:pPr lvl="0" algn="ctr"/>
            <a:r>
              <a:rPr lang="zh-CN" altLang="en-US" sz="2400" b="1" dirty="0" smtClean="0">
                <a:solidFill>
                  <a:srgbClr val="FF0000"/>
                </a:solidFill>
                <a:latin typeface="微软雅黑" pitchFamily="34" charset="-122"/>
                <a:ea typeface="微软雅黑" pitchFamily="34" charset="-122"/>
              </a:rPr>
              <a:t>第一节   新技术</a:t>
            </a:r>
          </a:p>
        </p:txBody>
      </p:sp>
    </p:spTree>
    <p:extLst>
      <p:ext uri="{BB962C8B-B14F-4D97-AF65-F5344CB8AC3E}">
        <p14:creationId xmlns:p14="http://schemas.microsoft.com/office/powerpoint/2010/main" xmlns="" val="401524032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051720" y="116631"/>
            <a:ext cx="5256584"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defRPr/>
            </a:pPr>
            <a:r>
              <a:rPr lang="zh-CN" altLang="zh-CN" sz="2800" dirty="0" smtClean="0">
                <a:solidFill>
                  <a:prstClr val="black"/>
                </a:solidFill>
                <a:latin typeface="微软雅黑" pitchFamily="34" charset="-122"/>
                <a:ea typeface="微软雅黑" pitchFamily="34" charset="-122"/>
                <a:cs typeface="宋体" pitchFamily="2" charset="-122"/>
              </a:rPr>
              <a:t>电力建设五新推广应用信息目录</a:t>
            </a:r>
            <a:endParaRPr lang="zh-CN" altLang="en-US" sz="2800" dirty="0">
              <a:solidFill>
                <a:prstClr val="black"/>
              </a:solidFill>
              <a:latin typeface="微软雅黑" pitchFamily="34" charset="-122"/>
              <a:ea typeface="微软雅黑" pitchFamily="34" charset="-122"/>
              <a:cs typeface="宋体" pitchFamily="2" charset="-122"/>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46</a:t>
            </a:fld>
            <a:endParaRPr lang="zh-CN" altLang="en-US" dirty="0"/>
          </a:p>
        </p:txBody>
      </p:sp>
      <p:sp>
        <p:nvSpPr>
          <p:cNvPr id="5" name="矩形 4"/>
          <p:cNvSpPr/>
          <p:nvPr/>
        </p:nvSpPr>
        <p:spPr>
          <a:xfrm>
            <a:off x="1763688" y="1772816"/>
            <a:ext cx="5904656" cy="4247317"/>
          </a:xfrm>
          <a:prstGeom prst="rect">
            <a:avLst/>
          </a:prstGeom>
        </p:spPr>
        <p:txBody>
          <a:bodyPr wrap="square">
            <a:spAutoFit/>
          </a:bodyPr>
          <a:lstStyle/>
          <a:p>
            <a:pPr>
              <a:lnSpc>
                <a:spcPct val="150000"/>
              </a:lnSpc>
            </a:pPr>
            <a:r>
              <a:rPr lang="en-US" altLang="zh-CN" sz="2000" dirty="0" smtClean="0">
                <a:latin typeface="华文中宋" pitchFamily="2" charset="-122"/>
                <a:ea typeface="华文中宋" pitchFamily="2" charset="-122"/>
              </a:rPr>
              <a:t>11.</a:t>
            </a:r>
            <a:r>
              <a:rPr lang="zh-CN" altLang="en-US" sz="2000" dirty="0" smtClean="0">
                <a:latin typeface="华文中宋" pitchFamily="2" charset="-122"/>
                <a:ea typeface="华文中宋" pitchFamily="2" charset="-122"/>
              </a:rPr>
              <a:t>用电信息采集系统技术</a:t>
            </a:r>
          </a:p>
          <a:p>
            <a:pPr>
              <a:lnSpc>
                <a:spcPct val="150000"/>
              </a:lnSpc>
            </a:pPr>
            <a:r>
              <a:rPr lang="en-US" altLang="zh-CN" sz="2000" dirty="0" smtClean="0">
                <a:latin typeface="华文中宋" pitchFamily="2" charset="-122"/>
                <a:ea typeface="华文中宋" pitchFamily="2" charset="-122"/>
              </a:rPr>
              <a:t>12.</a:t>
            </a:r>
            <a:r>
              <a:rPr lang="zh-CN" altLang="en-US" sz="2000" dirty="0" smtClean="0">
                <a:latin typeface="华文中宋" pitchFamily="2" charset="-122"/>
                <a:ea typeface="华文中宋" pitchFamily="2" charset="-122"/>
              </a:rPr>
              <a:t>声表面波无源传感器技术在输电线路的应用</a:t>
            </a:r>
          </a:p>
          <a:p>
            <a:pPr>
              <a:lnSpc>
                <a:spcPct val="150000"/>
              </a:lnSpc>
            </a:pPr>
            <a:r>
              <a:rPr lang="en-US" altLang="zh-CN" sz="2000" dirty="0" smtClean="0">
                <a:latin typeface="华文中宋" pitchFamily="2" charset="-122"/>
                <a:ea typeface="华文中宋" pitchFamily="2" charset="-122"/>
              </a:rPr>
              <a:t>13.</a:t>
            </a:r>
            <a:r>
              <a:rPr lang="zh-CN" altLang="en-US" sz="2000" dirty="0" smtClean="0">
                <a:latin typeface="华文中宋" pitchFamily="2" charset="-122"/>
                <a:ea typeface="华文中宋" pitchFamily="2" charset="-122"/>
              </a:rPr>
              <a:t>电力光纤数字通信传输技术</a:t>
            </a:r>
          </a:p>
          <a:p>
            <a:pPr>
              <a:lnSpc>
                <a:spcPct val="150000"/>
              </a:lnSpc>
            </a:pPr>
            <a:r>
              <a:rPr lang="en-US" altLang="zh-CN" sz="2000" dirty="0" smtClean="0">
                <a:latin typeface="华文中宋" pitchFamily="2" charset="-122"/>
                <a:ea typeface="华文中宋" pitchFamily="2" charset="-122"/>
              </a:rPr>
              <a:t>14.</a:t>
            </a:r>
            <a:r>
              <a:rPr lang="zh-CN" altLang="en-US" sz="2000" dirty="0" smtClean="0">
                <a:latin typeface="华文中宋" pitchFamily="2" charset="-122"/>
                <a:ea typeface="华文中宋" pitchFamily="2" charset="-122"/>
              </a:rPr>
              <a:t>电力高速数据通信网络和</a:t>
            </a:r>
            <a:r>
              <a:rPr lang="en-US" altLang="zh-CN" sz="2000" dirty="0" smtClean="0">
                <a:latin typeface="华文中宋" pitchFamily="2" charset="-122"/>
                <a:ea typeface="华文中宋" pitchFamily="2" charset="-122"/>
              </a:rPr>
              <a:t>IP </a:t>
            </a:r>
            <a:r>
              <a:rPr lang="zh-CN" altLang="en-US" sz="2000" dirty="0" smtClean="0">
                <a:latin typeface="华文中宋" pitchFamily="2" charset="-122"/>
                <a:ea typeface="华文中宋" pitchFamily="2" charset="-122"/>
              </a:rPr>
              <a:t>网络技术</a:t>
            </a:r>
          </a:p>
          <a:p>
            <a:pPr>
              <a:lnSpc>
                <a:spcPct val="150000"/>
              </a:lnSpc>
            </a:pPr>
            <a:r>
              <a:rPr lang="en-US" altLang="zh-CN" sz="2000" dirty="0" smtClean="0">
                <a:latin typeface="华文中宋" pitchFamily="2" charset="-122"/>
                <a:ea typeface="华文中宋" pitchFamily="2" charset="-122"/>
              </a:rPr>
              <a:t>15.</a:t>
            </a:r>
            <a:r>
              <a:rPr lang="zh-CN" altLang="en-US" sz="2000" dirty="0" smtClean="0">
                <a:latin typeface="华文中宋" pitchFamily="2" charset="-122"/>
                <a:ea typeface="华文中宋" pitchFamily="2" charset="-122"/>
              </a:rPr>
              <a:t>电力光纤线路监测与通信网络资源管理技术</a:t>
            </a:r>
          </a:p>
          <a:p>
            <a:pPr>
              <a:lnSpc>
                <a:spcPct val="150000"/>
              </a:lnSpc>
            </a:pPr>
            <a:r>
              <a:rPr lang="en-US" altLang="zh-CN" sz="2000" dirty="0" smtClean="0">
                <a:latin typeface="华文中宋" pitchFamily="2" charset="-122"/>
                <a:ea typeface="华文中宋" pitchFamily="2" charset="-122"/>
              </a:rPr>
              <a:t>16.</a:t>
            </a:r>
            <a:r>
              <a:rPr lang="zh-CN" altLang="en-US" sz="2000" dirty="0" smtClean="0">
                <a:latin typeface="华文中宋" pitchFamily="2" charset="-122"/>
                <a:ea typeface="华文中宋" pitchFamily="2" charset="-122"/>
              </a:rPr>
              <a:t>跨江（海）高塔施工技术</a:t>
            </a:r>
          </a:p>
          <a:p>
            <a:pPr>
              <a:lnSpc>
                <a:spcPct val="150000"/>
              </a:lnSpc>
            </a:pPr>
            <a:r>
              <a:rPr lang="en-US" altLang="zh-CN" sz="2000" dirty="0" smtClean="0">
                <a:latin typeface="华文中宋" pitchFamily="2" charset="-122"/>
                <a:ea typeface="华文中宋" pitchFamily="2" charset="-122"/>
              </a:rPr>
              <a:t>17.</a:t>
            </a:r>
            <a:r>
              <a:rPr lang="zh-CN" altLang="en-US" sz="2000" dirty="0" smtClean="0">
                <a:latin typeface="华文中宋" pitchFamily="2" charset="-122"/>
                <a:ea typeface="华文中宋" pitchFamily="2" charset="-122"/>
              </a:rPr>
              <a:t>变电站（换流站）噪声控制技术</a:t>
            </a:r>
          </a:p>
          <a:p>
            <a:pPr>
              <a:lnSpc>
                <a:spcPct val="150000"/>
              </a:lnSpc>
            </a:pPr>
            <a:r>
              <a:rPr lang="en-US" altLang="zh-CN" sz="2000" dirty="0" smtClean="0">
                <a:latin typeface="华文中宋" pitchFamily="2" charset="-122"/>
                <a:ea typeface="华文中宋" pitchFamily="2" charset="-122"/>
              </a:rPr>
              <a:t>18.</a:t>
            </a:r>
            <a:r>
              <a:rPr lang="zh-CN" altLang="en-US" sz="2000" dirty="0" smtClean="0">
                <a:latin typeface="华文中宋" pitchFamily="2" charset="-122"/>
                <a:ea typeface="华文中宋" pitchFamily="2" charset="-122"/>
              </a:rPr>
              <a:t>直流接地极减少环境影响技术</a:t>
            </a:r>
          </a:p>
          <a:p>
            <a:pPr>
              <a:lnSpc>
                <a:spcPct val="150000"/>
              </a:lnSpc>
            </a:pPr>
            <a:r>
              <a:rPr lang="en-US" altLang="zh-CN" sz="2000" dirty="0" smtClean="0">
                <a:latin typeface="华文中宋" pitchFamily="2" charset="-122"/>
                <a:ea typeface="华文中宋" pitchFamily="2" charset="-122"/>
              </a:rPr>
              <a:t>19.</a:t>
            </a:r>
            <a:r>
              <a:rPr lang="zh-CN" altLang="en-US" sz="2000" dirty="0" smtClean="0">
                <a:latin typeface="华文中宋" pitchFamily="2" charset="-122"/>
                <a:ea typeface="华文中宋" pitchFamily="2" charset="-122"/>
              </a:rPr>
              <a:t>水电工程围堰控制爆破技术</a:t>
            </a:r>
          </a:p>
        </p:txBody>
      </p:sp>
      <p:sp>
        <p:nvSpPr>
          <p:cNvPr id="6" name="矩形 5"/>
          <p:cNvSpPr/>
          <p:nvPr/>
        </p:nvSpPr>
        <p:spPr>
          <a:xfrm>
            <a:off x="2987824" y="1052736"/>
            <a:ext cx="3012606" cy="461665"/>
          </a:xfrm>
          <a:prstGeom prst="rect">
            <a:avLst/>
          </a:prstGeom>
        </p:spPr>
        <p:txBody>
          <a:bodyPr wrap="square">
            <a:spAutoFit/>
          </a:bodyPr>
          <a:lstStyle/>
          <a:p>
            <a:pPr lvl="0" algn="ctr"/>
            <a:r>
              <a:rPr lang="zh-CN" altLang="en-US" sz="2400" b="1" dirty="0" smtClean="0">
                <a:solidFill>
                  <a:srgbClr val="FF0000"/>
                </a:solidFill>
                <a:latin typeface="微软雅黑" pitchFamily="34" charset="-122"/>
                <a:ea typeface="微软雅黑" pitchFamily="34" charset="-122"/>
              </a:rPr>
              <a:t>第一节   新技术</a:t>
            </a:r>
          </a:p>
        </p:txBody>
      </p:sp>
    </p:spTree>
    <p:extLst>
      <p:ext uri="{BB962C8B-B14F-4D97-AF65-F5344CB8AC3E}">
        <p14:creationId xmlns:p14="http://schemas.microsoft.com/office/powerpoint/2010/main" xmlns="" val="401524032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051720" y="116631"/>
            <a:ext cx="5256584"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defRPr/>
            </a:pPr>
            <a:r>
              <a:rPr lang="zh-CN" altLang="zh-CN" sz="2800" dirty="0" smtClean="0">
                <a:solidFill>
                  <a:prstClr val="black"/>
                </a:solidFill>
                <a:latin typeface="微软雅黑" pitchFamily="34" charset="-122"/>
                <a:ea typeface="微软雅黑" pitchFamily="34" charset="-122"/>
                <a:cs typeface="宋体" pitchFamily="2" charset="-122"/>
              </a:rPr>
              <a:t>电力建设五新推广应用信息目录</a:t>
            </a:r>
            <a:endParaRPr lang="zh-CN" altLang="en-US" sz="2800" dirty="0">
              <a:solidFill>
                <a:prstClr val="black"/>
              </a:solidFill>
              <a:latin typeface="微软雅黑" pitchFamily="34" charset="-122"/>
              <a:ea typeface="微软雅黑" pitchFamily="34" charset="-122"/>
              <a:cs typeface="宋体" pitchFamily="2" charset="-122"/>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47</a:t>
            </a:fld>
            <a:endParaRPr lang="zh-CN" altLang="en-US" dirty="0"/>
          </a:p>
        </p:txBody>
      </p:sp>
      <p:sp>
        <p:nvSpPr>
          <p:cNvPr id="5" name="矩形 4"/>
          <p:cNvSpPr/>
          <p:nvPr/>
        </p:nvSpPr>
        <p:spPr>
          <a:xfrm>
            <a:off x="1763688" y="1772816"/>
            <a:ext cx="5904656" cy="4247317"/>
          </a:xfrm>
          <a:prstGeom prst="rect">
            <a:avLst/>
          </a:prstGeom>
        </p:spPr>
        <p:txBody>
          <a:bodyPr wrap="square">
            <a:spAutoFit/>
          </a:bodyPr>
          <a:lstStyle/>
          <a:p>
            <a:pPr>
              <a:lnSpc>
                <a:spcPct val="150000"/>
              </a:lnSpc>
            </a:pPr>
            <a:r>
              <a:rPr lang="en-US" altLang="zh-CN" sz="2000" dirty="0" smtClean="0">
                <a:latin typeface="华文中宋" pitchFamily="2" charset="-122"/>
                <a:ea typeface="华文中宋" pitchFamily="2" charset="-122"/>
              </a:rPr>
              <a:t>1.</a:t>
            </a:r>
            <a:r>
              <a:rPr lang="zh-CN" altLang="en-US" sz="2000" dirty="0" smtClean="0">
                <a:latin typeface="华文中宋" pitchFamily="2" charset="-122"/>
                <a:ea typeface="华文中宋" pitchFamily="2" charset="-122"/>
              </a:rPr>
              <a:t>汽轮机汽封改造工艺</a:t>
            </a:r>
          </a:p>
          <a:p>
            <a:pPr>
              <a:lnSpc>
                <a:spcPct val="150000"/>
              </a:lnSpc>
            </a:pPr>
            <a:r>
              <a:rPr lang="en-US" altLang="zh-CN" sz="2000" dirty="0" smtClean="0">
                <a:latin typeface="华文中宋" pitchFamily="2" charset="-122"/>
                <a:ea typeface="华文中宋" pitchFamily="2" charset="-122"/>
              </a:rPr>
              <a:t>2.</a:t>
            </a:r>
            <a:r>
              <a:rPr lang="zh-CN" altLang="en-US" sz="2000" dirty="0" smtClean="0">
                <a:latin typeface="华文中宋" pitchFamily="2" charset="-122"/>
                <a:ea typeface="华文中宋" pitchFamily="2" charset="-122"/>
              </a:rPr>
              <a:t>汽轮机通流部分改造工艺</a:t>
            </a:r>
          </a:p>
          <a:p>
            <a:pPr>
              <a:lnSpc>
                <a:spcPct val="150000"/>
              </a:lnSpc>
            </a:pPr>
            <a:r>
              <a:rPr lang="en-US" altLang="zh-CN" sz="2000" dirty="0" smtClean="0">
                <a:latin typeface="华文中宋" pitchFamily="2" charset="-122"/>
                <a:ea typeface="华文中宋" pitchFamily="2" charset="-122"/>
              </a:rPr>
              <a:t>3.</a:t>
            </a:r>
            <a:r>
              <a:rPr lang="zh-CN" altLang="en-US" sz="2000" dirty="0" smtClean="0">
                <a:latin typeface="华文中宋" pitchFamily="2" charset="-122"/>
                <a:ea typeface="华文中宋" pitchFamily="2" charset="-122"/>
              </a:rPr>
              <a:t>凝汽器螺旋纽带除垢工艺</a:t>
            </a:r>
          </a:p>
          <a:p>
            <a:pPr>
              <a:lnSpc>
                <a:spcPct val="150000"/>
              </a:lnSpc>
            </a:pPr>
            <a:r>
              <a:rPr lang="en-US" altLang="zh-CN" sz="2000" dirty="0" smtClean="0">
                <a:latin typeface="华文中宋" pitchFamily="2" charset="-122"/>
                <a:ea typeface="华文中宋" pitchFamily="2" charset="-122"/>
              </a:rPr>
              <a:t>4.</a:t>
            </a:r>
            <a:r>
              <a:rPr lang="zh-CN" altLang="en-US" sz="2000" dirty="0" smtClean="0">
                <a:latin typeface="华文中宋" pitchFamily="2" charset="-122"/>
                <a:ea typeface="华文中宋" pitchFamily="2" charset="-122"/>
              </a:rPr>
              <a:t>火电厂凝汽器冷却水管洁净工艺</a:t>
            </a:r>
          </a:p>
          <a:p>
            <a:pPr>
              <a:lnSpc>
                <a:spcPct val="150000"/>
              </a:lnSpc>
            </a:pPr>
            <a:r>
              <a:rPr lang="en-US" altLang="zh-CN" sz="2000" dirty="0" smtClean="0">
                <a:latin typeface="华文中宋" pitchFamily="2" charset="-122"/>
                <a:ea typeface="华文中宋" pitchFamily="2" charset="-122"/>
              </a:rPr>
              <a:t>5.</a:t>
            </a:r>
            <a:r>
              <a:rPr lang="zh-CN" altLang="en-US" sz="2000" dirty="0" smtClean="0">
                <a:latin typeface="华文中宋" pitchFamily="2" charset="-122"/>
                <a:ea typeface="华文中宋" pitchFamily="2" charset="-122"/>
              </a:rPr>
              <a:t>汽机真空系统严密性试验加压检查</a:t>
            </a:r>
          </a:p>
          <a:p>
            <a:pPr>
              <a:lnSpc>
                <a:spcPct val="150000"/>
              </a:lnSpc>
            </a:pPr>
            <a:r>
              <a:rPr lang="en-US" altLang="zh-CN" sz="2000" dirty="0" smtClean="0">
                <a:latin typeface="华文中宋" pitchFamily="2" charset="-122"/>
                <a:ea typeface="华文中宋" pitchFamily="2" charset="-122"/>
              </a:rPr>
              <a:t>6.</a:t>
            </a:r>
            <a:r>
              <a:rPr lang="zh-CN" altLang="en-US" sz="2000" dirty="0" smtClean="0">
                <a:latin typeface="华文中宋" pitchFamily="2" charset="-122"/>
                <a:ea typeface="华文中宋" pitchFamily="2" charset="-122"/>
              </a:rPr>
              <a:t>高压加热器汽侧冲洗工艺</a:t>
            </a:r>
          </a:p>
          <a:p>
            <a:pPr>
              <a:lnSpc>
                <a:spcPct val="150000"/>
              </a:lnSpc>
            </a:pPr>
            <a:r>
              <a:rPr lang="en-US" altLang="zh-CN" sz="2000" dirty="0" smtClean="0">
                <a:latin typeface="华文中宋" pitchFamily="2" charset="-122"/>
                <a:ea typeface="华文中宋" pitchFamily="2" charset="-122"/>
              </a:rPr>
              <a:t>7.</a:t>
            </a:r>
            <a:r>
              <a:rPr lang="zh-CN" altLang="en-US" sz="2000" dirty="0" smtClean="0">
                <a:latin typeface="华文中宋" pitchFamily="2" charset="-122"/>
                <a:ea typeface="华文中宋" pitchFamily="2" charset="-122"/>
              </a:rPr>
              <a:t>汽机（含小机）本体保温优化工艺</a:t>
            </a:r>
          </a:p>
          <a:p>
            <a:pPr>
              <a:lnSpc>
                <a:spcPct val="150000"/>
              </a:lnSpc>
            </a:pPr>
            <a:r>
              <a:rPr lang="en-US" altLang="zh-CN" sz="2000" dirty="0" smtClean="0">
                <a:latin typeface="华文中宋" pitchFamily="2" charset="-122"/>
                <a:ea typeface="华文中宋" pitchFamily="2" charset="-122"/>
              </a:rPr>
              <a:t>8.</a:t>
            </a:r>
            <a:r>
              <a:rPr lang="zh-CN" altLang="en-US" sz="2000" dirty="0" smtClean="0">
                <a:latin typeface="华文中宋" pitchFamily="2" charset="-122"/>
                <a:ea typeface="华文中宋" pitchFamily="2" charset="-122"/>
              </a:rPr>
              <a:t>管形母线自动氩弧焊焊接技术</a:t>
            </a:r>
          </a:p>
          <a:p>
            <a:pPr>
              <a:lnSpc>
                <a:spcPct val="150000"/>
              </a:lnSpc>
            </a:pPr>
            <a:r>
              <a:rPr lang="en-US" altLang="zh-CN" sz="2000" dirty="0" smtClean="0">
                <a:latin typeface="华文中宋" pitchFamily="2" charset="-122"/>
                <a:ea typeface="华文中宋" pitchFamily="2" charset="-122"/>
              </a:rPr>
              <a:t>9.</a:t>
            </a:r>
            <a:r>
              <a:rPr lang="zh-CN" altLang="en-US" sz="2000" dirty="0" smtClean="0">
                <a:latin typeface="华文中宋" pitchFamily="2" charset="-122"/>
                <a:ea typeface="华文中宋" pitchFamily="2" charset="-122"/>
              </a:rPr>
              <a:t>熔化极气体保护焊打底焊接工艺</a:t>
            </a:r>
            <a:endParaRPr lang="en-US" altLang="zh-CN" sz="2000" dirty="0" smtClean="0">
              <a:latin typeface="华文中宋" pitchFamily="2" charset="-122"/>
              <a:ea typeface="华文中宋" pitchFamily="2" charset="-122"/>
            </a:endParaRPr>
          </a:p>
        </p:txBody>
      </p:sp>
      <p:sp>
        <p:nvSpPr>
          <p:cNvPr id="6" name="矩形 5"/>
          <p:cNvSpPr/>
          <p:nvPr/>
        </p:nvSpPr>
        <p:spPr>
          <a:xfrm>
            <a:off x="2987824" y="1052736"/>
            <a:ext cx="3012606" cy="461665"/>
          </a:xfrm>
          <a:prstGeom prst="rect">
            <a:avLst/>
          </a:prstGeom>
        </p:spPr>
        <p:txBody>
          <a:bodyPr wrap="square">
            <a:spAutoFit/>
          </a:bodyPr>
          <a:lstStyle/>
          <a:p>
            <a:pPr lvl="0" algn="ctr"/>
            <a:r>
              <a:rPr lang="zh-CN" altLang="en-US" sz="2400" b="1" dirty="0" smtClean="0">
                <a:solidFill>
                  <a:srgbClr val="FF0000"/>
                </a:solidFill>
                <a:latin typeface="微软雅黑" pitchFamily="34" charset="-122"/>
                <a:ea typeface="微软雅黑" pitchFamily="34" charset="-122"/>
              </a:rPr>
              <a:t>第二节   新工艺</a:t>
            </a:r>
          </a:p>
        </p:txBody>
      </p:sp>
    </p:spTree>
    <p:extLst>
      <p:ext uri="{BB962C8B-B14F-4D97-AF65-F5344CB8AC3E}">
        <p14:creationId xmlns:p14="http://schemas.microsoft.com/office/powerpoint/2010/main" xmlns="" val="401524032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051720" y="116631"/>
            <a:ext cx="5256584"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defRPr/>
            </a:pPr>
            <a:r>
              <a:rPr lang="zh-CN" altLang="zh-CN" sz="2800" dirty="0" smtClean="0">
                <a:solidFill>
                  <a:prstClr val="black"/>
                </a:solidFill>
                <a:latin typeface="微软雅黑" pitchFamily="34" charset="-122"/>
                <a:ea typeface="微软雅黑" pitchFamily="34" charset="-122"/>
                <a:cs typeface="宋体" pitchFamily="2" charset="-122"/>
              </a:rPr>
              <a:t>电力建设五新推广应用信息目录</a:t>
            </a:r>
            <a:endParaRPr lang="zh-CN" altLang="en-US" sz="2800" dirty="0">
              <a:solidFill>
                <a:prstClr val="black"/>
              </a:solidFill>
              <a:latin typeface="微软雅黑" pitchFamily="34" charset="-122"/>
              <a:ea typeface="微软雅黑" pitchFamily="34" charset="-122"/>
              <a:cs typeface="宋体" pitchFamily="2" charset="-122"/>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48</a:t>
            </a:fld>
            <a:endParaRPr lang="zh-CN" altLang="en-US" dirty="0"/>
          </a:p>
        </p:txBody>
      </p:sp>
      <p:sp>
        <p:nvSpPr>
          <p:cNvPr id="5" name="矩形 4"/>
          <p:cNvSpPr/>
          <p:nvPr/>
        </p:nvSpPr>
        <p:spPr>
          <a:xfrm>
            <a:off x="1763688" y="1772816"/>
            <a:ext cx="5904656" cy="2400657"/>
          </a:xfrm>
          <a:prstGeom prst="rect">
            <a:avLst/>
          </a:prstGeom>
        </p:spPr>
        <p:txBody>
          <a:bodyPr wrap="square">
            <a:spAutoFit/>
          </a:bodyPr>
          <a:lstStyle/>
          <a:p>
            <a:pPr>
              <a:lnSpc>
                <a:spcPct val="150000"/>
              </a:lnSpc>
            </a:pPr>
            <a:r>
              <a:rPr lang="en-US" altLang="zh-CN" sz="2000" dirty="0" smtClean="0">
                <a:latin typeface="华文中宋" pitchFamily="2" charset="-122"/>
                <a:ea typeface="华文中宋" pitchFamily="2" charset="-122"/>
              </a:rPr>
              <a:t>10.</a:t>
            </a:r>
            <a:r>
              <a:rPr lang="zh-CN" altLang="en-US" sz="2000" dirty="0" smtClean="0">
                <a:latin typeface="华文中宋" pitchFamily="2" charset="-122"/>
                <a:ea typeface="华文中宋" pitchFamily="2" charset="-122"/>
              </a:rPr>
              <a:t>大型水工金属结构焊接变形控制技术</a:t>
            </a:r>
          </a:p>
          <a:p>
            <a:pPr>
              <a:lnSpc>
                <a:spcPct val="150000"/>
              </a:lnSpc>
            </a:pPr>
            <a:r>
              <a:rPr lang="en-US" altLang="zh-CN" sz="2000" dirty="0" smtClean="0">
                <a:latin typeface="华文中宋" pitchFamily="2" charset="-122"/>
                <a:ea typeface="华文中宋" pitchFamily="2" charset="-122"/>
              </a:rPr>
              <a:t>11.</a:t>
            </a:r>
            <a:r>
              <a:rPr lang="zh-CN" altLang="en-US" sz="2000" dirty="0" smtClean="0">
                <a:latin typeface="华文中宋" pitchFamily="2" charset="-122"/>
                <a:ea typeface="华文中宋" pitchFamily="2" charset="-122"/>
              </a:rPr>
              <a:t>射线数字成像无损探伤检测技术</a:t>
            </a:r>
          </a:p>
          <a:p>
            <a:pPr>
              <a:lnSpc>
                <a:spcPct val="150000"/>
              </a:lnSpc>
            </a:pPr>
            <a:r>
              <a:rPr lang="en-US" altLang="zh-CN" sz="2000" dirty="0" smtClean="0">
                <a:latin typeface="华文中宋" pitchFamily="2" charset="-122"/>
                <a:ea typeface="华文中宋" pitchFamily="2" charset="-122"/>
              </a:rPr>
              <a:t>12.</a:t>
            </a:r>
            <a:r>
              <a:rPr lang="zh-CN" altLang="en-US" sz="2000" dirty="0" smtClean="0">
                <a:latin typeface="华文中宋" pitchFamily="2" charset="-122"/>
                <a:ea typeface="华文中宋" pitchFamily="2" charset="-122"/>
              </a:rPr>
              <a:t>衍射时差法超声检探伤测技术</a:t>
            </a:r>
          </a:p>
          <a:p>
            <a:pPr>
              <a:lnSpc>
                <a:spcPct val="150000"/>
              </a:lnSpc>
            </a:pPr>
            <a:r>
              <a:rPr lang="en-US" altLang="zh-CN" sz="2000" dirty="0" smtClean="0">
                <a:latin typeface="华文中宋" pitchFamily="2" charset="-122"/>
                <a:ea typeface="华文中宋" pitchFamily="2" charset="-122"/>
              </a:rPr>
              <a:t>13.</a:t>
            </a:r>
            <a:r>
              <a:rPr lang="zh-CN" altLang="en-US" sz="2000" dirty="0" smtClean="0">
                <a:latin typeface="华文中宋" pitchFamily="2" charset="-122"/>
                <a:ea typeface="华文中宋" pitchFamily="2" charset="-122"/>
              </a:rPr>
              <a:t>超声相控阵无损探伤检测技术</a:t>
            </a:r>
          </a:p>
          <a:p>
            <a:pPr>
              <a:lnSpc>
                <a:spcPct val="150000"/>
              </a:lnSpc>
            </a:pPr>
            <a:r>
              <a:rPr lang="en-US" altLang="zh-CN" sz="2000" dirty="0" smtClean="0">
                <a:latin typeface="华文中宋" pitchFamily="2" charset="-122"/>
                <a:ea typeface="华文中宋" pitchFamily="2" charset="-122"/>
              </a:rPr>
              <a:t>14.</a:t>
            </a:r>
            <a:r>
              <a:rPr lang="zh-CN" altLang="en-US" sz="2000" dirty="0" smtClean="0">
                <a:latin typeface="华文中宋" pitchFamily="2" charset="-122"/>
                <a:ea typeface="华文中宋" pitchFamily="2" charset="-122"/>
              </a:rPr>
              <a:t>户外 </a:t>
            </a:r>
            <a:r>
              <a:rPr lang="en-US" altLang="zh-CN" sz="2000" dirty="0" smtClean="0">
                <a:latin typeface="华文中宋" pitchFamily="2" charset="-122"/>
                <a:ea typeface="华文中宋" pitchFamily="2" charset="-122"/>
              </a:rPr>
              <a:t>GIS </a:t>
            </a:r>
            <a:r>
              <a:rPr lang="zh-CN" altLang="en-US" sz="2000" dirty="0" smtClean="0">
                <a:latin typeface="华文中宋" pitchFamily="2" charset="-122"/>
                <a:ea typeface="华文中宋" pitchFamily="2" charset="-122"/>
              </a:rPr>
              <a:t>安装洁净化施工工艺</a:t>
            </a:r>
            <a:endParaRPr lang="en-US" altLang="zh-CN" sz="2000" dirty="0" smtClean="0">
              <a:latin typeface="华文中宋" pitchFamily="2" charset="-122"/>
              <a:ea typeface="华文中宋" pitchFamily="2" charset="-122"/>
            </a:endParaRPr>
          </a:p>
        </p:txBody>
      </p:sp>
      <p:sp>
        <p:nvSpPr>
          <p:cNvPr id="6" name="矩形 5"/>
          <p:cNvSpPr/>
          <p:nvPr/>
        </p:nvSpPr>
        <p:spPr>
          <a:xfrm>
            <a:off x="2987824" y="1052736"/>
            <a:ext cx="3012606" cy="461665"/>
          </a:xfrm>
          <a:prstGeom prst="rect">
            <a:avLst/>
          </a:prstGeom>
        </p:spPr>
        <p:txBody>
          <a:bodyPr wrap="square">
            <a:spAutoFit/>
          </a:bodyPr>
          <a:lstStyle/>
          <a:p>
            <a:pPr lvl="0" algn="ctr"/>
            <a:r>
              <a:rPr lang="zh-CN" altLang="en-US" sz="2400" b="1" dirty="0" smtClean="0">
                <a:solidFill>
                  <a:srgbClr val="FF0000"/>
                </a:solidFill>
                <a:latin typeface="微软雅黑" pitchFamily="34" charset="-122"/>
                <a:ea typeface="微软雅黑" pitchFamily="34" charset="-122"/>
              </a:rPr>
              <a:t>第二节   新工艺</a:t>
            </a:r>
          </a:p>
        </p:txBody>
      </p:sp>
    </p:spTree>
    <p:extLst>
      <p:ext uri="{BB962C8B-B14F-4D97-AF65-F5344CB8AC3E}">
        <p14:creationId xmlns:p14="http://schemas.microsoft.com/office/powerpoint/2010/main" xmlns="" val="401524032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051720" y="116631"/>
            <a:ext cx="5256584"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defRPr/>
            </a:pPr>
            <a:r>
              <a:rPr lang="zh-CN" altLang="zh-CN" sz="2800" dirty="0" smtClean="0">
                <a:solidFill>
                  <a:prstClr val="black"/>
                </a:solidFill>
                <a:latin typeface="微软雅黑" pitchFamily="34" charset="-122"/>
                <a:ea typeface="微软雅黑" pitchFamily="34" charset="-122"/>
                <a:cs typeface="宋体" pitchFamily="2" charset="-122"/>
              </a:rPr>
              <a:t>电力建设五新推广应用信息目录</a:t>
            </a:r>
            <a:endParaRPr lang="zh-CN" altLang="en-US" sz="2800" dirty="0">
              <a:solidFill>
                <a:prstClr val="black"/>
              </a:solidFill>
              <a:latin typeface="微软雅黑" pitchFamily="34" charset="-122"/>
              <a:ea typeface="微软雅黑" pitchFamily="34" charset="-122"/>
              <a:cs typeface="宋体" pitchFamily="2" charset="-122"/>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49</a:t>
            </a:fld>
            <a:endParaRPr lang="zh-CN" altLang="en-US" dirty="0"/>
          </a:p>
        </p:txBody>
      </p:sp>
      <p:sp>
        <p:nvSpPr>
          <p:cNvPr id="5" name="矩形 4"/>
          <p:cNvSpPr/>
          <p:nvPr/>
        </p:nvSpPr>
        <p:spPr>
          <a:xfrm>
            <a:off x="1763688" y="1772816"/>
            <a:ext cx="5904656" cy="2554545"/>
          </a:xfrm>
          <a:prstGeom prst="rect">
            <a:avLst/>
          </a:prstGeom>
        </p:spPr>
        <p:txBody>
          <a:bodyPr wrap="square">
            <a:spAutoFit/>
          </a:bodyPr>
          <a:lstStyle/>
          <a:p>
            <a:pPr>
              <a:lnSpc>
                <a:spcPct val="200000"/>
              </a:lnSpc>
            </a:pPr>
            <a:r>
              <a:rPr lang="en-US" altLang="zh-CN" sz="2000" dirty="0" smtClean="0">
                <a:latin typeface="华文中宋" pitchFamily="2" charset="-122"/>
                <a:ea typeface="华文中宋" pitchFamily="2" charset="-122"/>
              </a:rPr>
              <a:t>1.</a:t>
            </a:r>
            <a:r>
              <a:rPr lang="zh-CN" altLang="en-US" sz="2000" dirty="0" smtClean="0">
                <a:latin typeface="华文中宋" pitchFamily="2" charset="-122"/>
                <a:ea typeface="华文中宋" pitchFamily="2" charset="-122"/>
              </a:rPr>
              <a:t>过程能耗管控系统</a:t>
            </a:r>
          </a:p>
          <a:p>
            <a:pPr>
              <a:lnSpc>
                <a:spcPct val="200000"/>
              </a:lnSpc>
            </a:pPr>
            <a:r>
              <a:rPr lang="en-US" altLang="zh-CN" sz="2000" dirty="0" smtClean="0">
                <a:latin typeface="华文中宋" pitchFamily="2" charset="-122"/>
                <a:ea typeface="华文中宋" pitchFamily="2" charset="-122"/>
              </a:rPr>
              <a:t>2.</a:t>
            </a:r>
            <a:r>
              <a:rPr lang="zh-CN" altLang="en-US" sz="2000" dirty="0" smtClean="0">
                <a:latin typeface="华文中宋" pitchFamily="2" charset="-122"/>
                <a:ea typeface="华文中宋" pitchFamily="2" charset="-122"/>
              </a:rPr>
              <a:t>火电厂水务集中处理系统</a:t>
            </a:r>
          </a:p>
          <a:p>
            <a:pPr>
              <a:lnSpc>
                <a:spcPct val="200000"/>
              </a:lnSpc>
            </a:pPr>
            <a:r>
              <a:rPr lang="en-US" altLang="zh-CN" sz="2000" dirty="0" smtClean="0">
                <a:latin typeface="华文中宋" pitchFamily="2" charset="-122"/>
                <a:ea typeface="华文中宋" pitchFamily="2" charset="-122"/>
              </a:rPr>
              <a:t>3.</a:t>
            </a:r>
            <a:r>
              <a:rPr lang="zh-CN" altLang="en-US" sz="2000" dirty="0" smtClean="0">
                <a:latin typeface="华文中宋" pitchFamily="2" charset="-122"/>
                <a:ea typeface="华文中宋" pitchFamily="2" charset="-122"/>
              </a:rPr>
              <a:t>六氟化硫气体回收再利用</a:t>
            </a:r>
          </a:p>
          <a:p>
            <a:pPr>
              <a:lnSpc>
                <a:spcPct val="200000"/>
              </a:lnSpc>
            </a:pPr>
            <a:r>
              <a:rPr lang="en-US" altLang="zh-CN" sz="2000" dirty="0" smtClean="0">
                <a:latin typeface="华文中宋" pitchFamily="2" charset="-122"/>
                <a:ea typeface="华文中宋" pitchFamily="2" charset="-122"/>
              </a:rPr>
              <a:t>4.</a:t>
            </a:r>
            <a:r>
              <a:rPr lang="zh-CN" altLang="en-US" sz="2000" dirty="0" smtClean="0">
                <a:latin typeface="华文中宋" pitchFamily="2" charset="-122"/>
                <a:ea typeface="华文中宋" pitchFamily="2" charset="-122"/>
              </a:rPr>
              <a:t>全密封绝缘油处理系统</a:t>
            </a:r>
            <a:endParaRPr lang="en-US" altLang="zh-CN" sz="2000" dirty="0" smtClean="0">
              <a:latin typeface="华文中宋" pitchFamily="2" charset="-122"/>
              <a:ea typeface="华文中宋" pitchFamily="2" charset="-122"/>
            </a:endParaRPr>
          </a:p>
        </p:txBody>
      </p:sp>
      <p:sp>
        <p:nvSpPr>
          <p:cNvPr id="6" name="矩形 5"/>
          <p:cNvSpPr/>
          <p:nvPr/>
        </p:nvSpPr>
        <p:spPr>
          <a:xfrm>
            <a:off x="2987824" y="1052736"/>
            <a:ext cx="3012606" cy="461665"/>
          </a:xfrm>
          <a:prstGeom prst="rect">
            <a:avLst/>
          </a:prstGeom>
        </p:spPr>
        <p:txBody>
          <a:bodyPr wrap="square">
            <a:spAutoFit/>
          </a:bodyPr>
          <a:lstStyle/>
          <a:p>
            <a:pPr lvl="0" algn="ctr"/>
            <a:r>
              <a:rPr lang="zh-CN" altLang="en-US" sz="2400" b="1" dirty="0" smtClean="0">
                <a:solidFill>
                  <a:srgbClr val="FF0000"/>
                </a:solidFill>
                <a:latin typeface="微软雅黑" pitchFamily="34" charset="-122"/>
                <a:ea typeface="微软雅黑" pitchFamily="34" charset="-122"/>
              </a:rPr>
              <a:t>第三节   新流程</a:t>
            </a:r>
          </a:p>
        </p:txBody>
      </p:sp>
    </p:spTree>
    <p:extLst>
      <p:ext uri="{BB962C8B-B14F-4D97-AF65-F5344CB8AC3E}">
        <p14:creationId xmlns:p14="http://schemas.microsoft.com/office/powerpoint/2010/main" xmlns="" val="401524032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latin typeface="微软雅黑" pitchFamily="34" charset="-122"/>
                <a:ea typeface="微软雅黑" pitchFamily="34" charset="-122"/>
                <a:cs typeface="宋体" pitchFamily="2" charset="-122"/>
              </a:rPr>
              <a:t>建筑业</a:t>
            </a:r>
            <a:r>
              <a:rPr lang="en-US" altLang="zh-CN" sz="2800" dirty="0" smtClean="0">
                <a:latin typeface="微软雅黑" pitchFamily="34" charset="-122"/>
                <a:ea typeface="微软雅黑" pitchFamily="34" charset="-122"/>
                <a:cs typeface="宋体" pitchFamily="2" charset="-122"/>
              </a:rPr>
              <a:t>10</a:t>
            </a:r>
            <a:r>
              <a:rPr lang="zh-CN" altLang="en-US" sz="2800" dirty="0" smtClean="0">
                <a:latin typeface="微软雅黑" pitchFamily="34" charset="-122"/>
                <a:ea typeface="微软雅黑" pitchFamily="34" charset="-122"/>
                <a:cs typeface="宋体" pitchFamily="2" charset="-122"/>
              </a:rPr>
              <a:t>项</a:t>
            </a:r>
            <a:r>
              <a:rPr lang="zh-CN" altLang="en-US" sz="2800" dirty="0">
                <a:latin typeface="微软雅黑" pitchFamily="34" charset="-122"/>
                <a:ea typeface="微软雅黑" pitchFamily="34" charset="-122"/>
                <a:cs typeface="宋体" pitchFamily="2" charset="-122"/>
              </a:rPr>
              <a:t>新技术</a:t>
            </a:r>
            <a:endParaRPr kumimoji="0" lang="zh-CN" sz="28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153" name="矩形 31"/>
          <p:cNvSpPr>
            <a:spLocks noChangeArrowheads="1"/>
          </p:cNvSpPr>
          <p:nvPr/>
        </p:nvSpPr>
        <p:spPr bwMode="auto">
          <a:xfrm>
            <a:off x="292754" y="1352957"/>
            <a:ext cx="8671734"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lnSpc>
                <a:spcPct val="200000"/>
              </a:lnSpc>
            </a:pPr>
            <a:r>
              <a:rPr lang="zh-CN" altLang="en-US" sz="2400" dirty="0" smtClean="0">
                <a:latin typeface="华文中宋" pitchFamily="2" charset="-122"/>
                <a:ea typeface="华文中宋" pitchFamily="2" charset="-122"/>
              </a:rPr>
              <a:t>      由于参考的</a:t>
            </a:r>
            <a:r>
              <a:rPr lang="en-US" altLang="zh-CN" sz="2400" dirty="0" smtClean="0">
                <a:latin typeface="华文中宋" pitchFamily="2" charset="-122"/>
                <a:ea typeface="华文中宋" pitchFamily="2" charset="-122"/>
              </a:rPr>
              <a:t>《</a:t>
            </a:r>
            <a:r>
              <a:rPr lang="zh-CN" altLang="en-US" sz="2400" dirty="0">
                <a:latin typeface="华文中宋" pitchFamily="2" charset="-122"/>
                <a:ea typeface="华文中宋" pitchFamily="2" charset="-122"/>
              </a:rPr>
              <a:t>建筑业</a:t>
            </a:r>
            <a:r>
              <a:rPr lang="en-US" altLang="zh-CN" sz="2400" dirty="0">
                <a:latin typeface="华文中宋" pitchFamily="2" charset="-122"/>
                <a:ea typeface="华文中宋" pitchFamily="2" charset="-122"/>
              </a:rPr>
              <a:t>10</a:t>
            </a:r>
            <a:r>
              <a:rPr lang="zh-CN" altLang="en-US" sz="2400" dirty="0">
                <a:latin typeface="华文中宋" pitchFamily="2" charset="-122"/>
                <a:ea typeface="华文中宋" pitchFamily="2" charset="-122"/>
              </a:rPr>
              <a:t>项</a:t>
            </a:r>
            <a:r>
              <a:rPr lang="zh-CN" altLang="en-US" sz="2400" dirty="0" smtClean="0">
                <a:latin typeface="华文中宋" pitchFamily="2" charset="-122"/>
                <a:ea typeface="华文中宋" pitchFamily="2" charset="-122"/>
              </a:rPr>
              <a:t>新技术</a:t>
            </a:r>
            <a:r>
              <a:rPr lang="en-US" altLang="zh-CN" sz="2400" dirty="0" smtClean="0">
                <a:latin typeface="华文中宋" pitchFamily="2" charset="-122"/>
                <a:ea typeface="华文中宋" pitchFamily="2" charset="-122"/>
              </a:rPr>
              <a:t>》</a:t>
            </a:r>
            <a:r>
              <a:rPr lang="zh-CN" altLang="en-US" sz="2400" dirty="0" smtClean="0">
                <a:latin typeface="华文中宋" pitchFamily="2" charset="-122"/>
                <a:ea typeface="华文中宋" pitchFamily="2" charset="-122"/>
              </a:rPr>
              <a:t>清单考虑的是各行各业</a:t>
            </a:r>
            <a:r>
              <a:rPr lang="zh-CN" altLang="en-US" sz="2400" dirty="0">
                <a:latin typeface="华文中宋" pitchFamily="2" charset="-122"/>
                <a:ea typeface="华文中宋" pitchFamily="2" charset="-122"/>
              </a:rPr>
              <a:t>的使用技术，</a:t>
            </a:r>
            <a:r>
              <a:rPr lang="zh-CN" altLang="en-US" sz="2400" dirty="0" smtClean="0">
                <a:latin typeface="华文中宋" pitchFamily="2" charset="-122"/>
                <a:ea typeface="华文中宋" pitchFamily="2" charset="-122"/>
              </a:rPr>
              <a:t>不只</a:t>
            </a:r>
            <a:r>
              <a:rPr lang="zh-CN" altLang="en-US" sz="2400" dirty="0">
                <a:latin typeface="华文中宋" pitchFamily="2" charset="-122"/>
                <a:ea typeface="华文中宋" pitchFamily="2" charset="-122"/>
              </a:rPr>
              <a:t>针对核电行业的技术，因此编制本手册</a:t>
            </a:r>
            <a:r>
              <a:rPr lang="zh-CN" altLang="en-US" sz="2400" dirty="0" smtClean="0">
                <a:latin typeface="华文中宋" pitchFamily="2" charset="-122"/>
                <a:ea typeface="华文中宋" pitchFamily="2" charset="-122"/>
              </a:rPr>
              <a:t>时只选取了适用于</a:t>
            </a:r>
            <a:r>
              <a:rPr lang="zh-CN" altLang="en-US" sz="2400" dirty="0">
                <a:latin typeface="华文中宋" pitchFamily="2" charset="-122"/>
                <a:ea typeface="华文中宋" pitchFamily="2" charset="-122"/>
              </a:rPr>
              <a:t>核电行业的技术</a:t>
            </a:r>
            <a:r>
              <a:rPr lang="zh-CN" altLang="en-US" sz="2400" dirty="0" smtClean="0">
                <a:latin typeface="华文中宋" pitchFamily="2" charset="-122"/>
                <a:ea typeface="华文中宋" pitchFamily="2" charset="-122"/>
              </a:rPr>
              <a:t>条目，并非全部照搬，如在实践过程中发现</a:t>
            </a:r>
            <a:r>
              <a:rPr lang="zh-CN" altLang="en-US" sz="2400" dirty="0">
                <a:latin typeface="华文中宋" pitchFamily="2" charset="-122"/>
                <a:ea typeface="华文中宋" pitchFamily="2" charset="-122"/>
              </a:rPr>
              <a:t>有未选取的技术对某核电项目是适用的</a:t>
            </a:r>
            <a:r>
              <a:rPr lang="zh-CN" altLang="en-US" sz="2400" dirty="0" smtClean="0">
                <a:latin typeface="华文中宋" pitchFamily="2" charset="-122"/>
                <a:ea typeface="华文中宋" pitchFamily="2" charset="-122"/>
              </a:rPr>
              <a:t>，则该</a:t>
            </a:r>
            <a:r>
              <a:rPr lang="zh-CN" altLang="en-US" sz="2400" dirty="0">
                <a:latin typeface="华文中宋" pitchFamily="2" charset="-122"/>
                <a:ea typeface="华文中宋" pitchFamily="2" charset="-122"/>
              </a:rPr>
              <a:t>项目在整理技术报告</a:t>
            </a:r>
            <a:r>
              <a:rPr lang="zh-CN" altLang="en-US" sz="2400" dirty="0" smtClean="0">
                <a:latin typeface="华文中宋" pitchFamily="2" charset="-122"/>
                <a:ea typeface="华文中宋" pitchFamily="2" charset="-122"/>
              </a:rPr>
              <a:t>时应参照新技术</a:t>
            </a:r>
            <a:r>
              <a:rPr lang="zh-CN" altLang="en-US" sz="2400" dirty="0">
                <a:latin typeface="华文中宋" pitchFamily="2" charset="-122"/>
                <a:ea typeface="华文中宋" pitchFamily="2" charset="-122"/>
              </a:rPr>
              <a:t>总清单执行或自行补充</a:t>
            </a:r>
            <a:r>
              <a:rPr lang="zh-CN" altLang="en-US" sz="2400" dirty="0" smtClean="0">
                <a:latin typeface="华文中宋" pitchFamily="2" charset="-122"/>
                <a:ea typeface="华文中宋" pitchFamily="2" charset="-122"/>
              </a:rPr>
              <a:t>。本章共有</a:t>
            </a:r>
            <a:r>
              <a:rPr lang="en-US" altLang="zh-CN" sz="2400" dirty="0" smtClean="0">
                <a:latin typeface="华文中宋" pitchFamily="2" charset="-122"/>
                <a:ea typeface="华文中宋" pitchFamily="2" charset="-122"/>
              </a:rPr>
              <a:t>10</a:t>
            </a:r>
            <a:r>
              <a:rPr lang="zh-CN" altLang="en-US" sz="2400" dirty="0" smtClean="0">
                <a:latin typeface="华文中宋" pitchFamily="2" charset="-122"/>
                <a:ea typeface="华文中宋" pitchFamily="2" charset="-122"/>
              </a:rPr>
              <a:t>节，具体情况如下：</a:t>
            </a:r>
            <a:endParaRPr lang="zh-CN" altLang="zh-CN" sz="2400" dirty="0">
              <a:latin typeface="华文中宋" pitchFamily="2" charset="-122"/>
              <a:ea typeface="华文中宋" pitchFamily="2" charset="-122"/>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5</a:t>
            </a:fld>
            <a:endParaRPr lang="zh-CN" altLang="en-US" dirty="0"/>
          </a:p>
        </p:txBody>
      </p:sp>
    </p:spTree>
    <p:extLst>
      <p:ext uri="{BB962C8B-B14F-4D97-AF65-F5344CB8AC3E}">
        <p14:creationId xmlns:p14="http://schemas.microsoft.com/office/powerpoint/2010/main" xmlns="" val="178093319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051720" y="116631"/>
            <a:ext cx="5256584"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defRPr/>
            </a:pPr>
            <a:r>
              <a:rPr lang="zh-CN" altLang="zh-CN" sz="2800" dirty="0" smtClean="0">
                <a:solidFill>
                  <a:prstClr val="black"/>
                </a:solidFill>
                <a:latin typeface="微软雅黑" pitchFamily="34" charset="-122"/>
                <a:ea typeface="微软雅黑" pitchFamily="34" charset="-122"/>
                <a:cs typeface="宋体" pitchFamily="2" charset="-122"/>
              </a:rPr>
              <a:t>电力建设五新推广应用信息目录</a:t>
            </a:r>
            <a:endParaRPr lang="zh-CN" altLang="en-US" sz="2800" dirty="0">
              <a:solidFill>
                <a:prstClr val="black"/>
              </a:solidFill>
              <a:latin typeface="微软雅黑" pitchFamily="34" charset="-122"/>
              <a:ea typeface="微软雅黑" pitchFamily="34" charset="-122"/>
              <a:cs typeface="宋体" pitchFamily="2" charset="-122"/>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50</a:t>
            </a:fld>
            <a:endParaRPr lang="zh-CN" altLang="en-US" dirty="0"/>
          </a:p>
        </p:txBody>
      </p:sp>
      <p:sp>
        <p:nvSpPr>
          <p:cNvPr id="5" name="矩形 4"/>
          <p:cNvSpPr/>
          <p:nvPr/>
        </p:nvSpPr>
        <p:spPr>
          <a:xfrm>
            <a:off x="1763688" y="1772816"/>
            <a:ext cx="5904656" cy="4247317"/>
          </a:xfrm>
          <a:prstGeom prst="rect">
            <a:avLst/>
          </a:prstGeom>
        </p:spPr>
        <p:txBody>
          <a:bodyPr wrap="square">
            <a:spAutoFit/>
          </a:bodyPr>
          <a:lstStyle/>
          <a:p>
            <a:pPr>
              <a:lnSpc>
                <a:spcPct val="150000"/>
              </a:lnSpc>
            </a:pPr>
            <a:r>
              <a:rPr lang="en-US" altLang="zh-CN" sz="2000" dirty="0" smtClean="0">
                <a:latin typeface="华文中宋" pitchFamily="2" charset="-122"/>
                <a:ea typeface="华文中宋" pitchFamily="2" charset="-122"/>
              </a:rPr>
              <a:t>1.</a:t>
            </a:r>
            <a:r>
              <a:rPr lang="zh-CN" altLang="en-US" sz="2000" dirty="0" smtClean="0">
                <a:latin typeface="华文中宋" pitchFamily="2" charset="-122"/>
                <a:ea typeface="华文中宋" pitchFamily="2" charset="-122"/>
              </a:rPr>
              <a:t>海水淡化装置</a:t>
            </a:r>
          </a:p>
          <a:p>
            <a:pPr>
              <a:lnSpc>
                <a:spcPct val="150000"/>
              </a:lnSpc>
            </a:pPr>
            <a:r>
              <a:rPr lang="en-US" altLang="zh-CN" sz="2000" dirty="0" smtClean="0">
                <a:latin typeface="华文中宋" pitchFamily="2" charset="-122"/>
                <a:ea typeface="华文中宋" pitchFamily="2" charset="-122"/>
              </a:rPr>
              <a:t>2.</a:t>
            </a:r>
            <a:r>
              <a:rPr lang="zh-CN" altLang="en-US" sz="2000" dirty="0" smtClean="0">
                <a:latin typeface="华文中宋" pitchFamily="2" charset="-122"/>
                <a:ea typeface="华文中宋" pitchFamily="2" charset="-122"/>
              </a:rPr>
              <a:t>设备模块化集成</a:t>
            </a:r>
          </a:p>
          <a:p>
            <a:pPr>
              <a:lnSpc>
                <a:spcPct val="150000"/>
              </a:lnSpc>
            </a:pPr>
            <a:r>
              <a:rPr lang="en-US" altLang="zh-CN" sz="2000" dirty="0" smtClean="0">
                <a:latin typeface="华文中宋" pitchFamily="2" charset="-122"/>
                <a:ea typeface="华文中宋" pitchFamily="2" charset="-122"/>
              </a:rPr>
              <a:t>3.</a:t>
            </a:r>
            <a:r>
              <a:rPr lang="zh-CN" altLang="en-US" sz="2000" dirty="0" smtClean="0">
                <a:latin typeface="华文中宋" pitchFamily="2" charset="-122"/>
                <a:ea typeface="华文中宋" pitchFamily="2" charset="-122"/>
              </a:rPr>
              <a:t>凝汽器螺旋纽带除垢装置</a:t>
            </a:r>
          </a:p>
          <a:p>
            <a:pPr>
              <a:lnSpc>
                <a:spcPct val="150000"/>
              </a:lnSpc>
            </a:pPr>
            <a:r>
              <a:rPr lang="en-US" altLang="zh-CN" sz="2000" dirty="0" smtClean="0">
                <a:latin typeface="华文中宋" pitchFamily="2" charset="-122"/>
                <a:ea typeface="华文中宋" pitchFamily="2" charset="-122"/>
              </a:rPr>
              <a:t>4.</a:t>
            </a:r>
            <a:r>
              <a:rPr lang="zh-CN" altLang="en-US" sz="2000" dirty="0" smtClean="0">
                <a:latin typeface="华文中宋" pitchFamily="2" charset="-122"/>
                <a:ea typeface="华文中宋" pitchFamily="2" charset="-122"/>
              </a:rPr>
              <a:t>电力巡检机器人应用技术</a:t>
            </a:r>
          </a:p>
          <a:p>
            <a:pPr>
              <a:lnSpc>
                <a:spcPct val="150000"/>
              </a:lnSpc>
            </a:pPr>
            <a:r>
              <a:rPr lang="en-US" altLang="zh-CN" sz="2000" dirty="0" smtClean="0">
                <a:latin typeface="华文中宋" pitchFamily="2" charset="-122"/>
                <a:ea typeface="华文中宋" pitchFamily="2" charset="-122"/>
              </a:rPr>
              <a:t>5.</a:t>
            </a:r>
            <a:r>
              <a:rPr lang="zh-CN" altLang="en-US" sz="2000" dirty="0" smtClean="0">
                <a:latin typeface="华文中宋" pitchFamily="2" charset="-122"/>
                <a:ea typeface="华文中宋" pitchFamily="2" charset="-122"/>
              </a:rPr>
              <a:t>无人机勘测、巡检应用技术</a:t>
            </a:r>
          </a:p>
          <a:p>
            <a:pPr>
              <a:lnSpc>
                <a:spcPct val="150000"/>
              </a:lnSpc>
            </a:pPr>
            <a:r>
              <a:rPr lang="en-US" altLang="zh-CN" sz="2000" dirty="0" smtClean="0">
                <a:latin typeface="华文中宋" pitchFamily="2" charset="-122"/>
                <a:ea typeface="华文中宋" pitchFamily="2" charset="-122"/>
              </a:rPr>
              <a:t>6.</a:t>
            </a:r>
            <a:r>
              <a:rPr lang="zh-CN" altLang="en-US" sz="2000" dirty="0" smtClean="0">
                <a:latin typeface="华文中宋" pitchFamily="2" charset="-122"/>
                <a:ea typeface="华文中宋" pitchFamily="2" charset="-122"/>
              </a:rPr>
              <a:t>智能 </a:t>
            </a:r>
            <a:r>
              <a:rPr lang="en-US" altLang="zh-CN" sz="2000" dirty="0" smtClean="0">
                <a:latin typeface="华文中宋" pitchFamily="2" charset="-122"/>
                <a:ea typeface="华文中宋" pitchFamily="2" charset="-122"/>
              </a:rPr>
              <a:t>GIS </a:t>
            </a:r>
            <a:r>
              <a:rPr lang="zh-CN" altLang="en-US" sz="2000" dirty="0" smtClean="0">
                <a:latin typeface="华文中宋" pitchFamily="2" charset="-122"/>
                <a:ea typeface="华文中宋" pitchFamily="2" charset="-122"/>
              </a:rPr>
              <a:t>应用技术</a:t>
            </a:r>
          </a:p>
          <a:p>
            <a:pPr>
              <a:lnSpc>
                <a:spcPct val="150000"/>
              </a:lnSpc>
            </a:pPr>
            <a:r>
              <a:rPr lang="en-US" altLang="zh-CN" sz="2000" dirty="0" smtClean="0">
                <a:latin typeface="华文中宋" pitchFamily="2" charset="-122"/>
                <a:ea typeface="华文中宋" pitchFamily="2" charset="-122"/>
              </a:rPr>
              <a:t>7.</a:t>
            </a:r>
            <a:r>
              <a:rPr lang="zh-CN" altLang="en-US" sz="2000" dirty="0" smtClean="0">
                <a:latin typeface="华文中宋" pitchFamily="2" charset="-122"/>
                <a:ea typeface="华文中宋" pitchFamily="2" charset="-122"/>
              </a:rPr>
              <a:t>直流零磁通 </a:t>
            </a:r>
            <a:r>
              <a:rPr lang="en-US" altLang="zh-CN" sz="2000" dirty="0" smtClean="0">
                <a:latin typeface="华文中宋" pitchFamily="2" charset="-122"/>
                <a:ea typeface="华文中宋" pitchFamily="2" charset="-122"/>
              </a:rPr>
              <a:t>CT </a:t>
            </a:r>
            <a:r>
              <a:rPr lang="zh-CN" altLang="en-US" sz="2000" dirty="0" smtClean="0">
                <a:latin typeface="华文中宋" pitchFamily="2" charset="-122"/>
                <a:ea typeface="华文中宋" pitchFamily="2" charset="-122"/>
              </a:rPr>
              <a:t>测量装置</a:t>
            </a:r>
            <a:endParaRPr lang="en-US" altLang="zh-CN" sz="2000" dirty="0" smtClean="0">
              <a:latin typeface="华文中宋" pitchFamily="2" charset="-122"/>
              <a:ea typeface="华文中宋" pitchFamily="2" charset="-122"/>
            </a:endParaRPr>
          </a:p>
          <a:p>
            <a:pPr>
              <a:lnSpc>
                <a:spcPct val="150000"/>
              </a:lnSpc>
            </a:pPr>
            <a:r>
              <a:rPr lang="en-US" altLang="zh-CN" sz="2000" dirty="0" smtClean="0">
                <a:latin typeface="华文中宋" pitchFamily="2" charset="-122"/>
                <a:ea typeface="华文中宋" pitchFamily="2" charset="-122"/>
              </a:rPr>
              <a:t>8.</a:t>
            </a:r>
            <a:r>
              <a:rPr lang="zh-CN" altLang="en-US" sz="2000" dirty="0" smtClean="0">
                <a:latin typeface="华文中宋" pitchFamily="2" charset="-122"/>
                <a:ea typeface="华文中宋" pitchFamily="2" charset="-122"/>
              </a:rPr>
              <a:t>直流纯光 </a:t>
            </a:r>
            <a:r>
              <a:rPr lang="en-US" altLang="zh-CN" sz="2000" dirty="0" smtClean="0">
                <a:latin typeface="华文中宋" pitchFamily="2" charset="-122"/>
                <a:ea typeface="华文中宋" pitchFamily="2" charset="-122"/>
              </a:rPr>
              <a:t>CT </a:t>
            </a:r>
            <a:r>
              <a:rPr lang="zh-CN" altLang="en-US" sz="2000" dirty="0" smtClean="0">
                <a:latin typeface="华文中宋" pitchFamily="2" charset="-122"/>
                <a:ea typeface="华文中宋" pitchFamily="2" charset="-122"/>
              </a:rPr>
              <a:t>测量装置</a:t>
            </a:r>
          </a:p>
          <a:p>
            <a:pPr>
              <a:lnSpc>
                <a:spcPct val="150000"/>
              </a:lnSpc>
            </a:pPr>
            <a:r>
              <a:rPr lang="en-US" altLang="zh-CN" sz="2000" dirty="0" smtClean="0">
                <a:latin typeface="华文中宋" pitchFamily="2" charset="-122"/>
                <a:ea typeface="华文中宋" pitchFamily="2" charset="-122"/>
              </a:rPr>
              <a:t>9.</a:t>
            </a:r>
            <a:r>
              <a:rPr lang="zh-CN" altLang="en-US" sz="2000" dirty="0" smtClean="0">
                <a:latin typeface="华文中宋" pitchFamily="2" charset="-122"/>
                <a:ea typeface="华文中宋" pitchFamily="2" charset="-122"/>
              </a:rPr>
              <a:t>直流 </a:t>
            </a:r>
            <a:r>
              <a:rPr lang="en-US" altLang="zh-CN" sz="2000" dirty="0" smtClean="0">
                <a:latin typeface="华文中宋" pitchFamily="2" charset="-122"/>
                <a:ea typeface="华文中宋" pitchFamily="2" charset="-122"/>
              </a:rPr>
              <a:t>5000A </a:t>
            </a:r>
            <a:r>
              <a:rPr lang="zh-CN" altLang="en-US" sz="2000" dirty="0" smtClean="0">
                <a:latin typeface="华文中宋" pitchFamily="2" charset="-122"/>
                <a:ea typeface="华文中宋" pitchFamily="2" charset="-122"/>
              </a:rPr>
              <a:t>穿墙套管</a:t>
            </a:r>
            <a:endParaRPr lang="en-US" altLang="zh-CN" sz="2000" dirty="0" smtClean="0">
              <a:latin typeface="华文中宋" pitchFamily="2" charset="-122"/>
              <a:ea typeface="华文中宋" pitchFamily="2" charset="-122"/>
            </a:endParaRPr>
          </a:p>
        </p:txBody>
      </p:sp>
      <p:sp>
        <p:nvSpPr>
          <p:cNvPr id="6" name="矩形 5"/>
          <p:cNvSpPr/>
          <p:nvPr/>
        </p:nvSpPr>
        <p:spPr>
          <a:xfrm>
            <a:off x="2987824" y="1052736"/>
            <a:ext cx="3012606" cy="461665"/>
          </a:xfrm>
          <a:prstGeom prst="rect">
            <a:avLst/>
          </a:prstGeom>
        </p:spPr>
        <p:txBody>
          <a:bodyPr wrap="square">
            <a:spAutoFit/>
          </a:bodyPr>
          <a:lstStyle/>
          <a:p>
            <a:pPr lvl="0" algn="ctr"/>
            <a:r>
              <a:rPr lang="zh-CN" altLang="en-US" sz="2400" b="1" dirty="0" smtClean="0">
                <a:solidFill>
                  <a:srgbClr val="FF0000"/>
                </a:solidFill>
                <a:latin typeface="微软雅黑" pitchFamily="34" charset="-122"/>
                <a:ea typeface="微软雅黑" pitchFamily="34" charset="-122"/>
              </a:rPr>
              <a:t>第四节   新装备</a:t>
            </a:r>
          </a:p>
        </p:txBody>
      </p:sp>
    </p:spTree>
    <p:extLst>
      <p:ext uri="{BB962C8B-B14F-4D97-AF65-F5344CB8AC3E}">
        <p14:creationId xmlns:p14="http://schemas.microsoft.com/office/powerpoint/2010/main" xmlns="" val="401524032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051720" y="116631"/>
            <a:ext cx="5256584"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defRPr/>
            </a:pPr>
            <a:r>
              <a:rPr lang="zh-CN" altLang="zh-CN" sz="2800" dirty="0" smtClean="0">
                <a:solidFill>
                  <a:prstClr val="black"/>
                </a:solidFill>
                <a:latin typeface="微软雅黑" pitchFamily="34" charset="-122"/>
                <a:ea typeface="微软雅黑" pitchFamily="34" charset="-122"/>
                <a:cs typeface="宋体" pitchFamily="2" charset="-122"/>
              </a:rPr>
              <a:t>电力建设五新推广应用信息目录</a:t>
            </a:r>
            <a:endParaRPr lang="zh-CN" altLang="en-US" sz="2800" dirty="0">
              <a:solidFill>
                <a:prstClr val="black"/>
              </a:solidFill>
              <a:latin typeface="微软雅黑" pitchFamily="34" charset="-122"/>
              <a:ea typeface="微软雅黑" pitchFamily="34" charset="-122"/>
              <a:cs typeface="宋体" pitchFamily="2" charset="-122"/>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51</a:t>
            </a:fld>
            <a:endParaRPr lang="zh-CN" altLang="en-US" dirty="0"/>
          </a:p>
        </p:txBody>
      </p:sp>
      <p:sp>
        <p:nvSpPr>
          <p:cNvPr id="5" name="矩形 4"/>
          <p:cNvSpPr/>
          <p:nvPr/>
        </p:nvSpPr>
        <p:spPr>
          <a:xfrm>
            <a:off x="1475656" y="1556792"/>
            <a:ext cx="6768752" cy="4708981"/>
          </a:xfrm>
          <a:prstGeom prst="rect">
            <a:avLst/>
          </a:prstGeom>
        </p:spPr>
        <p:txBody>
          <a:bodyPr wrap="square">
            <a:spAutoFit/>
          </a:bodyPr>
          <a:lstStyle/>
          <a:p>
            <a:pPr>
              <a:lnSpc>
                <a:spcPct val="150000"/>
              </a:lnSpc>
            </a:pPr>
            <a:r>
              <a:rPr lang="en-US" altLang="zh-CN" sz="2000" dirty="0" smtClean="0">
                <a:latin typeface="华文中宋" pitchFamily="2" charset="-122"/>
                <a:ea typeface="华文中宋" pitchFamily="2" charset="-122"/>
              </a:rPr>
              <a:t>10.SF6 </a:t>
            </a:r>
            <a:r>
              <a:rPr lang="zh-CN" altLang="en-US" sz="2000" dirty="0" smtClean="0">
                <a:latin typeface="华文中宋" pitchFamily="2" charset="-122"/>
                <a:ea typeface="华文中宋" pitchFamily="2" charset="-122"/>
              </a:rPr>
              <a:t>气体绝缘变压器</a:t>
            </a:r>
          </a:p>
          <a:p>
            <a:pPr>
              <a:lnSpc>
                <a:spcPct val="150000"/>
              </a:lnSpc>
            </a:pPr>
            <a:r>
              <a:rPr lang="en-US" altLang="zh-CN" sz="2000" dirty="0" smtClean="0">
                <a:latin typeface="华文中宋" pitchFamily="2" charset="-122"/>
                <a:ea typeface="华文中宋" pitchFamily="2" charset="-122"/>
              </a:rPr>
              <a:t>11.220kV </a:t>
            </a:r>
            <a:r>
              <a:rPr lang="zh-CN" altLang="en-US" sz="2000" dirty="0" smtClean="0">
                <a:latin typeface="华文中宋" pitchFamily="2" charset="-122"/>
                <a:ea typeface="华文中宋" pitchFamily="2" charset="-122"/>
              </a:rPr>
              <a:t>高阻抗电力变压器</a:t>
            </a:r>
          </a:p>
          <a:p>
            <a:pPr>
              <a:lnSpc>
                <a:spcPct val="150000"/>
              </a:lnSpc>
            </a:pPr>
            <a:r>
              <a:rPr lang="en-US" altLang="zh-CN" sz="2000" dirty="0" smtClean="0">
                <a:latin typeface="华文中宋" pitchFamily="2" charset="-122"/>
                <a:ea typeface="华文中宋" pitchFamily="2" charset="-122"/>
              </a:rPr>
              <a:t>12.</a:t>
            </a:r>
            <a:r>
              <a:rPr lang="zh-CN" altLang="en-US" sz="2000" dirty="0" smtClean="0">
                <a:latin typeface="华文中宋" pitchFamily="2" charset="-122"/>
                <a:ea typeface="华文中宋" pitchFamily="2" charset="-122"/>
              </a:rPr>
              <a:t>光学电流互感器</a:t>
            </a:r>
          </a:p>
          <a:p>
            <a:pPr>
              <a:lnSpc>
                <a:spcPct val="150000"/>
              </a:lnSpc>
            </a:pPr>
            <a:r>
              <a:rPr lang="en-US" altLang="zh-CN" sz="2000" dirty="0" smtClean="0">
                <a:latin typeface="华文中宋" pitchFamily="2" charset="-122"/>
                <a:ea typeface="华文中宋" pitchFamily="2" charset="-122"/>
              </a:rPr>
              <a:t>13.</a:t>
            </a:r>
            <a:r>
              <a:rPr lang="zh-CN" altLang="en-US" sz="2000" dirty="0" smtClean="0">
                <a:latin typeface="华文中宋" pitchFamily="2" charset="-122"/>
                <a:ea typeface="华文中宋" pitchFamily="2" charset="-122"/>
              </a:rPr>
              <a:t>固定串补和可控串补（</a:t>
            </a:r>
            <a:r>
              <a:rPr lang="en-US" altLang="zh-CN" sz="2000" dirty="0" smtClean="0">
                <a:latin typeface="华文中宋" pitchFamily="2" charset="-122"/>
                <a:ea typeface="华文中宋" pitchFamily="2" charset="-122"/>
              </a:rPr>
              <a:t>TCSC</a:t>
            </a:r>
            <a:r>
              <a:rPr lang="zh-CN" altLang="en-US" sz="2000" dirty="0" smtClean="0">
                <a:latin typeface="华文中宋" pitchFamily="2" charset="-122"/>
                <a:ea typeface="华文中宋" pitchFamily="2" charset="-122"/>
              </a:rPr>
              <a:t>）</a:t>
            </a:r>
          </a:p>
          <a:p>
            <a:pPr>
              <a:lnSpc>
                <a:spcPct val="150000"/>
              </a:lnSpc>
            </a:pPr>
            <a:r>
              <a:rPr lang="en-US" altLang="zh-CN" sz="2000" dirty="0" smtClean="0">
                <a:latin typeface="华文中宋" pitchFamily="2" charset="-122"/>
                <a:ea typeface="华文中宋" pitchFamily="2" charset="-122"/>
              </a:rPr>
              <a:t>14.</a:t>
            </a:r>
            <a:r>
              <a:rPr lang="zh-CN" altLang="en-US" sz="2000" dirty="0" smtClean="0">
                <a:latin typeface="华文中宋" pitchFamily="2" charset="-122"/>
                <a:ea typeface="华文中宋" pitchFamily="2" charset="-122"/>
              </a:rPr>
              <a:t>静止无功补偿</a:t>
            </a:r>
            <a:r>
              <a:rPr lang="en-US" altLang="zh-CN" sz="2000" dirty="0" smtClean="0">
                <a:latin typeface="华文中宋" pitchFamily="2" charset="-122"/>
                <a:ea typeface="华文中宋" pitchFamily="2" charset="-122"/>
              </a:rPr>
              <a:t>(SVC)</a:t>
            </a:r>
          </a:p>
          <a:p>
            <a:pPr>
              <a:lnSpc>
                <a:spcPct val="150000"/>
              </a:lnSpc>
            </a:pPr>
            <a:r>
              <a:rPr lang="en-US" altLang="zh-CN" sz="2000" dirty="0" smtClean="0">
                <a:latin typeface="华文中宋" pitchFamily="2" charset="-122"/>
                <a:ea typeface="华文中宋" pitchFamily="2" charset="-122"/>
              </a:rPr>
              <a:t>15.</a:t>
            </a:r>
            <a:r>
              <a:rPr lang="zh-CN" altLang="en-US" sz="2000" dirty="0" smtClean="0">
                <a:latin typeface="华文中宋" pitchFamily="2" charset="-122"/>
                <a:ea typeface="华文中宋" pitchFamily="2" charset="-122"/>
              </a:rPr>
              <a:t>雷电监测分析系统</a:t>
            </a:r>
          </a:p>
          <a:p>
            <a:pPr>
              <a:lnSpc>
                <a:spcPct val="150000"/>
              </a:lnSpc>
            </a:pPr>
            <a:r>
              <a:rPr lang="en-US" altLang="zh-CN" sz="2000" dirty="0" smtClean="0">
                <a:latin typeface="华文中宋" pitchFamily="2" charset="-122"/>
                <a:ea typeface="华文中宋" pitchFamily="2" charset="-122"/>
              </a:rPr>
              <a:t>16.GIS </a:t>
            </a:r>
            <a:r>
              <a:rPr lang="zh-CN" altLang="en-US" sz="2000" dirty="0" smtClean="0">
                <a:latin typeface="华文中宋" pitchFamily="2" charset="-122"/>
                <a:ea typeface="华文中宋" pitchFamily="2" charset="-122"/>
              </a:rPr>
              <a:t>局部放电在线检测与诊断系统</a:t>
            </a:r>
          </a:p>
          <a:p>
            <a:pPr>
              <a:lnSpc>
                <a:spcPct val="150000"/>
              </a:lnSpc>
            </a:pPr>
            <a:r>
              <a:rPr lang="en-US" altLang="zh-CN" sz="2000" dirty="0" smtClean="0">
                <a:latin typeface="华文中宋" pitchFamily="2" charset="-122"/>
                <a:ea typeface="华文中宋" pitchFamily="2" charset="-122"/>
              </a:rPr>
              <a:t>17.SF6 </a:t>
            </a:r>
            <a:r>
              <a:rPr lang="zh-CN" altLang="en-US" sz="2000" dirty="0" smtClean="0">
                <a:latin typeface="华文中宋" pitchFamily="2" charset="-122"/>
                <a:ea typeface="华文中宋" pitchFamily="2" charset="-122"/>
              </a:rPr>
              <a:t>全封闭组合电器内部闪络故障在线自动定位系统</a:t>
            </a:r>
          </a:p>
          <a:p>
            <a:pPr>
              <a:lnSpc>
                <a:spcPct val="150000"/>
              </a:lnSpc>
            </a:pPr>
            <a:r>
              <a:rPr lang="en-US" altLang="zh-CN" sz="2000" dirty="0" smtClean="0">
                <a:latin typeface="华文中宋" pitchFamily="2" charset="-122"/>
                <a:ea typeface="华文中宋" pitchFamily="2" charset="-122"/>
              </a:rPr>
              <a:t>18.</a:t>
            </a:r>
            <a:r>
              <a:rPr lang="zh-CN" altLang="en-US" sz="2000" dirty="0" smtClean="0">
                <a:latin typeface="华文中宋" pitchFamily="2" charset="-122"/>
                <a:ea typeface="华文中宋" pitchFamily="2" charset="-122"/>
              </a:rPr>
              <a:t>自能式六氟化硫</a:t>
            </a:r>
            <a:r>
              <a:rPr lang="en-US" altLang="zh-CN" sz="2000" dirty="0" smtClean="0">
                <a:latin typeface="华文中宋" pitchFamily="2" charset="-122"/>
                <a:ea typeface="华文中宋" pitchFamily="2" charset="-122"/>
              </a:rPr>
              <a:t>(SF6)</a:t>
            </a:r>
            <a:r>
              <a:rPr lang="zh-CN" altLang="en-US" sz="2000" dirty="0" smtClean="0">
                <a:latin typeface="华文中宋" pitchFamily="2" charset="-122"/>
                <a:ea typeface="华文中宋" pitchFamily="2" charset="-122"/>
              </a:rPr>
              <a:t>断路器</a:t>
            </a:r>
          </a:p>
          <a:p>
            <a:pPr>
              <a:lnSpc>
                <a:spcPct val="150000"/>
              </a:lnSpc>
            </a:pPr>
            <a:r>
              <a:rPr lang="en-US" altLang="zh-CN" sz="2000" dirty="0" smtClean="0">
                <a:latin typeface="华文中宋" pitchFamily="2" charset="-122"/>
                <a:ea typeface="华文中宋" pitchFamily="2" charset="-122"/>
              </a:rPr>
              <a:t>19.</a:t>
            </a:r>
            <a:r>
              <a:rPr lang="zh-CN" altLang="en-US" sz="2000" dirty="0" smtClean="0">
                <a:latin typeface="华文中宋" pitchFamily="2" charset="-122"/>
                <a:ea typeface="华文中宋" pitchFamily="2" charset="-122"/>
              </a:rPr>
              <a:t>新型高压隔离开关</a:t>
            </a:r>
            <a:endParaRPr lang="en-US" altLang="zh-CN" sz="2000" dirty="0" smtClean="0">
              <a:latin typeface="华文中宋" pitchFamily="2" charset="-122"/>
              <a:ea typeface="华文中宋" pitchFamily="2" charset="-122"/>
            </a:endParaRPr>
          </a:p>
        </p:txBody>
      </p:sp>
      <p:sp>
        <p:nvSpPr>
          <p:cNvPr id="6" name="矩形 5"/>
          <p:cNvSpPr/>
          <p:nvPr/>
        </p:nvSpPr>
        <p:spPr>
          <a:xfrm>
            <a:off x="2987824" y="1052736"/>
            <a:ext cx="3012606" cy="461665"/>
          </a:xfrm>
          <a:prstGeom prst="rect">
            <a:avLst/>
          </a:prstGeom>
        </p:spPr>
        <p:txBody>
          <a:bodyPr wrap="square">
            <a:spAutoFit/>
          </a:bodyPr>
          <a:lstStyle/>
          <a:p>
            <a:pPr lvl="0" algn="ctr"/>
            <a:r>
              <a:rPr lang="zh-CN" altLang="en-US" sz="2400" b="1" dirty="0" smtClean="0">
                <a:solidFill>
                  <a:srgbClr val="FF0000"/>
                </a:solidFill>
                <a:latin typeface="微软雅黑" pitchFamily="34" charset="-122"/>
                <a:ea typeface="微软雅黑" pitchFamily="34" charset="-122"/>
              </a:rPr>
              <a:t>第四节   新装备</a:t>
            </a:r>
          </a:p>
        </p:txBody>
      </p:sp>
    </p:spTree>
    <p:extLst>
      <p:ext uri="{BB962C8B-B14F-4D97-AF65-F5344CB8AC3E}">
        <p14:creationId xmlns:p14="http://schemas.microsoft.com/office/powerpoint/2010/main" xmlns="" val="401524032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051720" y="116631"/>
            <a:ext cx="5256584"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defRPr/>
            </a:pPr>
            <a:r>
              <a:rPr lang="zh-CN" altLang="zh-CN" sz="2800" dirty="0" smtClean="0">
                <a:solidFill>
                  <a:prstClr val="black"/>
                </a:solidFill>
                <a:latin typeface="微软雅黑" pitchFamily="34" charset="-122"/>
                <a:ea typeface="微软雅黑" pitchFamily="34" charset="-122"/>
                <a:cs typeface="宋体" pitchFamily="2" charset="-122"/>
              </a:rPr>
              <a:t>电力建设五新推广应用信息目录</a:t>
            </a:r>
            <a:endParaRPr lang="zh-CN" altLang="en-US" sz="2800" dirty="0">
              <a:solidFill>
                <a:prstClr val="black"/>
              </a:solidFill>
              <a:latin typeface="微软雅黑" pitchFamily="34" charset="-122"/>
              <a:ea typeface="微软雅黑" pitchFamily="34" charset="-122"/>
              <a:cs typeface="宋体" pitchFamily="2" charset="-122"/>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52</a:t>
            </a:fld>
            <a:endParaRPr lang="zh-CN" altLang="en-US" dirty="0"/>
          </a:p>
        </p:txBody>
      </p:sp>
      <p:sp>
        <p:nvSpPr>
          <p:cNvPr id="5" name="矩形 4"/>
          <p:cNvSpPr/>
          <p:nvPr/>
        </p:nvSpPr>
        <p:spPr>
          <a:xfrm>
            <a:off x="1475656" y="1556792"/>
            <a:ext cx="6768752" cy="4247317"/>
          </a:xfrm>
          <a:prstGeom prst="rect">
            <a:avLst/>
          </a:prstGeom>
        </p:spPr>
        <p:txBody>
          <a:bodyPr wrap="square">
            <a:spAutoFit/>
          </a:bodyPr>
          <a:lstStyle/>
          <a:p>
            <a:pPr>
              <a:lnSpc>
                <a:spcPct val="150000"/>
              </a:lnSpc>
            </a:pPr>
            <a:r>
              <a:rPr lang="en-US" altLang="zh-CN" sz="2000" dirty="0" smtClean="0">
                <a:latin typeface="华文中宋" pitchFamily="2" charset="-122"/>
                <a:ea typeface="华文中宋" pitchFamily="2" charset="-122"/>
              </a:rPr>
              <a:t>20.</a:t>
            </a:r>
            <a:r>
              <a:rPr lang="zh-CN" altLang="en-US" sz="2000" dirty="0" smtClean="0">
                <a:latin typeface="华文中宋" pitchFamily="2" charset="-122"/>
                <a:ea typeface="华文中宋" pitchFamily="2" charset="-122"/>
              </a:rPr>
              <a:t>新型节能变压器</a:t>
            </a:r>
          </a:p>
          <a:p>
            <a:pPr>
              <a:lnSpc>
                <a:spcPct val="150000"/>
              </a:lnSpc>
            </a:pPr>
            <a:r>
              <a:rPr lang="en-US" altLang="zh-CN" sz="2000" dirty="0" smtClean="0">
                <a:latin typeface="华文中宋" pitchFamily="2" charset="-122"/>
                <a:ea typeface="华文中宋" pitchFamily="2" charset="-122"/>
              </a:rPr>
              <a:t>21.</a:t>
            </a:r>
            <a:r>
              <a:rPr lang="zh-CN" altLang="en-US" sz="2000" dirty="0" smtClean="0">
                <a:latin typeface="华文中宋" pitchFamily="2" charset="-122"/>
                <a:ea typeface="华文中宋" pitchFamily="2" charset="-122"/>
              </a:rPr>
              <a:t>自动调容调压变压器</a:t>
            </a:r>
          </a:p>
          <a:p>
            <a:pPr>
              <a:lnSpc>
                <a:spcPct val="150000"/>
              </a:lnSpc>
            </a:pPr>
            <a:r>
              <a:rPr lang="en-US" altLang="zh-CN" sz="2000" dirty="0" smtClean="0">
                <a:latin typeface="华文中宋" pitchFamily="2" charset="-122"/>
                <a:ea typeface="华文中宋" pitchFamily="2" charset="-122"/>
              </a:rPr>
              <a:t>22.</a:t>
            </a:r>
            <a:r>
              <a:rPr lang="zh-CN" altLang="en-US" sz="2000" dirty="0" smtClean="0">
                <a:latin typeface="华文中宋" pitchFamily="2" charset="-122"/>
                <a:ea typeface="华文中宋" pitchFamily="2" charset="-122"/>
              </a:rPr>
              <a:t>二次航空插头组件</a:t>
            </a:r>
          </a:p>
          <a:p>
            <a:pPr>
              <a:lnSpc>
                <a:spcPct val="150000"/>
              </a:lnSpc>
            </a:pPr>
            <a:r>
              <a:rPr lang="en-US" altLang="zh-CN" sz="2000" dirty="0" smtClean="0">
                <a:latin typeface="华文中宋" pitchFamily="2" charset="-122"/>
                <a:ea typeface="华文中宋" pitchFamily="2" charset="-122"/>
              </a:rPr>
              <a:t>23.</a:t>
            </a:r>
            <a:r>
              <a:rPr lang="zh-CN" altLang="en-US" sz="2000" dirty="0" smtClean="0">
                <a:latin typeface="华文中宋" pitchFamily="2" charset="-122"/>
                <a:ea typeface="华文中宋" pitchFamily="2" charset="-122"/>
              </a:rPr>
              <a:t>可移动布氏硬度压痕自动测量装置</a:t>
            </a:r>
          </a:p>
          <a:p>
            <a:pPr>
              <a:lnSpc>
                <a:spcPct val="150000"/>
              </a:lnSpc>
            </a:pPr>
            <a:r>
              <a:rPr lang="en-US" altLang="zh-CN" sz="2000" dirty="0" smtClean="0">
                <a:latin typeface="华文中宋" pitchFamily="2" charset="-122"/>
                <a:ea typeface="华文中宋" pitchFamily="2" charset="-122"/>
              </a:rPr>
              <a:t>24.</a:t>
            </a:r>
            <a:r>
              <a:rPr lang="zh-CN" altLang="en-US" sz="2000" dirty="0" smtClean="0">
                <a:latin typeface="华文中宋" pitchFamily="2" charset="-122"/>
                <a:ea typeface="华文中宋" pitchFamily="2" charset="-122"/>
              </a:rPr>
              <a:t>新型中频感应加热焊接热处理设备</a:t>
            </a:r>
          </a:p>
          <a:p>
            <a:pPr>
              <a:lnSpc>
                <a:spcPct val="150000"/>
              </a:lnSpc>
            </a:pPr>
            <a:r>
              <a:rPr lang="en-US" altLang="zh-CN" sz="2000" dirty="0" smtClean="0">
                <a:latin typeface="华文中宋" pitchFamily="2" charset="-122"/>
                <a:ea typeface="华文中宋" pitchFamily="2" charset="-122"/>
              </a:rPr>
              <a:t>25.</a:t>
            </a:r>
            <a:r>
              <a:rPr lang="zh-CN" altLang="en-US" sz="2000" dirty="0" smtClean="0">
                <a:latin typeface="华文中宋" pitchFamily="2" charset="-122"/>
                <a:ea typeface="华文中宋" pitchFamily="2" charset="-122"/>
              </a:rPr>
              <a:t>新型数字化工业电子内窥镜装置</a:t>
            </a:r>
          </a:p>
          <a:p>
            <a:pPr>
              <a:lnSpc>
                <a:spcPct val="150000"/>
              </a:lnSpc>
            </a:pPr>
            <a:r>
              <a:rPr lang="en-US" altLang="zh-CN" sz="2000" dirty="0" smtClean="0">
                <a:latin typeface="华文中宋" pitchFamily="2" charset="-122"/>
                <a:ea typeface="华文中宋" pitchFamily="2" charset="-122"/>
              </a:rPr>
              <a:t>26.</a:t>
            </a:r>
            <a:r>
              <a:rPr lang="zh-CN" altLang="en-US" sz="2000" dirty="0" smtClean="0">
                <a:latin typeface="华文中宋" pitchFamily="2" charset="-122"/>
                <a:ea typeface="华文中宋" pitchFamily="2" charset="-122"/>
              </a:rPr>
              <a:t>管道内壁行走探测装置</a:t>
            </a:r>
          </a:p>
          <a:p>
            <a:pPr>
              <a:lnSpc>
                <a:spcPct val="150000"/>
              </a:lnSpc>
            </a:pPr>
            <a:r>
              <a:rPr lang="en-US" altLang="zh-CN" sz="2000" dirty="0" smtClean="0">
                <a:latin typeface="华文中宋" pitchFamily="2" charset="-122"/>
                <a:ea typeface="华文中宋" pitchFamily="2" charset="-122"/>
              </a:rPr>
              <a:t>27.</a:t>
            </a:r>
            <a:r>
              <a:rPr lang="zh-CN" altLang="en-US" sz="2000" dirty="0" smtClean="0">
                <a:latin typeface="华文中宋" pitchFamily="2" charset="-122"/>
                <a:ea typeface="华文中宋" pitchFamily="2" charset="-122"/>
              </a:rPr>
              <a:t>手持式激光合金元素分析仪</a:t>
            </a:r>
          </a:p>
          <a:p>
            <a:pPr>
              <a:lnSpc>
                <a:spcPct val="150000"/>
              </a:lnSpc>
            </a:pPr>
            <a:r>
              <a:rPr lang="en-US" altLang="zh-CN" sz="2000" dirty="0" smtClean="0">
                <a:latin typeface="华文中宋" pitchFamily="2" charset="-122"/>
                <a:ea typeface="华文中宋" pitchFamily="2" charset="-122"/>
              </a:rPr>
              <a:t>28.</a:t>
            </a:r>
            <a:r>
              <a:rPr lang="zh-CN" altLang="en-US" sz="2000" dirty="0" smtClean="0">
                <a:latin typeface="华文中宋" pitchFamily="2" charset="-122"/>
                <a:ea typeface="华文中宋" pitchFamily="2" charset="-122"/>
              </a:rPr>
              <a:t>互联网</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工程管理应用技术</a:t>
            </a:r>
            <a:endParaRPr lang="en-US" altLang="zh-CN" sz="2000" dirty="0" smtClean="0">
              <a:latin typeface="华文中宋" pitchFamily="2" charset="-122"/>
              <a:ea typeface="华文中宋" pitchFamily="2" charset="-122"/>
            </a:endParaRPr>
          </a:p>
        </p:txBody>
      </p:sp>
      <p:sp>
        <p:nvSpPr>
          <p:cNvPr id="6" name="矩形 5"/>
          <p:cNvSpPr/>
          <p:nvPr/>
        </p:nvSpPr>
        <p:spPr>
          <a:xfrm>
            <a:off x="2987824" y="1052736"/>
            <a:ext cx="3012606" cy="461665"/>
          </a:xfrm>
          <a:prstGeom prst="rect">
            <a:avLst/>
          </a:prstGeom>
        </p:spPr>
        <p:txBody>
          <a:bodyPr wrap="square">
            <a:spAutoFit/>
          </a:bodyPr>
          <a:lstStyle/>
          <a:p>
            <a:pPr lvl="0" algn="ctr"/>
            <a:r>
              <a:rPr lang="zh-CN" altLang="en-US" sz="2400" b="1" dirty="0" smtClean="0">
                <a:solidFill>
                  <a:srgbClr val="FF0000"/>
                </a:solidFill>
                <a:latin typeface="微软雅黑" pitchFamily="34" charset="-122"/>
                <a:ea typeface="微软雅黑" pitchFamily="34" charset="-122"/>
              </a:rPr>
              <a:t>第四节   新装备</a:t>
            </a:r>
          </a:p>
        </p:txBody>
      </p:sp>
    </p:spTree>
    <p:extLst>
      <p:ext uri="{BB962C8B-B14F-4D97-AF65-F5344CB8AC3E}">
        <p14:creationId xmlns:p14="http://schemas.microsoft.com/office/powerpoint/2010/main" xmlns="" val="401524032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051720" y="116631"/>
            <a:ext cx="5256584"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defRPr/>
            </a:pPr>
            <a:r>
              <a:rPr lang="zh-CN" altLang="zh-CN" sz="2800" dirty="0" smtClean="0">
                <a:solidFill>
                  <a:prstClr val="black"/>
                </a:solidFill>
                <a:latin typeface="微软雅黑" pitchFamily="34" charset="-122"/>
                <a:ea typeface="微软雅黑" pitchFamily="34" charset="-122"/>
                <a:cs typeface="宋体" pitchFamily="2" charset="-122"/>
              </a:rPr>
              <a:t>电力建设五新推广应用信息目录</a:t>
            </a:r>
            <a:endParaRPr lang="zh-CN" altLang="en-US" sz="2800" dirty="0">
              <a:solidFill>
                <a:prstClr val="black"/>
              </a:solidFill>
              <a:latin typeface="微软雅黑" pitchFamily="34" charset="-122"/>
              <a:ea typeface="微软雅黑" pitchFamily="34" charset="-122"/>
              <a:cs typeface="宋体" pitchFamily="2" charset="-122"/>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53</a:t>
            </a:fld>
            <a:endParaRPr lang="zh-CN" altLang="en-US" dirty="0"/>
          </a:p>
        </p:txBody>
      </p:sp>
      <p:sp>
        <p:nvSpPr>
          <p:cNvPr id="5" name="矩形 4"/>
          <p:cNvSpPr/>
          <p:nvPr/>
        </p:nvSpPr>
        <p:spPr>
          <a:xfrm>
            <a:off x="1475656" y="1412776"/>
            <a:ext cx="6768752" cy="5170646"/>
          </a:xfrm>
          <a:prstGeom prst="rect">
            <a:avLst/>
          </a:prstGeom>
        </p:spPr>
        <p:txBody>
          <a:bodyPr wrap="square">
            <a:spAutoFit/>
          </a:bodyPr>
          <a:lstStyle/>
          <a:p>
            <a:pPr>
              <a:lnSpc>
                <a:spcPct val="150000"/>
              </a:lnSpc>
            </a:pPr>
            <a:r>
              <a:rPr lang="en-US" altLang="zh-CN" sz="2000" dirty="0" smtClean="0">
                <a:latin typeface="华文中宋" pitchFamily="2" charset="-122"/>
                <a:ea typeface="华文中宋" pitchFamily="2" charset="-122"/>
              </a:rPr>
              <a:t>1.400MPa </a:t>
            </a:r>
            <a:r>
              <a:rPr lang="zh-CN" altLang="en-US" sz="2000" dirty="0" smtClean="0">
                <a:latin typeface="华文中宋" pitchFamily="2" charset="-122"/>
                <a:ea typeface="华文中宋" pitchFamily="2" charset="-122"/>
              </a:rPr>
              <a:t>及以上高强钢筋</a:t>
            </a:r>
          </a:p>
          <a:p>
            <a:pPr>
              <a:lnSpc>
                <a:spcPct val="150000"/>
              </a:lnSpc>
            </a:pPr>
            <a:r>
              <a:rPr lang="en-US" altLang="zh-CN" sz="2000" dirty="0" smtClean="0">
                <a:latin typeface="华文中宋" pitchFamily="2" charset="-122"/>
                <a:ea typeface="华文中宋" pitchFamily="2" charset="-122"/>
              </a:rPr>
              <a:t>2.</a:t>
            </a:r>
            <a:r>
              <a:rPr lang="zh-CN" altLang="en-US" sz="2000" dirty="0" smtClean="0">
                <a:latin typeface="华文中宋" pitchFamily="2" charset="-122"/>
                <a:ea typeface="华文中宋" pitchFamily="2" charset="-122"/>
              </a:rPr>
              <a:t>新型奥氏体耐热不锈钢</a:t>
            </a:r>
          </a:p>
          <a:p>
            <a:pPr>
              <a:lnSpc>
                <a:spcPct val="150000"/>
              </a:lnSpc>
            </a:pPr>
            <a:r>
              <a:rPr lang="en-US" altLang="zh-CN" sz="2000" dirty="0" smtClean="0">
                <a:latin typeface="华文中宋" pitchFamily="2" charset="-122"/>
                <a:ea typeface="华文中宋" pitchFamily="2" charset="-122"/>
              </a:rPr>
              <a:t>3.</a:t>
            </a:r>
            <a:r>
              <a:rPr lang="zh-CN" altLang="en-US" sz="2000" dirty="0" smtClean="0">
                <a:latin typeface="华文中宋" pitchFamily="2" charset="-122"/>
                <a:ea typeface="华文中宋" pitchFamily="2" charset="-122"/>
              </a:rPr>
              <a:t>新型铁素体耐热钢</a:t>
            </a:r>
          </a:p>
          <a:p>
            <a:pPr>
              <a:lnSpc>
                <a:spcPct val="150000"/>
              </a:lnSpc>
            </a:pPr>
            <a:r>
              <a:rPr lang="en-US" altLang="zh-CN" sz="2000" dirty="0" smtClean="0">
                <a:latin typeface="华文中宋" pitchFamily="2" charset="-122"/>
                <a:ea typeface="华文中宋" pitchFamily="2" charset="-122"/>
              </a:rPr>
              <a:t>4.</a:t>
            </a:r>
            <a:r>
              <a:rPr lang="zh-CN" altLang="en-US" sz="2000" dirty="0" smtClean="0">
                <a:latin typeface="华文中宋" pitchFamily="2" charset="-122"/>
                <a:ea typeface="华文中宋" pitchFamily="2" charset="-122"/>
              </a:rPr>
              <a:t>钛复合板内衬材料</a:t>
            </a:r>
          </a:p>
          <a:p>
            <a:pPr>
              <a:lnSpc>
                <a:spcPct val="150000"/>
              </a:lnSpc>
            </a:pPr>
            <a:r>
              <a:rPr lang="en-US" altLang="zh-CN" sz="2000" dirty="0" smtClean="0">
                <a:latin typeface="华文中宋" pitchFamily="2" charset="-122"/>
                <a:ea typeface="华文中宋" pitchFamily="2" charset="-122"/>
              </a:rPr>
              <a:t>5.</a:t>
            </a:r>
            <a:r>
              <a:rPr lang="zh-CN" altLang="en-US" sz="2000" dirty="0" smtClean="0">
                <a:latin typeface="华文中宋" pitchFamily="2" charset="-122"/>
                <a:ea typeface="华文中宋" pitchFamily="2" charset="-122"/>
              </a:rPr>
              <a:t>新型保温、隔热、隔音材料</a:t>
            </a:r>
          </a:p>
          <a:p>
            <a:pPr>
              <a:lnSpc>
                <a:spcPct val="150000"/>
              </a:lnSpc>
            </a:pPr>
            <a:r>
              <a:rPr lang="en-US" altLang="zh-CN" sz="2000" dirty="0" smtClean="0">
                <a:latin typeface="华文中宋" pitchFamily="2" charset="-122"/>
                <a:ea typeface="华文中宋" pitchFamily="2" charset="-122"/>
              </a:rPr>
              <a:t>6.</a:t>
            </a:r>
            <a:r>
              <a:rPr lang="zh-CN" altLang="en-US" sz="2000" dirty="0" smtClean="0">
                <a:latin typeface="华文中宋" pitchFamily="2" charset="-122"/>
                <a:ea typeface="华文中宋" pitchFamily="2" charset="-122"/>
              </a:rPr>
              <a:t>防水、防火、抗震等功能的新型建筑材料及制品</a:t>
            </a:r>
          </a:p>
          <a:p>
            <a:pPr>
              <a:lnSpc>
                <a:spcPct val="150000"/>
              </a:lnSpc>
            </a:pPr>
            <a:r>
              <a:rPr lang="en-US" altLang="zh-CN" sz="2000" dirty="0" smtClean="0">
                <a:latin typeface="华文中宋" pitchFamily="2" charset="-122"/>
                <a:ea typeface="华文中宋" pitchFamily="2" charset="-122"/>
              </a:rPr>
              <a:t>7.</a:t>
            </a:r>
            <a:r>
              <a:rPr lang="zh-CN" altLang="en-US" sz="2000" dirty="0" smtClean="0">
                <a:latin typeface="华文中宋" pitchFamily="2" charset="-122"/>
                <a:ea typeface="华文中宋" pitchFamily="2" charset="-122"/>
              </a:rPr>
              <a:t>柔性石墨密封材料</a:t>
            </a:r>
          </a:p>
          <a:p>
            <a:pPr>
              <a:lnSpc>
                <a:spcPct val="150000"/>
              </a:lnSpc>
            </a:pPr>
            <a:r>
              <a:rPr lang="en-US" altLang="zh-CN" sz="2000" dirty="0" smtClean="0">
                <a:latin typeface="华文中宋" pitchFamily="2" charset="-122"/>
                <a:ea typeface="华文中宋" pitchFamily="2" charset="-122"/>
              </a:rPr>
              <a:t>8.</a:t>
            </a:r>
            <a:r>
              <a:rPr lang="zh-CN" altLang="en-US" sz="2000" dirty="0" smtClean="0">
                <a:latin typeface="华文中宋" pitchFamily="2" charset="-122"/>
                <a:ea typeface="华文中宋" pitchFamily="2" charset="-122"/>
              </a:rPr>
              <a:t>无收缩二次灌浆材料</a:t>
            </a:r>
          </a:p>
          <a:p>
            <a:pPr>
              <a:lnSpc>
                <a:spcPct val="150000"/>
              </a:lnSpc>
            </a:pPr>
            <a:r>
              <a:rPr lang="en-US" altLang="zh-CN" sz="2000" dirty="0" smtClean="0">
                <a:latin typeface="华文中宋" pitchFamily="2" charset="-122"/>
                <a:ea typeface="华文中宋" pitchFamily="2" charset="-122"/>
              </a:rPr>
              <a:t>9.</a:t>
            </a:r>
            <a:r>
              <a:rPr lang="zh-CN" altLang="en-US" sz="2000" dirty="0" smtClean="0">
                <a:latin typeface="华文中宋" pitchFamily="2" charset="-122"/>
                <a:ea typeface="华文中宋" pitchFamily="2" charset="-122"/>
              </a:rPr>
              <a:t>高强钢在输电线路中的应用</a:t>
            </a:r>
          </a:p>
          <a:p>
            <a:pPr>
              <a:lnSpc>
                <a:spcPct val="150000"/>
              </a:lnSpc>
            </a:pPr>
            <a:r>
              <a:rPr lang="en-US" altLang="zh-CN" sz="2000" dirty="0" smtClean="0">
                <a:latin typeface="华文中宋" pitchFamily="2" charset="-122"/>
                <a:ea typeface="华文中宋" pitchFamily="2" charset="-122"/>
              </a:rPr>
              <a:t>10.</a:t>
            </a:r>
            <a:r>
              <a:rPr lang="zh-CN" altLang="en-US" sz="2000" dirty="0" smtClean="0">
                <a:latin typeface="华文中宋" pitchFamily="2" charset="-122"/>
                <a:ea typeface="华文中宋" pitchFamily="2" charset="-122"/>
              </a:rPr>
              <a:t>节能降噪金具应用</a:t>
            </a:r>
          </a:p>
          <a:p>
            <a:pPr>
              <a:lnSpc>
                <a:spcPct val="150000"/>
              </a:lnSpc>
            </a:pPr>
            <a:r>
              <a:rPr lang="en-US" altLang="zh-CN" sz="2000" dirty="0" smtClean="0">
                <a:latin typeface="华文中宋" pitchFamily="2" charset="-122"/>
                <a:ea typeface="华文中宋" pitchFamily="2" charset="-122"/>
              </a:rPr>
              <a:t>11.</a:t>
            </a:r>
            <a:r>
              <a:rPr lang="zh-CN" altLang="en-US" sz="2000" dirty="0" smtClean="0">
                <a:latin typeface="华文中宋" pitchFamily="2" charset="-122"/>
                <a:ea typeface="华文中宋" pitchFamily="2" charset="-122"/>
              </a:rPr>
              <a:t>碳纤维复合芯导线</a:t>
            </a:r>
            <a:endParaRPr lang="en-US" altLang="zh-CN" sz="2000" dirty="0" smtClean="0">
              <a:latin typeface="华文中宋" pitchFamily="2" charset="-122"/>
              <a:ea typeface="华文中宋" pitchFamily="2" charset="-122"/>
            </a:endParaRPr>
          </a:p>
        </p:txBody>
      </p:sp>
      <p:sp>
        <p:nvSpPr>
          <p:cNvPr id="6" name="矩形 5"/>
          <p:cNvSpPr/>
          <p:nvPr/>
        </p:nvSpPr>
        <p:spPr>
          <a:xfrm>
            <a:off x="2987824" y="980728"/>
            <a:ext cx="3012606" cy="461665"/>
          </a:xfrm>
          <a:prstGeom prst="rect">
            <a:avLst/>
          </a:prstGeom>
        </p:spPr>
        <p:txBody>
          <a:bodyPr wrap="square">
            <a:spAutoFit/>
          </a:bodyPr>
          <a:lstStyle/>
          <a:p>
            <a:pPr lvl="0" algn="ctr"/>
            <a:r>
              <a:rPr lang="zh-CN" altLang="en-US" sz="2400" b="1" dirty="0" smtClean="0">
                <a:solidFill>
                  <a:srgbClr val="FF0000"/>
                </a:solidFill>
                <a:latin typeface="微软雅黑" pitchFamily="34" charset="-122"/>
                <a:ea typeface="微软雅黑" pitchFamily="34" charset="-122"/>
              </a:rPr>
              <a:t>第五节   新材料</a:t>
            </a:r>
          </a:p>
        </p:txBody>
      </p:sp>
    </p:spTree>
    <p:extLst>
      <p:ext uri="{BB962C8B-B14F-4D97-AF65-F5344CB8AC3E}">
        <p14:creationId xmlns:p14="http://schemas.microsoft.com/office/powerpoint/2010/main" xmlns="" val="401524032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051720" y="116631"/>
            <a:ext cx="5256584"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defRPr/>
            </a:pPr>
            <a:r>
              <a:rPr lang="zh-CN" altLang="zh-CN" sz="2800" dirty="0" smtClean="0">
                <a:solidFill>
                  <a:prstClr val="black"/>
                </a:solidFill>
                <a:latin typeface="微软雅黑" pitchFamily="34" charset="-122"/>
                <a:ea typeface="微软雅黑" pitchFamily="34" charset="-122"/>
                <a:cs typeface="宋体" pitchFamily="2" charset="-122"/>
              </a:rPr>
              <a:t>电力建设五新推广应用信息目录</a:t>
            </a:r>
            <a:endParaRPr lang="zh-CN" altLang="en-US" sz="2800" dirty="0">
              <a:solidFill>
                <a:prstClr val="black"/>
              </a:solidFill>
              <a:latin typeface="微软雅黑" pitchFamily="34" charset="-122"/>
              <a:ea typeface="微软雅黑" pitchFamily="34" charset="-122"/>
              <a:cs typeface="宋体" pitchFamily="2" charset="-122"/>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54</a:t>
            </a:fld>
            <a:endParaRPr lang="zh-CN" altLang="en-US" dirty="0"/>
          </a:p>
        </p:txBody>
      </p:sp>
      <p:sp>
        <p:nvSpPr>
          <p:cNvPr id="5" name="矩形 4"/>
          <p:cNvSpPr/>
          <p:nvPr/>
        </p:nvSpPr>
        <p:spPr>
          <a:xfrm>
            <a:off x="1475656" y="1412776"/>
            <a:ext cx="6768752" cy="5170646"/>
          </a:xfrm>
          <a:prstGeom prst="rect">
            <a:avLst/>
          </a:prstGeom>
        </p:spPr>
        <p:txBody>
          <a:bodyPr wrap="square">
            <a:spAutoFit/>
          </a:bodyPr>
          <a:lstStyle/>
          <a:p>
            <a:pPr>
              <a:lnSpc>
                <a:spcPct val="150000"/>
              </a:lnSpc>
            </a:pPr>
            <a:r>
              <a:rPr lang="en-US" altLang="zh-CN" sz="2000" dirty="0" smtClean="0">
                <a:latin typeface="华文中宋" pitchFamily="2" charset="-122"/>
                <a:ea typeface="华文中宋" pitchFamily="2" charset="-122"/>
              </a:rPr>
              <a:t>12.1000mm</a:t>
            </a:r>
            <a:r>
              <a:rPr lang="en-US" altLang="zh-CN" sz="2000" baseline="30000" dirty="0" smtClean="0">
                <a:latin typeface="华文中宋" pitchFamily="2" charset="-122"/>
                <a:ea typeface="华文中宋" pitchFamily="2" charset="-122"/>
              </a:rPr>
              <a:t>2</a:t>
            </a: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大截面导线</a:t>
            </a:r>
          </a:p>
          <a:p>
            <a:pPr>
              <a:lnSpc>
                <a:spcPct val="150000"/>
              </a:lnSpc>
            </a:pPr>
            <a:r>
              <a:rPr lang="en-US" altLang="zh-CN" sz="2000" dirty="0" smtClean="0">
                <a:latin typeface="华文中宋" pitchFamily="2" charset="-122"/>
                <a:ea typeface="华文中宋" pitchFamily="2" charset="-122"/>
              </a:rPr>
              <a:t>13.</a:t>
            </a:r>
            <a:r>
              <a:rPr lang="zh-CN" altLang="en-US" sz="2000" dirty="0" smtClean="0">
                <a:latin typeface="华文中宋" pitchFamily="2" charset="-122"/>
                <a:ea typeface="华文中宋" pitchFamily="2" charset="-122"/>
              </a:rPr>
              <a:t>耐热铝合金导线</a:t>
            </a:r>
          </a:p>
          <a:p>
            <a:pPr>
              <a:lnSpc>
                <a:spcPct val="150000"/>
              </a:lnSpc>
            </a:pPr>
            <a:r>
              <a:rPr lang="en-US" altLang="zh-CN" sz="2000" dirty="0" smtClean="0">
                <a:latin typeface="华文中宋" pitchFamily="2" charset="-122"/>
                <a:ea typeface="华文中宋" pitchFamily="2" charset="-122"/>
              </a:rPr>
              <a:t>14.</a:t>
            </a:r>
            <a:r>
              <a:rPr lang="zh-CN" altLang="en-US" sz="2000" dirty="0" smtClean="0">
                <a:latin typeface="华文中宋" pitchFamily="2" charset="-122"/>
                <a:ea typeface="华文中宋" pitchFamily="2" charset="-122"/>
              </a:rPr>
              <a:t>新型绝缘子</a:t>
            </a:r>
          </a:p>
          <a:p>
            <a:pPr>
              <a:lnSpc>
                <a:spcPct val="150000"/>
              </a:lnSpc>
            </a:pPr>
            <a:r>
              <a:rPr lang="en-US" altLang="zh-CN" sz="2000" dirty="0" smtClean="0">
                <a:latin typeface="华文中宋" pitchFamily="2" charset="-122"/>
                <a:ea typeface="华文中宋" pitchFamily="2" charset="-122"/>
              </a:rPr>
              <a:t>15.</a:t>
            </a:r>
            <a:r>
              <a:rPr lang="zh-CN" altLang="en-US" sz="2000" dirty="0" smtClean="0">
                <a:latin typeface="华文中宋" pitchFamily="2" charset="-122"/>
                <a:ea typeface="华文中宋" pitchFamily="2" charset="-122"/>
              </a:rPr>
              <a:t>混合硝酸盐（储能介质）</a:t>
            </a:r>
          </a:p>
          <a:p>
            <a:pPr>
              <a:lnSpc>
                <a:spcPct val="150000"/>
              </a:lnSpc>
            </a:pPr>
            <a:r>
              <a:rPr lang="en-US" altLang="zh-CN" sz="2000" dirty="0" smtClean="0">
                <a:latin typeface="华文中宋" pitchFamily="2" charset="-122"/>
                <a:ea typeface="华文中宋" pitchFamily="2" charset="-122"/>
              </a:rPr>
              <a:t>16.</a:t>
            </a:r>
            <a:r>
              <a:rPr lang="zh-CN" altLang="en-US" sz="2000" dirty="0" smtClean="0">
                <a:latin typeface="华文中宋" pitchFamily="2" charset="-122"/>
                <a:ea typeface="华文中宋" pitchFamily="2" charset="-122"/>
              </a:rPr>
              <a:t>新型起爆器材应用</a:t>
            </a:r>
          </a:p>
          <a:p>
            <a:pPr>
              <a:lnSpc>
                <a:spcPct val="150000"/>
              </a:lnSpc>
            </a:pPr>
            <a:r>
              <a:rPr lang="en-US" altLang="zh-CN" sz="2000" dirty="0" smtClean="0">
                <a:latin typeface="华文中宋" pitchFamily="2" charset="-122"/>
                <a:ea typeface="华文中宋" pitchFamily="2" charset="-122"/>
              </a:rPr>
              <a:t>17.</a:t>
            </a:r>
            <a:r>
              <a:rPr lang="zh-CN" altLang="en-US" sz="2000" dirty="0" smtClean="0">
                <a:latin typeface="华文中宋" pitchFamily="2" charset="-122"/>
                <a:ea typeface="华文中宋" pitchFamily="2" charset="-122"/>
              </a:rPr>
              <a:t>新型化学灌浆浆材应用</a:t>
            </a:r>
          </a:p>
          <a:p>
            <a:pPr>
              <a:lnSpc>
                <a:spcPct val="150000"/>
              </a:lnSpc>
            </a:pPr>
            <a:r>
              <a:rPr lang="en-US" altLang="zh-CN" sz="2000" dirty="0" smtClean="0">
                <a:latin typeface="华文中宋" pitchFamily="2" charset="-122"/>
                <a:ea typeface="华文中宋" pitchFamily="2" charset="-122"/>
              </a:rPr>
              <a:t>18.</a:t>
            </a:r>
            <a:r>
              <a:rPr lang="zh-CN" altLang="en-US" sz="2000" dirty="0" smtClean="0">
                <a:latin typeface="华文中宋" pitchFamily="2" charset="-122"/>
                <a:ea typeface="华文中宋" pitchFamily="2" charset="-122"/>
              </a:rPr>
              <a:t>新型节能灯具</a:t>
            </a:r>
          </a:p>
          <a:p>
            <a:pPr>
              <a:lnSpc>
                <a:spcPct val="150000"/>
              </a:lnSpc>
            </a:pPr>
            <a:r>
              <a:rPr lang="en-US" altLang="zh-CN" sz="2000" dirty="0" smtClean="0">
                <a:latin typeface="华文中宋" pitchFamily="2" charset="-122"/>
                <a:ea typeface="华文中宋" pitchFamily="2" charset="-122"/>
              </a:rPr>
              <a:t>19.</a:t>
            </a:r>
            <a:r>
              <a:rPr lang="zh-CN" altLang="en-US" sz="2000" dirty="0" smtClean="0">
                <a:latin typeface="华文中宋" pitchFamily="2" charset="-122"/>
                <a:ea typeface="华文中宋" pitchFamily="2" charset="-122"/>
              </a:rPr>
              <a:t>抽屉式电缆槽盒</a:t>
            </a:r>
          </a:p>
          <a:p>
            <a:pPr>
              <a:lnSpc>
                <a:spcPct val="150000"/>
              </a:lnSpc>
            </a:pPr>
            <a:r>
              <a:rPr lang="en-US" altLang="zh-CN" sz="2000" dirty="0" smtClean="0">
                <a:latin typeface="华文中宋" pitchFamily="2" charset="-122"/>
                <a:ea typeface="华文中宋" pitchFamily="2" charset="-122"/>
              </a:rPr>
              <a:t>20.</a:t>
            </a:r>
            <a:r>
              <a:rPr lang="zh-CN" altLang="en-US" sz="2000" dirty="0" smtClean="0">
                <a:latin typeface="华文中宋" pitchFamily="2" charset="-122"/>
                <a:ea typeface="华文中宋" pitchFamily="2" charset="-122"/>
              </a:rPr>
              <a:t>变电站光缆接续端子箱</a:t>
            </a:r>
          </a:p>
          <a:p>
            <a:pPr>
              <a:lnSpc>
                <a:spcPct val="150000"/>
              </a:lnSpc>
            </a:pPr>
            <a:r>
              <a:rPr lang="en-US" altLang="zh-CN" sz="2000" dirty="0" smtClean="0">
                <a:latin typeface="华文中宋" pitchFamily="2" charset="-122"/>
                <a:ea typeface="华文中宋" pitchFamily="2" charset="-122"/>
              </a:rPr>
              <a:t>21.</a:t>
            </a:r>
            <a:r>
              <a:rPr lang="zh-CN" altLang="en-US" sz="2000" dirty="0" smtClean="0">
                <a:latin typeface="华文中宋" pitchFamily="2" charset="-122"/>
                <a:ea typeface="华文中宋" pitchFamily="2" charset="-122"/>
              </a:rPr>
              <a:t>新型复合电缆沟盖板</a:t>
            </a:r>
          </a:p>
          <a:p>
            <a:pPr>
              <a:lnSpc>
                <a:spcPct val="150000"/>
              </a:lnSpc>
            </a:pPr>
            <a:r>
              <a:rPr lang="en-US" altLang="zh-CN" sz="2000" dirty="0" smtClean="0">
                <a:latin typeface="华文中宋" pitchFamily="2" charset="-122"/>
                <a:ea typeface="华文中宋" pitchFamily="2" charset="-122"/>
              </a:rPr>
              <a:t>22.</a:t>
            </a:r>
            <a:r>
              <a:rPr lang="zh-CN" altLang="en-US" sz="2000" dirty="0" smtClean="0">
                <a:latin typeface="华文中宋" pitchFamily="2" charset="-122"/>
                <a:ea typeface="华文中宋" pitchFamily="2" charset="-122"/>
              </a:rPr>
              <a:t>扩径导线应用</a:t>
            </a:r>
            <a:endParaRPr lang="en-US" altLang="zh-CN" sz="2000" dirty="0" smtClean="0">
              <a:latin typeface="华文中宋" pitchFamily="2" charset="-122"/>
              <a:ea typeface="华文中宋" pitchFamily="2" charset="-122"/>
            </a:endParaRPr>
          </a:p>
        </p:txBody>
      </p:sp>
      <p:sp>
        <p:nvSpPr>
          <p:cNvPr id="6" name="矩形 5"/>
          <p:cNvSpPr/>
          <p:nvPr/>
        </p:nvSpPr>
        <p:spPr>
          <a:xfrm>
            <a:off x="2987824" y="980728"/>
            <a:ext cx="3012606" cy="461665"/>
          </a:xfrm>
          <a:prstGeom prst="rect">
            <a:avLst/>
          </a:prstGeom>
        </p:spPr>
        <p:txBody>
          <a:bodyPr wrap="square">
            <a:spAutoFit/>
          </a:bodyPr>
          <a:lstStyle/>
          <a:p>
            <a:pPr lvl="0" algn="ctr"/>
            <a:r>
              <a:rPr lang="zh-CN" altLang="en-US" sz="2400" b="1" dirty="0" smtClean="0">
                <a:solidFill>
                  <a:srgbClr val="FF0000"/>
                </a:solidFill>
                <a:latin typeface="微软雅黑" pitchFamily="34" charset="-122"/>
                <a:ea typeface="微软雅黑" pitchFamily="34" charset="-122"/>
              </a:rPr>
              <a:t>第五节   新材料</a:t>
            </a:r>
          </a:p>
        </p:txBody>
      </p:sp>
    </p:spTree>
    <p:extLst>
      <p:ext uri="{BB962C8B-B14F-4D97-AF65-F5344CB8AC3E}">
        <p14:creationId xmlns:p14="http://schemas.microsoft.com/office/powerpoint/2010/main" xmlns="" val="401524032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smtClean="0">
                <a:solidFill>
                  <a:prstClr val="black"/>
                </a:solidFill>
                <a:latin typeface="微软雅黑" pitchFamily="34" charset="-122"/>
                <a:ea typeface="微软雅黑" pitchFamily="34" charset="-122"/>
                <a:cs typeface="宋体" pitchFamily="2" charset="-122"/>
              </a:rPr>
              <a:t>国家重点节能低碳技术</a:t>
            </a:r>
            <a:endParaRPr lang="zh-CN" altLang="en-US" sz="2800" dirty="0">
              <a:solidFill>
                <a:prstClr val="black"/>
              </a:solidFill>
              <a:latin typeface="微软雅黑" pitchFamily="34" charset="-122"/>
              <a:ea typeface="微软雅黑" pitchFamily="34" charset="-122"/>
              <a:cs typeface="宋体" pitchFamily="2" charset="-122"/>
            </a:endParaRP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518908"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lvl="0" algn="ctr"/>
            <a:r>
              <a:rPr lang="zh-CN" altLang="en-US" sz="2400" b="1" dirty="0" smtClean="0">
                <a:solidFill>
                  <a:srgbClr val="FF0000"/>
                </a:solidFill>
                <a:latin typeface="微软雅黑" pitchFamily="34" charset="-122"/>
                <a:ea typeface="微软雅黑" pitchFamily="34" charset="-122"/>
              </a:rPr>
              <a:t>第一节 国家重点节能低碳技术推广目录项目</a:t>
            </a:r>
            <a:endParaRPr lang="zh-CN" altLang="en-US" sz="2400" b="1" dirty="0">
              <a:solidFill>
                <a:srgbClr val="FF0000"/>
              </a:solidFill>
              <a:latin typeface="微软雅黑" pitchFamily="34" charset="-122"/>
              <a:ea typeface="微软雅黑" pitchFamily="34" charset="-122"/>
            </a:endParaRPr>
          </a:p>
        </p:txBody>
      </p:sp>
      <p:sp>
        <p:nvSpPr>
          <p:cNvPr id="83" name="矩形 91"/>
          <p:cNvSpPr>
            <a:spLocks noChangeArrowheads="1"/>
          </p:cNvSpPr>
          <p:nvPr/>
        </p:nvSpPr>
        <p:spPr bwMode="auto">
          <a:xfrm>
            <a:off x="1115616" y="1628800"/>
            <a:ext cx="7200800"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zh-CN" altLang="en-US" sz="2000" dirty="0" smtClean="0">
                <a:latin typeface="华文中宋" pitchFamily="2" charset="-122"/>
                <a:ea typeface="华文中宋" pitchFamily="2" charset="-122"/>
              </a:rPr>
              <a:t>本节介绍了</a:t>
            </a:r>
            <a:r>
              <a:rPr lang="en-US" altLang="zh-CN" sz="2000" dirty="0" smtClean="0">
                <a:latin typeface="华文中宋" pitchFamily="2" charset="-122"/>
                <a:ea typeface="华文中宋" pitchFamily="2" charset="-122"/>
              </a:rPr>
              <a:t>8</a:t>
            </a:r>
            <a:r>
              <a:rPr lang="zh-CN" altLang="en-US" sz="2000" dirty="0" smtClean="0">
                <a:latin typeface="华文中宋" pitchFamily="2" charset="-122"/>
                <a:ea typeface="华文中宋" pitchFamily="2" charset="-122"/>
              </a:rPr>
              <a:t>项适用于核电行业的技术，分别是：</a:t>
            </a:r>
            <a:endParaRPr lang="en-US" altLang="zh-CN" sz="2000" dirty="0" smtClean="0">
              <a:latin typeface="华文中宋" pitchFamily="2" charset="-122"/>
              <a:ea typeface="华文中宋" pitchFamily="2" charset="-122"/>
            </a:endParaRPr>
          </a:p>
          <a:p>
            <a:pPr>
              <a:lnSpc>
                <a:spcPct val="150000"/>
              </a:lnSpc>
            </a:pPr>
            <a:r>
              <a:rPr lang="en-US" altLang="zh-CN" sz="2000" dirty="0" smtClean="0">
                <a:latin typeface="华文中宋" pitchFamily="2" charset="-122"/>
                <a:ea typeface="华文中宋" pitchFamily="2" charset="-122"/>
              </a:rPr>
              <a:t>1</a:t>
            </a:r>
            <a:r>
              <a:rPr lang="zh-CN" altLang="en-US" sz="2000" dirty="0" smtClean="0">
                <a:latin typeface="华文中宋" pitchFamily="2" charset="-122"/>
                <a:ea typeface="华文中宋" pitchFamily="2" charset="-122"/>
              </a:rPr>
              <a:t>、自然通风逆流湿式冷却塔风水匹配强化换热技术</a:t>
            </a:r>
            <a:endParaRPr lang="en-US" altLang="zh-CN" sz="2000" dirty="0" smtClean="0">
              <a:latin typeface="华文中宋" pitchFamily="2" charset="-122"/>
              <a:ea typeface="华文中宋" pitchFamily="2" charset="-122"/>
            </a:endParaRPr>
          </a:p>
          <a:p>
            <a:pPr>
              <a:lnSpc>
                <a:spcPct val="150000"/>
              </a:lnSpc>
            </a:pPr>
            <a:r>
              <a:rPr lang="en-US" altLang="zh-CN" sz="2000" dirty="0" smtClean="0">
                <a:latin typeface="华文中宋" pitchFamily="2" charset="-122"/>
                <a:ea typeface="华文中宋" pitchFamily="2" charset="-122"/>
              </a:rPr>
              <a:t>2</a:t>
            </a:r>
            <a:r>
              <a:rPr lang="zh-CN" altLang="en-US" sz="2000" dirty="0" smtClean="0">
                <a:latin typeface="华文中宋" pitchFamily="2" charset="-122"/>
                <a:ea typeface="华文中宋" pitchFamily="2" charset="-122"/>
              </a:rPr>
              <a:t>、冷却塔用离心式高效喷溅装置技术</a:t>
            </a:r>
            <a:endParaRPr lang="en-US" altLang="zh-CN" sz="2000" dirty="0" smtClean="0">
              <a:latin typeface="华文中宋" pitchFamily="2" charset="-122"/>
              <a:ea typeface="华文中宋" pitchFamily="2" charset="-122"/>
            </a:endParaRPr>
          </a:p>
          <a:p>
            <a:pPr>
              <a:lnSpc>
                <a:spcPct val="150000"/>
              </a:lnSpc>
            </a:pPr>
            <a:r>
              <a:rPr lang="en-US" altLang="zh-CN" sz="2000" dirty="0" smtClean="0">
                <a:latin typeface="华文中宋" pitchFamily="2" charset="-122"/>
                <a:ea typeface="华文中宋" pitchFamily="2" charset="-122"/>
              </a:rPr>
              <a:t>3</a:t>
            </a:r>
            <a:r>
              <a:rPr lang="zh-CN" altLang="en-US" sz="2000" dirty="0" smtClean="0">
                <a:latin typeface="华文中宋" pitchFamily="2" charset="-122"/>
                <a:ea typeface="华文中宋" pitchFamily="2" charset="-122"/>
              </a:rPr>
              <a:t>、可控自动调容调压配电变压器技术</a:t>
            </a:r>
            <a:endParaRPr lang="en-US" altLang="zh-CN" sz="2000" dirty="0" smtClean="0">
              <a:latin typeface="华文中宋" pitchFamily="2" charset="-122"/>
              <a:ea typeface="华文中宋" pitchFamily="2" charset="-122"/>
            </a:endParaRPr>
          </a:p>
          <a:p>
            <a:pPr>
              <a:lnSpc>
                <a:spcPct val="150000"/>
              </a:lnSpc>
            </a:pPr>
            <a:r>
              <a:rPr lang="en-US" altLang="zh-CN" sz="2000" dirty="0" smtClean="0">
                <a:latin typeface="华文中宋" pitchFamily="2" charset="-122"/>
                <a:ea typeface="华文中宋" pitchFamily="2" charset="-122"/>
              </a:rPr>
              <a:t>4</a:t>
            </a:r>
            <a:r>
              <a:rPr lang="zh-CN" altLang="en-US" sz="2000" dirty="0" smtClean="0">
                <a:latin typeface="华文中宋" pitchFamily="2" charset="-122"/>
                <a:ea typeface="华文中宋" pitchFamily="2" charset="-122"/>
              </a:rPr>
              <a:t>、全光纤电流</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电压互感器技术</a:t>
            </a:r>
            <a:endParaRPr lang="en-US" altLang="zh-CN" sz="2000" dirty="0" smtClean="0">
              <a:latin typeface="华文中宋" pitchFamily="2" charset="-122"/>
              <a:ea typeface="华文中宋" pitchFamily="2" charset="-122"/>
            </a:endParaRPr>
          </a:p>
          <a:p>
            <a:pPr>
              <a:lnSpc>
                <a:spcPct val="150000"/>
              </a:lnSpc>
            </a:pPr>
            <a:r>
              <a:rPr lang="en-US" altLang="zh-CN" sz="2000" dirty="0" smtClean="0">
                <a:latin typeface="华文中宋" pitchFamily="2" charset="-122"/>
                <a:ea typeface="华文中宋" pitchFamily="2" charset="-122"/>
              </a:rPr>
              <a:t>5</a:t>
            </a:r>
            <a:r>
              <a:rPr lang="zh-CN" altLang="en-US" sz="2000" dirty="0" smtClean="0">
                <a:latin typeface="华文中宋" pitchFamily="2" charset="-122"/>
                <a:ea typeface="华文中宋" pitchFamily="2" charset="-122"/>
              </a:rPr>
              <a:t>、变频器调速节能技术</a:t>
            </a:r>
            <a:endParaRPr lang="en-US" altLang="zh-CN" sz="2000" dirty="0" smtClean="0">
              <a:latin typeface="华文中宋" pitchFamily="2" charset="-122"/>
              <a:ea typeface="华文中宋" pitchFamily="2" charset="-122"/>
            </a:endParaRPr>
          </a:p>
          <a:p>
            <a:pPr>
              <a:lnSpc>
                <a:spcPct val="150000"/>
              </a:lnSpc>
            </a:pPr>
            <a:r>
              <a:rPr lang="en-US" altLang="zh-CN" sz="2000" dirty="0" smtClean="0">
                <a:latin typeface="华文中宋" pitchFamily="2" charset="-122"/>
                <a:ea typeface="华文中宋" pitchFamily="2" charset="-122"/>
              </a:rPr>
              <a:t>6</a:t>
            </a:r>
            <a:r>
              <a:rPr lang="zh-CN" altLang="en-US" sz="2000" dirty="0" smtClean="0">
                <a:latin typeface="华文中宋" pitchFamily="2" charset="-122"/>
                <a:ea typeface="华文中宋" pitchFamily="2" charset="-122"/>
              </a:rPr>
              <a:t>、基于架空地线绝缘接地方式的交流输电线路节能技术</a:t>
            </a:r>
            <a:endParaRPr lang="en-US" altLang="zh-CN" sz="2000" dirty="0" smtClean="0">
              <a:latin typeface="华文中宋" pitchFamily="2" charset="-122"/>
              <a:ea typeface="华文中宋" pitchFamily="2" charset="-122"/>
            </a:endParaRPr>
          </a:p>
          <a:p>
            <a:pPr>
              <a:lnSpc>
                <a:spcPct val="150000"/>
              </a:lnSpc>
            </a:pPr>
            <a:r>
              <a:rPr lang="en-US" altLang="zh-CN" sz="2000" dirty="0" smtClean="0">
                <a:latin typeface="华文中宋" pitchFamily="2" charset="-122"/>
                <a:ea typeface="华文中宋" pitchFamily="2" charset="-122"/>
              </a:rPr>
              <a:t>7</a:t>
            </a:r>
            <a:r>
              <a:rPr lang="zh-CN" altLang="en-US" sz="2000" dirty="0" smtClean="0">
                <a:latin typeface="华文中宋" pitchFamily="2" charset="-122"/>
                <a:ea typeface="华文中宋" pitchFamily="2" charset="-122"/>
              </a:rPr>
              <a:t>、基于快速涡流驱动及短路识别的电网运行控制技术</a:t>
            </a:r>
            <a:endParaRPr lang="en-US" altLang="zh-CN" sz="2000" dirty="0" smtClean="0">
              <a:latin typeface="华文中宋" pitchFamily="2" charset="-122"/>
              <a:ea typeface="华文中宋" pitchFamily="2" charset="-122"/>
            </a:endParaRPr>
          </a:p>
          <a:p>
            <a:pPr>
              <a:lnSpc>
                <a:spcPct val="150000"/>
              </a:lnSpc>
            </a:pPr>
            <a:r>
              <a:rPr lang="en-US" altLang="zh-CN" sz="2000" dirty="0" smtClean="0">
                <a:latin typeface="华文中宋" pitchFamily="2" charset="-122"/>
                <a:ea typeface="华文中宋" pitchFamily="2" charset="-122"/>
              </a:rPr>
              <a:t>8</a:t>
            </a:r>
            <a:r>
              <a:rPr lang="zh-CN" altLang="en-US" sz="2000" dirty="0" smtClean="0">
                <a:latin typeface="华文中宋" pitchFamily="2" charset="-122"/>
                <a:ea typeface="华文中宋" pitchFamily="2" charset="-122"/>
              </a:rPr>
              <a:t>、新型节能导线应用技术</a:t>
            </a: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55</a:t>
            </a:fld>
            <a:endParaRPr lang="zh-CN" altLang="en-US" dirty="0"/>
          </a:p>
        </p:txBody>
      </p:sp>
    </p:spTree>
    <p:extLst>
      <p:ext uri="{BB962C8B-B14F-4D97-AF65-F5344CB8AC3E}">
        <p14:creationId xmlns:p14="http://schemas.microsoft.com/office/powerpoint/2010/main" xmlns="" val="401524032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smtClean="0">
                <a:solidFill>
                  <a:prstClr val="black"/>
                </a:solidFill>
                <a:latin typeface="微软雅黑" pitchFamily="34" charset="-122"/>
                <a:ea typeface="微软雅黑" pitchFamily="34" charset="-122"/>
                <a:cs typeface="宋体" pitchFamily="2" charset="-122"/>
              </a:rPr>
              <a:t>国家重点</a:t>
            </a:r>
            <a:r>
              <a:rPr lang="zh-CN" altLang="en-US" sz="2800" dirty="0">
                <a:solidFill>
                  <a:prstClr val="black"/>
                </a:solidFill>
                <a:latin typeface="微软雅黑" pitchFamily="34" charset="-122"/>
                <a:ea typeface="微软雅黑" pitchFamily="34" charset="-122"/>
                <a:cs typeface="宋体" pitchFamily="2" charset="-122"/>
              </a:rPr>
              <a:t>节能低碳技术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518908"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smtClean="0">
                <a:solidFill>
                  <a:srgbClr val="FF0000"/>
                </a:solidFill>
                <a:latin typeface="微软雅黑" pitchFamily="34" charset="-122"/>
                <a:ea typeface="微软雅黑" pitchFamily="34" charset="-122"/>
              </a:rPr>
              <a:t>第二节  核电节能技术</a:t>
            </a:r>
          </a:p>
        </p:txBody>
      </p:sp>
      <p:sp>
        <p:nvSpPr>
          <p:cNvPr id="83" name="矩形 91"/>
          <p:cNvSpPr>
            <a:spLocks noChangeArrowheads="1"/>
          </p:cNvSpPr>
          <p:nvPr/>
        </p:nvSpPr>
        <p:spPr bwMode="auto">
          <a:xfrm>
            <a:off x="250754" y="1556792"/>
            <a:ext cx="8641726"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lnSpc>
                <a:spcPct val="150000"/>
              </a:lnSpc>
            </a:pPr>
            <a:r>
              <a:rPr lang="zh-CN" altLang="en-US" sz="2000" dirty="0" smtClean="0">
                <a:latin typeface="华文中宋" pitchFamily="2" charset="-122"/>
                <a:ea typeface="华文中宋" pitchFamily="2" charset="-122"/>
              </a:rPr>
              <a:t>本节介绍了</a:t>
            </a:r>
            <a:r>
              <a:rPr lang="en-US" altLang="zh-CN" sz="2000" dirty="0" smtClean="0">
                <a:latin typeface="华文中宋" pitchFamily="2" charset="-122"/>
                <a:ea typeface="华文中宋" pitchFamily="2" charset="-122"/>
              </a:rPr>
              <a:t>8</a:t>
            </a:r>
            <a:r>
              <a:rPr lang="zh-CN" altLang="en-US" sz="2000" dirty="0" smtClean="0">
                <a:latin typeface="华文中宋" pitchFamily="2" charset="-122"/>
                <a:ea typeface="华文中宋" pitchFamily="2" charset="-122"/>
              </a:rPr>
              <a:t>项适用于核电行业的节能技术及参照标准，分别是：</a:t>
            </a:r>
            <a:endParaRPr lang="en-US" altLang="zh-CN" sz="2000" dirty="0" smtClean="0">
              <a:latin typeface="华文中宋" pitchFamily="2" charset="-122"/>
              <a:ea typeface="华文中宋" pitchFamily="2" charset="-122"/>
            </a:endParaRPr>
          </a:p>
          <a:p>
            <a:pPr algn="just">
              <a:lnSpc>
                <a:spcPct val="150000"/>
              </a:lnSpc>
            </a:pPr>
            <a:r>
              <a:rPr lang="en-US" altLang="zh-CN" sz="2000" dirty="0" smtClean="0">
                <a:latin typeface="华文中宋" pitchFamily="2" charset="-122"/>
                <a:ea typeface="华文中宋" pitchFamily="2" charset="-122"/>
              </a:rPr>
              <a:t>1</a:t>
            </a:r>
            <a:r>
              <a:rPr lang="zh-CN" altLang="en-US" sz="2000" dirty="0" smtClean="0">
                <a:latin typeface="华文中宋" pitchFamily="2" charset="-122"/>
                <a:ea typeface="华文中宋" pitchFamily="2" charset="-122"/>
              </a:rPr>
              <a:t>、工艺系统用泵节能评价值应满足</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清水离心泵能效限定值及节能评价值</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GB19762-2007</a:t>
            </a:r>
            <a:r>
              <a:rPr lang="zh-CN" altLang="en-US" sz="2000" dirty="0" smtClean="0">
                <a:latin typeface="华文中宋" pitchFamily="2" charset="-122"/>
                <a:ea typeface="华文中宋" pitchFamily="2" charset="-122"/>
              </a:rPr>
              <a:t>）要求</a:t>
            </a:r>
            <a:endParaRPr lang="en-US" altLang="zh-CN" sz="2000" dirty="0" smtClean="0">
              <a:latin typeface="华文中宋" pitchFamily="2" charset="-122"/>
              <a:ea typeface="华文中宋" pitchFamily="2" charset="-122"/>
            </a:endParaRPr>
          </a:p>
          <a:p>
            <a:pPr algn="just">
              <a:lnSpc>
                <a:spcPct val="150000"/>
              </a:lnSpc>
            </a:pPr>
            <a:r>
              <a:rPr lang="en-US" altLang="zh-CN" sz="2000" dirty="0" smtClean="0">
                <a:latin typeface="华文中宋" pitchFamily="2" charset="-122"/>
                <a:ea typeface="华文中宋" pitchFamily="2" charset="-122"/>
              </a:rPr>
              <a:t>2</a:t>
            </a:r>
            <a:r>
              <a:rPr lang="zh-CN" altLang="en-US" sz="2000" dirty="0" smtClean="0">
                <a:latin typeface="华文中宋" pitchFamily="2" charset="-122"/>
                <a:ea typeface="华文中宋" pitchFamily="2" charset="-122"/>
              </a:rPr>
              <a:t>、单台机组待处置的废物包体积应满足</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十二五”期间新建核电厂安全要求</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中的废物最小化要求</a:t>
            </a:r>
            <a:endParaRPr lang="en-US" altLang="zh-CN" sz="2000" dirty="0" smtClean="0">
              <a:latin typeface="华文中宋" pitchFamily="2" charset="-122"/>
              <a:ea typeface="华文中宋" pitchFamily="2" charset="-122"/>
            </a:endParaRPr>
          </a:p>
          <a:p>
            <a:pPr algn="just">
              <a:lnSpc>
                <a:spcPct val="150000"/>
              </a:lnSpc>
            </a:pPr>
            <a:r>
              <a:rPr lang="en-US" altLang="zh-CN" sz="2000" dirty="0" smtClean="0">
                <a:latin typeface="华文中宋" pitchFamily="2" charset="-122"/>
                <a:ea typeface="华文中宋" pitchFamily="2" charset="-122"/>
              </a:rPr>
              <a:t>3</a:t>
            </a:r>
            <a:r>
              <a:rPr lang="zh-CN" altLang="en-US" sz="2000" dirty="0" smtClean="0">
                <a:latin typeface="华文中宋" pitchFamily="2" charset="-122"/>
                <a:ea typeface="华文中宋" pitchFamily="2" charset="-122"/>
              </a:rPr>
              <a:t>、变压器的能效应满足</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油浸式电力变压器技术参数和要求</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GB/T 6451-2008</a:t>
            </a:r>
            <a:r>
              <a:rPr lang="zh-CN" altLang="en-US" sz="2000" dirty="0" smtClean="0">
                <a:latin typeface="华文中宋" pitchFamily="2" charset="-122"/>
                <a:ea typeface="华文中宋" pitchFamily="2" charset="-122"/>
              </a:rPr>
              <a:t>）及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电力变压器能效限定值及能效等级</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GB 24790-2009</a:t>
            </a:r>
            <a:r>
              <a:rPr lang="zh-CN" altLang="en-US" sz="2000" dirty="0" smtClean="0">
                <a:latin typeface="华文中宋" pitchFamily="2" charset="-122"/>
                <a:ea typeface="华文中宋" pitchFamily="2" charset="-122"/>
              </a:rPr>
              <a:t>）要求</a:t>
            </a:r>
            <a:endParaRPr lang="en-US" altLang="zh-CN" sz="2000" dirty="0" smtClean="0">
              <a:latin typeface="华文中宋" pitchFamily="2" charset="-122"/>
              <a:ea typeface="华文中宋" pitchFamily="2" charset="-122"/>
            </a:endParaRPr>
          </a:p>
          <a:p>
            <a:pPr algn="just">
              <a:lnSpc>
                <a:spcPct val="150000"/>
              </a:lnSpc>
            </a:pPr>
            <a:r>
              <a:rPr lang="en-US" altLang="zh-CN" sz="2000" dirty="0" smtClean="0">
                <a:latin typeface="华文中宋" pitchFamily="2" charset="-122"/>
                <a:ea typeface="华文中宋" pitchFamily="2" charset="-122"/>
              </a:rPr>
              <a:t>4</a:t>
            </a:r>
            <a:r>
              <a:rPr lang="zh-CN" altLang="en-US" sz="2000" dirty="0" smtClean="0">
                <a:latin typeface="华文中宋" pitchFamily="2" charset="-122"/>
                <a:ea typeface="华文中宋" pitchFamily="2" charset="-122"/>
              </a:rPr>
              <a:t>、厂用电率满足</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火力发电厂厂用电设计规程</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DL/T 5153-2002</a:t>
            </a:r>
            <a:r>
              <a:rPr lang="zh-CN" altLang="en-US" sz="2000" dirty="0" smtClean="0">
                <a:latin typeface="华文中宋" pitchFamily="2" charset="-122"/>
                <a:ea typeface="华文中宋" pitchFamily="2" charset="-122"/>
              </a:rPr>
              <a:t>）要求</a:t>
            </a: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56</a:t>
            </a:fld>
            <a:endParaRPr lang="zh-CN" altLang="en-US" dirty="0"/>
          </a:p>
        </p:txBody>
      </p:sp>
    </p:spTree>
    <p:extLst>
      <p:ext uri="{BB962C8B-B14F-4D97-AF65-F5344CB8AC3E}">
        <p14:creationId xmlns:p14="http://schemas.microsoft.com/office/powerpoint/2010/main" xmlns="" val="401524032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smtClean="0">
                <a:solidFill>
                  <a:prstClr val="black"/>
                </a:solidFill>
                <a:latin typeface="微软雅黑" pitchFamily="34" charset="-122"/>
                <a:ea typeface="微软雅黑" pitchFamily="34" charset="-122"/>
                <a:cs typeface="宋体" pitchFamily="2" charset="-122"/>
              </a:rPr>
              <a:t>国家重点</a:t>
            </a:r>
            <a:r>
              <a:rPr lang="zh-CN" altLang="en-US" sz="2800" dirty="0">
                <a:solidFill>
                  <a:prstClr val="black"/>
                </a:solidFill>
                <a:latin typeface="微软雅黑" pitchFamily="34" charset="-122"/>
                <a:ea typeface="微软雅黑" pitchFamily="34" charset="-122"/>
                <a:cs typeface="宋体" pitchFamily="2" charset="-122"/>
              </a:rPr>
              <a:t>节能低碳技术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908720"/>
            <a:ext cx="6518908"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smtClean="0">
                <a:solidFill>
                  <a:srgbClr val="FF0000"/>
                </a:solidFill>
                <a:latin typeface="微软雅黑" pitchFamily="34" charset="-122"/>
                <a:ea typeface="微软雅黑" pitchFamily="34" charset="-122"/>
              </a:rPr>
              <a:t>第二节  核电节能技术</a:t>
            </a:r>
          </a:p>
        </p:txBody>
      </p:sp>
      <p:sp>
        <p:nvSpPr>
          <p:cNvPr id="83" name="矩形 91"/>
          <p:cNvSpPr>
            <a:spLocks noChangeArrowheads="1"/>
          </p:cNvSpPr>
          <p:nvPr/>
        </p:nvSpPr>
        <p:spPr bwMode="auto">
          <a:xfrm>
            <a:off x="107504" y="1773971"/>
            <a:ext cx="8893246" cy="373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lnSpc>
                <a:spcPct val="150000"/>
              </a:lnSpc>
            </a:pPr>
            <a:r>
              <a:rPr lang="en-US" altLang="zh-CN" sz="2000" dirty="0" smtClean="0">
                <a:latin typeface="华文中宋" pitchFamily="2" charset="-122"/>
                <a:ea typeface="华文中宋" pitchFamily="2" charset="-122"/>
              </a:rPr>
              <a:t>5</a:t>
            </a:r>
            <a:r>
              <a:rPr lang="zh-CN" altLang="en-US" sz="2000" dirty="0" smtClean="0">
                <a:latin typeface="华文中宋" pitchFamily="2" charset="-122"/>
                <a:ea typeface="华文中宋" pitchFamily="2" charset="-122"/>
              </a:rPr>
              <a:t>、照明系统能耗水平满足</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建筑照明设计标准</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GB 50034-2013</a:t>
            </a:r>
            <a:r>
              <a:rPr lang="zh-CN" altLang="en-US" sz="2000" dirty="0" smtClean="0">
                <a:latin typeface="华文中宋" pitchFamily="2" charset="-122"/>
                <a:ea typeface="华文中宋" pitchFamily="2" charset="-122"/>
              </a:rPr>
              <a:t>）要求</a:t>
            </a:r>
            <a:endParaRPr lang="en-US" altLang="zh-CN" sz="2000" dirty="0" smtClean="0">
              <a:latin typeface="华文中宋" pitchFamily="2" charset="-122"/>
              <a:ea typeface="华文中宋" pitchFamily="2" charset="-122"/>
            </a:endParaRPr>
          </a:p>
          <a:p>
            <a:pPr algn="just">
              <a:lnSpc>
                <a:spcPct val="150000"/>
              </a:lnSpc>
            </a:pPr>
            <a:r>
              <a:rPr lang="en-US" altLang="zh-CN" sz="2000" dirty="0" smtClean="0">
                <a:latin typeface="华文中宋" pitchFamily="2" charset="-122"/>
                <a:ea typeface="华文中宋" pitchFamily="2" charset="-122"/>
              </a:rPr>
              <a:t>6</a:t>
            </a:r>
            <a:r>
              <a:rPr lang="zh-CN" altLang="en-US" sz="2000" dirty="0" smtClean="0">
                <a:latin typeface="华文中宋" pitchFamily="2" charset="-122"/>
                <a:ea typeface="华文中宋" pitchFamily="2" charset="-122"/>
              </a:rPr>
              <a:t>、除盐水生产能耗水平满足</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火力发电厂化学设计技术规程</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DL /T 5068-2006</a:t>
            </a:r>
            <a:r>
              <a:rPr lang="zh-CN" altLang="en-US" sz="2000" dirty="0" smtClean="0">
                <a:latin typeface="华文中宋" pitchFamily="2" charset="-122"/>
                <a:ea typeface="华文中宋" pitchFamily="2" charset="-122"/>
              </a:rPr>
              <a:t>）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大中型火力发电厂设计规范 </a:t>
            </a:r>
            <a:r>
              <a:rPr lang="en-US" altLang="zh-CN" sz="2000" dirty="0" smtClean="0">
                <a:latin typeface="华文中宋" pitchFamily="2" charset="-122"/>
                <a:ea typeface="华文中宋" pitchFamily="2" charset="-122"/>
              </a:rPr>
              <a:t>》 (GB50660-2011)</a:t>
            </a:r>
            <a:r>
              <a:rPr lang="zh-CN" altLang="en-US" sz="2000" dirty="0" smtClean="0">
                <a:latin typeface="华文中宋" pitchFamily="2" charset="-122"/>
                <a:ea typeface="华文中宋" pitchFamily="2" charset="-122"/>
              </a:rPr>
              <a:t>要求</a:t>
            </a:r>
            <a:endParaRPr lang="en-US" altLang="zh-CN" sz="2000" dirty="0" smtClean="0">
              <a:latin typeface="华文中宋" pitchFamily="2" charset="-122"/>
              <a:ea typeface="华文中宋" pitchFamily="2" charset="-122"/>
            </a:endParaRPr>
          </a:p>
          <a:p>
            <a:pPr algn="just">
              <a:lnSpc>
                <a:spcPct val="150000"/>
              </a:lnSpc>
            </a:pPr>
            <a:r>
              <a:rPr lang="en-US" altLang="zh-CN" sz="2000" dirty="0" smtClean="0">
                <a:latin typeface="华文中宋" pitchFamily="2" charset="-122"/>
                <a:ea typeface="华文中宋" pitchFamily="2" charset="-122"/>
              </a:rPr>
              <a:t>7</a:t>
            </a:r>
            <a:r>
              <a:rPr lang="zh-CN" altLang="en-US" sz="2000" dirty="0" smtClean="0">
                <a:latin typeface="华文中宋" pitchFamily="2" charset="-122"/>
                <a:ea typeface="华文中宋" pitchFamily="2" charset="-122"/>
              </a:rPr>
              <a:t>、主压缩空气生产系统能效满足</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容积式空气压缩机能效限定值及能效等级</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GB/T 19153-2009</a:t>
            </a:r>
            <a:r>
              <a:rPr lang="zh-CN" altLang="en-US" sz="2000" dirty="0" smtClean="0">
                <a:latin typeface="华文中宋" pitchFamily="2" charset="-122"/>
                <a:ea typeface="华文中宋" pitchFamily="2" charset="-122"/>
              </a:rPr>
              <a:t>）要求</a:t>
            </a:r>
            <a:endParaRPr lang="en-US" altLang="zh-CN" sz="2000" dirty="0" smtClean="0">
              <a:latin typeface="华文中宋" pitchFamily="2" charset="-122"/>
              <a:ea typeface="华文中宋" pitchFamily="2" charset="-122"/>
            </a:endParaRPr>
          </a:p>
          <a:p>
            <a:pPr algn="just">
              <a:lnSpc>
                <a:spcPct val="150000"/>
              </a:lnSpc>
            </a:pPr>
            <a:r>
              <a:rPr lang="en-US" altLang="zh-CN" sz="2000" dirty="0" smtClean="0">
                <a:latin typeface="华文中宋" pitchFamily="2" charset="-122"/>
                <a:ea typeface="华文中宋" pitchFamily="2" charset="-122"/>
              </a:rPr>
              <a:t>8</a:t>
            </a:r>
            <a:r>
              <a:rPr lang="zh-CN" altLang="en-US" sz="2000" dirty="0" smtClean="0">
                <a:latin typeface="华文中宋" pitchFamily="2" charset="-122"/>
                <a:ea typeface="华文中宋" pitchFamily="2" charset="-122"/>
              </a:rPr>
              <a:t>、暖通设备能效要求满足</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通风机能效限定值及能效等级</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GB 19761-2009</a:t>
            </a:r>
            <a:r>
              <a:rPr lang="zh-CN" altLang="en-US" sz="2000" dirty="0" smtClean="0">
                <a:latin typeface="华文中宋" pitchFamily="2" charset="-122"/>
                <a:ea typeface="华文中宋" pitchFamily="2" charset="-122"/>
              </a:rPr>
              <a:t>）、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冷水机组能效限定值及能源效率等级</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GB 19577-2004</a:t>
            </a:r>
            <a:r>
              <a:rPr lang="zh-CN" altLang="en-US" sz="2000" dirty="0" smtClean="0">
                <a:latin typeface="华文中宋" pitchFamily="2" charset="-122"/>
                <a:ea typeface="华文中宋" pitchFamily="2" charset="-122"/>
              </a:rPr>
              <a:t>）要求</a:t>
            </a: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57</a:t>
            </a:fld>
            <a:endParaRPr lang="zh-CN" altLang="en-US" dirty="0"/>
          </a:p>
        </p:txBody>
      </p:sp>
    </p:spTree>
    <p:extLst>
      <p:ext uri="{BB962C8B-B14F-4D97-AF65-F5344CB8AC3E}">
        <p14:creationId xmlns:p14="http://schemas.microsoft.com/office/powerpoint/2010/main" xmlns="" val="401524032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1"/>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zh-CN" altLang="en-US" sz="2800" dirty="0" smtClean="0">
                <a:solidFill>
                  <a:prstClr val="black"/>
                </a:solidFill>
                <a:latin typeface="微软雅黑" pitchFamily="34" charset="-122"/>
                <a:ea typeface="微软雅黑" pitchFamily="34" charset="-122"/>
                <a:cs typeface="宋体" pitchFamily="2" charset="-122"/>
              </a:rPr>
              <a:t>自主创新技术</a:t>
            </a:r>
            <a:endParaRPr lang="zh-CN" altLang="en-US" sz="2800" dirty="0">
              <a:solidFill>
                <a:prstClr val="black"/>
              </a:solidFill>
              <a:latin typeface="微软雅黑" pitchFamily="34" charset="-122"/>
              <a:ea typeface="微软雅黑" pitchFamily="34" charset="-122"/>
              <a:cs typeface="宋体" pitchFamily="2" charset="-122"/>
            </a:endParaRPr>
          </a:p>
        </p:txBody>
      </p:sp>
      <p:sp>
        <p:nvSpPr>
          <p:cNvPr id="83" name="矩形 91"/>
          <p:cNvSpPr>
            <a:spLocks noChangeArrowheads="1"/>
          </p:cNvSpPr>
          <p:nvPr/>
        </p:nvSpPr>
        <p:spPr bwMode="auto">
          <a:xfrm>
            <a:off x="467544" y="1124744"/>
            <a:ext cx="8352928"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lnSpc>
                <a:spcPct val="150000"/>
              </a:lnSpc>
            </a:pPr>
            <a:r>
              <a:rPr lang="en-US" altLang="zh-CN" sz="2000" dirty="0" smtClean="0">
                <a:latin typeface="华文中宋" pitchFamily="2" charset="-122"/>
                <a:ea typeface="华文中宋" pitchFamily="2" charset="-122"/>
              </a:rPr>
              <a:t>      </a:t>
            </a:r>
            <a:r>
              <a:rPr lang="zh-CN" altLang="zh-CN" sz="2000" dirty="0" smtClean="0">
                <a:latin typeface="华文中宋" pitchFamily="2" charset="-122"/>
                <a:ea typeface="华文中宋" pitchFamily="2" charset="-122"/>
              </a:rPr>
              <a:t>自主创新</a:t>
            </a:r>
            <a:r>
              <a:rPr lang="zh-CN" altLang="en-US" sz="2000" dirty="0" smtClean="0">
                <a:latin typeface="华文中宋" pitchFamily="2" charset="-122"/>
                <a:ea typeface="华文中宋" pitchFamily="2" charset="-122"/>
              </a:rPr>
              <a:t>技术应是</a:t>
            </a:r>
            <a:r>
              <a:rPr lang="zh-CN" altLang="zh-CN" sz="2000" dirty="0" smtClean="0">
                <a:latin typeface="华文中宋" pitchFamily="2" charset="-122"/>
                <a:ea typeface="华文中宋" pitchFamily="2" charset="-122"/>
              </a:rPr>
              <a:t>已通过省部（行业）级鉴定评价达到国内领域先进水平的技术</a:t>
            </a:r>
            <a:r>
              <a:rPr lang="zh-CN" altLang="en-US" sz="2000" dirty="0" smtClean="0">
                <a:latin typeface="华文中宋" pitchFamily="2" charset="-122"/>
                <a:ea typeface="华文中宋" pitchFamily="2" charset="-122"/>
              </a:rPr>
              <a:t>，包括：</a:t>
            </a:r>
            <a:endParaRPr lang="en-US" altLang="zh-CN" sz="2000" dirty="0" smtClean="0">
              <a:latin typeface="华文中宋" pitchFamily="2" charset="-122"/>
              <a:ea typeface="华文中宋" pitchFamily="2" charset="-122"/>
            </a:endParaRPr>
          </a:p>
          <a:p>
            <a:pPr algn="just">
              <a:lnSpc>
                <a:spcPct val="150000"/>
              </a:lnSpc>
            </a:pPr>
            <a:r>
              <a:rPr lang="en-US" altLang="zh-CN" sz="2000" dirty="0" smtClean="0">
                <a:latin typeface="华文中宋" pitchFamily="2" charset="-122"/>
                <a:ea typeface="华文中宋" pitchFamily="2" charset="-122"/>
              </a:rPr>
              <a:t>     1.</a:t>
            </a:r>
            <a:r>
              <a:rPr lang="zh-CN" altLang="zh-CN" sz="2000" dirty="0" smtClean="0">
                <a:latin typeface="华文中宋" pitchFamily="2" charset="-122"/>
                <a:ea typeface="华文中宋" pitchFamily="2" charset="-122"/>
              </a:rPr>
              <a:t>国内首创或行业首创（应有查新报告）；</a:t>
            </a:r>
          </a:p>
          <a:p>
            <a:pPr algn="just">
              <a:lnSpc>
                <a:spcPct val="150000"/>
              </a:lnSpc>
            </a:pPr>
            <a:r>
              <a:rPr lang="en-US" altLang="zh-CN" sz="2000" dirty="0" smtClean="0">
                <a:latin typeface="华文中宋" pitchFamily="2" charset="-122"/>
                <a:ea typeface="华文中宋" pitchFamily="2" charset="-122"/>
              </a:rPr>
              <a:t>     2.</a:t>
            </a:r>
            <a:r>
              <a:rPr lang="zh-CN" altLang="zh-CN" sz="2000" dirty="0" smtClean="0">
                <a:latin typeface="华文中宋" pitchFamily="2" charset="-122"/>
                <a:ea typeface="华文中宋" pitchFamily="2" charset="-122"/>
              </a:rPr>
              <a:t>省部级及以上有关技术委员会出具关键技术评审报告或相关证明；</a:t>
            </a:r>
          </a:p>
          <a:p>
            <a:pPr algn="just">
              <a:lnSpc>
                <a:spcPct val="150000"/>
              </a:lnSpc>
            </a:pPr>
            <a:r>
              <a:rPr lang="en-US" altLang="zh-CN" sz="2000" dirty="0" smtClean="0">
                <a:latin typeface="华文中宋" pitchFamily="2" charset="-122"/>
                <a:ea typeface="华文中宋" pitchFamily="2" charset="-122"/>
              </a:rPr>
              <a:t>     3.</a:t>
            </a:r>
            <a:r>
              <a:rPr lang="zh-CN" altLang="zh-CN" sz="2000" dirty="0" smtClean="0">
                <a:latin typeface="华文中宋" pitchFamily="2" charset="-122"/>
                <a:ea typeface="华文中宋" pitchFamily="2" charset="-122"/>
              </a:rPr>
              <a:t>新纪录（工期、造价、用地、连续运行天数等新纪录，应有查新报告）。</a:t>
            </a: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58</a:t>
            </a:fld>
            <a:endParaRPr lang="zh-CN" altLang="en-US" dirty="0"/>
          </a:p>
        </p:txBody>
      </p:sp>
    </p:spTree>
    <p:extLst>
      <p:ext uri="{BB962C8B-B14F-4D97-AF65-F5344CB8AC3E}">
        <p14:creationId xmlns:p14="http://schemas.microsoft.com/office/powerpoint/2010/main" xmlns="" val="401524032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1763688" y="116631"/>
            <a:ext cx="5688632"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zh-CN" altLang="en-US" sz="2800" dirty="0" smtClean="0">
                <a:solidFill>
                  <a:prstClr val="black"/>
                </a:solidFill>
                <a:latin typeface="微软雅黑" pitchFamily="34" charset="-122"/>
                <a:ea typeface="微软雅黑" pitchFamily="34" charset="-122"/>
                <a:cs typeface="宋体" pitchFamily="2" charset="-122"/>
              </a:rPr>
              <a:t>核能工程建设新技术应用专项评价</a:t>
            </a:r>
            <a:endParaRPr lang="zh-CN" altLang="en-US" sz="2800" dirty="0">
              <a:solidFill>
                <a:prstClr val="black"/>
              </a:solidFill>
              <a:latin typeface="微软雅黑" pitchFamily="34" charset="-122"/>
              <a:ea typeface="微软雅黑" pitchFamily="34" charset="-122"/>
              <a:cs typeface="宋体" pitchFamily="2" charset="-122"/>
            </a:endParaRPr>
          </a:p>
        </p:txBody>
      </p:sp>
      <p:sp>
        <p:nvSpPr>
          <p:cNvPr id="29" name="矩形 91"/>
          <p:cNvSpPr>
            <a:spLocks noChangeArrowheads="1"/>
          </p:cNvSpPr>
          <p:nvPr/>
        </p:nvSpPr>
        <p:spPr bwMode="auto">
          <a:xfrm>
            <a:off x="467544" y="1639828"/>
            <a:ext cx="8136904" cy="4093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lnSpc>
                <a:spcPct val="150000"/>
              </a:lnSpc>
            </a:pPr>
            <a:r>
              <a:rPr lang="en-US" altLang="zh-CN" sz="2000" dirty="0" smtClean="0">
                <a:latin typeface="华文中宋" pitchFamily="2" charset="-122"/>
                <a:ea typeface="华文中宋" pitchFamily="2" charset="-122"/>
              </a:rPr>
              <a:t>      </a:t>
            </a:r>
            <a:r>
              <a:rPr lang="zh-CN" altLang="zh-CN" sz="2000" dirty="0" smtClean="0">
                <a:latin typeface="华文中宋" pitchFamily="2" charset="-122"/>
                <a:ea typeface="华文中宋" pitchFamily="2" charset="-122"/>
              </a:rPr>
              <a:t>新技术是指</a:t>
            </a:r>
            <a:r>
              <a:rPr lang="zh-CN" altLang="en-US" sz="2000" dirty="0" smtClean="0">
                <a:latin typeface="华文中宋" pitchFamily="2" charset="-122"/>
                <a:ea typeface="华文中宋" pitchFamily="2" charset="-122"/>
              </a:rPr>
              <a:t>在核能工程建设项目中</a:t>
            </a:r>
            <a:r>
              <a:rPr lang="zh-CN" altLang="zh-CN" sz="2000" dirty="0" smtClean="0">
                <a:latin typeface="华文中宋" pitchFamily="2" charset="-122"/>
                <a:ea typeface="华文中宋" pitchFamily="2" charset="-122"/>
              </a:rPr>
              <a:t>推广应用的建筑业</a:t>
            </a:r>
            <a:r>
              <a:rPr lang="en-US" altLang="zh-CN" sz="2000" dirty="0" smtClean="0">
                <a:latin typeface="华文中宋" pitchFamily="2" charset="-122"/>
                <a:ea typeface="华文中宋" pitchFamily="2" charset="-122"/>
              </a:rPr>
              <a:t>10</a:t>
            </a:r>
            <a:r>
              <a:rPr lang="zh-CN" altLang="zh-CN" sz="2000" dirty="0" smtClean="0">
                <a:latin typeface="华文中宋" pitchFamily="2" charset="-122"/>
                <a:ea typeface="华文中宋" pitchFamily="2" charset="-122"/>
              </a:rPr>
              <a:t>项新技术、电力建设五新推广应用信息目录、国家重点节能低碳技术</a:t>
            </a:r>
            <a:r>
              <a:rPr lang="zh-CN" altLang="en-US" sz="2000" dirty="0" smtClean="0">
                <a:latin typeface="华文中宋" pitchFamily="2" charset="-122"/>
                <a:ea typeface="华文中宋" pitchFamily="2" charset="-122"/>
              </a:rPr>
              <a:t>以及</a:t>
            </a:r>
            <a:r>
              <a:rPr lang="zh-CN" altLang="zh-CN" sz="2000" dirty="0" smtClean="0">
                <a:latin typeface="华文中宋" pitchFamily="2" charset="-122"/>
                <a:ea typeface="华文中宋" pitchFamily="2" charset="-122"/>
              </a:rPr>
              <a:t>自主创新</a:t>
            </a:r>
            <a:r>
              <a:rPr lang="zh-CN" altLang="en-US" sz="2000" dirty="0" smtClean="0">
                <a:latin typeface="华文中宋" pitchFamily="2" charset="-122"/>
                <a:ea typeface="华文中宋" pitchFamily="2" charset="-122"/>
              </a:rPr>
              <a:t>技术。</a:t>
            </a:r>
            <a:r>
              <a:rPr lang="zh-CN" altLang="zh-CN" sz="2000" dirty="0" smtClean="0">
                <a:latin typeface="华文中宋" pitchFamily="2" charset="-122"/>
                <a:ea typeface="华文中宋" pitchFamily="2" charset="-122"/>
              </a:rPr>
              <a:t>新技术应用应贯穿工程建设的全过程</a:t>
            </a:r>
            <a:r>
              <a:rPr lang="zh-CN" altLang="en-US" sz="2000" dirty="0" smtClean="0">
                <a:latin typeface="华文中宋" pitchFamily="2" charset="-122"/>
                <a:ea typeface="华文中宋" pitchFamily="2" charset="-122"/>
              </a:rPr>
              <a:t>，</a:t>
            </a:r>
            <a:r>
              <a:rPr lang="zh-CN" altLang="zh-CN" sz="2000" dirty="0" smtClean="0">
                <a:latin typeface="华文中宋" pitchFamily="2" charset="-122"/>
                <a:ea typeface="华文中宋" pitchFamily="2" charset="-122"/>
              </a:rPr>
              <a:t>工程各参建单位应提出量化的实施计划并编制实施细则，将新技术应用纳入到施工图设计、设备技术协议、施工组织设计、专业技术措施等相关技术文件中。</a:t>
            </a:r>
          </a:p>
          <a:p>
            <a:pPr algn="just">
              <a:lnSpc>
                <a:spcPct val="150000"/>
              </a:lnSpc>
            </a:pPr>
            <a:r>
              <a:rPr lang="en-US" altLang="zh-CN" sz="2000" dirty="0" smtClean="0">
                <a:latin typeface="华文中宋" pitchFamily="2" charset="-122"/>
                <a:ea typeface="华文中宋" pitchFamily="2" charset="-122"/>
              </a:rPr>
              <a:t>      </a:t>
            </a:r>
            <a:r>
              <a:rPr lang="zh-CN" altLang="zh-CN" sz="2000" dirty="0" smtClean="0">
                <a:latin typeface="华文中宋" pitchFamily="2" charset="-122"/>
                <a:ea typeface="华文中宋" pitchFamily="2" charset="-122"/>
              </a:rPr>
              <a:t>新技术应用专项评价应符合国家现行法律、法规和标准的规定。本着企业自愿的原则，按工程初评、提出申请、现场评价、报告审查等程序进行。</a:t>
            </a:r>
            <a:endParaRPr lang="en-US" altLang="zh-CN" sz="2000" dirty="0" smtClean="0">
              <a:latin typeface="华文中宋" pitchFamily="2" charset="-122"/>
              <a:ea typeface="华文中宋" pitchFamily="2" charset="-122"/>
            </a:endParaRPr>
          </a:p>
          <a:p>
            <a:endParaRPr lang="zh-CN" altLang="zh-CN" sz="2000" dirty="0" smtClean="0">
              <a:latin typeface="华文中宋" pitchFamily="2" charset="-122"/>
              <a:ea typeface="华文中宋" pitchFamily="2" charset="-122"/>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59</a:t>
            </a:fld>
            <a:endParaRPr lang="zh-CN" altLang="en-US" dirty="0"/>
          </a:p>
        </p:txBody>
      </p:sp>
    </p:spTree>
    <p:extLst>
      <p:ext uri="{BB962C8B-B14F-4D97-AF65-F5344CB8AC3E}">
        <p14:creationId xmlns:p14="http://schemas.microsoft.com/office/powerpoint/2010/main" xmlns="" val="401524032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1095127"/>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a:solidFill>
                  <a:srgbClr val="FF0000"/>
                </a:solidFill>
                <a:latin typeface="微软雅黑" pitchFamily="34" charset="-122"/>
                <a:ea typeface="微软雅黑" pitchFamily="34" charset="-122"/>
              </a:rPr>
              <a:t>第一节 地基基础和地下空间工程技术</a:t>
            </a:r>
          </a:p>
        </p:txBody>
      </p:sp>
      <p:sp>
        <p:nvSpPr>
          <p:cNvPr id="83" name="矩形 91"/>
          <p:cNvSpPr>
            <a:spLocks noChangeArrowheads="1"/>
          </p:cNvSpPr>
          <p:nvPr/>
        </p:nvSpPr>
        <p:spPr bwMode="auto">
          <a:xfrm>
            <a:off x="107504" y="1700808"/>
            <a:ext cx="8893246" cy="3877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altLang="zh-CN" sz="2400" b="1" dirty="0">
                <a:latin typeface="华文中宋" pitchFamily="2" charset="-122"/>
                <a:ea typeface="华文中宋" pitchFamily="2" charset="-122"/>
              </a:rPr>
              <a:t>1</a:t>
            </a:r>
            <a:r>
              <a:rPr lang="zh-CN" altLang="en-US" sz="2400" b="1" dirty="0">
                <a:latin typeface="华文中宋" pitchFamily="2" charset="-122"/>
                <a:ea typeface="华文中宋" pitchFamily="2" charset="-122"/>
              </a:rPr>
              <a:t>、灌注桩后注浆</a:t>
            </a:r>
            <a:r>
              <a:rPr lang="zh-CN" altLang="en-US" sz="2400" b="1" dirty="0" smtClean="0">
                <a:latin typeface="华文中宋" pitchFamily="2" charset="-122"/>
                <a:ea typeface="华文中宋" pitchFamily="2" charset="-122"/>
              </a:rPr>
              <a:t>技术</a:t>
            </a:r>
            <a:endParaRPr lang="en-US" altLang="zh-CN" sz="2000" dirty="0" smtClean="0">
              <a:latin typeface="华文中宋" pitchFamily="2" charset="-122"/>
              <a:ea typeface="华文中宋" pitchFamily="2" charset="-122"/>
            </a:endParaRPr>
          </a:p>
          <a:p>
            <a:pPr>
              <a:lnSpc>
                <a:spcPct val="150000"/>
              </a:lnSpc>
            </a:pPr>
            <a:r>
              <a:rPr lang="zh-CN" altLang="en-US" sz="2000" dirty="0" smtClean="0">
                <a:latin typeface="华文中宋" pitchFamily="2" charset="-122"/>
                <a:ea typeface="华文中宋" pitchFamily="2" charset="-122"/>
              </a:rPr>
              <a:t>      </a:t>
            </a:r>
            <a:r>
              <a:rPr lang="zh-CN" altLang="en-US" sz="2000" b="1" dirty="0" smtClean="0">
                <a:latin typeface="华文中宋" pitchFamily="2" charset="-122"/>
                <a:ea typeface="华文中宋" pitchFamily="2" charset="-122"/>
              </a:rPr>
              <a:t>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建筑桩基技术规范</a:t>
            </a:r>
            <a:r>
              <a:rPr lang="en-US" altLang="zh-CN" sz="2000" dirty="0" smtClean="0">
                <a:latin typeface="华文中宋" pitchFamily="2" charset="-122"/>
                <a:ea typeface="华文中宋" pitchFamily="2" charset="-122"/>
              </a:rPr>
              <a:t>》 JGJ94</a:t>
            </a:r>
          </a:p>
          <a:p>
            <a:pPr>
              <a:lnSpc>
                <a:spcPct val="150000"/>
              </a:lnSpc>
            </a:pPr>
            <a:r>
              <a:rPr lang="zh-CN" altLang="en-US" sz="2000" b="1" dirty="0" smtClean="0"/>
              <a:t>         </a:t>
            </a:r>
            <a:r>
              <a:rPr lang="zh-CN" altLang="en-US" sz="2000" b="1" dirty="0" smtClean="0">
                <a:latin typeface="华文中宋" pitchFamily="2" charset="-122"/>
                <a:ea typeface="华文中宋" pitchFamily="2" charset="-122"/>
              </a:rPr>
              <a:t>适用部位</a:t>
            </a:r>
          </a:p>
          <a:p>
            <a:pPr>
              <a:lnSpc>
                <a:spcPct val="150000"/>
              </a:lnSpc>
            </a:pPr>
            <a:r>
              <a:rPr lang="zh-CN" altLang="en-US" sz="2000" dirty="0" smtClean="0">
                <a:latin typeface="华文中宋" pitchFamily="2" charset="-122"/>
                <a:ea typeface="华文中宋" pitchFamily="2" charset="-122"/>
              </a:rPr>
              <a:t>      适用于除沉管灌注桩外的各类泥浆护壁和干作业的钻、挖、冲孔灌注桩。当桩端及桩侧有较厚的粗粒土时，后注浆提高单桩承载力的效果更为明显。</a:t>
            </a:r>
            <a:endParaRPr lang="en-US" altLang="zh-CN" sz="2000" dirty="0" smtClean="0">
              <a:latin typeface="华文中宋" pitchFamily="2" charset="-122"/>
              <a:ea typeface="华文中宋" pitchFamily="2" charset="-122"/>
            </a:endParaRPr>
          </a:p>
          <a:p>
            <a:pPr>
              <a:lnSpc>
                <a:spcPct val="150000"/>
              </a:lnSpc>
            </a:pPr>
            <a:r>
              <a:rPr lang="en-US" altLang="zh-CN" sz="2000" dirty="0" smtClean="0">
                <a:latin typeface="华文中宋" pitchFamily="2" charset="-122"/>
                <a:ea typeface="华文中宋" pitchFamily="2" charset="-122"/>
              </a:rPr>
              <a:t>      </a:t>
            </a:r>
            <a:r>
              <a:rPr lang="zh-CN" altLang="en-US" sz="2000" b="1" dirty="0" smtClean="0">
                <a:latin typeface="华文中宋" pitchFamily="2" charset="-122"/>
                <a:ea typeface="华文中宋" pitchFamily="2" charset="-122"/>
              </a:rPr>
              <a:t>工艺说明</a:t>
            </a:r>
            <a:endParaRPr lang="en-US" altLang="zh-CN" sz="2000" b="1" dirty="0" smtClean="0">
              <a:latin typeface="华文中宋" pitchFamily="2" charset="-122"/>
              <a:ea typeface="华文中宋" pitchFamily="2" charset="-122"/>
            </a:endParaRPr>
          </a:p>
          <a:p>
            <a:pPr>
              <a:lnSpc>
                <a:spcPct val="150000"/>
              </a:lnSpc>
            </a:pPr>
            <a:r>
              <a:rPr lang="zh-CN" altLang="en-US" sz="2000" dirty="0" smtClean="0">
                <a:latin typeface="华文中宋" pitchFamily="2" charset="-122"/>
                <a:ea typeface="华文中宋" pitchFamily="2" charset="-122"/>
              </a:rPr>
              <a:t>      根据地层性状、桩长、承载力增幅和桩的使用功能（抗压、抗拔）等因素，灌注桩后注浆可采用桩底注浆、桩侧注浆、桩侧桩底复式注浆等形式。</a:t>
            </a: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6</a:t>
            </a:fld>
            <a:endParaRPr lang="zh-CN" altLang="en-US" dirty="0"/>
          </a:p>
        </p:txBody>
      </p:sp>
    </p:spTree>
    <p:extLst>
      <p:ext uri="{BB962C8B-B14F-4D97-AF65-F5344CB8AC3E}">
        <p14:creationId xmlns:p14="http://schemas.microsoft.com/office/powerpoint/2010/main" xmlns="" val="387406793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1907704" y="116631"/>
            <a:ext cx="554461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zh-CN" altLang="en-US" sz="2800" dirty="0" smtClean="0">
                <a:solidFill>
                  <a:prstClr val="black"/>
                </a:solidFill>
                <a:latin typeface="微软雅黑" pitchFamily="34" charset="-122"/>
                <a:ea typeface="微软雅黑" pitchFamily="34" charset="-122"/>
                <a:cs typeface="宋体" pitchFamily="2" charset="-122"/>
              </a:rPr>
              <a:t>核能工程建设新技术应用专项评价</a:t>
            </a:r>
            <a:endParaRPr lang="zh-CN" altLang="en-US" sz="2800" dirty="0">
              <a:solidFill>
                <a:prstClr val="black"/>
              </a:solidFill>
              <a:latin typeface="微软雅黑" pitchFamily="34" charset="-122"/>
              <a:ea typeface="微软雅黑" pitchFamily="34" charset="-122"/>
              <a:cs typeface="宋体" pitchFamily="2" charset="-122"/>
            </a:endParaRPr>
          </a:p>
        </p:txBody>
      </p:sp>
      <p:sp>
        <p:nvSpPr>
          <p:cNvPr id="29" name="矩形 91"/>
          <p:cNvSpPr>
            <a:spLocks noChangeArrowheads="1"/>
          </p:cNvSpPr>
          <p:nvPr/>
        </p:nvSpPr>
        <p:spPr bwMode="auto">
          <a:xfrm>
            <a:off x="611560" y="1305336"/>
            <a:ext cx="8064896" cy="594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lnSpc>
                <a:spcPct val="150000"/>
              </a:lnSpc>
            </a:pPr>
            <a:r>
              <a:rPr lang="en-US" altLang="zh-CN" sz="2000" dirty="0" smtClean="0">
                <a:latin typeface="华文中宋" pitchFamily="2" charset="-122"/>
                <a:ea typeface="华文中宋" pitchFamily="2" charset="-122"/>
              </a:rPr>
              <a:t>      </a:t>
            </a:r>
          </a:p>
          <a:p>
            <a:pPr algn="just">
              <a:lnSpc>
                <a:spcPct val="150000"/>
              </a:lnSpc>
            </a:pPr>
            <a:r>
              <a:rPr lang="en-US" altLang="zh-CN" sz="2000" dirty="0" smtClean="0">
                <a:latin typeface="华文中宋" pitchFamily="2" charset="-122"/>
                <a:ea typeface="华文中宋" pitchFamily="2" charset="-122"/>
              </a:rPr>
              <a:t>      </a:t>
            </a:r>
            <a:r>
              <a:rPr lang="zh-CN" altLang="zh-CN" sz="2000" dirty="0" smtClean="0">
                <a:latin typeface="华文中宋" pitchFamily="2" charset="-122"/>
                <a:ea typeface="华文中宋" pitchFamily="2" charset="-122"/>
              </a:rPr>
              <a:t>新技术应用专项评价应由工程建设单位、工程管理单位或工程总承包单位，在工程投产且由工程建设单位组织主要参建单位完成工程新技术应用专项初评后提出申请。申请资料应填写完整、内容齐全、真实有效、签章清晰。</a:t>
            </a:r>
            <a:endParaRPr lang="en-US" altLang="zh-CN" sz="2000" dirty="0" smtClean="0">
              <a:latin typeface="华文中宋" pitchFamily="2" charset="-122"/>
              <a:ea typeface="华文中宋" pitchFamily="2" charset="-122"/>
            </a:endParaRPr>
          </a:p>
          <a:p>
            <a:pPr algn="just">
              <a:lnSpc>
                <a:spcPct val="150000"/>
              </a:lnSpc>
            </a:pPr>
            <a:r>
              <a:rPr lang="en-US" altLang="zh-CN" sz="2000" dirty="0" smtClean="0">
                <a:latin typeface="华文中宋" pitchFamily="2" charset="-122"/>
                <a:ea typeface="华文中宋" pitchFamily="2" charset="-122"/>
              </a:rPr>
              <a:t>      </a:t>
            </a:r>
            <a:r>
              <a:rPr lang="zh-CN" altLang="zh-CN" sz="2000" dirty="0" smtClean="0">
                <a:latin typeface="华文中宋" pitchFamily="2" charset="-122"/>
                <a:ea typeface="华文中宋" pitchFamily="2" charset="-122"/>
              </a:rPr>
              <a:t>申请受理单位按有关规定对申请资料进行初审</a:t>
            </a:r>
            <a:r>
              <a:rPr lang="zh-CN" altLang="en-US" sz="2000" dirty="0" smtClean="0">
                <a:latin typeface="华文中宋" pitchFamily="2" charset="-122"/>
                <a:ea typeface="华文中宋" pitchFamily="2" charset="-122"/>
              </a:rPr>
              <a:t>，</a:t>
            </a:r>
            <a:r>
              <a:rPr lang="zh-CN" altLang="zh-CN" sz="2000" dirty="0" smtClean="0">
                <a:latin typeface="华文中宋" pitchFamily="2" charset="-122"/>
                <a:ea typeface="华文中宋" pitchFamily="2" charset="-122"/>
              </a:rPr>
              <a:t>通过初审的工程，进入现场评价阶段。受理单位组织</a:t>
            </a:r>
            <a:r>
              <a:rPr lang="en-US" altLang="zh-CN" sz="2000" dirty="0" smtClean="0">
                <a:latin typeface="华文中宋" pitchFamily="2" charset="-122"/>
                <a:ea typeface="华文中宋" pitchFamily="2" charset="-122"/>
              </a:rPr>
              <a:t>3</a:t>
            </a:r>
            <a:r>
              <a:rPr lang="zh-CN" altLang="zh-CN"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5</a:t>
            </a:r>
            <a:r>
              <a:rPr lang="zh-CN" altLang="zh-CN" sz="2000" dirty="0" smtClean="0">
                <a:latin typeface="华文中宋" pitchFamily="2" charset="-122"/>
                <a:ea typeface="华文中宋" pitchFamily="2" charset="-122"/>
              </a:rPr>
              <a:t>名覆盖本工程各专业的专家，组成现场评价组，进行现场评价。</a:t>
            </a:r>
            <a:endParaRPr lang="en-US" altLang="zh-CN" sz="2000" dirty="0" smtClean="0">
              <a:latin typeface="华文中宋" pitchFamily="2" charset="-122"/>
              <a:ea typeface="华文中宋" pitchFamily="2" charset="-122"/>
            </a:endParaRPr>
          </a:p>
          <a:p>
            <a:pPr algn="just">
              <a:lnSpc>
                <a:spcPct val="150000"/>
              </a:lnSpc>
            </a:pPr>
            <a:r>
              <a:rPr lang="en-US" altLang="zh-CN" sz="2000" dirty="0" smtClean="0">
                <a:latin typeface="华文中宋" pitchFamily="2" charset="-122"/>
                <a:ea typeface="华文中宋" pitchFamily="2" charset="-122"/>
              </a:rPr>
              <a:t>      </a:t>
            </a:r>
            <a:endParaRPr lang="zh-CN" altLang="zh-CN" sz="2000" dirty="0" smtClean="0">
              <a:latin typeface="华文中宋" pitchFamily="2" charset="-122"/>
              <a:ea typeface="华文中宋" pitchFamily="2" charset="-122"/>
            </a:endParaRPr>
          </a:p>
          <a:p>
            <a:pPr algn="just">
              <a:lnSpc>
                <a:spcPct val="150000"/>
              </a:lnSpc>
            </a:pPr>
            <a:endParaRPr lang="zh-CN" altLang="zh-CN" sz="2000" dirty="0" smtClean="0">
              <a:latin typeface="华文中宋" pitchFamily="2" charset="-122"/>
              <a:ea typeface="华文中宋" pitchFamily="2" charset="-122"/>
            </a:endParaRPr>
          </a:p>
          <a:p>
            <a:pPr algn="just">
              <a:lnSpc>
                <a:spcPct val="150000"/>
              </a:lnSpc>
            </a:pPr>
            <a:endParaRPr lang="zh-CN" altLang="zh-CN" sz="2000" dirty="0" smtClean="0">
              <a:latin typeface="华文中宋" pitchFamily="2" charset="-122"/>
              <a:ea typeface="华文中宋" pitchFamily="2" charset="-122"/>
            </a:endParaRPr>
          </a:p>
          <a:p>
            <a:pPr>
              <a:lnSpc>
                <a:spcPct val="150000"/>
              </a:lnSpc>
            </a:pPr>
            <a:endParaRPr lang="en-US" altLang="zh-CN" sz="2000" dirty="0" smtClean="0">
              <a:latin typeface="华文中宋" pitchFamily="2" charset="-122"/>
              <a:ea typeface="华文中宋" pitchFamily="2" charset="-122"/>
            </a:endParaRPr>
          </a:p>
          <a:p>
            <a:endParaRPr lang="zh-CN" altLang="zh-CN" sz="2000" dirty="0" smtClean="0">
              <a:latin typeface="华文中宋" pitchFamily="2" charset="-122"/>
              <a:ea typeface="华文中宋" pitchFamily="2" charset="-122"/>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60</a:t>
            </a:fld>
            <a:endParaRPr lang="zh-CN" altLang="en-US" dirty="0"/>
          </a:p>
        </p:txBody>
      </p:sp>
    </p:spTree>
    <p:extLst>
      <p:ext uri="{BB962C8B-B14F-4D97-AF65-F5344CB8AC3E}">
        <p14:creationId xmlns:p14="http://schemas.microsoft.com/office/powerpoint/2010/main" xmlns="" val="401524032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1907704" y="116631"/>
            <a:ext cx="554461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zh-CN" altLang="en-US" sz="2800" dirty="0" smtClean="0">
                <a:solidFill>
                  <a:prstClr val="black"/>
                </a:solidFill>
                <a:latin typeface="微软雅黑" pitchFamily="34" charset="-122"/>
                <a:ea typeface="微软雅黑" pitchFamily="34" charset="-122"/>
                <a:cs typeface="宋体" pitchFamily="2" charset="-122"/>
              </a:rPr>
              <a:t>核能工程建设新技术应用专项评价</a:t>
            </a:r>
            <a:endParaRPr lang="zh-CN" altLang="en-US" sz="2800" dirty="0">
              <a:solidFill>
                <a:prstClr val="black"/>
              </a:solidFill>
              <a:latin typeface="微软雅黑" pitchFamily="34" charset="-122"/>
              <a:ea typeface="微软雅黑" pitchFamily="34" charset="-122"/>
              <a:cs typeface="宋体" pitchFamily="2" charset="-122"/>
            </a:endParaRPr>
          </a:p>
        </p:txBody>
      </p:sp>
      <p:sp>
        <p:nvSpPr>
          <p:cNvPr id="29" name="矩形 91"/>
          <p:cNvSpPr>
            <a:spLocks noChangeArrowheads="1"/>
          </p:cNvSpPr>
          <p:nvPr/>
        </p:nvSpPr>
        <p:spPr bwMode="auto">
          <a:xfrm>
            <a:off x="467544" y="1462127"/>
            <a:ext cx="8136904" cy="6863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lnSpc>
                <a:spcPct val="150000"/>
              </a:lnSpc>
            </a:pPr>
            <a:r>
              <a:rPr lang="en-US" altLang="zh-CN" sz="2000" dirty="0" smtClean="0">
                <a:latin typeface="华文中宋" pitchFamily="2" charset="-122"/>
                <a:ea typeface="华文中宋" pitchFamily="2" charset="-122"/>
              </a:rPr>
              <a:t>      </a:t>
            </a:r>
            <a:r>
              <a:rPr lang="zh-CN" altLang="zh-CN" sz="2000" dirty="0" smtClean="0">
                <a:latin typeface="华文中宋" pitchFamily="2" charset="-122"/>
                <a:ea typeface="华文中宋" pitchFamily="2" charset="-122"/>
              </a:rPr>
              <a:t>现场评价从新技术应用效果</a:t>
            </a:r>
            <a:r>
              <a:rPr lang="zh-CN" altLang="en-US" sz="2000" dirty="0" smtClean="0">
                <a:latin typeface="华文中宋" pitchFamily="2" charset="-122"/>
                <a:ea typeface="华文中宋" pitchFamily="2" charset="-122"/>
              </a:rPr>
              <a:t>评价（主要通过</a:t>
            </a:r>
            <a:r>
              <a:rPr lang="zh-CN" altLang="zh-CN" sz="2000" dirty="0" smtClean="0">
                <a:latin typeface="华文中宋" pitchFamily="2" charset="-122"/>
                <a:ea typeface="华文中宋" pitchFamily="2" charset="-122"/>
              </a:rPr>
              <a:t>检查工程实体质量</a:t>
            </a:r>
            <a:r>
              <a:rPr lang="zh-CN" altLang="en-US" sz="2000" dirty="0" smtClean="0">
                <a:latin typeface="华文中宋" pitchFamily="2" charset="-122"/>
                <a:ea typeface="华文中宋" pitchFamily="2" charset="-122"/>
              </a:rPr>
              <a:t>和</a:t>
            </a:r>
            <a:r>
              <a:rPr lang="zh-CN" altLang="zh-CN" sz="2000" dirty="0" smtClean="0">
                <a:latin typeface="华文中宋" pitchFamily="2" charset="-122"/>
                <a:ea typeface="华文中宋" pitchFamily="2" charset="-122"/>
              </a:rPr>
              <a:t>工程项目文件，评价新技术应用对工程实体质量、性能指标、节能减排提升的效果程度</a:t>
            </a:r>
            <a:r>
              <a:rPr lang="zh-CN" altLang="en-US" sz="2000" dirty="0" smtClean="0">
                <a:latin typeface="华文中宋" pitchFamily="2" charset="-122"/>
                <a:ea typeface="华文中宋" pitchFamily="2" charset="-122"/>
              </a:rPr>
              <a:t>）</a:t>
            </a:r>
            <a:r>
              <a:rPr lang="zh-CN" altLang="zh-CN" sz="2000" dirty="0" smtClean="0">
                <a:latin typeface="华文中宋" pitchFamily="2" charset="-122"/>
                <a:ea typeface="华文中宋" pitchFamily="2" charset="-122"/>
              </a:rPr>
              <a:t>和</a:t>
            </a:r>
            <a:r>
              <a:rPr lang="zh-CN" altLang="en-US" sz="2000" dirty="0" smtClean="0">
                <a:latin typeface="华文中宋" pitchFamily="2" charset="-122"/>
                <a:ea typeface="华文中宋" pitchFamily="2" charset="-122"/>
              </a:rPr>
              <a:t>新技术</a:t>
            </a:r>
            <a:r>
              <a:rPr lang="zh-CN" altLang="zh-CN" sz="2000" dirty="0" smtClean="0">
                <a:latin typeface="华文中宋" pitchFamily="2" charset="-122"/>
                <a:ea typeface="华文中宋" pitchFamily="2" charset="-122"/>
              </a:rPr>
              <a:t>研发成果</a:t>
            </a:r>
            <a:r>
              <a:rPr lang="zh-CN" altLang="en-US" sz="2000" dirty="0" smtClean="0">
                <a:latin typeface="华文中宋" pitchFamily="2" charset="-122"/>
                <a:ea typeface="华文中宋" pitchFamily="2" charset="-122"/>
              </a:rPr>
              <a:t>评价（主要通过</a:t>
            </a:r>
            <a:r>
              <a:rPr lang="zh-CN" altLang="zh-CN" sz="2000" dirty="0" smtClean="0">
                <a:latin typeface="华文中宋" pitchFamily="2" charset="-122"/>
                <a:ea typeface="华文中宋" pitchFamily="2" charset="-122"/>
              </a:rPr>
              <a:t>核查获奖文件、专利及工法证书等，评价</a:t>
            </a:r>
            <a:r>
              <a:rPr lang="zh-CN" altLang="en-US" sz="2000" dirty="0" smtClean="0">
                <a:latin typeface="华文中宋" pitchFamily="2" charset="-122"/>
                <a:ea typeface="华文中宋" pitchFamily="2" charset="-122"/>
              </a:rPr>
              <a:t>研发</a:t>
            </a:r>
            <a:r>
              <a:rPr lang="zh-CN" altLang="zh-CN" sz="2000" dirty="0" smtClean="0">
                <a:latin typeface="华文中宋" pitchFamily="2" charset="-122"/>
                <a:ea typeface="华文中宋" pitchFamily="2" charset="-122"/>
              </a:rPr>
              <a:t>成果对提升工程质量的作用、推广应用前景、经济及社会效益</a:t>
            </a:r>
            <a:r>
              <a:rPr lang="zh-CN" altLang="en-US" sz="2000" dirty="0" smtClean="0">
                <a:latin typeface="华文中宋" pitchFamily="2" charset="-122"/>
                <a:ea typeface="华文中宋" pitchFamily="2" charset="-122"/>
              </a:rPr>
              <a:t>）</a:t>
            </a:r>
            <a:r>
              <a:rPr lang="zh-CN" altLang="zh-CN" sz="2000" dirty="0" smtClean="0">
                <a:latin typeface="华文中宋" pitchFamily="2" charset="-122"/>
                <a:ea typeface="华文中宋" pitchFamily="2" charset="-122"/>
              </a:rPr>
              <a:t>两个方面，对工程应用与研发新技术的整体水平进行量化评分和综合评价。</a:t>
            </a:r>
            <a:endParaRPr lang="en-US" altLang="zh-CN" sz="2000" dirty="0" smtClean="0">
              <a:latin typeface="华文中宋" pitchFamily="2" charset="-122"/>
              <a:ea typeface="华文中宋" pitchFamily="2" charset="-122"/>
            </a:endParaRPr>
          </a:p>
          <a:p>
            <a:pPr algn="just">
              <a:lnSpc>
                <a:spcPct val="150000"/>
              </a:lnSpc>
            </a:pPr>
            <a:r>
              <a:rPr lang="en-US" altLang="zh-CN" sz="2000" dirty="0" smtClean="0">
                <a:latin typeface="华文中宋" pitchFamily="2" charset="-122"/>
                <a:ea typeface="华文中宋" pitchFamily="2" charset="-122"/>
              </a:rPr>
              <a:t>      </a:t>
            </a:r>
            <a:r>
              <a:rPr lang="zh-CN" altLang="zh-CN" sz="2000" dirty="0" smtClean="0">
                <a:latin typeface="华文中宋" pitchFamily="2" charset="-122"/>
                <a:ea typeface="华文中宋" pitchFamily="2" charset="-122"/>
              </a:rPr>
              <a:t>现场评价组将“核能工程建设新技术应用专项评价报告”提交中国核能行业协会</a:t>
            </a:r>
            <a:r>
              <a:rPr lang="zh-CN" altLang="en-US" sz="2000" dirty="0" smtClean="0">
                <a:latin typeface="华文中宋" pitchFamily="2" charset="-122"/>
                <a:ea typeface="华文中宋" pitchFamily="2" charset="-122"/>
              </a:rPr>
              <a:t>进行</a:t>
            </a:r>
            <a:r>
              <a:rPr lang="zh-CN" altLang="zh-CN" sz="2000" dirty="0" smtClean="0">
                <a:latin typeface="华文中宋" pitchFamily="2" charset="-122"/>
                <a:ea typeface="华文中宋" pitchFamily="2" charset="-122"/>
              </a:rPr>
              <a:t>审查</a:t>
            </a:r>
            <a:r>
              <a:rPr lang="zh-CN" altLang="en-US" sz="2000" dirty="0" smtClean="0">
                <a:latin typeface="华文中宋" pitchFamily="2" charset="-122"/>
                <a:ea typeface="华文中宋" pitchFamily="2" charset="-122"/>
              </a:rPr>
              <a:t>。</a:t>
            </a:r>
            <a:r>
              <a:rPr lang="zh-CN" altLang="zh-CN" sz="2000" dirty="0" smtClean="0">
                <a:latin typeface="华文中宋" pitchFamily="2" charset="-122"/>
                <a:ea typeface="华文中宋" pitchFamily="2" charset="-122"/>
              </a:rPr>
              <a:t>有创优目标的核能工程，核能工程建设新技术应用专项评价得分应达到</a:t>
            </a:r>
            <a:r>
              <a:rPr lang="en-US" altLang="zh-CN" sz="2000" dirty="0" smtClean="0">
                <a:latin typeface="华文中宋" pitchFamily="2" charset="-122"/>
                <a:ea typeface="华文中宋" pitchFamily="2" charset="-122"/>
              </a:rPr>
              <a:t>85</a:t>
            </a:r>
            <a:r>
              <a:rPr lang="zh-CN" altLang="zh-CN" sz="2000" dirty="0" smtClean="0">
                <a:latin typeface="华文中宋" pitchFamily="2" charset="-122"/>
                <a:ea typeface="华文中宋" pitchFamily="2" charset="-122"/>
              </a:rPr>
              <a:t>分及以上。</a:t>
            </a:r>
          </a:p>
          <a:p>
            <a:pPr algn="just">
              <a:lnSpc>
                <a:spcPct val="150000"/>
              </a:lnSpc>
            </a:pPr>
            <a:endParaRPr lang="zh-CN" altLang="zh-CN" sz="2000" dirty="0" smtClean="0">
              <a:latin typeface="华文中宋" pitchFamily="2" charset="-122"/>
              <a:ea typeface="华文中宋" pitchFamily="2" charset="-122"/>
            </a:endParaRPr>
          </a:p>
          <a:p>
            <a:pPr algn="just">
              <a:lnSpc>
                <a:spcPct val="150000"/>
              </a:lnSpc>
            </a:pPr>
            <a:endParaRPr lang="zh-CN" altLang="zh-CN" sz="2000" dirty="0" smtClean="0">
              <a:latin typeface="华文中宋" pitchFamily="2" charset="-122"/>
              <a:ea typeface="华文中宋" pitchFamily="2" charset="-122"/>
            </a:endParaRPr>
          </a:p>
          <a:p>
            <a:pPr algn="just">
              <a:lnSpc>
                <a:spcPct val="150000"/>
              </a:lnSpc>
            </a:pPr>
            <a:endParaRPr lang="zh-CN" altLang="zh-CN" sz="2000" dirty="0" smtClean="0">
              <a:latin typeface="华文中宋" pitchFamily="2" charset="-122"/>
              <a:ea typeface="华文中宋" pitchFamily="2" charset="-122"/>
            </a:endParaRPr>
          </a:p>
          <a:p>
            <a:pPr algn="just">
              <a:lnSpc>
                <a:spcPct val="150000"/>
              </a:lnSpc>
            </a:pPr>
            <a:endParaRPr lang="zh-CN" altLang="zh-CN" sz="2000" dirty="0" smtClean="0">
              <a:latin typeface="华文中宋" pitchFamily="2" charset="-122"/>
              <a:ea typeface="华文中宋" pitchFamily="2" charset="-122"/>
            </a:endParaRPr>
          </a:p>
          <a:p>
            <a:pPr>
              <a:lnSpc>
                <a:spcPct val="150000"/>
              </a:lnSpc>
            </a:pPr>
            <a:endParaRPr lang="en-US" altLang="zh-CN" sz="2000" dirty="0" smtClean="0">
              <a:latin typeface="华文中宋" pitchFamily="2" charset="-122"/>
              <a:ea typeface="华文中宋" pitchFamily="2" charset="-122"/>
            </a:endParaRPr>
          </a:p>
          <a:p>
            <a:endParaRPr lang="zh-CN" altLang="zh-CN" sz="2000" dirty="0" smtClean="0">
              <a:latin typeface="华文中宋" pitchFamily="2" charset="-122"/>
              <a:ea typeface="华文中宋" pitchFamily="2" charset="-122"/>
            </a:endParaRPr>
          </a:p>
        </p:txBody>
      </p:sp>
      <p:sp>
        <p:nvSpPr>
          <p:cNvPr id="4" name="灯片编号占位符 3"/>
          <p:cNvSpPr>
            <a:spLocks noGrp="1"/>
          </p:cNvSpPr>
          <p:nvPr>
            <p:ph type="sldNum" sz="quarter" idx="4"/>
          </p:nvPr>
        </p:nvSpPr>
        <p:spPr/>
        <p:txBody>
          <a:bodyPr/>
          <a:lstStyle/>
          <a:p>
            <a:fld id="{0C913308-F349-4B6D-A68A-DD1791B4A57B}" type="slidenum">
              <a:rPr lang="zh-CN" altLang="en-US" smtClean="0"/>
              <a:pPr/>
              <a:t>61</a:t>
            </a:fld>
            <a:endParaRPr lang="zh-CN" altLang="en-US" dirty="0"/>
          </a:p>
        </p:txBody>
      </p:sp>
    </p:spTree>
    <p:extLst>
      <p:ext uri="{BB962C8B-B14F-4D97-AF65-F5344CB8AC3E}">
        <p14:creationId xmlns:p14="http://schemas.microsoft.com/office/powerpoint/2010/main" xmlns="" val="401524032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37596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1095127"/>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a:solidFill>
                  <a:srgbClr val="FF0000"/>
                </a:solidFill>
                <a:latin typeface="微软雅黑" pitchFamily="34" charset="-122"/>
                <a:ea typeface="微软雅黑" pitchFamily="34" charset="-122"/>
              </a:rPr>
              <a:t>第一节 地基基础和地下空间工程技术</a:t>
            </a:r>
          </a:p>
        </p:txBody>
      </p:sp>
      <p:sp>
        <p:nvSpPr>
          <p:cNvPr id="83" name="矩形 91"/>
          <p:cNvSpPr>
            <a:spLocks noChangeArrowheads="1"/>
          </p:cNvSpPr>
          <p:nvPr/>
        </p:nvSpPr>
        <p:spPr bwMode="auto">
          <a:xfrm>
            <a:off x="107504" y="1866304"/>
            <a:ext cx="8893246" cy="4031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altLang="zh-CN" sz="2400" b="1" dirty="0">
                <a:latin typeface="华文中宋" pitchFamily="2" charset="-122"/>
                <a:ea typeface="华文中宋" pitchFamily="2" charset="-122"/>
              </a:rPr>
              <a:t>2</a:t>
            </a:r>
            <a:r>
              <a:rPr lang="zh-CN" altLang="en-US" sz="2400" b="1" dirty="0">
                <a:latin typeface="华文中宋" pitchFamily="2" charset="-122"/>
                <a:ea typeface="华文中宋" pitchFamily="2" charset="-122"/>
              </a:rPr>
              <a:t>、真空预压法组合加固软</a:t>
            </a:r>
            <a:r>
              <a:rPr lang="zh-CN" altLang="en-US" sz="2400" b="1" dirty="0" smtClean="0">
                <a:latin typeface="华文中宋" pitchFamily="2" charset="-122"/>
                <a:ea typeface="华文中宋" pitchFamily="2" charset="-122"/>
              </a:rPr>
              <a:t>基</a:t>
            </a:r>
            <a:endParaRPr lang="en-US" altLang="zh-CN" sz="2000" dirty="0" smtClean="0">
              <a:latin typeface="华文中宋" pitchFamily="2" charset="-122"/>
              <a:ea typeface="华文中宋" pitchFamily="2" charset="-122"/>
            </a:endParaRPr>
          </a:p>
          <a:p>
            <a:pPr algn="just">
              <a:lnSpc>
                <a:spcPct val="15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p>
          <a:p>
            <a:pPr algn="just">
              <a:lnSpc>
                <a:spcPct val="15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建筑地基基础工程施工规范</a:t>
            </a:r>
            <a:r>
              <a:rPr lang="en-US" altLang="zh-CN" sz="2000" dirty="0" smtClean="0">
                <a:latin typeface="华文中宋" pitchFamily="2" charset="-122"/>
                <a:ea typeface="华文中宋" pitchFamily="2" charset="-122"/>
              </a:rPr>
              <a:t>》 GB51004</a:t>
            </a:r>
          </a:p>
          <a:p>
            <a:pPr algn="just">
              <a:lnSpc>
                <a:spcPct val="15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建筑地基处理技术规范</a:t>
            </a:r>
            <a:r>
              <a:rPr lang="en-US" altLang="zh-CN" sz="2000" dirty="0" smtClean="0">
                <a:latin typeface="华文中宋" pitchFamily="2" charset="-122"/>
                <a:ea typeface="华文中宋" pitchFamily="2" charset="-122"/>
              </a:rPr>
              <a:t>》 JGJ79</a:t>
            </a:r>
          </a:p>
          <a:p>
            <a:endParaRPr lang="en-US" altLang="zh-CN" sz="2000" dirty="0" smtClean="0">
              <a:latin typeface="华文中宋" pitchFamily="2" charset="-122"/>
              <a:ea typeface="华文中宋" pitchFamily="2" charset="-122"/>
            </a:endParaRPr>
          </a:p>
          <a:p>
            <a:r>
              <a:rPr lang="zh-CN" altLang="en-US" sz="2000" b="1" dirty="0" smtClean="0">
                <a:latin typeface="华文中宋" pitchFamily="2" charset="-122"/>
                <a:ea typeface="华文中宋" pitchFamily="2" charset="-122"/>
              </a:rPr>
              <a:t>      适用部位    </a:t>
            </a:r>
            <a:r>
              <a:rPr lang="zh-CN" altLang="en-US" sz="2000" dirty="0" smtClean="0">
                <a:latin typeface="华文中宋" pitchFamily="2" charset="-122"/>
                <a:ea typeface="华文中宋" pitchFamily="2" charset="-122"/>
              </a:rPr>
              <a:t>软弱粘土地基的加固</a:t>
            </a:r>
            <a:endParaRPr lang="en-US" altLang="zh-CN" sz="2000" dirty="0" smtClean="0">
              <a:latin typeface="华文中宋" pitchFamily="2" charset="-122"/>
              <a:ea typeface="华文中宋" pitchFamily="2" charset="-122"/>
            </a:endParaRPr>
          </a:p>
          <a:p>
            <a:pPr>
              <a:lnSpc>
                <a:spcPct val="150000"/>
              </a:lnSpc>
            </a:pPr>
            <a:r>
              <a:rPr lang="zh-CN" altLang="en-US" sz="2000" b="1" dirty="0" smtClean="0">
                <a:latin typeface="华文中宋" pitchFamily="2" charset="-122"/>
                <a:ea typeface="华文中宋" pitchFamily="2" charset="-122"/>
              </a:rPr>
              <a:t>      工艺说明    </a:t>
            </a:r>
            <a:endParaRPr lang="en-US" altLang="zh-CN" sz="2000" b="1" dirty="0" smtClean="0">
              <a:latin typeface="华文中宋" pitchFamily="2" charset="-122"/>
              <a:ea typeface="华文中宋" pitchFamily="2" charset="-122"/>
            </a:endParaRPr>
          </a:p>
          <a:p>
            <a:pPr>
              <a:lnSpc>
                <a:spcPct val="150000"/>
              </a:lnSpc>
            </a:pPr>
            <a:r>
              <a:rPr lang="en-US" altLang="zh-CN" sz="2000" b="1"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砂垫层厚度、密封膜的焊接或粘接的粘缝强度、抽真空期间真空管内真空度、膜下真空度、堆载高度等主要技术指标。</a:t>
            </a: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7</a:t>
            </a:fld>
            <a:endParaRPr lang="zh-CN" altLang="en-US" dirty="0"/>
          </a:p>
        </p:txBody>
      </p:sp>
    </p:spTree>
    <p:extLst>
      <p:ext uri="{BB962C8B-B14F-4D97-AF65-F5344CB8AC3E}">
        <p14:creationId xmlns:p14="http://schemas.microsoft.com/office/powerpoint/2010/main" xmlns="" val="330502578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1095127"/>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a:solidFill>
                  <a:srgbClr val="FF0000"/>
                </a:solidFill>
                <a:latin typeface="微软雅黑" pitchFamily="34" charset="-122"/>
                <a:ea typeface="微软雅黑" pitchFamily="34" charset="-122"/>
              </a:rPr>
              <a:t>第一节 地基基础和地下空间工程技术</a:t>
            </a:r>
          </a:p>
        </p:txBody>
      </p:sp>
      <p:sp>
        <p:nvSpPr>
          <p:cNvPr id="83" name="矩形 91"/>
          <p:cNvSpPr>
            <a:spLocks noChangeArrowheads="1"/>
          </p:cNvSpPr>
          <p:nvPr/>
        </p:nvSpPr>
        <p:spPr bwMode="auto">
          <a:xfrm>
            <a:off x="107504" y="1866304"/>
            <a:ext cx="8893246" cy="3877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nSpc>
                <a:spcPct val="150000"/>
              </a:lnSpc>
            </a:pPr>
            <a:r>
              <a:rPr lang="en-US" altLang="zh-CN" sz="2400" b="1" dirty="0" smtClean="0">
                <a:solidFill>
                  <a:prstClr val="black"/>
                </a:solidFill>
                <a:latin typeface="华文中宋" pitchFamily="2" charset="-122"/>
                <a:ea typeface="华文中宋" pitchFamily="2" charset="-122"/>
              </a:rPr>
              <a:t>3</a:t>
            </a:r>
            <a:r>
              <a:rPr lang="zh-CN" altLang="en-US" sz="2400" b="1" dirty="0">
                <a:solidFill>
                  <a:prstClr val="black"/>
                </a:solidFill>
                <a:latin typeface="华文中宋" pitchFamily="2" charset="-122"/>
                <a:ea typeface="华文中宋" pitchFamily="2" charset="-122"/>
              </a:rPr>
              <a:t>、型钢水泥土复合搅拌桩支护</a:t>
            </a:r>
            <a:r>
              <a:rPr lang="zh-CN" altLang="en-US" sz="2400" b="1" dirty="0" smtClean="0">
                <a:solidFill>
                  <a:prstClr val="black"/>
                </a:solidFill>
                <a:latin typeface="华文中宋" pitchFamily="2" charset="-122"/>
                <a:ea typeface="华文中宋" pitchFamily="2" charset="-122"/>
              </a:rPr>
              <a:t>结构</a:t>
            </a:r>
            <a:endParaRPr lang="en-US" altLang="zh-CN" sz="2000" dirty="0" smtClean="0">
              <a:latin typeface="华文中宋" pitchFamily="2" charset="-122"/>
              <a:ea typeface="华文中宋" pitchFamily="2" charset="-122"/>
            </a:endParaRPr>
          </a:p>
          <a:p>
            <a:pPr algn="just">
              <a:lnSpc>
                <a:spcPct val="15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建筑基坑支护技术规程</a:t>
            </a:r>
            <a:r>
              <a:rPr lang="en-US" altLang="zh-CN" sz="2000" dirty="0" smtClean="0">
                <a:latin typeface="华文中宋" pitchFamily="2" charset="-122"/>
                <a:ea typeface="华文中宋" pitchFamily="2" charset="-122"/>
              </a:rPr>
              <a:t>》 JGJ120</a:t>
            </a:r>
          </a:p>
          <a:p>
            <a:pPr algn="just">
              <a:lnSpc>
                <a:spcPct val="15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型钢水泥土搅拌墙技术规程</a:t>
            </a:r>
            <a:r>
              <a:rPr lang="en-US" altLang="zh-CN" sz="2000" dirty="0" smtClean="0">
                <a:latin typeface="华文中宋" pitchFamily="2" charset="-122"/>
                <a:ea typeface="华文中宋" pitchFamily="2" charset="-122"/>
              </a:rPr>
              <a:t>》 JGJ/T199</a:t>
            </a:r>
          </a:p>
          <a:p>
            <a:pPr algn="just">
              <a:lnSpc>
                <a:spcPct val="15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p>
          <a:p>
            <a:pPr algn="just">
              <a:lnSpc>
                <a:spcPct val="150000"/>
              </a:lnSpc>
            </a:pPr>
            <a:r>
              <a:rPr lang="zh-CN" altLang="en-US" sz="2000" b="1" dirty="0" smtClean="0">
                <a:latin typeface="华文中宋" pitchFamily="2" charset="-122"/>
                <a:ea typeface="华文中宋" pitchFamily="2" charset="-122"/>
              </a:rPr>
              <a:t>      适用部位    </a:t>
            </a:r>
            <a:r>
              <a:rPr lang="zh-CN" altLang="en-US" sz="2000" dirty="0" smtClean="0">
                <a:latin typeface="华文中宋" pitchFamily="2" charset="-122"/>
                <a:ea typeface="华文中宋" pitchFamily="2" charset="-122"/>
              </a:rPr>
              <a:t>深基坑支护</a:t>
            </a:r>
            <a:endParaRPr lang="en-US" altLang="zh-CN" sz="2000" dirty="0" smtClean="0">
              <a:latin typeface="华文中宋" pitchFamily="2" charset="-122"/>
              <a:ea typeface="华文中宋" pitchFamily="2" charset="-122"/>
            </a:endParaRPr>
          </a:p>
          <a:p>
            <a:pPr algn="just">
              <a:lnSpc>
                <a:spcPct val="150000"/>
              </a:lnSpc>
            </a:pPr>
            <a:r>
              <a:rPr lang="zh-CN" altLang="en-US" sz="2000" b="1" dirty="0" smtClean="0">
                <a:latin typeface="华文中宋" pitchFamily="2" charset="-122"/>
                <a:ea typeface="华文中宋" pitchFamily="2" charset="-122"/>
              </a:rPr>
              <a:t>      工艺说明   </a:t>
            </a:r>
            <a:endParaRPr lang="en-US" altLang="zh-CN" sz="2000" b="1" dirty="0" smtClean="0">
              <a:latin typeface="华文中宋" pitchFamily="2" charset="-122"/>
              <a:ea typeface="华文中宋" pitchFamily="2" charset="-122"/>
            </a:endParaRPr>
          </a:p>
          <a:p>
            <a:pPr algn="just">
              <a:lnSpc>
                <a:spcPct val="150000"/>
              </a:lnSpc>
            </a:pPr>
            <a:r>
              <a:rPr lang="en-US" altLang="zh-CN" sz="2000" b="1" dirty="0" smtClean="0">
                <a:latin typeface="华文中宋" pitchFamily="2" charset="-122"/>
                <a:ea typeface="华文中宋" pitchFamily="2" charset="-122"/>
                <a:cs typeface="Times New Roman" panose="02020603050405020304" pitchFamily="18" charset="0"/>
              </a:rPr>
              <a:t>      </a:t>
            </a:r>
            <a:r>
              <a:rPr lang="en-US" altLang="zh-CN" sz="2000" dirty="0" smtClean="0">
                <a:latin typeface="Times New Roman" panose="02020603050405020304" pitchFamily="18" charset="0"/>
                <a:ea typeface="华文中宋" pitchFamily="2" charset="-122"/>
                <a:cs typeface="Times New Roman" panose="02020603050405020304" pitchFamily="18" charset="0"/>
              </a:rPr>
              <a:t>TRD</a:t>
            </a:r>
            <a:r>
              <a:rPr lang="zh-CN" altLang="en-US" sz="2000" dirty="0" smtClean="0">
                <a:latin typeface="华文中宋" pitchFamily="2" charset="-122"/>
                <a:ea typeface="华文中宋" pitchFamily="2" charset="-122"/>
              </a:rPr>
              <a:t>工法和</a:t>
            </a:r>
            <a:r>
              <a:rPr lang="en-US" altLang="zh-CN" sz="2000" dirty="0" smtClean="0">
                <a:latin typeface="华文中宋" pitchFamily="2" charset="-122"/>
                <a:ea typeface="华文中宋" pitchFamily="2" charset="-122"/>
              </a:rPr>
              <a:t>CSM</a:t>
            </a:r>
            <a:r>
              <a:rPr lang="zh-CN" altLang="en-US" sz="2000" dirty="0" smtClean="0">
                <a:latin typeface="华文中宋" pitchFamily="2" charset="-122"/>
                <a:ea typeface="华文中宋" pitchFamily="2" charset="-122"/>
              </a:rPr>
              <a:t>工法的性能特点，并对型钢水泥土搅拌墙的计算与验算、搅拌桩的入土深度、搅拌桩体与内插型钢的垂直度偏差等技术指标进行了定义。</a:t>
            </a:r>
            <a:endParaRPr lang="en-US" altLang="zh-CN" sz="2000" dirty="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8</a:t>
            </a:fld>
            <a:endParaRPr lang="zh-CN" altLang="en-US" dirty="0"/>
          </a:p>
        </p:txBody>
      </p:sp>
    </p:spTree>
    <p:extLst>
      <p:ext uri="{BB962C8B-B14F-4D97-AF65-F5344CB8AC3E}">
        <p14:creationId xmlns:p14="http://schemas.microsoft.com/office/powerpoint/2010/main" xmlns="" val="330502578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1"/>
          <p:cNvSpPr>
            <a:spLocks noChangeArrowheads="1"/>
          </p:cNvSpPr>
          <p:nvPr/>
        </p:nvSpPr>
        <p:spPr bwMode="auto">
          <a:xfrm>
            <a:off x="2548376" y="116632"/>
            <a:ext cx="4111856"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zh-CN" altLang="en-US" sz="2800" dirty="0">
                <a:solidFill>
                  <a:prstClr val="black"/>
                </a:solidFill>
                <a:latin typeface="微软雅黑" pitchFamily="34" charset="-122"/>
                <a:ea typeface="微软雅黑" pitchFamily="34" charset="-122"/>
                <a:cs typeface="宋体" pitchFamily="2" charset="-122"/>
              </a:rPr>
              <a:t>建筑业</a:t>
            </a:r>
            <a:r>
              <a:rPr lang="en-US" altLang="zh-CN" sz="2800" dirty="0">
                <a:solidFill>
                  <a:prstClr val="black"/>
                </a:solidFill>
                <a:latin typeface="微软雅黑" pitchFamily="34" charset="-122"/>
                <a:ea typeface="微软雅黑" pitchFamily="34" charset="-122"/>
                <a:cs typeface="宋体" pitchFamily="2" charset="-122"/>
              </a:rPr>
              <a:t>10</a:t>
            </a:r>
            <a:r>
              <a:rPr lang="zh-CN" altLang="en-US" sz="2800" dirty="0">
                <a:solidFill>
                  <a:prstClr val="black"/>
                </a:solidFill>
                <a:latin typeface="微软雅黑" pitchFamily="34" charset="-122"/>
                <a:ea typeface="微软雅黑" pitchFamily="34" charset="-122"/>
                <a:cs typeface="宋体" pitchFamily="2" charset="-122"/>
              </a:rPr>
              <a:t>项新技术</a:t>
            </a:r>
          </a:p>
        </p:txBody>
      </p:sp>
      <p:sp>
        <p:nvSpPr>
          <p:cNvPr id="91" name="TextBox 11">
            <a:extLst>
              <a:ext uri="{FF2B5EF4-FFF2-40B4-BE49-F238E27FC236}">
                <a16:creationId xmlns="" xmlns:a16="http://schemas.microsoft.com/office/drawing/2014/main" id="{D822B559-2971-4D9D-92D9-D8C4171E34ED}"/>
              </a:ext>
            </a:extLst>
          </p:cNvPr>
          <p:cNvSpPr txBox="1"/>
          <p:nvPr/>
        </p:nvSpPr>
        <p:spPr>
          <a:xfrm>
            <a:off x="1365460" y="1095127"/>
            <a:ext cx="6014852" cy="46166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pPr algn="ctr"/>
            <a:r>
              <a:rPr lang="zh-CN" altLang="en-US" sz="2400" b="1" dirty="0">
                <a:solidFill>
                  <a:srgbClr val="FF0000"/>
                </a:solidFill>
                <a:latin typeface="微软雅黑" pitchFamily="34" charset="-122"/>
                <a:ea typeface="微软雅黑" pitchFamily="34" charset="-122"/>
              </a:rPr>
              <a:t>第一节 地基基础和地下空间工程技术</a:t>
            </a:r>
          </a:p>
        </p:txBody>
      </p:sp>
      <p:sp>
        <p:nvSpPr>
          <p:cNvPr id="83" name="矩形 91"/>
          <p:cNvSpPr>
            <a:spLocks noChangeArrowheads="1"/>
          </p:cNvSpPr>
          <p:nvPr/>
        </p:nvSpPr>
        <p:spPr bwMode="auto">
          <a:xfrm>
            <a:off x="0" y="1412776"/>
            <a:ext cx="8893246" cy="600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50000"/>
              </a:lnSpc>
            </a:pPr>
            <a:r>
              <a:rPr lang="en-US" altLang="zh-CN" sz="2400" b="1" dirty="0">
                <a:solidFill>
                  <a:prstClr val="black"/>
                </a:solidFill>
                <a:latin typeface="华文中宋" pitchFamily="2" charset="-122"/>
                <a:ea typeface="华文中宋" pitchFamily="2" charset="-122"/>
              </a:rPr>
              <a:t>4</a:t>
            </a:r>
            <a:r>
              <a:rPr lang="zh-CN" altLang="en-US" sz="2400" b="1" dirty="0">
                <a:solidFill>
                  <a:prstClr val="black"/>
                </a:solidFill>
                <a:latin typeface="华文中宋" pitchFamily="2" charset="-122"/>
                <a:ea typeface="华文中宋" pitchFamily="2" charset="-122"/>
              </a:rPr>
              <a:t>、综合管廊施工</a:t>
            </a:r>
            <a:r>
              <a:rPr lang="zh-CN" altLang="en-US" sz="2400" b="1" dirty="0" smtClean="0">
                <a:solidFill>
                  <a:prstClr val="black"/>
                </a:solidFill>
                <a:latin typeface="华文中宋" pitchFamily="2" charset="-122"/>
                <a:ea typeface="华文中宋" pitchFamily="2" charset="-122"/>
              </a:rPr>
              <a:t>技术</a:t>
            </a:r>
            <a:endParaRPr lang="en-US" altLang="zh-CN" sz="2000" dirty="0" smtClean="0">
              <a:latin typeface="华文中宋" pitchFamily="2" charset="-122"/>
              <a:ea typeface="华文中宋" pitchFamily="2" charset="-122"/>
            </a:endParaRPr>
          </a:p>
          <a:p>
            <a:pPr>
              <a:lnSpc>
                <a:spcPct val="120000"/>
              </a:lnSpc>
            </a:pPr>
            <a:r>
              <a:rPr lang="zh-CN" altLang="en-US" sz="2000" b="1" dirty="0" smtClean="0">
                <a:latin typeface="华文中宋" pitchFamily="2" charset="-122"/>
                <a:ea typeface="华文中宋" pitchFamily="2" charset="-122"/>
              </a:rPr>
              <a:t>      参照标准   </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钢结构设计规范</a:t>
            </a:r>
            <a:r>
              <a:rPr lang="en-US" altLang="zh-CN" sz="2000" dirty="0" smtClean="0">
                <a:latin typeface="华文中宋" pitchFamily="2" charset="-122"/>
                <a:ea typeface="华文中宋" pitchFamily="2" charset="-122"/>
              </a:rPr>
              <a:t>》 GB 50017</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建筑地基基础工程施工质量验收规范</a:t>
            </a:r>
            <a:r>
              <a:rPr lang="en-US" altLang="zh-CN" sz="2000" dirty="0" smtClean="0">
                <a:latin typeface="华文中宋" pitchFamily="2" charset="-122"/>
                <a:ea typeface="华文中宋" pitchFamily="2" charset="-122"/>
              </a:rPr>
              <a:t>》 GB 50202</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混凝土结构工程施工质量验收规范</a:t>
            </a:r>
            <a:r>
              <a:rPr lang="en-US" altLang="zh-CN" sz="2000" dirty="0" smtClean="0">
                <a:latin typeface="华文中宋" pitchFamily="2" charset="-122"/>
                <a:ea typeface="华文中宋" pitchFamily="2" charset="-122"/>
              </a:rPr>
              <a:t>》 GB 50204</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钢结构工程施工质量验收规范</a:t>
            </a:r>
            <a:r>
              <a:rPr lang="en-US" altLang="zh-CN" sz="2000" dirty="0" smtClean="0">
                <a:latin typeface="华文中宋" pitchFamily="2" charset="-122"/>
                <a:ea typeface="华文中宋" pitchFamily="2" charset="-122"/>
              </a:rPr>
              <a:t>》 GB 50205</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给水排水管道工程施工及验收规范</a:t>
            </a:r>
            <a:r>
              <a:rPr lang="en-US" altLang="zh-CN" sz="2000" dirty="0" smtClean="0">
                <a:latin typeface="华文中宋" pitchFamily="2" charset="-122"/>
                <a:ea typeface="华文中宋" pitchFamily="2" charset="-122"/>
              </a:rPr>
              <a:t>》 GB 50268</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盾构法隧道施工与验收规范</a:t>
            </a:r>
            <a:r>
              <a:rPr lang="en-US" altLang="zh-CN" sz="2000" dirty="0" smtClean="0">
                <a:latin typeface="华文中宋" pitchFamily="2" charset="-122"/>
                <a:ea typeface="华文中宋" pitchFamily="2" charset="-122"/>
              </a:rPr>
              <a:t>》 GB 50446</a:t>
            </a:r>
          </a:p>
          <a:p>
            <a:pPr>
              <a:lnSpc>
                <a:spcPct val="120000"/>
              </a:lnSpc>
            </a:pP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图纸</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技术规格书</a:t>
            </a:r>
            <a:r>
              <a:rPr lang="en-US" altLang="zh-CN" sz="2000" dirty="0" smtClean="0">
                <a:latin typeface="华文中宋" pitchFamily="2" charset="-122"/>
                <a:ea typeface="华文中宋" pitchFamily="2" charset="-122"/>
              </a:rPr>
              <a:t>》</a:t>
            </a:r>
          </a:p>
          <a:p>
            <a:pPr>
              <a:lnSpc>
                <a:spcPct val="150000"/>
              </a:lnSpc>
            </a:pPr>
            <a:r>
              <a:rPr lang="zh-CN" altLang="en-US" sz="2000" b="1" dirty="0" smtClean="0">
                <a:latin typeface="华文中宋" pitchFamily="2" charset="-122"/>
                <a:ea typeface="华文中宋" pitchFamily="2" charset="-122"/>
              </a:rPr>
              <a:t>      适用部位    </a:t>
            </a:r>
            <a:r>
              <a:rPr lang="zh-CN" altLang="en-US" sz="2000" dirty="0" smtClean="0">
                <a:latin typeface="华文中宋" pitchFamily="2" charset="-122"/>
                <a:ea typeface="华文中宋" pitchFamily="2" charset="-122"/>
              </a:rPr>
              <a:t>用于敷设公用管线</a:t>
            </a:r>
            <a:endParaRPr lang="en-US" altLang="zh-CN" sz="2000" dirty="0" smtClean="0">
              <a:latin typeface="华文中宋" pitchFamily="2" charset="-122"/>
              <a:ea typeface="华文中宋" pitchFamily="2" charset="-122"/>
            </a:endParaRPr>
          </a:p>
          <a:p>
            <a:pPr>
              <a:lnSpc>
                <a:spcPct val="150000"/>
              </a:lnSpc>
            </a:pPr>
            <a:r>
              <a:rPr lang="zh-CN" altLang="en-US" sz="2000" b="1" dirty="0" smtClean="0">
                <a:latin typeface="华文中宋" pitchFamily="2" charset="-122"/>
                <a:ea typeface="华文中宋" pitchFamily="2" charset="-122"/>
              </a:rPr>
              <a:t>      工艺说明   </a:t>
            </a:r>
            <a:endParaRPr lang="en-US" altLang="zh-CN" sz="2000" b="1" dirty="0" smtClean="0">
              <a:latin typeface="华文中宋" pitchFamily="2" charset="-122"/>
              <a:ea typeface="华文中宋" pitchFamily="2" charset="-122"/>
            </a:endParaRPr>
          </a:p>
          <a:p>
            <a:pPr>
              <a:lnSpc>
                <a:spcPct val="150000"/>
              </a:lnSpc>
            </a:pPr>
            <a:r>
              <a:rPr lang="zh-CN" altLang="en-US" sz="2000" dirty="0" smtClean="0">
                <a:latin typeface="华文中宋" pitchFamily="2" charset="-122"/>
                <a:ea typeface="华文中宋" pitchFamily="2" charset="-122"/>
              </a:rPr>
              <a:t>      综合管廊的施工方法主要分为明挖施工和暗挖施工，明挖施工法主要有：放坡开挖施工；水泥土搅拌桩围护结构；板桩墙围护结构以及</a:t>
            </a:r>
            <a:r>
              <a:rPr lang="en-US" altLang="zh-CN" sz="2000" dirty="0" smtClean="0">
                <a:latin typeface="华文中宋" pitchFamily="2" charset="-122"/>
                <a:ea typeface="华文中宋" pitchFamily="2" charset="-122"/>
              </a:rPr>
              <a:t>SMW</a:t>
            </a:r>
            <a:r>
              <a:rPr lang="zh-CN" altLang="en-US" sz="2000" dirty="0" smtClean="0">
                <a:latin typeface="华文中宋" pitchFamily="2" charset="-122"/>
                <a:ea typeface="华文中宋" pitchFamily="2" charset="-122"/>
              </a:rPr>
              <a:t>工法等。暗挖施工法主要有盾构法、顶管法等。</a:t>
            </a:r>
            <a:endParaRPr lang="en-US" altLang="zh-CN" sz="2000" dirty="0" smtClean="0">
              <a:latin typeface="华文中宋" pitchFamily="2" charset="-122"/>
              <a:ea typeface="华文中宋" pitchFamily="2" charset="-122"/>
            </a:endParaRPr>
          </a:p>
          <a:p>
            <a:pPr>
              <a:lnSpc>
                <a:spcPct val="150000"/>
              </a:lnSpc>
            </a:pPr>
            <a:endParaRPr lang="en-US" altLang="zh-CN" sz="2000" dirty="0" smtClean="0">
              <a:latin typeface="华文中宋" pitchFamily="2" charset="-122"/>
              <a:ea typeface="华文中宋" pitchFamily="2" charset="-122"/>
            </a:endParaRPr>
          </a:p>
        </p:txBody>
      </p:sp>
      <p:sp>
        <p:nvSpPr>
          <p:cNvPr id="5" name="灯片编号占位符 4"/>
          <p:cNvSpPr>
            <a:spLocks noGrp="1"/>
          </p:cNvSpPr>
          <p:nvPr>
            <p:ph type="sldNum" sz="quarter" idx="4"/>
          </p:nvPr>
        </p:nvSpPr>
        <p:spPr/>
        <p:txBody>
          <a:bodyPr/>
          <a:lstStyle/>
          <a:p>
            <a:fld id="{0C913308-F349-4B6D-A68A-DD1791B4A57B}" type="slidenum">
              <a:rPr lang="zh-CN" altLang="en-US" smtClean="0"/>
              <a:pPr/>
              <a:t>9</a:t>
            </a:fld>
            <a:endParaRPr lang="zh-CN" altLang="en-US" dirty="0"/>
          </a:p>
        </p:txBody>
      </p:sp>
    </p:spTree>
    <p:extLst>
      <p:ext uri="{BB962C8B-B14F-4D97-AF65-F5344CB8AC3E}">
        <p14:creationId xmlns:p14="http://schemas.microsoft.com/office/powerpoint/2010/main" xmlns="" val="330502578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5"/>
  <p:tag name="RESOURCELIB_SHAPETYPE" val="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默认设计模板_3">
  <a:themeElements>
    <a:clrScheme name="默认设计模板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3">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600" b="0" i="0" u="none" strike="noStrike" cap="none" normalizeH="0" baseline="0" smtClean="0">
            <a:ln>
              <a:noFill/>
            </a:ln>
            <a:solidFill>
              <a:srgbClr val="00AAE8"/>
            </a:solidFill>
            <a:effectLst/>
            <a:latin typeface="Arial" pitchFamily="34" charset="0"/>
            <a:ea typeface="方正兰亭大黑_GBK"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600" b="0" i="0" u="none" strike="noStrike" cap="none" normalizeH="0" baseline="0" smtClean="0">
            <a:ln>
              <a:noFill/>
            </a:ln>
            <a:solidFill>
              <a:srgbClr val="00AAE8"/>
            </a:solidFill>
            <a:effectLst/>
            <a:latin typeface="Arial" pitchFamily="34" charset="0"/>
            <a:ea typeface="方正兰亭大黑_GBK" pitchFamily="2" charset="-122"/>
          </a:defRPr>
        </a:defPPr>
      </a:lstStyle>
    </a:lnDef>
  </a:objectDefaults>
  <a:extraClrSchemeLst>
    <a:extraClrScheme>
      <a:clrScheme name="默认设计模板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20582</TotalTime>
  <Words>7087</Words>
  <Application>Microsoft Office PowerPoint</Application>
  <PresentationFormat>全屏显示(4:3)</PresentationFormat>
  <Paragraphs>685</Paragraphs>
  <Slides>62</Slides>
  <Notes>59</Notes>
  <HiddenSlides>0</HiddenSlides>
  <MMClips>0</MMClips>
  <ScaleCrop>false</ScaleCrop>
  <HeadingPairs>
    <vt:vector size="4" baseType="variant">
      <vt:variant>
        <vt:lpstr>主题</vt:lpstr>
      </vt:variant>
      <vt:variant>
        <vt:i4>4</vt:i4>
      </vt:variant>
      <vt:variant>
        <vt:lpstr>幻灯片标题</vt:lpstr>
      </vt:variant>
      <vt:variant>
        <vt:i4>62</vt:i4>
      </vt:variant>
    </vt:vector>
  </HeadingPairs>
  <TitlesOfParts>
    <vt:vector size="66" baseType="lpstr">
      <vt:lpstr>Office 主题</vt:lpstr>
      <vt:lpstr>1_自定义设计方案</vt:lpstr>
      <vt:lpstr>自定义设计方案</vt:lpstr>
      <vt:lpstr>默认设计模板_3</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范瑾</dc:creator>
  <cp:lastModifiedBy>CNPE</cp:lastModifiedBy>
  <cp:revision>1304</cp:revision>
  <cp:lastPrinted>2019-02-27T03:38:51Z</cp:lastPrinted>
  <dcterms:created xsi:type="dcterms:W3CDTF">2019-01-22T12:41:53Z</dcterms:created>
  <dcterms:modified xsi:type="dcterms:W3CDTF">2020-06-16T13:22:49Z</dcterms:modified>
</cp:coreProperties>
</file>